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8" r:id="rId15"/>
    <p:sldId id="649" r:id="rId16"/>
    <p:sldId id="650" r:id="rId17"/>
    <p:sldId id="651" r:id="rId18"/>
    <p:sldId id="652" r:id="rId19"/>
    <p:sldId id="653" r:id="rId20"/>
    <p:sldId id="654" r:id="rId21"/>
    <p:sldId id="655" r:id="rId22"/>
    <p:sldId id="646" r:id="rId23"/>
    <p:sldId id="641" r:id="rId24"/>
    <p:sldId id="643" r:id="rId25"/>
    <p:sldId id="644" r:id="rId26"/>
    <p:sldId id="645" r:id="rId27"/>
    <p:sldId id="656" r:id="rId28"/>
    <p:sldId id="647" r:id="rId29"/>
    <p:sldId id="642" r:id="rId30"/>
    <p:sldId id="657" r:id="rId31"/>
    <p:sldId id="658" r:id="rId32"/>
    <p:sldId id="660" r:id="rId33"/>
    <p:sldId id="661" r:id="rId34"/>
    <p:sldId id="663" r:id="rId35"/>
    <p:sldId id="664" r:id="rId36"/>
    <p:sldId id="665" r:id="rId37"/>
    <p:sldId id="666" r:id="rId38"/>
    <p:sldId id="667" r:id="rId39"/>
    <p:sldId id="668" r:id="rId40"/>
    <p:sldId id="669" r:id="rId41"/>
    <p:sldId id="670" r:id="rId42"/>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varScale="1">
        <p:scale>
          <a:sx n="102" d="100"/>
          <a:sy n="102" d="100"/>
        </p:scale>
        <p:origin x="1830" y="114"/>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2022-11-15</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2022-11-15</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16267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15207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91868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20747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5134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98318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66944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65997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7042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285705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379333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91394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442566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71776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1790936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4361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3431994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5138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04450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3943392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855690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93859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233982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equential%20API.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Functional%20API.ipyn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ubclass%20API.ipyn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
        <p:nvSpPr>
          <p:cNvPr id="15" name="십자형 14">
            <a:extLst>
              <a:ext uri="{FF2B5EF4-FFF2-40B4-BE49-F238E27FC236}">
                <a16:creationId xmlns:a16="http://schemas.microsoft.com/office/drawing/2014/main" id="{F4AF47F9-BFE1-F1C1-A1A4-E4839C999A5B}"/>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같음 기호 15">
            <a:extLst>
              <a:ext uri="{FF2B5EF4-FFF2-40B4-BE49-F238E27FC236}">
                <a16:creationId xmlns:a16="http://schemas.microsoft.com/office/drawing/2014/main" id="{1A0A947F-A5D7-1558-A5D5-4F2541B123EE}"/>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layers should be customized.</a:t>
            </a: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https://colab.research.google.com/github/JunetaeKim/DeepLearningClass/blob/main/Week9/Sequential%20API.ipynb</a:t>
            </a:r>
            <a:endParaRPr lang="ko-KR" altLang="en-US" dirty="0"/>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Tree>
    <p:extLst>
      <p:ext uri="{BB962C8B-B14F-4D97-AF65-F5344CB8AC3E}">
        <p14:creationId xmlns:p14="http://schemas.microsoft.com/office/powerpoint/2010/main" val="210830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008120" y="2910840"/>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065020" y="557452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Why is the size of 1</a:t>
            </a:r>
            <a:r>
              <a:rPr lang="en-US" altLang="ko-KR" baseline="30000" dirty="0">
                <a:solidFill>
                  <a:srgbClr val="222222"/>
                </a:solidFill>
                <a:latin typeface="Arial Narrow" panose="020B0606020202030204" pitchFamily="34" charset="0"/>
              </a:rPr>
              <a:t>st</a:t>
            </a:r>
            <a:r>
              <a:rPr lang="en-US" altLang="ko-KR" dirty="0">
                <a:solidFill>
                  <a:srgbClr val="222222"/>
                </a:solidFill>
                <a:latin typeface="Arial Narrow" panose="020B0606020202030204" pitchFamily="34" charset="0"/>
              </a:rPr>
              <a:t> dimension of layers ‘None’??</a:t>
            </a:r>
            <a:endParaRPr lang="ko-KR" altLang="en-US" dirty="0"/>
          </a:p>
        </p:txBody>
      </p:sp>
    </p:spTree>
    <p:extLst>
      <p:ext uri="{BB962C8B-B14F-4D97-AF65-F5344CB8AC3E}">
        <p14:creationId xmlns:p14="http://schemas.microsoft.com/office/powerpoint/2010/main" val="100770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2590622901"/>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2" name="TextBox 11">
            <a:extLst>
              <a:ext uri="{FF2B5EF4-FFF2-40B4-BE49-F238E27FC236}">
                <a16:creationId xmlns:a16="http://schemas.microsoft.com/office/drawing/2014/main" id="{6E1D3EE5-5F40-9AC7-4744-EA6EB7C665BA}"/>
              </a:ext>
            </a:extLst>
          </p:cNvPr>
          <p:cNvSpPr txBox="1"/>
          <p:nvPr/>
        </p:nvSpPr>
        <p:spPr>
          <a:xfrm>
            <a:off x="594615" y="3508505"/>
            <a:ext cx="3472559" cy="646331"/>
          </a:xfrm>
          <a:prstGeom prst="rect">
            <a:avLst/>
          </a:prstGeom>
          <a:noFill/>
        </p:spPr>
        <p:txBody>
          <a:bodyPr wrap="square">
            <a:spAutoFit/>
          </a:bodyPr>
          <a:lstStyle/>
          <a:p>
            <a:r>
              <a:rPr lang="en-US" altLang="ko-KR" dirty="0">
                <a:solidFill>
                  <a:srgbClr val="222222"/>
                </a:solidFill>
                <a:latin typeface="Arial Narrow" panose="020B0606020202030204" pitchFamily="34" charset="0"/>
              </a:rPr>
              <a:t>Let’s suppose we have a large dataset with 500,000 observations</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94615" y="4466997"/>
            <a:ext cx="3472559" cy="1190853"/>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 workstation's RAM memory and graphics card memory may not be sufficient for deep learning training using this large amount of data.</a:t>
            </a:r>
          </a:p>
        </p:txBody>
      </p:sp>
    </p:spTree>
    <p:extLst>
      <p:ext uri="{BB962C8B-B14F-4D97-AF65-F5344CB8AC3E}">
        <p14:creationId xmlns:p14="http://schemas.microsoft.com/office/powerpoint/2010/main" val="322987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1272705103"/>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75565" y="3676422"/>
            <a:ext cx="3472559" cy="923330"/>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Therefore, we can train the model by splitting the data, which is called batch learning.</a:t>
            </a:r>
          </a:p>
        </p:txBody>
      </p:sp>
      <p:sp>
        <p:nvSpPr>
          <p:cNvPr id="3" name="TextBox 2">
            <a:extLst>
              <a:ext uri="{FF2B5EF4-FFF2-40B4-BE49-F238E27FC236}">
                <a16:creationId xmlns:a16="http://schemas.microsoft.com/office/drawing/2014/main" id="{2881ADA0-FB58-3FF5-09F3-011D61690238}"/>
              </a:ext>
            </a:extLst>
          </p:cNvPr>
          <p:cNvSpPr txBox="1"/>
          <p:nvPr/>
        </p:nvSpPr>
        <p:spPr>
          <a:xfrm>
            <a:off x="6901894" y="3561101"/>
            <a:ext cx="1562100"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Iteration #1</a:t>
            </a:r>
            <a:endParaRPr lang="ko-KR" altLang="en-US" dirty="0">
              <a:solidFill>
                <a:schemeClr val="accent4">
                  <a:lumMod val="75000"/>
                </a:schemeClr>
              </a:solidFill>
            </a:endParaRPr>
          </a:p>
        </p:txBody>
      </p:sp>
      <p:sp>
        <p:nvSpPr>
          <p:cNvPr id="5" name="TextBox 4">
            <a:extLst>
              <a:ext uri="{FF2B5EF4-FFF2-40B4-BE49-F238E27FC236}">
                <a16:creationId xmlns:a16="http://schemas.microsoft.com/office/drawing/2014/main" id="{C867208D-599F-3886-6F20-93A74BC0652F}"/>
              </a:ext>
            </a:extLst>
          </p:cNvPr>
          <p:cNvSpPr txBox="1"/>
          <p:nvPr/>
        </p:nvSpPr>
        <p:spPr>
          <a:xfrm>
            <a:off x="6901894" y="4730101"/>
            <a:ext cx="1562100" cy="369332"/>
          </a:xfrm>
          <a:prstGeom prst="rect">
            <a:avLst/>
          </a:prstGeom>
          <a:noFill/>
        </p:spPr>
        <p:txBody>
          <a:bodyPr wrap="square">
            <a:spAutoFit/>
          </a:bodyPr>
          <a:lstStyle/>
          <a:p>
            <a:r>
              <a:rPr lang="en-US" altLang="ko-KR" dirty="0">
                <a:solidFill>
                  <a:schemeClr val="accent6">
                    <a:lumMod val="50000"/>
                  </a:schemeClr>
                </a:solidFill>
                <a:latin typeface="Arial Narrow" panose="020B0606020202030204" pitchFamily="34" charset="0"/>
              </a:rPr>
              <a:t>Iteration #2</a:t>
            </a:r>
            <a:endParaRPr lang="ko-KR" altLang="en-US" dirty="0">
              <a:solidFill>
                <a:schemeClr val="accent6">
                  <a:lumMod val="50000"/>
                </a:schemeClr>
              </a:solidFill>
            </a:endParaRPr>
          </a:p>
        </p:txBody>
      </p:sp>
    </p:spTree>
    <p:extLst>
      <p:ext uri="{BB962C8B-B14F-4D97-AF65-F5344CB8AC3E}">
        <p14:creationId xmlns:p14="http://schemas.microsoft.com/office/powerpoint/2010/main" val="26599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476749" y="2920365"/>
            <a:ext cx="340995" cy="110871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1864042" y="5590766"/>
            <a:ext cx="5564505" cy="369332"/>
          </a:xfrm>
          <a:prstGeom prst="rect">
            <a:avLst/>
          </a:prstGeom>
          <a:noFill/>
        </p:spPr>
        <p:txBody>
          <a:bodyPr wrap="square">
            <a:spAutoFit/>
          </a:bodyPr>
          <a:lstStyle/>
          <a:p>
            <a:r>
              <a:rPr lang="en-US" altLang="ko-KR" dirty="0"/>
              <a:t>What are the numbers in the 2</a:t>
            </a:r>
            <a:r>
              <a:rPr lang="en-US" altLang="ko-KR" baseline="30000" dirty="0"/>
              <a:t>nd</a:t>
            </a:r>
            <a:r>
              <a:rPr lang="en-US" altLang="ko-KR" dirty="0"/>
              <a:t> dimension of layers?</a:t>
            </a:r>
          </a:p>
        </p:txBody>
      </p:sp>
    </p:spTree>
    <p:extLst>
      <p:ext uri="{BB962C8B-B14F-4D97-AF65-F5344CB8AC3E}">
        <p14:creationId xmlns:p14="http://schemas.microsoft.com/office/powerpoint/2010/main" val="17108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2694846863"/>
              </p:ext>
            </p:extLst>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684315774"/>
              </p:ext>
            </p:extLst>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2972740226"/>
              </p:ext>
            </p:extLst>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4051832620"/>
              </p:ext>
            </p:extLst>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2409517" y="5478642"/>
            <a:ext cx="6032183" cy="369332"/>
          </a:xfrm>
          <a:prstGeom prst="rect">
            <a:avLst/>
          </a:prstGeom>
          <a:noFill/>
        </p:spPr>
        <p:txBody>
          <a:bodyPr wrap="square">
            <a:spAutoFit/>
          </a:bodyPr>
          <a:lstStyle/>
          <a:p>
            <a:r>
              <a:rPr lang="en-US" altLang="ko-KR" dirty="0"/>
              <a:t>It is a hyperparameter given by developers</a:t>
            </a:r>
          </a:p>
        </p:txBody>
      </p:sp>
    </p:spTree>
    <p:extLst>
      <p:ext uri="{BB962C8B-B14F-4D97-AF65-F5344CB8AC3E}">
        <p14:creationId xmlns:p14="http://schemas.microsoft.com/office/powerpoint/2010/main" val="8247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504293"/>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Sequential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Functional API</a:t>
            </a:r>
          </a:p>
          <a:p>
            <a:pPr marL="914400" lvl="1" indent="-457200">
              <a:lnSpc>
                <a:spcPct val="200000"/>
              </a:lnSpc>
              <a:buFont typeface="Arial" panose="020B0604020202020204" pitchFamily="34" charset="0"/>
              <a:buChar char="•"/>
            </a:pPr>
            <a:r>
              <a:rPr lang="en-US" altLang="ko-KR" dirty="0">
                <a:solidFill>
                  <a:srgbClr val="222222"/>
                </a:solidFill>
                <a:latin typeface="Arial Narrow" panose="020B0606020202030204" pitchFamily="34" charset="0"/>
              </a:rPr>
              <a:t>Subclassing API</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Exercise</a:t>
            </a:r>
          </a:p>
          <a:p>
            <a:pPr marL="914400" lvl="1" indent="-457200">
              <a:lnSpc>
                <a:spcPct val="20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6094095" y="2920365"/>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188845" y="5590766"/>
            <a:ext cx="4572000" cy="369332"/>
          </a:xfrm>
          <a:prstGeom prst="rect">
            <a:avLst/>
          </a:prstGeom>
          <a:noFill/>
        </p:spPr>
        <p:txBody>
          <a:bodyPr wrap="square">
            <a:spAutoFit/>
          </a:bodyPr>
          <a:lstStyle/>
          <a:p>
            <a:r>
              <a:rPr lang="en-US" altLang="ko-KR"/>
              <a:t>How is the parameter size determined?</a:t>
            </a:r>
            <a:endParaRPr lang="en-US" altLang="ko-KR" dirty="0"/>
          </a:p>
        </p:txBody>
      </p:sp>
    </p:spTree>
    <p:extLst>
      <p:ext uri="{BB962C8B-B14F-4D97-AF65-F5344CB8AC3E}">
        <p14:creationId xmlns:p14="http://schemas.microsoft.com/office/powerpoint/2010/main" val="362000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3297777" y="4964693"/>
            <a:ext cx="2880486" cy="400110"/>
          </a:xfrm>
          <a:prstGeom prst="rect">
            <a:avLst/>
          </a:prstGeom>
          <a:noFill/>
        </p:spPr>
        <p:txBody>
          <a:bodyPr wrap="square">
            <a:spAutoFit/>
          </a:bodyPr>
          <a:lstStyle/>
          <a:p>
            <a:r>
              <a:rPr lang="en-US" altLang="ko-KR" sz="2000" dirty="0"/>
              <a:t>(17 x 10) + (1x10) = 180</a:t>
            </a:r>
          </a:p>
        </p:txBody>
      </p:sp>
      <p:sp>
        <p:nvSpPr>
          <p:cNvPr id="7" name="사각형: 둥근 모서리 6">
            <a:extLst>
              <a:ext uri="{FF2B5EF4-FFF2-40B4-BE49-F238E27FC236}">
                <a16:creationId xmlns:a16="http://schemas.microsoft.com/office/drawing/2014/main" id="{B9B2F050-1964-B7D5-D230-96AAE70E2D3A}"/>
              </a:ext>
            </a:extLst>
          </p:cNvPr>
          <p:cNvSpPr/>
          <p:nvPr/>
        </p:nvSpPr>
        <p:spPr>
          <a:xfrm>
            <a:off x="2724150" y="1733550"/>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BF43E19-7981-A364-DC45-C224BDA1844E}"/>
              </a:ext>
            </a:extLst>
          </p:cNvPr>
          <p:cNvSpPr txBox="1"/>
          <p:nvPr/>
        </p:nvSpPr>
        <p:spPr>
          <a:xfrm>
            <a:off x="3418141" y="1337728"/>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278404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Tree>
    <p:extLst>
      <p:ext uri="{BB962C8B-B14F-4D97-AF65-F5344CB8AC3E}">
        <p14:creationId xmlns:p14="http://schemas.microsoft.com/office/powerpoint/2010/main" val="370252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139711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HL2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28377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4223363" y="452291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4702477" y="406491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5167942" y="450468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5815937" y="437315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4399079" y="4414611"/>
            <a:ext cx="839206"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5640553" y="444971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304752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3" name="TextBox 2">
            <a:extLst>
              <a:ext uri="{FF2B5EF4-FFF2-40B4-BE49-F238E27FC236}">
                <a16:creationId xmlns:a16="http://schemas.microsoft.com/office/drawing/2014/main" id="{9EA59BB4-2B57-2134-210D-D17A9FDB2C1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https://colab.research.google.com/github/JunetaeKim/DeepLearningClass/blob/main/Week9/Functional%20API.ipynb</a:t>
            </a:r>
            <a:endParaRPr lang="ko-KR" altLang="en-US" dirty="0"/>
          </a:p>
        </p:txBody>
      </p:sp>
    </p:spTree>
    <p:extLst>
      <p:ext uri="{BB962C8B-B14F-4D97-AF65-F5344CB8AC3E}">
        <p14:creationId xmlns:p14="http://schemas.microsoft.com/office/powerpoint/2010/main" val="3590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7" name="그림 6">
            <a:extLst>
              <a:ext uri="{FF2B5EF4-FFF2-40B4-BE49-F238E27FC236}">
                <a16:creationId xmlns:a16="http://schemas.microsoft.com/office/drawing/2014/main" id="{2EF3FB1C-4FFC-02F2-C97D-E1EB12EFC3D1}"/>
              </a:ext>
            </a:extLst>
          </p:cNvPr>
          <p:cNvPicPr>
            <a:picLocks noChangeAspect="1"/>
          </p:cNvPicPr>
          <p:nvPr/>
        </p:nvPicPr>
        <p:blipFill>
          <a:blip r:embed="rId3"/>
          <a:stretch>
            <a:fillRect/>
          </a:stretch>
        </p:blipFill>
        <p:spPr>
          <a:xfrm>
            <a:off x="1275571" y="2178841"/>
            <a:ext cx="6226175" cy="2851946"/>
          </a:xfrm>
          <a:prstGeom prst="rect">
            <a:avLst/>
          </a:prstGeom>
        </p:spPr>
      </p:pic>
      <p:sp>
        <p:nvSpPr>
          <p:cNvPr id="9" name="TextBox 8">
            <a:extLst>
              <a:ext uri="{FF2B5EF4-FFF2-40B4-BE49-F238E27FC236}">
                <a16:creationId xmlns:a16="http://schemas.microsoft.com/office/drawing/2014/main" id="{C853DDC1-9A6C-FDDB-53E2-02B7A39001A6}"/>
              </a:ext>
            </a:extLst>
          </p:cNvPr>
          <p:cNvSpPr txBox="1"/>
          <p:nvPr/>
        </p:nvSpPr>
        <p:spPr>
          <a:xfrm>
            <a:off x="970771" y="5278219"/>
            <a:ext cx="7568590" cy="646331"/>
          </a:xfrm>
          <a:prstGeom prst="rect">
            <a:avLst/>
          </a:prstGeom>
          <a:noFill/>
        </p:spPr>
        <p:txBody>
          <a:bodyPr wrap="square">
            <a:spAutoFit/>
          </a:bodyPr>
          <a:lstStyle/>
          <a:p>
            <a:r>
              <a:rPr lang="en-US" altLang="ko-KR" dirty="0" err="1"/>
              <a:t>Layer_name</a:t>
            </a:r>
            <a:r>
              <a:rPr lang="en-US" altLang="ko-KR" dirty="0"/>
              <a:t>[x][y] corresponds to the node index (i.e. </a:t>
            </a:r>
            <a:r>
              <a:rPr lang="en-US" altLang="ko-KR" dirty="0" err="1"/>
              <a:t>node_indices</a:t>
            </a:r>
            <a:r>
              <a:rPr lang="en-US" altLang="ko-KR" dirty="0"/>
              <a:t>) and tensor index (i.e. </a:t>
            </a:r>
            <a:r>
              <a:rPr lang="en-US" altLang="ko-KR" dirty="0" err="1"/>
              <a:t>tensor_indices</a:t>
            </a:r>
            <a:r>
              <a:rPr lang="en-US" altLang="ko-KR" dirty="0"/>
              <a:t>) of the </a:t>
            </a:r>
            <a:r>
              <a:rPr lang="en-US" altLang="ko-KR" dirty="0" err="1"/>
              <a:t>the</a:t>
            </a:r>
            <a:r>
              <a:rPr lang="en-US" altLang="ko-KR" dirty="0"/>
              <a:t> input tensors, respectively. </a:t>
            </a:r>
            <a:endParaRPr lang="ko-KR" altLang="en-US" dirty="0"/>
          </a:p>
        </p:txBody>
      </p:sp>
      <p:sp>
        <p:nvSpPr>
          <p:cNvPr id="12" name="TextBox 11">
            <a:extLst>
              <a:ext uri="{FF2B5EF4-FFF2-40B4-BE49-F238E27FC236}">
                <a16:creationId xmlns:a16="http://schemas.microsoft.com/office/drawing/2014/main" id="{18EABC8D-CC77-E3DA-0E3F-870703E183D8}"/>
              </a:ext>
            </a:extLst>
          </p:cNvPr>
          <p:cNvSpPr txBox="1"/>
          <p:nvPr/>
        </p:nvSpPr>
        <p:spPr>
          <a:xfrm>
            <a:off x="1183013" y="6171982"/>
            <a:ext cx="7356348" cy="369332"/>
          </a:xfrm>
          <a:prstGeom prst="rect">
            <a:avLst/>
          </a:prstGeom>
          <a:noFill/>
        </p:spPr>
        <p:txBody>
          <a:bodyPr wrap="square">
            <a:spAutoFit/>
          </a:bodyPr>
          <a:lstStyle/>
          <a:p>
            <a:r>
              <a:rPr lang="en-US" altLang="ko-KR" dirty="0"/>
              <a:t> When the output of a layer is used by </a:t>
            </a:r>
            <a:r>
              <a:rPr lang="en-US" altLang="ko-KR" dirty="0">
                <a:solidFill>
                  <a:schemeClr val="accent5"/>
                </a:solidFill>
              </a:rPr>
              <a:t>another layer</a:t>
            </a:r>
            <a:r>
              <a:rPr lang="en-US" altLang="ko-KR" dirty="0"/>
              <a:t>, a </a:t>
            </a:r>
            <a:r>
              <a:rPr lang="en-US" altLang="ko-KR" dirty="0">
                <a:solidFill>
                  <a:schemeClr val="accent5"/>
                </a:solidFill>
              </a:rPr>
              <a:t>new node is created</a:t>
            </a:r>
            <a:endParaRPr lang="ko-KR" altLang="en-US" dirty="0">
              <a:solidFill>
                <a:schemeClr val="accent5"/>
              </a:solidFill>
            </a:endParaRPr>
          </a:p>
        </p:txBody>
      </p:sp>
    </p:spTree>
    <p:extLst>
      <p:ext uri="{BB962C8B-B14F-4D97-AF65-F5344CB8AC3E}">
        <p14:creationId xmlns:p14="http://schemas.microsoft.com/office/powerpoint/2010/main" val="296198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pic>
        <p:nvPicPr>
          <p:cNvPr id="3" name="그림 2">
            <a:extLst>
              <a:ext uri="{FF2B5EF4-FFF2-40B4-BE49-F238E27FC236}">
                <a16:creationId xmlns:a16="http://schemas.microsoft.com/office/drawing/2014/main" id="{C26CBA7E-BB33-566B-1BD9-85ECE5B3C168}"/>
              </a:ext>
            </a:extLst>
          </p:cNvPr>
          <p:cNvPicPr>
            <a:picLocks noChangeAspect="1"/>
          </p:cNvPicPr>
          <p:nvPr/>
        </p:nvPicPr>
        <p:blipFill>
          <a:blip r:embed="rId3"/>
          <a:stretch>
            <a:fillRect/>
          </a:stretch>
        </p:blipFill>
        <p:spPr>
          <a:xfrm>
            <a:off x="838985" y="3744737"/>
            <a:ext cx="7274797" cy="2179813"/>
          </a:xfrm>
          <a:prstGeom prst="rect">
            <a:avLst/>
          </a:prstGeom>
        </p:spPr>
      </p:pic>
    </p:spTree>
    <p:extLst>
      <p:ext uri="{BB962C8B-B14F-4D97-AF65-F5344CB8AC3E}">
        <p14:creationId xmlns:p14="http://schemas.microsoft.com/office/powerpoint/2010/main" val="139796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1: Define a layer class</a:t>
            </a:r>
          </a:p>
        </p:txBody>
      </p:sp>
      <p:pic>
        <p:nvPicPr>
          <p:cNvPr id="12" name="그림 11">
            <a:extLst>
              <a:ext uri="{FF2B5EF4-FFF2-40B4-BE49-F238E27FC236}">
                <a16:creationId xmlns:a16="http://schemas.microsoft.com/office/drawing/2014/main" id="{6B83FD57-3B27-DD21-9760-F16FFE56FA98}"/>
              </a:ext>
            </a:extLst>
          </p:cNvPr>
          <p:cNvPicPr>
            <a:picLocks noChangeAspect="1"/>
          </p:cNvPicPr>
          <p:nvPr/>
        </p:nvPicPr>
        <p:blipFill>
          <a:blip r:embed="rId3"/>
          <a:stretch>
            <a:fillRect/>
          </a:stretch>
        </p:blipFill>
        <p:spPr>
          <a:xfrm>
            <a:off x="1367770" y="3429000"/>
            <a:ext cx="5372394" cy="730646"/>
          </a:xfrm>
          <a:prstGeom prst="rect">
            <a:avLst/>
          </a:prstGeom>
        </p:spPr>
      </p:pic>
      <p:sp>
        <p:nvSpPr>
          <p:cNvPr id="14" name="TextBox 13">
            <a:extLst>
              <a:ext uri="{FF2B5EF4-FFF2-40B4-BE49-F238E27FC236}">
                <a16:creationId xmlns:a16="http://schemas.microsoft.com/office/drawing/2014/main" id="{6656DE81-3A8D-1FB8-6791-D875B698222E}"/>
              </a:ext>
            </a:extLst>
          </p:cNvPr>
          <p:cNvSpPr txBox="1"/>
          <p:nvPr/>
        </p:nvSpPr>
        <p:spPr>
          <a:xfrm>
            <a:off x="2330777" y="4159646"/>
            <a:ext cx="1343320" cy="369332"/>
          </a:xfrm>
          <a:prstGeom prst="rect">
            <a:avLst/>
          </a:prstGeom>
          <a:noFill/>
        </p:spPr>
        <p:txBody>
          <a:bodyPr wrap="square">
            <a:spAutoFit/>
          </a:bodyPr>
          <a:lstStyle/>
          <a:p>
            <a:r>
              <a:rPr lang="en-US" altLang="ko-KR" sz="1800" dirty="0">
                <a:latin typeface="Arial Narrow" panose="020B0606020202030204" pitchFamily="34" charset="0"/>
              </a:rPr>
              <a:t>Class name</a:t>
            </a:r>
            <a:endParaRPr lang="ko-KR" altLang="en-US" dirty="0"/>
          </a:p>
        </p:txBody>
      </p:sp>
      <p:sp>
        <p:nvSpPr>
          <p:cNvPr id="15" name="사각형: 둥근 모서리 14">
            <a:extLst>
              <a:ext uri="{FF2B5EF4-FFF2-40B4-BE49-F238E27FC236}">
                <a16:creationId xmlns:a16="http://schemas.microsoft.com/office/drawing/2014/main" id="{12B0CFB2-3D04-21C7-659E-6C19ED942F24}"/>
              </a:ext>
            </a:extLst>
          </p:cNvPr>
          <p:cNvSpPr/>
          <p:nvPr/>
        </p:nvSpPr>
        <p:spPr>
          <a:xfrm>
            <a:off x="2224726" y="3582186"/>
            <a:ext cx="1555422"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95D3028E-2992-5700-EB5C-8801DC804FAA}"/>
              </a:ext>
            </a:extLst>
          </p:cNvPr>
          <p:cNvSpPr/>
          <p:nvPr/>
        </p:nvSpPr>
        <p:spPr>
          <a:xfrm>
            <a:off x="3886198" y="3582186"/>
            <a:ext cx="2561735"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A063A5D-0438-DACA-C0C4-676BDB827BE9}"/>
              </a:ext>
            </a:extLst>
          </p:cNvPr>
          <p:cNvSpPr txBox="1"/>
          <p:nvPr/>
        </p:nvSpPr>
        <p:spPr>
          <a:xfrm>
            <a:off x="4580542" y="4159646"/>
            <a:ext cx="1253177" cy="369332"/>
          </a:xfrm>
          <a:prstGeom prst="rect">
            <a:avLst/>
          </a:prstGeom>
          <a:noFill/>
        </p:spPr>
        <p:txBody>
          <a:bodyPr wrap="square">
            <a:spAutoFit/>
          </a:bodyPr>
          <a:lstStyle/>
          <a:p>
            <a:r>
              <a:rPr lang="en-US" altLang="ko-KR" dirty="0"/>
              <a:t>Inheritance</a:t>
            </a:r>
            <a:endParaRPr lang="ko-KR" altLang="en-US" dirty="0"/>
          </a:p>
        </p:txBody>
      </p:sp>
      <p:sp>
        <p:nvSpPr>
          <p:cNvPr id="19" name="TextBox 18">
            <a:extLst>
              <a:ext uri="{FF2B5EF4-FFF2-40B4-BE49-F238E27FC236}">
                <a16:creationId xmlns:a16="http://schemas.microsoft.com/office/drawing/2014/main" id="{F0E9720C-A049-C272-0723-27B04E585DE5}"/>
              </a:ext>
            </a:extLst>
          </p:cNvPr>
          <p:cNvSpPr txBox="1"/>
          <p:nvPr/>
        </p:nvSpPr>
        <p:spPr>
          <a:xfrm>
            <a:off x="1510126" y="5040662"/>
            <a:ext cx="6517903" cy="646331"/>
          </a:xfrm>
          <a:prstGeom prst="rect">
            <a:avLst/>
          </a:prstGeom>
          <a:noFill/>
        </p:spPr>
        <p:txBody>
          <a:bodyPr wrap="square">
            <a:spAutoFit/>
          </a:bodyPr>
          <a:lstStyle/>
          <a:p>
            <a:r>
              <a:rPr lang="en-US" altLang="ko-KR" dirty="0"/>
              <a:t>Inheritance: Inheritance allows us to define a class that inherits all the methods and properties from another class(existent class in TF)</a:t>
            </a:r>
            <a:endParaRPr lang="ko-KR" altLang="en-US" dirty="0"/>
          </a:p>
        </p:txBody>
      </p:sp>
    </p:spTree>
    <p:extLst>
      <p:ext uri="{BB962C8B-B14F-4D97-AF65-F5344CB8AC3E}">
        <p14:creationId xmlns:p14="http://schemas.microsoft.com/office/powerpoint/2010/main" val="129334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pic>
        <p:nvPicPr>
          <p:cNvPr id="3" name="그림 2">
            <a:extLst>
              <a:ext uri="{FF2B5EF4-FFF2-40B4-BE49-F238E27FC236}">
                <a16:creationId xmlns:a16="http://schemas.microsoft.com/office/drawing/2014/main" id="{5CF24F4B-2046-CAAE-A082-2FD31E7AEF58}"/>
              </a:ext>
            </a:extLst>
          </p:cNvPr>
          <p:cNvPicPr>
            <a:picLocks noChangeAspect="1"/>
          </p:cNvPicPr>
          <p:nvPr/>
        </p:nvPicPr>
        <p:blipFill>
          <a:blip r:embed="rId3"/>
          <a:stretch>
            <a:fillRect/>
          </a:stretch>
        </p:blipFill>
        <p:spPr>
          <a:xfrm>
            <a:off x="684031" y="3501507"/>
            <a:ext cx="7125486" cy="1263708"/>
          </a:xfrm>
          <a:prstGeom prst="rect">
            <a:avLst/>
          </a:prstGeom>
        </p:spPr>
      </p:pic>
      <p:sp>
        <p:nvSpPr>
          <p:cNvPr id="7" name="TextBox 6">
            <a:extLst>
              <a:ext uri="{FF2B5EF4-FFF2-40B4-BE49-F238E27FC236}">
                <a16:creationId xmlns:a16="http://schemas.microsoft.com/office/drawing/2014/main" id="{69BA5ABF-A189-9837-1BD4-573D1C71BC72}"/>
              </a:ext>
            </a:extLst>
          </p:cNvPr>
          <p:cNvSpPr txBox="1"/>
          <p:nvPr/>
        </p:nvSpPr>
        <p:spPr>
          <a:xfrm>
            <a:off x="1484722" y="5354419"/>
            <a:ext cx="5500540" cy="646331"/>
          </a:xfrm>
          <a:prstGeom prst="rect">
            <a:avLst/>
          </a:prstGeom>
          <a:noFill/>
        </p:spPr>
        <p:txBody>
          <a:bodyPr wrap="square">
            <a:spAutoFit/>
          </a:bodyPr>
          <a:lstStyle/>
          <a:p>
            <a:r>
              <a:rPr lang="en-US" altLang="ko-KR" dirty="0">
                <a:latin typeface="Arial Narrow" panose="020B0606020202030204" pitchFamily="34" charset="0"/>
              </a:rPr>
              <a:t>Line 2 calls the super(</a:t>
            </a:r>
            <a:r>
              <a:rPr lang="en-US" altLang="ko-KR" dirty="0" err="1">
                <a:latin typeface="Arial Narrow" panose="020B0606020202030204" pitchFamily="34" charset="0"/>
              </a:rPr>
              <a:t>tf.keras.layers</a:t>
            </a:r>
            <a:r>
              <a:rPr lang="en-US" altLang="ko-KR" dirty="0">
                <a:latin typeface="Arial Narrow" panose="020B0606020202030204" pitchFamily="34" charset="0"/>
              </a:rPr>
              <a:t>) layer’s existent methods.</a:t>
            </a:r>
          </a:p>
          <a:p>
            <a:r>
              <a:rPr lang="en-US" altLang="ko-KR" dirty="0">
                <a:latin typeface="Arial Narrow" panose="020B0606020202030204" pitchFamily="34" charset="0"/>
              </a:rPr>
              <a:t>Line 3 sets the output dimension.</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117100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sp>
        <p:nvSpPr>
          <p:cNvPr id="7" name="TextBox 6">
            <a:extLst>
              <a:ext uri="{FF2B5EF4-FFF2-40B4-BE49-F238E27FC236}">
                <a16:creationId xmlns:a16="http://schemas.microsoft.com/office/drawing/2014/main" id="{69BA5ABF-A189-9837-1BD4-573D1C71BC72}"/>
              </a:ext>
            </a:extLst>
          </p:cNvPr>
          <p:cNvSpPr txBox="1"/>
          <p:nvPr/>
        </p:nvSpPr>
        <p:spPr>
          <a:xfrm>
            <a:off x="2410654" y="6218190"/>
            <a:ext cx="4287152" cy="369332"/>
          </a:xfrm>
          <a:prstGeom prst="rect">
            <a:avLst/>
          </a:prstGeom>
          <a:noFill/>
        </p:spPr>
        <p:txBody>
          <a:bodyPr wrap="square">
            <a:spAutoFit/>
          </a:bodyPr>
          <a:lstStyle/>
          <a:p>
            <a:r>
              <a:rPr lang="en-US" altLang="ko-KR" dirty="0">
                <a:latin typeface="Arial Narrow" panose="020B0606020202030204" pitchFamily="34" charset="0"/>
              </a:rPr>
              <a:t>Line 3 sets the output dimension as </a:t>
            </a:r>
            <a:r>
              <a:rPr lang="en-US" altLang="ko-KR" dirty="0">
                <a:solidFill>
                  <a:schemeClr val="accent5"/>
                </a:solidFill>
                <a:latin typeface="Arial Narrow" panose="020B0606020202030204" pitchFamily="34" charset="0"/>
              </a:rPr>
              <a:t>10</a:t>
            </a:r>
            <a:endParaRPr lang="ko-KR" altLang="en-US" dirty="0">
              <a:solidFill>
                <a:schemeClr val="accent5"/>
              </a:solidFill>
              <a:latin typeface="Arial Narrow" panose="020B0606020202030204" pitchFamily="34" charset="0"/>
            </a:endParaRPr>
          </a:p>
        </p:txBody>
      </p:sp>
      <p:graphicFrame>
        <p:nvGraphicFramePr>
          <p:cNvPr id="2" name="표 17">
            <a:extLst>
              <a:ext uri="{FF2B5EF4-FFF2-40B4-BE49-F238E27FC236}">
                <a16:creationId xmlns:a16="http://schemas.microsoft.com/office/drawing/2014/main" id="{A26284F1-F6AD-2D94-A72C-A78CAB5974F7}"/>
              </a:ext>
            </a:extLst>
          </p:cNvPr>
          <p:cNvGraphicFramePr>
            <a:graphicFrameLocks noGrp="1"/>
          </p:cNvGraphicFramePr>
          <p:nvPr>
            <p:extLst>
              <p:ext uri="{D42A27DB-BD31-4B8C-83A1-F6EECF244321}">
                <p14:modId xmlns:p14="http://schemas.microsoft.com/office/powerpoint/2010/main" val="1451534847"/>
              </p:ext>
            </p:extLst>
          </p:nvPr>
        </p:nvGraphicFramePr>
        <p:xfrm>
          <a:off x="721507" y="3431292"/>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5" name="TextBox 4">
            <a:extLst>
              <a:ext uri="{FF2B5EF4-FFF2-40B4-BE49-F238E27FC236}">
                <a16:creationId xmlns:a16="http://schemas.microsoft.com/office/drawing/2014/main" id="{245C3631-215E-02C8-D17B-39A07BE1FA76}"/>
              </a:ext>
            </a:extLst>
          </p:cNvPr>
          <p:cNvSpPr txBox="1"/>
          <p:nvPr/>
        </p:nvSpPr>
        <p:spPr>
          <a:xfrm>
            <a:off x="120037" y="4181394"/>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3F8D14DC-527D-6D43-7158-00200596DCA1}"/>
              </a:ext>
            </a:extLst>
          </p:cNvPr>
          <p:cNvSpPr txBox="1"/>
          <p:nvPr/>
        </p:nvSpPr>
        <p:spPr>
          <a:xfrm>
            <a:off x="1007857" y="3033630"/>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십자형 8">
            <a:extLst>
              <a:ext uri="{FF2B5EF4-FFF2-40B4-BE49-F238E27FC236}">
                <a16:creationId xmlns:a16="http://schemas.microsoft.com/office/drawing/2014/main" id="{95CA0D39-0064-4CAD-625A-CD60528FE006}"/>
              </a:ext>
            </a:extLst>
          </p:cNvPr>
          <p:cNvSpPr/>
          <p:nvPr/>
        </p:nvSpPr>
        <p:spPr>
          <a:xfrm rot="2619525">
            <a:off x="2287736" y="393839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0" name="표 9">
            <a:extLst>
              <a:ext uri="{FF2B5EF4-FFF2-40B4-BE49-F238E27FC236}">
                <a16:creationId xmlns:a16="http://schemas.microsoft.com/office/drawing/2014/main" id="{C695CD6D-210F-E4FD-FE6D-6CAA9CF4461E}"/>
              </a:ext>
            </a:extLst>
          </p:cNvPr>
          <p:cNvGraphicFramePr>
            <a:graphicFrameLocks noGrp="1"/>
          </p:cNvGraphicFramePr>
          <p:nvPr>
            <p:extLst>
              <p:ext uri="{D42A27DB-BD31-4B8C-83A1-F6EECF244321}">
                <p14:modId xmlns:p14="http://schemas.microsoft.com/office/powerpoint/2010/main" val="1436813753"/>
              </p:ext>
            </p:extLst>
          </p:nvPr>
        </p:nvGraphicFramePr>
        <p:xfrm>
          <a:off x="2925250" y="3622504"/>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12" name="같음 기호 11">
            <a:extLst>
              <a:ext uri="{FF2B5EF4-FFF2-40B4-BE49-F238E27FC236}">
                <a16:creationId xmlns:a16="http://schemas.microsoft.com/office/drawing/2014/main" id="{F2F7F362-1EBA-DDCE-8362-9EE09C401B32}"/>
              </a:ext>
            </a:extLst>
          </p:cNvPr>
          <p:cNvSpPr/>
          <p:nvPr/>
        </p:nvSpPr>
        <p:spPr>
          <a:xfrm>
            <a:off x="6713429" y="4099386"/>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F39883C6-8219-9759-E56A-B82F9A4DAA9B}"/>
              </a:ext>
            </a:extLst>
          </p:cNvPr>
          <p:cNvSpPr txBox="1"/>
          <p:nvPr/>
        </p:nvSpPr>
        <p:spPr>
          <a:xfrm>
            <a:off x="721507" y="5415833"/>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14" name="TextBox 13">
            <a:extLst>
              <a:ext uri="{FF2B5EF4-FFF2-40B4-BE49-F238E27FC236}">
                <a16:creationId xmlns:a16="http://schemas.microsoft.com/office/drawing/2014/main" id="{3D460028-B5B1-5816-74A8-0725F02C5332}"/>
              </a:ext>
            </a:extLst>
          </p:cNvPr>
          <p:cNvSpPr txBox="1"/>
          <p:nvPr/>
        </p:nvSpPr>
        <p:spPr>
          <a:xfrm>
            <a:off x="3126432"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15" name="TextBox 14">
            <a:extLst>
              <a:ext uri="{FF2B5EF4-FFF2-40B4-BE49-F238E27FC236}">
                <a16:creationId xmlns:a16="http://schemas.microsoft.com/office/drawing/2014/main" id="{8382B773-D0C0-CA9A-49FC-895EFADEEB1E}"/>
              </a:ext>
            </a:extLst>
          </p:cNvPr>
          <p:cNvSpPr txBox="1"/>
          <p:nvPr/>
        </p:nvSpPr>
        <p:spPr>
          <a:xfrm>
            <a:off x="7480208" y="5415833"/>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16" name="표 17">
            <a:extLst>
              <a:ext uri="{FF2B5EF4-FFF2-40B4-BE49-F238E27FC236}">
                <a16:creationId xmlns:a16="http://schemas.microsoft.com/office/drawing/2014/main" id="{5CAB75BC-7528-08FF-71A7-4FBA59F48E81}"/>
              </a:ext>
            </a:extLst>
          </p:cNvPr>
          <p:cNvGraphicFramePr>
            <a:graphicFrameLocks noGrp="1"/>
          </p:cNvGraphicFramePr>
          <p:nvPr>
            <p:extLst>
              <p:ext uri="{D42A27DB-BD31-4B8C-83A1-F6EECF244321}">
                <p14:modId xmlns:p14="http://schemas.microsoft.com/office/powerpoint/2010/main" val="448173640"/>
              </p:ext>
            </p:extLst>
          </p:nvPr>
        </p:nvGraphicFramePr>
        <p:xfrm>
          <a:off x="7398719" y="3429000"/>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7" name="표 16">
            <a:extLst>
              <a:ext uri="{FF2B5EF4-FFF2-40B4-BE49-F238E27FC236}">
                <a16:creationId xmlns:a16="http://schemas.microsoft.com/office/drawing/2014/main" id="{AE346EE8-9AE6-2AF6-5BDB-5EBF2FA69E11}"/>
              </a:ext>
            </a:extLst>
          </p:cNvPr>
          <p:cNvGraphicFramePr>
            <a:graphicFrameLocks noGrp="1"/>
          </p:cNvGraphicFramePr>
          <p:nvPr>
            <p:extLst>
              <p:ext uri="{D42A27DB-BD31-4B8C-83A1-F6EECF244321}">
                <p14:modId xmlns:p14="http://schemas.microsoft.com/office/powerpoint/2010/main" val="2330194115"/>
              </p:ext>
            </p:extLst>
          </p:nvPr>
        </p:nvGraphicFramePr>
        <p:xfrm>
          <a:off x="5160924" y="4060496"/>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8" name="십자형 17">
            <a:extLst>
              <a:ext uri="{FF2B5EF4-FFF2-40B4-BE49-F238E27FC236}">
                <a16:creationId xmlns:a16="http://schemas.microsoft.com/office/drawing/2014/main" id="{0A7241CF-3DD6-638F-6AFD-910C11EB32DC}"/>
              </a:ext>
            </a:extLst>
          </p:cNvPr>
          <p:cNvSpPr/>
          <p:nvPr/>
        </p:nvSpPr>
        <p:spPr>
          <a:xfrm rot="5400000">
            <a:off x="4498520" y="39189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053902A0-3DA6-69B3-B564-EB0DB9FDA5F6}"/>
              </a:ext>
            </a:extLst>
          </p:cNvPr>
          <p:cNvSpPr txBox="1"/>
          <p:nvPr/>
        </p:nvSpPr>
        <p:spPr>
          <a:xfrm>
            <a:off x="5252364"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20" name="사각형: 둥근 모서리 19">
            <a:extLst>
              <a:ext uri="{FF2B5EF4-FFF2-40B4-BE49-F238E27FC236}">
                <a16:creationId xmlns:a16="http://schemas.microsoft.com/office/drawing/2014/main" id="{8E7C06D2-EC55-AE34-AC49-1511AE2305AD}"/>
              </a:ext>
            </a:extLst>
          </p:cNvPr>
          <p:cNvSpPr/>
          <p:nvPr/>
        </p:nvSpPr>
        <p:spPr>
          <a:xfrm>
            <a:off x="2794657" y="3228595"/>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DD67F249-4AA1-0186-1FA4-DB481C6FB801}"/>
              </a:ext>
            </a:extLst>
          </p:cNvPr>
          <p:cNvSpPr txBox="1"/>
          <p:nvPr/>
        </p:nvSpPr>
        <p:spPr>
          <a:xfrm>
            <a:off x="3488648" y="2832773"/>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32483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99637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1901067"/>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23" name="그림 22">
            <a:extLst>
              <a:ext uri="{FF2B5EF4-FFF2-40B4-BE49-F238E27FC236}">
                <a16:creationId xmlns:a16="http://schemas.microsoft.com/office/drawing/2014/main" id="{F6CDC0A9-2EC4-97DC-CC27-D2D95299EADE}"/>
              </a:ext>
            </a:extLst>
          </p:cNvPr>
          <p:cNvPicPr>
            <a:picLocks noChangeAspect="1"/>
          </p:cNvPicPr>
          <p:nvPr/>
        </p:nvPicPr>
        <p:blipFill>
          <a:blip r:embed="rId3"/>
          <a:stretch>
            <a:fillRect/>
          </a:stretch>
        </p:blipFill>
        <p:spPr>
          <a:xfrm>
            <a:off x="1423349" y="2442422"/>
            <a:ext cx="5580766" cy="1909508"/>
          </a:xfrm>
          <a:prstGeom prst="rect">
            <a:avLst/>
          </a:prstGeom>
        </p:spPr>
      </p:pic>
      <p:sp>
        <p:nvSpPr>
          <p:cNvPr id="26" name="타원 25">
            <a:extLst>
              <a:ext uri="{FF2B5EF4-FFF2-40B4-BE49-F238E27FC236}">
                <a16:creationId xmlns:a16="http://schemas.microsoft.com/office/drawing/2014/main" id="{64C5FED0-F95F-C048-F79D-7D8EBFB018BB}"/>
              </a:ext>
            </a:extLst>
          </p:cNvPr>
          <p:cNvSpPr/>
          <p:nvPr/>
        </p:nvSpPr>
        <p:spPr>
          <a:xfrm rot="16549764">
            <a:off x="2198777" y="56277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27278FC2-5E7E-101E-714E-DB2F319E3CAB}"/>
              </a:ext>
            </a:extLst>
          </p:cNvPr>
          <p:cNvSpPr/>
          <p:nvPr/>
        </p:nvSpPr>
        <p:spPr>
          <a:xfrm rot="16549764">
            <a:off x="2198777" y="621865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BB7AA2CF-DE7E-5F59-A309-E2564C003226}"/>
              </a:ext>
            </a:extLst>
          </p:cNvPr>
          <p:cNvSpPr/>
          <p:nvPr/>
        </p:nvSpPr>
        <p:spPr>
          <a:xfrm rot="16549764">
            <a:off x="2192702" y="49923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73D3BEED-9067-A068-E2C8-7AD2AB962907}"/>
              </a:ext>
            </a:extLst>
          </p:cNvPr>
          <p:cNvSpPr/>
          <p:nvPr/>
        </p:nvSpPr>
        <p:spPr>
          <a:xfrm rot="16549764">
            <a:off x="6313785" y="53814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B173BD7C-CB01-69EA-4AD9-945A91EF1A71}"/>
              </a:ext>
            </a:extLst>
          </p:cNvPr>
          <p:cNvSpPr/>
          <p:nvPr/>
        </p:nvSpPr>
        <p:spPr>
          <a:xfrm rot="16549764">
            <a:off x="6313786" y="602672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화살표 연결선 39">
            <a:extLst>
              <a:ext uri="{FF2B5EF4-FFF2-40B4-BE49-F238E27FC236}">
                <a16:creationId xmlns:a16="http://schemas.microsoft.com/office/drawing/2014/main" id="{088E07FF-A0F2-AAF5-F415-CB550E50626C}"/>
              </a:ext>
            </a:extLst>
          </p:cNvPr>
          <p:cNvCxnSpPr>
            <a:cxnSpLocks/>
            <a:stCxn id="29" idx="4"/>
            <a:endCxn id="31" idx="0"/>
          </p:cNvCxnSpPr>
          <p:nvPr/>
        </p:nvCxnSpPr>
        <p:spPr>
          <a:xfrm>
            <a:off x="2551771" y="5190604"/>
            <a:ext cx="3762945" cy="35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9B6D70EB-780B-BCA7-4125-9990CD1C61AC}"/>
              </a:ext>
            </a:extLst>
          </p:cNvPr>
          <p:cNvCxnSpPr>
            <a:cxnSpLocks/>
            <a:stCxn id="29" idx="4"/>
            <a:endCxn id="32" idx="0"/>
          </p:cNvCxnSpPr>
          <p:nvPr/>
        </p:nvCxnSpPr>
        <p:spPr>
          <a:xfrm>
            <a:off x="2551771" y="5190604"/>
            <a:ext cx="3762946" cy="9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B956AA58-6BCD-69DB-6246-F0BC94B7FB2D}"/>
              </a:ext>
            </a:extLst>
          </p:cNvPr>
          <p:cNvCxnSpPr>
            <a:cxnSpLocks/>
            <a:stCxn id="26" idx="4"/>
            <a:endCxn id="31" idx="0"/>
          </p:cNvCxnSpPr>
          <p:nvPr/>
        </p:nvCxnSpPr>
        <p:spPr>
          <a:xfrm flipV="1">
            <a:off x="2557846" y="5543196"/>
            <a:ext cx="3756870" cy="28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D29A871-180A-77B7-2BCF-354774CBF93F}"/>
              </a:ext>
            </a:extLst>
          </p:cNvPr>
          <p:cNvCxnSpPr>
            <a:cxnSpLocks/>
            <a:stCxn id="26" idx="4"/>
            <a:endCxn id="32" idx="0"/>
          </p:cNvCxnSpPr>
          <p:nvPr/>
        </p:nvCxnSpPr>
        <p:spPr>
          <a:xfrm>
            <a:off x="2557846" y="5826071"/>
            <a:ext cx="3756871" cy="36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A2D6F5E-10ED-F55B-9775-D91CD9E18628}"/>
              </a:ext>
            </a:extLst>
          </p:cNvPr>
          <p:cNvCxnSpPr>
            <a:cxnSpLocks/>
            <a:stCxn id="27" idx="4"/>
            <a:endCxn id="31" idx="0"/>
          </p:cNvCxnSpPr>
          <p:nvPr/>
        </p:nvCxnSpPr>
        <p:spPr>
          <a:xfrm flipV="1">
            <a:off x="2557846" y="5543196"/>
            <a:ext cx="3756870" cy="87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65D3006B-8243-AE12-F1CA-14B39175C7F1}"/>
              </a:ext>
            </a:extLst>
          </p:cNvPr>
          <p:cNvCxnSpPr>
            <a:cxnSpLocks/>
            <a:stCxn id="27" idx="4"/>
            <a:endCxn id="32" idx="0"/>
          </p:cNvCxnSpPr>
          <p:nvPr/>
        </p:nvCxnSpPr>
        <p:spPr>
          <a:xfrm flipV="1">
            <a:off x="2557846" y="6188441"/>
            <a:ext cx="3756871" cy="22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D5DA14C8-1B42-6D7F-0725-87B7CB58659E}"/>
              </a:ext>
            </a:extLst>
          </p:cNvPr>
          <p:cNvSpPr/>
          <p:nvPr/>
        </p:nvSpPr>
        <p:spPr>
          <a:xfrm>
            <a:off x="2007910" y="4892515"/>
            <a:ext cx="741826" cy="1819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184DDB69-1784-8D30-F27D-977464CDD868}"/>
              </a:ext>
            </a:extLst>
          </p:cNvPr>
          <p:cNvSpPr/>
          <p:nvPr/>
        </p:nvSpPr>
        <p:spPr>
          <a:xfrm>
            <a:off x="6116751" y="5288440"/>
            <a:ext cx="734962" cy="1203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F6A0FA1A-694F-7511-2568-AFFC894B8E16}"/>
              </a:ext>
            </a:extLst>
          </p:cNvPr>
          <p:cNvSpPr txBox="1"/>
          <p:nvPr/>
        </p:nvSpPr>
        <p:spPr>
          <a:xfrm>
            <a:off x="2014446" y="4439074"/>
            <a:ext cx="735290" cy="369332"/>
          </a:xfrm>
          <a:prstGeom prst="rect">
            <a:avLst/>
          </a:prstGeom>
          <a:noFill/>
        </p:spPr>
        <p:txBody>
          <a:bodyPr wrap="square">
            <a:spAutoFit/>
          </a:bodyPr>
          <a:lstStyle/>
          <a:p>
            <a:r>
              <a:rPr lang="en-US" altLang="ko-KR" dirty="0">
                <a:solidFill>
                  <a:srgbClr val="7030A0"/>
                </a:solidFill>
              </a:rPr>
              <a:t>Input</a:t>
            </a:r>
            <a:endParaRPr lang="ko-KR" altLang="en-US" dirty="0">
              <a:solidFill>
                <a:srgbClr val="7030A0"/>
              </a:solidFill>
            </a:endParaRPr>
          </a:p>
        </p:txBody>
      </p:sp>
      <p:sp>
        <p:nvSpPr>
          <p:cNvPr id="72" name="TextBox 71">
            <a:extLst>
              <a:ext uri="{FF2B5EF4-FFF2-40B4-BE49-F238E27FC236}">
                <a16:creationId xmlns:a16="http://schemas.microsoft.com/office/drawing/2014/main" id="{F994621A-D433-02B8-6BB5-74CF023BC85B}"/>
              </a:ext>
            </a:extLst>
          </p:cNvPr>
          <p:cNvSpPr txBox="1"/>
          <p:nvPr/>
        </p:nvSpPr>
        <p:spPr>
          <a:xfrm>
            <a:off x="6036835" y="4487562"/>
            <a:ext cx="1003414" cy="369332"/>
          </a:xfrm>
          <a:prstGeom prst="rect">
            <a:avLst/>
          </a:prstGeom>
          <a:noFill/>
        </p:spPr>
        <p:txBody>
          <a:bodyPr wrap="square">
            <a:spAutoFit/>
          </a:bodyPr>
          <a:lstStyle/>
          <a:p>
            <a:r>
              <a:rPr lang="en-US" altLang="ko-KR" dirty="0">
                <a:solidFill>
                  <a:srgbClr val="7030A0"/>
                </a:solidFill>
              </a:rPr>
              <a:t>Output</a:t>
            </a:r>
            <a:endParaRPr lang="ko-KR" altLang="en-US" dirty="0">
              <a:solidFill>
                <a:srgbClr val="7030A0"/>
              </a:solidFill>
            </a:endParaRPr>
          </a:p>
        </p:txBody>
      </p:sp>
      <p:sp>
        <p:nvSpPr>
          <p:cNvPr id="73" name="TextBox 72">
            <a:extLst>
              <a:ext uri="{FF2B5EF4-FFF2-40B4-BE49-F238E27FC236}">
                <a16:creationId xmlns:a16="http://schemas.microsoft.com/office/drawing/2014/main" id="{D7698268-20D5-E887-95B7-F740AA5044F6}"/>
              </a:ext>
            </a:extLst>
          </p:cNvPr>
          <p:cNvSpPr txBox="1"/>
          <p:nvPr/>
        </p:nvSpPr>
        <p:spPr>
          <a:xfrm>
            <a:off x="3831250" y="4471841"/>
            <a:ext cx="1203986" cy="369332"/>
          </a:xfrm>
          <a:prstGeom prst="rect">
            <a:avLst/>
          </a:prstGeom>
          <a:noFill/>
        </p:spPr>
        <p:txBody>
          <a:bodyPr wrap="square">
            <a:spAutoFit/>
          </a:bodyPr>
          <a:lstStyle/>
          <a:p>
            <a:r>
              <a:rPr lang="en-US" altLang="ko-KR" dirty="0">
                <a:solidFill>
                  <a:srgbClr val="7030A0"/>
                </a:solidFill>
              </a:rPr>
              <a:t>Operation</a:t>
            </a:r>
            <a:endParaRPr lang="ko-KR" altLang="en-US" dirty="0">
              <a:solidFill>
                <a:srgbClr val="7030A0"/>
              </a:solidFill>
            </a:endParaRPr>
          </a:p>
        </p:txBody>
      </p:sp>
      <p:cxnSp>
        <p:nvCxnSpPr>
          <p:cNvPr id="75" name="직선 연결선 74">
            <a:extLst>
              <a:ext uri="{FF2B5EF4-FFF2-40B4-BE49-F238E27FC236}">
                <a16:creationId xmlns:a16="http://schemas.microsoft.com/office/drawing/2014/main" id="{3FDE4DF6-C4AB-B28F-86CF-8F067EE072D9}"/>
              </a:ext>
            </a:extLst>
          </p:cNvPr>
          <p:cNvCxnSpPr>
            <a:cxnSpLocks/>
          </p:cNvCxnSpPr>
          <p:nvPr/>
        </p:nvCxnSpPr>
        <p:spPr>
          <a:xfrm flipV="1">
            <a:off x="2787444"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7A078923-C0A9-4C11-DF00-B8DC7725863C}"/>
              </a:ext>
            </a:extLst>
          </p:cNvPr>
          <p:cNvCxnSpPr>
            <a:cxnSpLocks/>
          </p:cNvCxnSpPr>
          <p:nvPr/>
        </p:nvCxnSpPr>
        <p:spPr>
          <a:xfrm flipV="1">
            <a:off x="5923526"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사각형: 둥근 모서리 77">
            <a:extLst>
              <a:ext uri="{FF2B5EF4-FFF2-40B4-BE49-F238E27FC236}">
                <a16:creationId xmlns:a16="http://schemas.microsoft.com/office/drawing/2014/main" id="{B6BC2714-9BB5-0B96-8F7E-FA5FCB13EF76}"/>
              </a:ext>
            </a:extLst>
          </p:cNvPr>
          <p:cNvSpPr/>
          <p:nvPr/>
        </p:nvSpPr>
        <p:spPr>
          <a:xfrm>
            <a:off x="1743959" y="4056016"/>
            <a:ext cx="1005776" cy="26717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01FB7D92-049C-6193-2182-9E7EC3F69339}"/>
              </a:ext>
            </a:extLst>
          </p:cNvPr>
          <p:cNvSpPr txBox="1"/>
          <p:nvPr/>
        </p:nvSpPr>
        <p:spPr>
          <a:xfrm>
            <a:off x="520549" y="3982598"/>
            <a:ext cx="1397710" cy="369332"/>
          </a:xfrm>
          <a:prstGeom prst="rect">
            <a:avLst/>
          </a:prstGeom>
          <a:noFill/>
        </p:spPr>
        <p:txBody>
          <a:bodyPr wrap="square">
            <a:spAutoFit/>
          </a:bodyPr>
          <a:lstStyle/>
          <a:p>
            <a:r>
              <a:rPr lang="en-US" altLang="ko-KR" dirty="0" err="1">
                <a:solidFill>
                  <a:srgbClr val="C00000"/>
                </a:solidFill>
                <a:latin typeface="Arial Narrow" panose="020B0606020202030204" pitchFamily="34" charset="0"/>
              </a:rPr>
              <a:t>input_shape</a:t>
            </a:r>
            <a:endParaRPr lang="ko-KR" altLang="en-US"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158316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2 to 3: generate a weight matrix and a bias corresponding to input </a:t>
            </a:r>
            <a:r>
              <a:rPr lang="en-US" altLang="ko-KR" dirty="0" err="1">
                <a:latin typeface="Arial Narrow" panose="020B0606020202030204" pitchFamily="34" charset="0"/>
              </a:rPr>
              <a:t>shap</a:t>
            </a:r>
            <a:endParaRPr lang="en-US" altLang="ko-KR" dirty="0">
              <a:latin typeface="Arial Narrow" panose="020B0606020202030204" pitchFamily="34" charset="0"/>
            </a:endParaRP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261377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4: Implement call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1200329"/>
          </a:xfrm>
          <a:prstGeom prst="rect">
            <a:avLst/>
          </a:prstGeom>
          <a:noFill/>
        </p:spPr>
        <p:txBody>
          <a:bodyPr wrap="square">
            <a:spAutoFit/>
          </a:bodyPr>
          <a:lstStyle/>
          <a:p>
            <a:r>
              <a:rPr lang="en-US" altLang="ko-KR" dirty="0">
                <a:latin typeface="Arial Narrow" panose="020B0606020202030204" pitchFamily="34" charset="0"/>
              </a:rPr>
              <a:t>Line 1 defines the call method with one argument, </a:t>
            </a:r>
            <a:r>
              <a:rPr lang="en-US" altLang="ko-KR" dirty="0" err="1">
                <a:latin typeface="Arial Narrow" panose="020B0606020202030204" pitchFamily="34" charset="0"/>
              </a:rPr>
              <a:t>input_data</a:t>
            </a:r>
            <a:r>
              <a:rPr lang="en-US" altLang="ko-KR" dirty="0">
                <a:latin typeface="Arial Narrow" panose="020B0606020202030204" pitchFamily="34" charset="0"/>
              </a:rPr>
              <a:t>, the input data from the previous layer.</a:t>
            </a:r>
          </a:p>
          <a:p>
            <a:endParaRPr lang="en-US" altLang="ko-KR" dirty="0">
              <a:latin typeface="Arial Narrow" panose="020B0606020202030204" pitchFamily="34" charset="0"/>
            </a:endParaRPr>
          </a:p>
          <a:p>
            <a:r>
              <a:rPr lang="en-US" altLang="ko-KR" dirty="0">
                <a:latin typeface="Arial Narrow" panose="020B0606020202030204" pitchFamily="34" charset="0"/>
              </a:rPr>
              <a:t>Line 2 return the result of the matrix operation.</a:t>
            </a:r>
          </a:p>
        </p:txBody>
      </p:sp>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369332"/>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call method allows matrix operations.</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3469221"/>
            <a:ext cx="7390614" cy="784410"/>
          </a:xfrm>
          <a:prstGeom prst="rect">
            <a:avLst/>
          </a:prstGeom>
        </p:spPr>
      </p:pic>
    </p:spTree>
    <p:extLst>
      <p:ext uri="{BB962C8B-B14F-4D97-AF65-F5344CB8AC3E}">
        <p14:creationId xmlns:p14="http://schemas.microsoft.com/office/powerpoint/2010/main" val="95507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2498259"/>
            <a:ext cx="7390614" cy="784410"/>
          </a:xfrm>
          <a:prstGeom prst="rect">
            <a:avLst/>
          </a:prstGeom>
        </p:spPr>
      </p:pic>
      <p:sp>
        <p:nvSpPr>
          <p:cNvPr id="3" name="TextBox 2">
            <a:extLst>
              <a:ext uri="{FF2B5EF4-FFF2-40B4-BE49-F238E27FC236}">
                <a16:creationId xmlns:a16="http://schemas.microsoft.com/office/drawing/2014/main" id="{0D0CAAA7-7E42-55D1-A116-2B2986107EB8}"/>
              </a:ext>
            </a:extLst>
          </p:cNvPr>
          <p:cNvSpPr txBox="1"/>
          <p:nvPr/>
        </p:nvSpPr>
        <p:spPr>
          <a:xfrm>
            <a:off x="1069943" y="2013805"/>
            <a:ext cx="4572000" cy="369332"/>
          </a:xfrm>
          <a:prstGeom prst="rect">
            <a:avLst/>
          </a:prstGeom>
          <a:noFill/>
        </p:spPr>
        <p:txBody>
          <a:bodyPr wrap="square">
            <a:spAutoFit/>
          </a:bodyPr>
          <a:lstStyle/>
          <a:p>
            <a:r>
              <a:rPr lang="en-US" altLang="ko-KR" dirty="0">
                <a:latin typeface="Arial Narrow" panose="020B0606020202030204" pitchFamily="34" charset="0"/>
              </a:rPr>
              <a:t>Line 2 return the result of the matrix operation.</a:t>
            </a:r>
            <a:endParaRPr lang="ko-KR" altLang="en-US" dirty="0"/>
          </a:p>
        </p:txBody>
      </p:sp>
      <p:pic>
        <p:nvPicPr>
          <p:cNvPr id="27" name="그림 26">
            <a:extLst>
              <a:ext uri="{FF2B5EF4-FFF2-40B4-BE49-F238E27FC236}">
                <a16:creationId xmlns:a16="http://schemas.microsoft.com/office/drawing/2014/main" id="{CD95B49C-599F-177A-4C41-DA7F6B224858}"/>
              </a:ext>
            </a:extLst>
          </p:cNvPr>
          <p:cNvPicPr>
            <a:picLocks noChangeAspect="1"/>
          </p:cNvPicPr>
          <p:nvPr/>
        </p:nvPicPr>
        <p:blipFill>
          <a:blip r:embed="rId4"/>
          <a:stretch>
            <a:fillRect/>
          </a:stretch>
        </p:blipFill>
        <p:spPr>
          <a:xfrm>
            <a:off x="540067" y="3835940"/>
            <a:ext cx="7440308" cy="2385751"/>
          </a:xfrm>
          <a:prstGeom prst="rect">
            <a:avLst/>
          </a:prstGeom>
        </p:spPr>
      </p:pic>
      <p:sp>
        <p:nvSpPr>
          <p:cNvPr id="28" name="사각형: 둥근 모서리 27">
            <a:extLst>
              <a:ext uri="{FF2B5EF4-FFF2-40B4-BE49-F238E27FC236}">
                <a16:creationId xmlns:a16="http://schemas.microsoft.com/office/drawing/2014/main" id="{DF7E1CDB-1D91-CD88-FE05-5E1921FFA4A6}"/>
              </a:ext>
            </a:extLst>
          </p:cNvPr>
          <p:cNvSpPr/>
          <p:nvPr/>
        </p:nvSpPr>
        <p:spPr>
          <a:xfrm>
            <a:off x="3478491" y="2969443"/>
            <a:ext cx="3101418" cy="30379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DE4D78AE-A619-31CB-2F8F-141E73C6B3BC}"/>
              </a:ext>
            </a:extLst>
          </p:cNvPr>
          <p:cNvSpPr/>
          <p:nvPr/>
        </p:nvSpPr>
        <p:spPr>
          <a:xfrm>
            <a:off x="2299653" y="4531788"/>
            <a:ext cx="584949" cy="62216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44">
            <a:extLst>
              <a:ext uri="{FF2B5EF4-FFF2-40B4-BE49-F238E27FC236}">
                <a16:creationId xmlns:a16="http://schemas.microsoft.com/office/drawing/2014/main" id="{D2141E80-E72D-D4E8-DB8A-819D5DF84A72}"/>
              </a:ext>
            </a:extLst>
          </p:cNvPr>
          <p:cNvSpPr/>
          <p:nvPr/>
        </p:nvSpPr>
        <p:spPr>
          <a:xfrm>
            <a:off x="4124287" y="4472722"/>
            <a:ext cx="584949" cy="622169"/>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312B124C-61AA-5F25-EB91-72AD8D7DA4CE}"/>
              </a:ext>
            </a:extLst>
          </p:cNvPr>
          <p:cNvSpPr/>
          <p:nvPr/>
        </p:nvSpPr>
        <p:spPr>
          <a:xfrm>
            <a:off x="6645898" y="2969444"/>
            <a:ext cx="1197204" cy="313226"/>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87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5: Use the customized layer</a:t>
            </a:r>
          </a:p>
        </p:txBody>
      </p:sp>
      <p:pic>
        <p:nvPicPr>
          <p:cNvPr id="10" name="그림 9">
            <a:extLst>
              <a:ext uri="{FF2B5EF4-FFF2-40B4-BE49-F238E27FC236}">
                <a16:creationId xmlns:a16="http://schemas.microsoft.com/office/drawing/2014/main" id="{E08AC3BC-C421-9161-DFB3-3BF43259B6F1}"/>
              </a:ext>
            </a:extLst>
          </p:cNvPr>
          <p:cNvPicPr>
            <a:picLocks noChangeAspect="1"/>
          </p:cNvPicPr>
          <p:nvPr/>
        </p:nvPicPr>
        <p:blipFill>
          <a:blip r:embed="rId3"/>
          <a:stretch>
            <a:fillRect/>
          </a:stretch>
        </p:blipFill>
        <p:spPr>
          <a:xfrm>
            <a:off x="1153705" y="3221482"/>
            <a:ext cx="6218057" cy="645667"/>
          </a:xfrm>
          <a:prstGeom prst="rect">
            <a:avLst/>
          </a:prstGeom>
        </p:spPr>
      </p:pic>
      <p:sp>
        <p:nvSpPr>
          <p:cNvPr id="13" name="TextBox 12">
            <a:extLst>
              <a:ext uri="{FF2B5EF4-FFF2-40B4-BE49-F238E27FC236}">
                <a16:creationId xmlns:a16="http://schemas.microsoft.com/office/drawing/2014/main" id="{EFF6FFDD-DE1A-EEA5-51CD-777628C24EFB}"/>
              </a:ext>
            </a:extLst>
          </p:cNvPr>
          <p:cNvSpPr txBox="1"/>
          <p:nvPr/>
        </p:nvSpPr>
        <p:spPr>
          <a:xfrm>
            <a:off x="3057525" y="3867149"/>
            <a:ext cx="1564302" cy="369332"/>
          </a:xfrm>
          <a:prstGeom prst="rect">
            <a:avLst/>
          </a:prstGeom>
          <a:noFill/>
        </p:spPr>
        <p:txBody>
          <a:bodyPr wrap="square">
            <a:spAutoFit/>
          </a:bodyPr>
          <a:lstStyle/>
          <a:p>
            <a:r>
              <a:rPr lang="en-US" altLang="ko-KR" dirty="0">
                <a:latin typeface="Arial Narrow" panose="020B0606020202030204" pitchFamily="34" charset="0"/>
              </a:rPr>
              <a:t>Output shape</a:t>
            </a:r>
            <a:endParaRPr lang="ko-KR" altLang="en-US" dirty="0"/>
          </a:p>
        </p:txBody>
      </p:sp>
      <p:sp>
        <p:nvSpPr>
          <p:cNvPr id="14" name="사각형: 둥근 모서리 13">
            <a:extLst>
              <a:ext uri="{FF2B5EF4-FFF2-40B4-BE49-F238E27FC236}">
                <a16:creationId xmlns:a16="http://schemas.microsoft.com/office/drawing/2014/main" id="{C6AFFC2E-A350-7D65-57F2-82DCE85BBC4A}"/>
              </a:ext>
            </a:extLst>
          </p:cNvPr>
          <p:cNvSpPr/>
          <p:nvPr/>
        </p:nvSpPr>
        <p:spPr>
          <a:xfrm>
            <a:off x="3525625" y="3429000"/>
            <a:ext cx="452486"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6F4AA352-87CD-94A2-BBDE-CB7495960A8D}"/>
              </a:ext>
            </a:extLst>
          </p:cNvPr>
          <p:cNvSpPr/>
          <p:nvPr/>
        </p:nvSpPr>
        <p:spPr>
          <a:xfrm>
            <a:off x="6123788" y="3429000"/>
            <a:ext cx="1247974"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1A79B5E-B1DA-585F-4D91-B2F2151F7B39}"/>
              </a:ext>
            </a:extLst>
          </p:cNvPr>
          <p:cNvSpPr txBox="1"/>
          <p:nvPr/>
        </p:nvSpPr>
        <p:spPr>
          <a:xfrm>
            <a:off x="6098147" y="3867149"/>
            <a:ext cx="1892148" cy="646331"/>
          </a:xfrm>
          <a:prstGeom prst="rect">
            <a:avLst/>
          </a:prstGeom>
          <a:noFill/>
        </p:spPr>
        <p:txBody>
          <a:bodyPr wrap="square">
            <a:spAutoFit/>
          </a:bodyPr>
          <a:lstStyle/>
          <a:p>
            <a:r>
              <a:rPr lang="en-US" altLang="ko-KR" dirty="0">
                <a:latin typeface="Arial Narrow" panose="020B0606020202030204" pitchFamily="34" charset="0"/>
              </a:rPr>
              <a:t>Tensors from the previous layer</a:t>
            </a:r>
            <a:endParaRPr lang="ko-KR" altLang="en-US" dirty="0"/>
          </a:p>
        </p:txBody>
      </p:sp>
    </p:spTree>
    <p:extLst>
      <p:ext uri="{BB962C8B-B14F-4D97-AF65-F5344CB8AC3E}">
        <p14:creationId xmlns:p14="http://schemas.microsoft.com/office/powerpoint/2010/main" val="2279128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sp>
        <p:nvSpPr>
          <p:cNvPr id="2" name="TextBox 1">
            <a:extLst>
              <a:ext uri="{FF2B5EF4-FFF2-40B4-BE49-F238E27FC236}">
                <a16:creationId xmlns:a16="http://schemas.microsoft.com/office/drawing/2014/main" id="{3FEF479B-5567-17FF-6580-91803DAF0A2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https://colab.research.google.com/github/JunetaeKim/DeepLearningClass/blob/main/Week9/Subclass%20API.ipynb</a:t>
            </a:r>
            <a:endParaRPr lang="ko-KR" altLang="en-US" dirty="0"/>
          </a:p>
        </p:txBody>
      </p:sp>
    </p:spTree>
    <p:extLst>
      <p:ext uri="{BB962C8B-B14F-4D97-AF65-F5344CB8AC3E}">
        <p14:creationId xmlns:p14="http://schemas.microsoft.com/office/powerpoint/2010/main" val="224135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20566</TotalTime>
  <Words>1816</Words>
  <Application>Microsoft Office PowerPoint</Application>
  <PresentationFormat>화면 슬라이드 쇼(4:3)</PresentationFormat>
  <Paragraphs>291</Paragraphs>
  <Slides>41</Slides>
  <Notes>40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41</vt:i4>
      </vt:variant>
    </vt:vector>
  </HeadingPairs>
  <TitlesOfParts>
    <vt:vector size="47"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2174</cp:revision>
  <cp:lastPrinted>2017-04-16T10:58:23Z</cp:lastPrinted>
  <dcterms:created xsi:type="dcterms:W3CDTF">2017-03-22T07:59:28Z</dcterms:created>
  <dcterms:modified xsi:type="dcterms:W3CDTF">2022-11-15T04:49:53Z</dcterms:modified>
</cp:coreProperties>
</file>