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65" r:id="rId2"/>
    <p:sldId id="509" r:id="rId3"/>
    <p:sldId id="510" r:id="rId4"/>
    <p:sldId id="511" r:id="rId5"/>
    <p:sldId id="512" r:id="rId6"/>
    <p:sldId id="513" r:id="rId7"/>
    <p:sldId id="514" r:id="rId8"/>
    <p:sldId id="515" r:id="rId9"/>
    <p:sldId id="516" r:id="rId10"/>
    <p:sldId id="517" r:id="rId11"/>
    <p:sldId id="518" r:id="rId12"/>
    <p:sldId id="519" r:id="rId13"/>
    <p:sldId id="520" r:id="rId14"/>
    <p:sldId id="521" r:id="rId15"/>
    <p:sldId id="522" r:id="rId16"/>
    <p:sldId id="526" r:id="rId17"/>
    <p:sldId id="523" r:id="rId18"/>
    <p:sldId id="524" r:id="rId19"/>
    <p:sldId id="525" r:id="rId20"/>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566" autoAdjust="0"/>
  </p:normalViewPr>
  <p:slideViewPr>
    <p:cSldViewPr snapToGrid="0" showGuides="1">
      <p:cViewPr varScale="1">
        <p:scale>
          <a:sx n="106" d="100"/>
          <a:sy n="106" d="100"/>
        </p:scale>
        <p:origin x="1686" y="96"/>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2023-04-12</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2023-04-12</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278231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85442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1262506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425316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4099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726753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47633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414272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62617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32639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33468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419208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12579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385562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89977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62229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05839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2967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2023-04-12</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6/Week6_Class.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6/Week6_Exercise.ipyn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336159" y="1441108"/>
            <a:ext cx="6510264" cy="1077218"/>
          </a:xfrm>
          <a:prstGeom prst="rect">
            <a:avLst/>
          </a:prstGeom>
        </p:spPr>
        <p:txBody>
          <a:bodyPr wrap="square">
            <a:spAutoFit/>
          </a:bodyPr>
          <a:lstStyle/>
          <a:p>
            <a:pPr algn="ctr"/>
            <a:r>
              <a:rPr lang="en-US" altLang="ko-KR" sz="3200" dirty="0">
                <a:latin typeface="Arial Narrow" panose="020B0606020202030204" pitchFamily="34" charset="0"/>
                <a:cs typeface="Times New Roman" panose="02020603050405020304" pitchFamily="18" charset="0"/>
              </a:rPr>
              <a:t>Introduction to Object-Oriented Programming in Python</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6</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properties that all Dog objects must have are defined in a method called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a:t>
            </a:r>
          </a:p>
        </p:txBody>
      </p:sp>
      <p:sp>
        <p:nvSpPr>
          <p:cNvPr id="4" name="직사각형 3"/>
          <p:cNvSpPr/>
          <p:nvPr/>
        </p:nvSpPr>
        <p:spPr>
          <a:xfrm>
            <a:off x="361950" y="4148926"/>
            <a:ext cx="8675370" cy="1754326"/>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You can give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any number of parameters, but the first parameter will always be a variable called </a:t>
            </a: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 When a new class instance is created, the instance is automatically passed to the </a:t>
            </a: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 parameter in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so that new attributes can be defined on the object.</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p:cNvPicPr>
            <a:picLocks noChangeAspect="1"/>
          </p:cNvPicPr>
          <p:nvPr/>
        </p:nvPicPr>
        <p:blipFill>
          <a:blip r:embed="rId3"/>
          <a:stretch>
            <a:fillRect/>
          </a:stretch>
        </p:blipFill>
        <p:spPr>
          <a:xfrm>
            <a:off x="1047750" y="2584050"/>
            <a:ext cx="3086100" cy="1504950"/>
          </a:xfrm>
          <a:prstGeom prst="rect">
            <a:avLst/>
          </a:prstGeom>
        </p:spPr>
      </p:pic>
    </p:spTree>
    <p:extLst>
      <p:ext uri="{BB962C8B-B14F-4D97-AF65-F5344CB8AC3E}">
        <p14:creationId xmlns:p14="http://schemas.microsoft.com/office/powerpoint/2010/main" val="34633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p:txBody>
      </p:sp>
      <p:sp>
        <p:nvSpPr>
          <p:cNvPr id="4" name="직사각형 3"/>
          <p:cNvSpPr/>
          <p:nvPr/>
        </p:nvSpPr>
        <p:spPr>
          <a:xfrm>
            <a:off x="-26670" y="3409786"/>
            <a:ext cx="7966710" cy="258532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the body of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there are two statements using the self variable:</a:t>
            </a:r>
          </a:p>
          <a:p>
            <a:pPr marL="1200150" lvl="2" indent="-285750">
              <a:lnSpc>
                <a:spcPct val="150000"/>
              </a:lnSpc>
              <a:buFont typeface="Arial" panose="020B0604020202020204" pitchFamily="34" charset="0"/>
              <a:buChar char="•"/>
            </a:pP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.name = name creates an attribute called name and assigns to it the value of the name parameter.</a:t>
            </a:r>
          </a:p>
          <a:p>
            <a:pPr marL="1200150" lvl="2" indent="-285750">
              <a:lnSpc>
                <a:spcPct val="150000"/>
              </a:lnSpc>
              <a:buFont typeface="Arial" panose="020B0604020202020204" pitchFamily="34" charset="0"/>
              <a:buChar char="•"/>
            </a:pPr>
            <a:r>
              <a:rPr lang="en-US" altLang="ko-KR" dirty="0" err="1">
                <a:solidFill>
                  <a:schemeClr val="accent5"/>
                </a:solidFill>
                <a:latin typeface="Arial Narrow" panose="020B0606020202030204" pitchFamily="34" charset="0"/>
              </a:rPr>
              <a:t>self</a:t>
            </a:r>
            <a:r>
              <a:rPr lang="en-US" altLang="ko-KR" dirty="0" err="1">
                <a:solidFill>
                  <a:srgbClr val="222222"/>
                </a:solidFill>
                <a:latin typeface="Arial Narrow" panose="020B0606020202030204" pitchFamily="34" charset="0"/>
              </a:rPr>
              <a:t>.age</a:t>
            </a:r>
            <a:r>
              <a:rPr lang="en-US" altLang="ko-KR" dirty="0">
                <a:solidFill>
                  <a:srgbClr val="222222"/>
                </a:solidFill>
                <a:latin typeface="Arial Narrow" panose="020B0606020202030204" pitchFamily="34" charset="0"/>
              </a:rPr>
              <a:t> = age creates an attribute called age and assigns to it the value of the age parameter.</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p:cNvPicPr>
            <a:picLocks noChangeAspect="1"/>
          </p:cNvPicPr>
          <p:nvPr/>
        </p:nvPicPr>
        <p:blipFill>
          <a:blip r:embed="rId3"/>
          <a:stretch>
            <a:fillRect/>
          </a:stretch>
        </p:blipFill>
        <p:spPr>
          <a:xfrm>
            <a:off x="1047750" y="1684890"/>
            <a:ext cx="3086100" cy="1504950"/>
          </a:xfrm>
          <a:prstGeom prst="rect">
            <a:avLst/>
          </a:prstGeom>
        </p:spPr>
      </p:pic>
    </p:spTree>
    <p:extLst>
      <p:ext uri="{BB962C8B-B14F-4D97-AF65-F5344CB8AC3E}">
        <p14:creationId xmlns:p14="http://schemas.microsoft.com/office/powerpoint/2010/main" val="16155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Instance attributes vs class attributes</a:t>
            </a:r>
          </a:p>
        </p:txBody>
      </p:sp>
      <p:pic>
        <p:nvPicPr>
          <p:cNvPr id="2" name="그림 1"/>
          <p:cNvPicPr>
            <a:picLocks noChangeAspect="1"/>
          </p:cNvPicPr>
          <p:nvPr/>
        </p:nvPicPr>
        <p:blipFill>
          <a:blip r:embed="rId3"/>
          <a:stretch>
            <a:fillRect/>
          </a:stretch>
        </p:blipFill>
        <p:spPr>
          <a:xfrm>
            <a:off x="821055" y="1727718"/>
            <a:ext cx="4057650" cy="2009775"/>
          </a:xfrm>
          <a:prstGeom prst="rect">
            <a:avLst/>
          </a:prstGeom>
        </p:spPr>
      </p:pic>
      <p:sp>
        <p:nvSpPr>
          <p:cNvPr id="9" name="직사각형 8"/>
          <p:cNvSpPr/>
          <p:nvPr/>
        </p:nvSpPr>
        <p:spPr>
          <a:xfrm>
            <a:off x="-26670" y="3897466"/>
            <a:ext cx="7966710" cy="1754326"/>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 An </a:t>
            </a:r>
            <a:r>
              <a:rPr lang="en-US" altLang="ko-KR" b="1" dirty="0">
                <a:solidFill>
                  <a:srgbClr val="222222"/>
                </a:solidFill>
                <a:latin typeface="Arial Narrow" panose="020B0606020202030204" pitchFamily="34" charset="0"/>
              </a:rPr>
              <a:t>instance attribute</a:t>
            </a:r>
            <a:r>
              <a:rPr lang="en-US" altLang="ko-KR" dirty="0">
                <a:solidFill>
                  <a:srgbClr val="222222"/>
                </a:solidFill>
                <a:latin typeface="Arial Narrow" panose="020B0606020202030204" pitchFamily="34" charset="0"/>
              </a:rPr>
              <a:t>’s value is specific to a particular instance of the class. All Dog objects have a name and an age, but the values for the name and age attributes will vary depending on the Dog instance.</a:t>
            </a:r>
          </a:p>
          <a:p>
            <a:pPr marL="742950" lvl="1" indent="-285750">
              <a:lnSpc>
                <a:spcPct val="150000"/>
              </a:lnSpc>
              <a:buFont typeface="Arial" panose="020B0604020202020204" pitchFamily="34" charset="0"/>
              <a:buChar char="•"/>
            </a:pPr>
            <a:r>
              <a:rPr lang="en-US" altLang="ko-KR" b="1" dirty="0">
                <a:solidFill>
                  <a:srgbClr val="222222"/>
                </a:solidFill>
                <a:latin typeface="Arial Narrow" panose="020B0606020202030204" pitchFamily="34" charset="0"/>
              </a:rPr>
              <a:t>Class attributes</a:t>
            </a:r>
            <a:r>
              <a:rPr lang="en-US" altLang="ko-KR" dirty="0">
                <a:solidFill>
                  <a:srgbClr val="222222"/>
                </a:solidFill>
                <a:latin typeface="Arial Narrow" panose="020B0606020202030204" pitchFamily="34" charset="0"/>
              </a:rPr>
              <a:t> are attributes that have the same value for all class instances.</a:t>
            </a:r>
          </a:p>
        </p:txBody>
      </p:sp>
    </p:spTree>
    <p:extLst>
      <p:ext uri="{BB962C8B-B14F-4D97-AF65-F5344CB8AC3E}">
        <p14:creationId xmlns:p14="http://schemas.microsoft.com/office/powerpoint/2010/main" val="209553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87094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Now create a new Dog class with a class attribute called .species and two instance attributes called .name and .age:.</a:t>
            </a:r>
          </a:p>
        </p:txBody>
      </p:sp>
      <p:pic>
        <p:nvPicPr>
          <p:cNvPr id="3" name="그림 2"/>
          <p:cNvPicPr>
            <a:picLocks noChangeAspect="1"/>
          </p:cNvPicPr>
          <p:nvPr/>
        </p:nvPicPr>
        <p:blipFill>
          <a:blip r:embed="rId3"/>
          <a:stretch>
            <a:fillRect/>
          </a:stretch>
        </p:blipFill>
        <p:spPr>
          <a:xfrm>
            <a:off x="828675" y="2831782"/>
            <a:ext cx="3743325" cy="1666875"/>
          </a:xfrm>
          <a:prstGeom prst="rect">
            <a:avLst/>
          </a:prstGeom>
        </p:spPr>
      </p:pic>
      <p:pic>
        <p:nvPicPr>
          <p:cNvPr id="4" name="그림 3"/>
          <p:cNvPicPr>
            <a:picLocks noChangeAspect="1"/>
          </p:cNvPicPr>
          <p:nvPr/>
        </p:nvPicPr>
        <p:blipFill>
          <a:blip r:embed="rId4"/>
          <a:stretch>
            <a:fillRect/>
          </a:stretch>
        </p:blipFill>
        <p:spPr>
          <a:xfrm>
            <a:off x="761047" y="4608195"/>
            <a:ext cx="2714625" cy="1162050"/>
          </a:xfrm>
          <a:prstGeom prst="rect">
            <a:avLst/>
          </a:prstGeom>
        </p:spPr>
      </p:pic>
    </p:spTree>
    <p:extLst>
      <p:ext uri="{BB962C8B-B14F-4D97-AF65-F5344CB8AC3E}">
        <p14:creationId xmlns:p14="http://schemas.microsoft.com/office/powerpoint/2010/main" val="338766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17019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After you create the Dog instances, you can access their instance attributes using dot notation:</a:t>
            </a: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621030" y="2777490"/>
            <a:ext cx="2276475" cy="2552700"/>
          </a:xfrm>
          <a:prstGeom prst="rect">
            <a:avLst/>
          </a:prstGeom>
        </p:spPr>
      </p:pic>
    </p:spTree>
    <p:extLst>
      <p:ext uri="{BB962C8B-B14F-4D97-AF65-F5344CB8AC3E}">
        <p14:creationId xmlns:p14="http://schemas.microsoft.com/office/powerpoint/2010/main" val="261704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Although the attributes are guaranteed to exist, their values can be changed dynamically:</a:t>
            </a: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10" name="그림 9"/>
          <p:cNvPicPr>
            <a:picLocks noChangeAspect="1"/>
          </p:cNvPicPr>
          <p:nvPr/>
        </p:nvPicPr>
        <p:blipFill>
          <a:blip r:embed="rId3"/>
          <a:stretch>
            <a:fillRect/>
          </a:stretch>
        </p:blipFill>
        <p:spPr>
          <a:xfrm>
            <a:off x="721995" y="2868930"/>
            <a:ext cx="3371850" cy="2095500"/>
          </a:xfrm>
          <a:prstGeom prst="rect">
            <a:avLst/>
          </a:prstGeom>
        </p:spPr>
      </p:pic>
    </p:spTree>
    <p:extLst>
      <p:ext uri="{BB962C8B-B14F-4D97-AF65-F5344CB8AC3E}">
        <p14:creationId xmlns:p14="http://schemas.microsoft.com/office/powerpoint/2010/main" val="280839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Practice</a:t>
            </a: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91711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Practice for class</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A19E7C2E-A898-E353-FAF1-E0F885521D02}"/>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https://colab.research.google.com/github/JunetaeKim/DeepLearningClass/blob/main/Week6/Week6_Class.ipynb</a:t>
            </a:r>
            <a:endParaRPr lang="ko-KR" altLang="en-US" dirty="0"/>
          </a:p>
        </p:txBody>
      </p:sp>
    </p:spTree>
    <p:extLst>
      <p:ext uri="{BB962C8B-B14F-4D97-AF65-F5344CB8AC3E}">
        <p14:creationId xmlns:p14="http://schemas.microsoft.com/office/powerpoint/2010/main" val="32125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38536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1</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Background</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Alice is a librarian and she wants to create a simple library management system to track the books and their availability. She needs a class to represent the books in the library.</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Question</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Create a Python class called 'Book' with the following attributes: 'title', 'author', '</a:t>
            </a:r>
            <a:r>
              <a:rPr lang="en-US" altLang="ko-KR" sz="1600" dirty="0" err="1">
                <a:solidFill>
                  <a:srgbClr val="222222"/>
                </a:solidFill>
                <a:latin typeface="Arial Narrow" panose="020B0606020202030204" pitchFamily="34" charset="0"/>
              </a:rPr>
              <a:t>publication_year</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is_available</a:t>
            </a:r>
            <a:r>
              <a:rPr lang="en-US" altLang="ko-KR" sz="1600" dirty="0">
                <a:solidFill>
                  <a:srgbClr val="222222"/>
                </a:solidFill>
                <a:latin typeface="Arial Narrow" panose="020B0606020202030204" pitchFamily="34" charset="0"/>
              </a:rPr>
              <a:t>'. The class should also have methods '</a:t>
            </a:r>
            <a:r>
              <a:rPr lang="en-US" altLang="ko-KR" sz="1600" dirty="0" err="1">
                <a:solidFill>
                  <a:srgbClr val="222222"/>
                </a:solidFill>
                <a:latin typeface="Arial Narrow" panose="020B0606020202030204" pitchFamily="34" charset="0"/>
              </a:rPr>
              <a:t>borrow_book</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return_book</a:t>
            </a:r>
            <a:r>
              <a:rPr lang="en-US" altLang="ko-KR" sz="1600" dirty="0">
                <a:solidFill>
                  <a:srgbClr val="222222"/>
                </a:solidFill>
                <a:latin typeface="Arial Narrow" panose="020B0606020202030204" pitchFamily="34" charset="0"/>
              </a:rPr>
              <a:t>' to change the availability of a book. Provide a solution for creating a new book object and demonstrate the use of the '</a:t>
            </a:r>
            <a:r>
              <a:rPr lang="en-US" altLang="ko-KR" sz="1600" dirty="0" err="1">
                <a:solidFill>
                  <a:srgbClr val="222222"/>
                </a:solidFill>
                <a:latin typeface="Arial Narrow" panose="020B0606020202030204" pitchFamily="34" charset="0"/>
              </a:rPr>
              <a:t>borrow_book</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return_book</a:t>
            </a:r>
            <a:r>
              <a:rPr lang="en-US" altLang="ko-KR" sz="1600" dirty="0">
                <a:solidFill>
                  <a:srgbClr val="222222"/>
                </a:solidFill>
                <a:latin typeface="Arial Narrow" panose="020B0606020202030204" pitchFamily="34" charset="0"/>
              </a:rPr>
              <a:t>' methods.</a:t>
            </a:r>
          </a:p>
        </p:txBody>
      </p:sp>
    </p:spTree>
    <p:extLst>
      <p:ext uri="{BB962C8B-B14F-4D97-AF65-F5344CB8AC3E}">
        <p14:creationId xmlns:p14="http://schemas.microsoft.com/office/powerpoint/2010/main" val="334720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503169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2</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Background</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John is a teacher and he wants to manage his students' grades. He needs a class to represent each student and their grades</a:t>
            </a:r>
            <a:r>
              <a:rPr lang="en-US" altLang="ko-KR" sz="2000" dirty="0">
                <a:solidFill>
                  <a:srgbClr val="222222"/>
                </a:solidFill>
                <a:latin typeface="Arial Narrow" panose="020B0606020202030204" pitchFamily="34" charset="0"/>
              </a:rPr>
              <a:t>.</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Question</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Create a Python class called 'Student' with the following attributes: 'name', 'age', and 'grades' (a dictionary containing subject names as keys and grades as values). The class should also have methods '</a:t>
            </a:r>
            <a:r>
              <a:rPr lang="en-US" altLang="ko-KR" sz="1600" dirty="0" err="1">
                <a:solidFill>
                  <a:srgbClr val="222222"/>
                </a:solidFill>
                <a:latin typeface="Arial Narrow" panose="020B0606020202030204" pitchFamily="34" charset="0"/>
              </a:rPr>
              <a:t>add_grade</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average_grade</a:t>
            </a:r>
            <a:r>
              <a:rPr lang="en-US" altLang="ko-KR" sz="1600" dirty="0">
                <a:solidFill>
                  <a:srgbClr val="222222"/>
                </a:solidFill>
                <a:latin typeface="Arial Narrow" panose="020B0606020202030204" pitchFamily="34" charset="0"/>
              </a:rPr>
              <a:t>' to add a new grade and to calculate the student's average grade respectively. Provide a solution for creating a new student object and demonstrate the use of the '</a:t>
            </a:r>
            <a:r>
              <a:rPr lang="en-US" altLang="ko-KR" sz="1600" dirty="0" err="1">
                <a:solidFill>
                  <a:srgbClr val="222222"/>
                </a:solidFill>
                <a:latin typeface="Arial Narrow" panose="020B0606020202030204" pitchFamily="34" charset="0"/>
              </a:rPr>
              <a:t>add_grade</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average_grade</a:t>
            </a:r>
            <a:r>
              <a:rPr lang="en-US" altLang="ko-KR" sz="1600" dirty="0">
                <a:solidFill>
                  <a:srgbClr val="222222"/>
                </a:solidFill>
                <a:latin typeface="Arial Narrow" panose="020B0606020202030204" pitchFamily="34" charset="0"/>
              </a:rPr>
              <a:t>' methods.</a:t>
            </a:r>
            <a:endParaRPr lang="en-US" altLang="ko-KR" sz="12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99065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2" name="TextBox 1">
            <a:extLst>
              <a:ext uri="{FF2B5EF4-FFF2-40B4-BE49-F238E27FC236}">
                <a16:creationId xmlns:a16="http://schemas.microsoft.com/office/drawing/2014/main" id="{FC27D87F-377B-5A8E-B690-1F633A6E1481}"/>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https://colab.research.google.com/github/JunetaeKim/DeepLearningClass/blob/main/Week6/Week6_Exercise.ipynb</a:t>
            </a:r>
            <a:endParaRPr lang="ko-KR" altLang="en-US" dirty="0"/>
          </a:p>
        </p:txBody>
      </p:sp>
    </p:spTree>
    <p:extLst>
      <p:ext uri="{BB962C8B-B14F-4D97-AF65-F5344CB8AC3E}">
        <p14:creationId xmlns:p14="http://schemas.microsoft.com/office/powerpoint/2010/main" val="41945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208277" y="2792842"/>
            <a:ext cx="4526279"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Object-Oriented Programming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0756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object-oriented programming in python?</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programming paradigm that provides a means of structuring programs so that properties and behaviors are bundled into individual objects.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 instance, an object could represent a person with properties like a name, age, and address and behaviors such as walking, talking, breathing, and running.</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An approach for modeling concrete, real-world things, like cars, as well as relations between things, like companies and employees, students and teachers, and so on.</a:t>
            </a:r>
          </a:p>
        </p:txBody>
      </p:sp>
    </p:spTree>
    <p:extLst>
      <p:ext uri="{BB962C8B-B14F-4D97-AF65-F5344CB8AC3E}">
        <p14:creationId xmlns:p14="http://schemas.microsoft.com/office/powerpoint/2010/main" val="186739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Let’s say you want to track employees in an organization. You need to store some basic information about each employee, such as their name, age, position, and the year they started working.</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One way to do this is to represent each employee as a list:</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64821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There are a number of issues with this approach.</a:t>
            </a:r>
          </a:p>
          <a:p>
            <a:pPr lvl="2">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It can make larger code files more difficult to manage. If you reference kirk[0] several lines away from where the kirk list is declared, will you remember that the element with index 0 is the employee’s name?</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19676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2579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There are a number of issues with this approach.</a:t>
            </a:r>
          </a:p>
          <a:p>
            <a:pPr lvl="2">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It can introduce errors if not every employee has the same number of elements in the list. In the </a:t>
            </a:r>
            <a:r>
              <a:rPr lang="en-US" altLang="ko-KR" dirty="0" err="1">
                <a:solidFill>
                  <a:srgbClr val="222222"/>
                </a:solidFill>
                <a:latin typeface="Arial Narrow" panose="020B0606020202030204" pitchFamily="34" charset="0"/>
              </a:rPr>
              <a:t>mccoy</a:t>
            </a:r>
            <a:r>
              <a:rPr lang="en-US" altLang="ko-KR" dirty="0">
                <a:solidFill>
                  <a:srgbClr val="222222"/>
                </a:solidFill>
                <a:latin typeface="Arial Narrow" panose="020B0606020202030204" pitchFamily="34" charset="0"/>
              </a:rPr>
              <a:t> list above, the age is missing, so </a:t>
            </a:r>
            <a:r>
              <a:rPr lang="en-US" altLang="ko-KR" dirty="0" err="1">
                <a:solidFill>
                  <a:srgbClr val="222222"/>
                </a:solidFill>
                <a:latin typeface="Arial Narrow" panose="020B0606020202030204" pitchFamily="34" charset="0"/>
              </a:rPr>
              <a:t>mccoy</a:t>
            </a:r>
            <a:r>
              <a:rPr lang="en-US" altLang="ko-KR" dirty="0">
                <a:solidFill>
                  <a:srgbClr val="222222"/>
                </a:solidFill>
                <a:latin typeface="Arial Narrow" panose="020B0606020202030204" pitchFamily="34" charset="0"/>
              </a:rPr>
              <a:t>[1] will return "Chief Medical Officer" instead of Dr. McCoy’s age.</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330870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Classes vs Instances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class is a blueprint for how something should be defined. It doesn’t actually contain any data.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While the class is the blueprint, an instance is an object that is built from a class and contains real data.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class is like a form or questionnaire. An instance is like a form that has been filled out with information.</a:t>
            </a:r>
          </a:p>
        </p:txBody>
      </p:sp>
      <p:pic>
        <p:nvPicPr>
          <p:cNvPr id="9" name="그림 8"/>
          <p:cNvPicPr>
            <a:picLocks noChangeAspect="1"/>
          </p:cNvPicPr>
          <p:nvPr/>
        </p:nvPicPr>
        <p:blipFill>
          <a:blip r:embed="rId3"/>
          <a:stretch>
            <a:fillRect/>
          </a:stretch>
        </p:blipFill>
        <p:spPr>
          <a:xfrm>
            <a:off x="2153738" y="4475617"/>
            <a:ext cx="3695700" cy="2152650"/>
          </a:xfrm>
          <a:prstGeom prst="rect">
            <a:avLst/>
          </a:prstGeom>
        </p:spPr>
      </p:pic>
      <p:sp>
        <p:nvSpPr>
          <p:cNvPr id="10" name="직사각형 9"/>
          <p:cNvSpPr/>
          <p:nvPr/>
        </p:nvSpPr>
        <p:spPr>
          <a:xfrm>
            <a:off x="2580484" y="4502243"/>
            <a:ext cx="657552" cy="369332"/>
          </a:xfrm>
          <a:prstGeom prst="rect">
            <a:avLst/>
          </a:prstGeom>
        </p:spPr>
        <p:txBody>
          <a:bodyPr wrap="none">
            <a:spAutoFit/>
          </a:bodyPr>
          <a:lstStyle/>
          <a:p>
            <a:r>
              <a:rPr lang="en-US" altLang="ko-KR" dirty="0">
                <a:solidFill>
                  <a:srgbClr val="222222"/>
                </a:solidFill>
                <a:latin typeface="Arial Narrow" panose="020B0606020202030204" pitchFamily="34" charset="0"/>
              </a:rPr>
              <a:t>Class</a:t>
            </a:r>
            <a:endParaRPr lang="ko-KR" altLang="en-US" dirty="0"/>
          </a:p>
        </p:txBody>
      </p:sp>
      <p:sp>
        <p:nvSpPr>
          <p:cNvPr id="11" name="직사각형 10"/>
          <p:cNvSpPr/>
          <p:nvPr/>
        </p:nvSpPr>
        <p:spPr>
          <a:xfrm>
            <a:off x="5520662" y="4619811"/>
            <a:ext cx="2074607" cy="369332"/>
          </a:xfrm>
          <a:prstGeom prst="rect">
            <a:avLst/>
          </a:prstGeom>
        </p:spPr>
        <p:txBody>
          <a:bodyPr wrap="none">
            <a:spAutoFit/>
          </a:bodyPr>
          <a:lstStyle/>
          <a:p>
            <a:r>
              <a:rPr lang="en-US" altLang="ko-KR" dirty="0">
                <a:solidFill>
                  <a:srgbClr val="222222"/>
                </a:solidFill>
                <a:latin typeface="Arial Narrow" panose="020B0606020202030204" pitchFamily="34" charset="0"/>
              </a:rPr>
              <a:t>Instance, object, entity</a:t>
            </a:r>
            <a:endParaRPr lang="ko-KR" altLang="en-US" dirty="0"/>
          </a:p>
        </p:txBody>
      </p:sp>
    </p:spTree>
    <p:extLst>
      <p:ext uri="{BB962C8B-B14F-4D97-AF65-F5344CB8AC3E}">
        <p14:creationId xmlns:p14="http://schemas.microsoft.com/office/powerpoint/2010/main" val="79267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All class definitions start with the class keyword, which is followed by the name of the class and a colon.</a:t>
            </a:r>
          </a:p>
        </p:txBody>
      </p:sp>
      <p:pic>
        <p:nvPicPr>
          <p:cNvPr id="2" name="그림 1"/>
          <p:cNvPicPr>
            <a:picLocks noChangeAspect="1"/>
          </p:cNvPicPr>
          <p:nvPr/>
        </p:nvPicPr>
        <p:blipFill>
          <a:blip r:embed="rId3"/>
          <a:stretch>
            <a:fillRect/>
          </a:stretch>
        </p:blipFill>
        <p:spPr>
          <a:xfrm>
            <a:off x="1146810" y="2729804"/>
            <a:ext cx="1981200" cy="1076325"/>
          </a:xfrm>
          <a:prstGeom prst="rect">
            <a:avLst/>
          </a:prstGeom>
        </p:spPr>
      </p:pic>
      <p:sp>
        <p:nvSpPr>
          <p:cNvPr id="4" name="직사각형 3"/>
          <p:cNvSpPr/>
          <p:nvPr/>
        </p:nvSpPr>
        <p:spPr>
          <a:xfrm>
            <a:off x="361950" y="4148926"/>
            <a:ext cx="8637270" cy="1286442"/>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body of the Dog class consists of a single statement: the pass keyword. pass is often </a:t>
            </a:r>
            <a:r>
              <a:rPr lang="en-US" altLang="ko-KR">
                <a:solidFill>
                  <a:srgbClr val="222222"/>
                </a:solidFill>
                <a:latin typeface="Arial Narrow" panose="020B0606020202030204" pitchFamily="34" charset="0"/>
              </a:rPr>
              <a:t>used for </a:t>
            </a:r>
            <a:r>
              <a:rPr lang="en-US" altLang="ko-KR" dirty="0">
                <a:solidFill>
                  <a:srgbClr val="222222"/>
                </a:solidFill>
                <a:latin typeface="Arial Narrow" panose="020B0606020202030204" pitchFamily="34" charset="0"/>
              </a:rPr>
              <a:t>indicating where code will eventually go. It allows you to run this code without Python throwing an error.</a:t>
            </a:r>
          </a:p>
        </p:txBody>
      </p:sp>
    </p:spTree>
    <p:extLst>
      <p:ext uri="{BB962C8B-B14F-4D97-AF65-F5344CB8AC3E}">
        <p14:creationId xmlns:p14="http://schemas.microsoft.com/office/powerpoint/2010/main" val="358670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properties that all Dog objects must have are defined in a method called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a:t>
            </a:r>
          </a:p>
        </p:txBody>
      </p:sp>
      <p:sp>
        <p:nvSpPr>
          <p:cNvPr id="4" name="직사각형 3"/>
          <p:cNvSpPr/>
          <p:nvPr/>
        </p:nvSpPr>
        <p:spPr>
          <a:xfrm>
            <a:off x="361950" y="4148926"/>
            <a:ext cx="8637270" cy="1286442"/>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Every time a new Dog object is created,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sets the initial state of the object by assigning the values of the object’s properties. That is,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initializes each new instance of the class.</a:t>
            </a:r>
          </a:p>
        </p:txBody>
      </p:sp>
      <p:pic>
        <p:nvPicPr>
          <p:cNvPr id="3" name="그림 2"/>
          <p:cNvPicPr>
            <a:picLocks noChangeAspect="1"/>
          </p:cNvPicPr>
          <p:nvPr/>
        </p:nvPicPr>
        <p:blipFill>
          <a:blip r:embed="rId3"/>
          <a:stretch>
            <a:fillRect/>
          </a:stretch>
        </p:blipFill>
        <p:spPr>
          <a:xfrm>
            <a:off x="1047750" y="2584050"/>
            <a:ext cx="3086100" cy="1504950"/>
          </a:xfrm>
          <a:prstGeom prst="rect">
            <a:avLst/>
          </a:prstGeom>
        </p:spPr>
      </p:pic>
    </p:spTree>
    <p:extLst>
      <p:ext uri="{BB962C8B-B14F-4D97-AF65-F5344CB8AC3E}">
        <p14:creationId xmlns:p14="http://schemas.microsoft.com/office/powerpoint/2010/main" val="348117603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19304</TotalTime>
  <Words>1162</Words>
  <Application>Microsoft Office PowerPoint</Application>
  <PresentationFormat>화면 슬라이드 쇼(4:3)</PresentationFormat>
  <Paragraphs>101</Paragraphs>
  <Slides>19</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1974</cp:revision>
  <cp:lastPrinted>2017-04-16T10:58:23Z</cp:lastPrinted>
  <dcterms:created xsi:type="dcterms:W3CDTF">2017-03-22T07:59:28Z</dcterms:created>
  <dcterms:modified xsi:type="dcterms:W3CDTF">2023-04-12T03:24:58Z</dcterms:modified>
</cp:coreProperties>
</file>