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65" r:id="rId2"/>
    <p:sldId id="625" r:id="rId3"/>
    <p:sldId id="713" r:id="rId4"/>
    <p:sldId id="764" r:id="rId5"/>
    <p:sldId id="763" r:id="rId6"/>
    <p:sldId id="767" r:id="rId7"/>
    <p:sldId id="766" r:id="rId8"/>
    <p:sldId id="769" r:id="rId9"/>
    <p:sldId id="768" r:id="rId10"/>
    <p:sldId id="787" r:id="rId11"/>
    <p:sldId id="789" r:id="rId12"/>
    <p:sldId id="788" r:id="rId13"/>
    <p:sldId id="790" r:id="rId14"/>
    <p:sldId id="791" r:id="rId15"/>
    <p:sldId id="629" r:id="rId16"/>
    <p:sldId id="770" r:id="rId17"/>
    <p:sldId id="771" r:id="rId18"/>
    <p:sldId id="774" r:id="rId19"/>
    <p:sldId id="772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92" r:id="rId33"/>
    <p:sldId id="793" r:id="rId34"/>
    <p:sldId id="759" r:id="rId35"/>
    <p:sldId id="794" r:id="rId36"/>
    <p:sldId id="795" r:id="rId37"/>
    <p:sldId id="796" r:id="rId38"/>
    <p:sldId id="797" r:id="rId39"/>
    <p:sldId id="798" r:id="rId40"/>
    <p:sldId id="799" r:id="rId41"/>
    <p:sldId id="800" r:id="rId42"/>
    <p:sldId id="801" r:id="rId43"/>
    <p:sldId id="802" r:id="rId44"/>
    <p:sldId id="803" r:id="rId45"/>
    <p:sldId id="804" r:id="rId4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2740" autoAdjust="0"/>
  </p:normalViewPr>
  <p:slideViewPr>
    <p:cSldViewPr snapToGrid="0" showGuides="1">
      <p:cViewPr varScale="1">
        <p:scale>
          <a:sx n="102" d="100"/>
          <a:sy n="102" d="100"/>
        </p:scale>
        <p:origin x="2244" y="114"/>
      </p:cViewPr>
      <p:guideLst>
        <p:guide orient="horz" pos="2228"/>
        <p:guide pos="2948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0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9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24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3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4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5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59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15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1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06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37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84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24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23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6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05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2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8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38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06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0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07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44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5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38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8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4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keniza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OneHotKera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WordEmbedding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ySentimental.ipyn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-thoma.com/nlp-reuter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ReutersNew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4/ReutersNewsSolution.ipynb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VisualizationEmbedding.ipyn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IMDBClassification.ipyn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14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255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park</a:t>
            </a:r>
          </a:p>
        </p:txBody>
      </p:sp>
    </p:spTree>
    <p:extLst>
      <p:ext uri="{BB962C8B-B14F-4D97-AF65-F5344CB8AC3E}">
        <p14:creationId xmlns:p14="http://schemas.microsoft.com/office/powerpoint/2010/main" val="239552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FD91E32-B0EF-60D7-0EB0-0740008FF7B4}"/>
              </a:ext>
            </a:extLst>
          </p:cNvPr>
          <p:cNvGrpSpPr/>
          <p:nvPr/>
        </p:nvGrpSpPr>
        <p:grpSpPr>
          <a:xfrm>
            <a:off x="3296475" y="5166660"/>
            <a:ext cx="3020505" cy="1494421"/>
            <a:chOff x="3296475" y="5166660"/>
            <a:chExt cx="3020505" cy="149442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AFF531E-4323-028D-57C0-666AEC296F7C}"/>
                </a:ext>
              </a:extLst>
            </p:cNvPr>
            <p:cNvSpPr/>
            <p:nvPr/>
          </p:nvSpPr>
          <p:spPr>
            <a:xfrm>
              <a:off x="5254095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0178850-FAA2-530B-4D8C-4EB974604194}"/>
                </a:ext>
              </a:extLst>
            </p:cNvPr>
            <p:cNvSpPr/>
            <p:nvPr/>
          </p:nvSpPr>
          <p:spPr>
            <a:xfrm>
              <a:off x="4608850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AFCD6-F7CD-BE0D-D674-B864A20D0610}"/>
                </a:ext>
              </a:extLst>
            </p:cNvPr>
            <p:cNvSpPr/>
            <p:nvPr/>
          </p:nvSpPr>
          <p:spPr>
            <a:xfrm>
              <a:off x="3963605" y="630108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CDFEF42-8AA2-5055-328F-36C731799A50}"/>
                </a:ext>
              </a:extLst>
            </p:cNvPr>
            <p:cNvCxnSpPr>
              <a:cxnSpLocks/>
              <a:stCxn id="74" idx="4"/>
              <a:endCxn id="57" idx="0"/>
            </p:cNvCxnSpPr>
            <p:nvPr/>
          </p:nvCxnSpPr>
          <p:spPr>
            <a:xfrm flipH="1">
              <a:off x="5434095" y="5652804"/>
              <a:ext cx="575101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EAEB4A0-80C7-587A-92C9-D559DDF25E67}"/>
                </a:ext>
              </a:extLst>
            </p:cNvPr>
            <p:cNvCxnSpPr>
              <a:cxnSpLocks/>
              <a:stCxn id="71" idx="4"/>
              <a:endCxn id="57" idx="0"/>
            </p:cNvCxnSpPr>
            <p:nvPr/>
          </p:nvCxnSpPr>
          <p:spPr>
            <a:xfrm>
              <a:off x="5280089" y="5658880"/>
              <a:ext cx="15400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180B9B5-545C-4CF3-C31E-9033021FDA78}"/>
                </a:ext>
              </a:extLst>
            </p:cNvPr>
            <p:cNvCxnSpPr>
              <a:cxnSpLocks/>
              <a:stCxn id="72" idx="4"/>
              <a:endCxn id="57" idx="0"/>
            </p:cNvCxnSpPr>
            <p:nvPr/>
          </p:nvCxnSpPr>
          <p:spPr>
            <a:xfrm>
              <a:off x="4508251" y="5658880"/>
              <a:ext cx="925844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EF02716-E1A2-8591-025B-9157AFD43F2A}"/>
                </a:ext>
              </a:extLst>
            </p:cNvPr>
            <p:cNvCxnSpPr>
              <a:cxnSpLocks/>
              <a:stCxn id="72" idx="4"/>
              <a:endCxn id="59" idx="0"/>
            </p:cNvCxnSpPr>
            <p:nvPr/>
          </p:nvCxnSpPr>
          <p:spPr>
            <a:xfrm flipH="1">
              <a:off x="4143605" y="5658880"/>
              <a:ext cx="364646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7D429E1-4C47-DAB4-80F4-3150EF784C51}"/>
                </a:ext>
              </a:extLst>
            </p:cNvPr>
            <p:cNvCxnSpPr>
              <a:cxnSpLocks/>
              <a:stCxn id="74" idx="4"/>
              <a:endCxn id="58" idx="0"/>
            </p:cNvCxnSpPr>
            <p:nvPr/>
          </p:nvCxnSpPr>
          <p:spPr>
            <a:xfrm flipH="1">
              <a:off x="4788850" y="5652804"/>
              <a:ext cx="1220346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56DB219-958C-DF82-C49B-64E77BC72F44}"/>
                </a:ext>
              </a:extLst>
            </p:cNvPr>
            <p:cNvCxnSpPr>
              <a:cxnSpLocks/>
              <a:stCxn id="74" idx="4"/>
              <a:endCxn id="59" idx="0"/>
            </p:cNvCxnSpPr>
            <p:nvPr/>
          </p:nvCxnSpPr>
          <p:spPr>
            <a:xfrm flipH="1">
              <a:off x="4143605" y="5652804"/>
              <a:ext cx="1865591" cy="648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559D3FB-AE2A-7B78-B55F-AAA714726348}"/>
                </a:ext>
              </a:extLst>
            </p:cNvPr>
            <p:cNvCxnSpPr>
              <a:cxnSpLocks/>
              <a:stCxn id="71" idx="4"/>
              <a:endCxn id="58" idx="0"/>
            </p:cNvCxnSpPr>
            <p:nvPr/>
          </p:nvCxnSpPr>
          <p:spPr>
            <a:xfrm flipH="1">
              <a:off x="4788850" y="5658880"/>
              <a:ext cx="49123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7EC1685-C244-2E08-B2D0-C3F0039173D3}"/>
                </a:ext>
              </a:extLst>
            </p:cNvPr>
            <p:cNvCxnSpPr>
              <a:cxnSpLocks/>
              <a:stCxn id="71" idx="4"/>
              <a:endCxn id="59" idx="0"/>
            </p:cNvCxnSpPr>
            <p:nvPr/>
          </p:nvCxnSpPr>
          <p:spPr>
            <a:xfrm flipH="1">
              <a:off x="4143605" y="5658880"/>
              <a:ext cx="1136484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7189BFF-74DB-2F75-3AF7-BD3D7B05CA5E}"/>
                </a:ext>
              </a:extLst>
            </p:cNvPr>
            <p:cNvCxnSpPr>
              <a:cxnSpLocks/>
              <a:stCxn id="72" idx="4"/>
              <a:endCxn id="58" idx="0"/>
            </p:cNvCxnSpPr>
            <p:nvPr/>
          </p:nvCxnSpPr>
          <p:spPr>
            <a:xfrm>
              <a:off x="4508251" y="5658880"/>
              <a:ext cx="28059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36B3C2F-69EF-2E4E-3EFD-B1241F8F0010}"/>
                </a:ext>
              </a:extLst>
            </p:cNvPr>
            <p:cNvCxnSpPr>
              <a:cxnSpLocks/>
              <a:stCxn id="73" idx="4"/>
              <a:endCxn id="58" idx="0"/>
            </p:cNvCxnSpPr>
            <p:nvPr/>
          </p:nvCxnSpPr>
          <p:spPr>
            <a:xfrm>
              <a:off x="3630104" y="5658880"/>
              <a:ext cx="115874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FCA8824-91C7-1DF5-20FB-241D2A6BB9B8}"/>
                </a:ext>
              </a:extLst>
            </p:cNvPr>
            <p:cNvCxnSpPr>
              <a:cxnSpLocks/>
              <a:stCxn id="73" idx="4"/>
              <a:endCxn id="59" idx="0"/>
            </p:cNvCxnSpPr>
            <p:nvPr/>
          </p:nvCxnSpPr>
          <p:spPr>
            <a:xfrm>
              <a:off x="3630104" y="5658880"/>
              <a:ext cx="513501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934679D-658E-26D6-4D19-BA4C72F94A44}"/>
                </a:ext>
              </a:extLst>
            </p:cNvPr>
            <p:cNvSpPr/>
            <p:nvPr/>
          </p:nvSpPr>
          <p:spPr>
            <a:xfrm>
              <a:off x="5100089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053327F-747D-5368-3C20-C912BAB6DD3C}"/>
                </a:ext>
              </a:extLst>
            </p:cNvPr>
            <p:cNvSpPr/>
            <p:nvPr/>
          </p:nvSpPr>
          <p:spPr>
            <a:xfrm>
              <a:off x="4328251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CA52801-FAAE-8CAF-090B-5CD926D9582C}"/>
                </a:ext>
              </a:extLst>
            </p:cNvPr>
            <p:cNvSpPr/>
            <p:nvPr/>
          </p:nvSpPr>
          <p:spPr>
            <a:xfrm>
              <a:off x="3450104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9BCDE76-5B6C-B87C-DA96-A55551E65B27}"/>
                </a:ext>
              </a:extLst>
            </p:cNvPr>
            <p:cNvSpPr/>
            <p:nvPr/>
          </p:nvSpPr>
          <p:spPr>
            <a:xfrm>
              <a:off x="5829196" y="529280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756F16A-7487-489B-B144-89F4B1ABA52D}"/>
                </a:ext>
              </a:extLst>
            </p:cNvPr>
            <p:cNvCxnSpPr>
              <a:cxnSpLocks/>
              <a:stCxn id="73" idx="4"/>
              <a:endCxn id="57" idx="0"/>
            </p:cNvCxnSpPr>
            <p:nvPr/>
          </p:nvCxnSpPr>
          <p:spPr>
            <a:xfrm>
              <a:off x="3630104" y="5658880"/>
              <a:ext cx="1803991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CF94F80-F96E-D1FF-BFDB-7D1AA6BBA28F}"/>
                </a:ext>
              </a:extLst>
            </p:cNvPr>
            <p:cNvSpPr/>
            <p:nvPr/>
          </p:nvSpPr>
          <p:spPr>
            <a:xfrm>
              <a:off x="3296475" y="5166660"/>
              <a:ext cx="3020505" cy="60198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5C1CBA0-A02B-693E-3C0A-85675518AE5B}"/>
              </a:ext>
            </a:extLst>
          </p:cNvPr>
          <p:cNvSpPr txBox="1"/>
          <p:nvPr/>
        </p:nvSpPr>
        <p:spPr>
          <a:xfrm>
            <a:off x="1423739" y="5275453"/>
            <a:ext cx="1616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Fixed input length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325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    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nan. </a:t>
            </a:r>
            <a:r>
              <a:rPr lang="en-US" altLang="ko-KR" dirty="0">
                <a:latin typeface="Arial Narrow" panose="020B0606020202030204" pitchFamily="34" charset="0"/>
              </a:rPr>
              <a:t> 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</a:t>
            </a:r>
            <a:r>
              <a:rPr lang="en-US" altLang="ko-KR" strike="sngStrike" dirty="0">
                <a:solidFill>
                  <a:srgbClr val="C00000"/>
                </a:solidFill>
                <a:latin typeface="Arial Narrow" panose="020B0606020202030204" pitchFamily="34" charset="0"/>
              </a:rPr>
              <a:t>park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F2C288A-7E14-2BB3-F705-3E8AA22E76AC}"/>
              </a:ext>
            </a:extLst>
          </p:cNvPr>
          <p:cNvSpPr/>
          <p:nvPr/>
        </p:nvSpPr>
        <p:spPr>
          <a:xfrm>
            <a:off x="3521741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807C15-365E-4EDB-FDBE-8B0DF97EEEE2}"/>
              </a:ext>
            </a:extLst>
          </p:cNvPr>
          <p:cNvSpPr/>
          <p:nvPr/>
        </p:nvSpPr>
        <p:spPr>
          <a:xfrm>
            <a:off x="4399888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AD3C0BD-CEFB-25AC-D575-CD8643600B7F}"/>
              </a:ext>
            </a:extLst>
          </p:cNvPr>
          <p:cNvSpPr/>
          <p:nvPr/>
        </p:nvSpPr>
        <p:spPr>
          <a:xfrm>
            <a:off x="5217369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ECF5ED2-26DA-BA9B-393E-CEF356C997A8}"/>
              </a:ext>
            </a:extLst>
          </p:cNvPr>
          <p:cNvSpPr/>
          <p:nvPr/>
        </p:nvSpPr>
        <p:spPr>
          <a:xfrm>
            <a:off x="5926487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F374AD-6CFD-1C55-C3C5-11B643E451D9}"/>
              </a:ext>
            </a:extLst>
          </p:cNvPr>
          <p:cNvCxnSpPr>
            <a:cxnSpLocks/>
          </p:cNvCxnSpPr>
          <p:nvPr/>
        </p:nvCxnSpPr>
        <p:spPr>
          <a:xfrm>
            <a:off x="3132941" y="3315772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8C3D89-D9C2-FAE0-C4E9-01FFFFB3903F}"/>
              </a:ext>
            </a:extLst>
          </p:cNvPr>
          <p:cNvCxnSpPr>
            <a:cxnSpLocks/>
          </p:cNvCxnSpPr>
          <p:nvPr/>
        </p:nvCxnSpPr>
        <p:spPr>
          <a:xfrm>
            <a:off x="403948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AB0310-E579-D470-F236-C055880E429F}"/>
              </a:ext>
            </a:extLst>
          </p:cNvPr>
          <p:cNvCxnSpPr>
            <a:cxnSpLocks/>
          </p:cNvCxnSpPr>
          <p:nvPr/>
        </p:nvCxnSpPr>
        <p:spPr>
          <a:xfrm>
            <a:off x="4898481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C16C33-F0F9-FF90-C56A-75AEA5495E8D}"/>
              </a:ext>
            </a:extLst>
          </p:cNvPr>
          <p:cNvCxnSpPr>
            <a:cxnSpLocks/>
          </p:cNvCxnSpPr>
          <p:nvPr/>
        </p:nvCxnSpPr>
        <p:spPr>
          <a:xfrm>
            <a:off x="572164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452DBB-6847-4E89-4E52-FF0482F903F4}"/>
              </a:ext>
            </a:extLst>
          </p:cNvPr>
          <p:cNvCxnSpPr>
            <a:cxnSpLocks/>
          </p:cNvCxnSpPr>
          <p:nvPr/>
        </p:nvCxnSpPr>
        <p:spPr>
          <a:xfrm>
            <a:off x="6405614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C5CE1-50FF-6D2A-850A-64404EE13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50764"/>
              </p:ext>
            </p:extLst>
          </p:nvPr>
        </p:nvGraphicFramePr>
        <p:xfrm>
          <a:off x="1355760" y="3245185"/>
          <a:ext cx="1626350" cy="3352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3175">
                  <a:extLst>
                    <a:ext uri="{9D8B030D-6E8A-4147-A177-3AD203B41FA5}">
                      <a16:colId xmlns:a16="http://schemas.microsoft.com/office/drawing/2014/main" val="3420744183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1251187720"/>
                    </a:ext>
                  </a:extLst>
                </a:gridCol>
              </a:tblGrid>
              <a:tr h="285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Word</a:t>
                      </a:r>
                      <a:endParaRPr lang="en-US" sz="1400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Integer</a:t>
                      </a:r>
                      <a:endParaRPr lang="en-US" sz="1400" b="1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1143267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the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1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1963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cat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2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15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jumped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3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66997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she</a:t>
                      </a:r>
                      <a:endParaRPr lang="en-US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4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8660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opened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5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77035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door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6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66050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children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7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2972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played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8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56011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in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9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822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park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10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068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B8D9D0-7BD0-420B-87AA-22F24390306B}"/>
              </a:ext>
            </a:extLst>
          </p:cNvPr>
          <p:cNvSpPr txBox="1"/>
          <p:nvPr/>
        </p:nvSpPr>
        <p:spPr>
          <a:xfrm>
            <a:off x="3667124" y="4088876"/>
            <a:ext cx="5052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[1 , 2 , 3]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[4 , 5 , 1 , 6]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Children played in the park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[7 , 8 , 9 , 1 , 10]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==3: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5273C48A-B818-867E-DCF4-2189B64BBFA6}"/>
              </a:ext>
            </a:extLst>
          </p:cNvPr>
          <p:cNvSpPr/>
          <p:nvPr/>
        </p:nvSpPr>
        <p:spPr>
          <a:xfrm>
            <a:off x="494538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DE2C9377-6588-0773-CA38-FF7EEC6184DD}"/>
              </a:ext>
            </a:extLst>
          </p:cNvPr>
          <p:cNvSpPr/>
          <p:nvPr/>
        </p:nvSpPr>
        <p:spPr>
          <a:xfrm>
            <a:off x="553710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D134A086-F351-EEFE-E3B2-A483F608B79B}"/>
              </a:ext>
            </a:extLst>
          </p:cNvPr>
          <p:cNvSpPr/>
          <p:nvPr/>
        </p:nvSpPr>
        <p:spPr>
          <a:xfrm>
            <a:off x="5429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0FF5A37C-2E08-B72D-620F-3DBC0DAFAED7}"/>
              </a:ext>
            </a:extLst>
          </p:cNvPr>
          <p:cNvSpPr/>
          <p:nvPr/>
        </p:nvSpPr>
        <p:spPr>
          <a:xfrm>
            <a:off x="664514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E3C7-EDD1-54DE-6E77-9314DB4759C7}"/>
              </a:ext>
            </a:extLst>
          </p:cNvPr>
          <p:cNvSpPr txBox="1"/>
          <p:nvPr/>
        </p:nvSpPr>
        <p:spPr>
          <a:xfrm>
            <a:off x="4712235" y="4066103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>
                <a:solidFill>
                  <a:srgbClr val="C00000"/>
                </a:solidFill>
                <a:latin typeface="Arial Narrow" panose="020B0606020202030204" pitchFamily="34" charset="0"/>
              </a:rPr>
              <a:t>truncating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9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==4: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 ,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4ACECCA5-0E8D-AC52-E091-71B8B74628B4}"/>
              </a:ext>
            </a:extLst>
          </p:cNvPr>
          <p:cNvSpPr/>
          <p:nvPr/>
        </p:nvSpPr>
        <p:spPr>
          <a:xfrm>
            <a:off x="4469991" y="3947793"/>
            <a:ext cx="252000" cy="252000"/>
          </a:xfrm>
          <a:prstGeom prst="donut">
            <a:avLst>
              <a:gd name="adj" fmla="val 54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AA6AD-D564-5CFC-2617-3D591F07A3D5}"/>
              </a:ext>
            </a:extLst>
          </p:cNvPr>
          <p:cNvSpPr txBox="1"/>
          <p:nvPr/>
        </p:nvSpPr>
        <p:spPr>
          <a:xfrm>
            <a:off x="4372560" y="3652965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Padding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4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vs Tokenization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https://colab.research.google.com/github/JunetaeKim/DeepLearningClass/blob/main/Week14/Tokenization.ipynb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521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to convert categorical data, such as words, into numerical representations.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Represents each word as a binary vector with a length equal to the size of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One-Hot Encoding?: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Machines can't directly understand text data, so we convert words into numerical representations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is an easy and straightforward method for this conversion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 simple input format for various NLP tasks and machine learning algorithms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415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step-by-step guide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Tokenize the text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Tokenizer class to tokenize the text and build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Convert words to indices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the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texts_to_sequences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method to map words to their corresponding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3: Perform One-Hot Encoding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to_categorical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to convert word indices into one-hot vectors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text: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“We enjoy ice cream on hot summer days.”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Result of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7AA597-D5CF-D815-2E3A-B43B918E4EC0}"/>
              </a:ext>
            </a:extLst>
          </p:cNvPr>
          <p:cNvGrpSpPr/>
          <p:nvPr/>
        </p:nvGrpSpPr>
        <p:grpSpPr>
          <a:xfrm>
            <a:off x="2403835" y="3939561"/>
            <a:ext cx="3789575" cy="2308324"/>
            <a:chOff x="2592371" y="4200261"/>
            <a:chExt cx="3789575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FDC121-BE06-AA76-1E89-3033F02EB4D0}"/>
                </a:ext>
              </a:extLst>
            </p:cNvPr>
            <p:cNvSpPr txBox="1"/>
            <p:nvPr/>
          </p:nvSpPr>
          <p:spPr>
            <a:xfrm>
              <a:off x="3539765" y="4200261"/>
              <a:ext cx="284218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 [0. 1. 0. 0. 0. 0. 0. 0. 0.]</a:t>
              </a:r>
            </a:p>
            <a:p>
              <a:r>
                <a:rPr lang="en-US" altLang="ko-KR" dirty="0"/>
                <a:t>  [0. 0. 1. 0. 0. 0. 0. 0. 0.]</a:t>
              </a:r>
            </a:p>
            <a:p>
              <a:r>
                <a:rPr lang="en-US" altLang="ko-KR" dirty="0"/>
                <a:t>  [0. 0. 0. 1. 0. 0. 0. 0. 0.]</a:t>
              </a:r>
            </a:p>
            <a:p>
              <a:r>
                <a:rPr lang="en-US" altLang="ko-KR" dirty="0"/>
                <a:t>  [0. 0. 0. 0. 1. 0. 0. 0. 0.]</a:t>
              </a:r>
            </a:p>
            <a:p>
              <a:r>
                <a:rPr lang="en-US" altLang="ko-KR" dirty="0"/>
                <a:t>  [0. 0. 0. 0. 0. 1. 0. 0. 0.]</a:t>
              </a:r>
            </a:p>
            <a:p>
              <a:r>
                <a:rPr lang="en-US" altLang="ko-KR" dirty="0"/>
                <a:t>  [0. 0. 0. 0. 0. 0. 1. 0. 0.]</a:t>
              </a:r>
            </a:p>
            <a:p>
              <a:r>
                <a:rPr lang="en-US" altLang="ko-KR" dirty="0"/>
                <a:t>  [0. 0. 0. 0. 0. 0. 0. 1. 0.]</a:t>
              </a:r>
            </a:p>
            <a:p>
              <a:r>
                <a:rPr lang="en-US" altLang="ko-KR" dirty="0"/>
                <a:t>  [0. 0. 0. 0. 0. 0. 0. 0. 1.]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B9FD63-5947-D8CE-AC5F-4B641AC4D07D}"/>
                </a:ext>
              </a:extLst>
            </p:cNvPr>
            <p:cNvSpPr txBox="1"/>
            <p:nvPr/>
          </p:nvSpPr>
          <p:spPr>
            <a:xfrm>
              <a:off x="2592371" y="4200261"/>
              <a:ext cx="95269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/>
                <a:t>We</a:t>
              </a:r>
            </a:p>
            <a:p>
              <a:pPr algn="r"/>
              <a:r>
                <a: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enjoy</a:t>
              </a:r>
            </a:p>
            <a:p>
              <a:pPr algn="r"/>
              <a:r>
                <a:rPr lang="en-US" altLang="ko-KR" dirty="0"/>
                <a:t>ice</a:t>
              </a:r>
            </a:p>
            <a:p>
              <a:pPr algn="r"/>
              <a:r>
                <a:rPr lang="en-US" altLang="ko-KR" dirty="0"/>
                <a:t>cream</a:t>
              </a:r>
            </a:p>
            <a:p>
              <a:pPr algn="r"/>
              <a:r>
                <a:rPr lang="en-US" altLang="ko-KR" dirty="0"/>
                <a:t>on</a:t>
              </a:r>
            </a:p>
            <a:p>
              <a:pPr algn="r"/>
              <a:r>
                <a:rPr lang="en-US" altLang="ko-KR" dirty="0"/>
                <a:t>hot</a:t>
              </a:r>
            </a:p>
            <a:p>
              <a:pPr algn="r"/>
              <a:r>
                <a:rPr lang="en-US" altLang="ko-KR" dirty="0"/>
                <a:t>summer</a:t>
              </a:r>
            </a:p>
            <a:p>
              <a:pPr algn="r"/>
              <a:r>
                <a:rPr lang="en-US" altLang="ko-KR" dirty="0"/>
                <a:t>days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9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https://colab.research.google.com/github/JunetaeKim/DeepLearningClass/blob/main/Week14/OneHotKeras.ipynb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2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79019" cy="332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Tokenizing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Classification model based on natural language.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Limitations and Alternatives to 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Limitations of One-Hot Encoding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Sparse representation: For large vocabularies, one-hot vectors can become very large with mostly zero values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Lack of semantic information: One-Hot Encoding doesn't capture relationships or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Alternative Techniques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Word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Embeddings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(e.g., Word2Vec,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GloVe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): Dense, fixed-size vector representations that capture semantic relationships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Pre-trained Language Models (e.g., BERT, GPT): Provide contextualized word representations and improve performance on various NLP tasks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are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Dense, fixed-size vector representations of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Capture semantic relationships and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Transform words into continuous vectors, enabling efficient processing and better performance in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Efficient and scalable, suitable for large datasets and vocabularies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Captures complex semantic and syntactic relationships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Pre-trained models available for various languages and domains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Facilitates learning from word similarities and relationships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Embeddings vs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5E1A8A5-576D-F0D2-6C0A-B34B8422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8513"/>
              </p:ext>
            </p:extLst>
          </p:nvPr>
        </p:nvGraphicFramePr>
        <p:xfrm>
          <a:off x="2574502" y="2242547"/>
          <a:ext cx="426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2058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179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115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8041225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E03E5C-D3C4-2067-DDFF-9E10B974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2836"/>
              </p:ext>
            </p:extLst>
          </p:nvPr>
        </p:nvGraphicFramePr>
        <p:xfrm>
          <a:off x="1451728" y="2241514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578EF667-F3B9-E02B-1E37-6ED3EFD86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590"/>
              </p:ext>
            </p:extLst>
          </p:nvPr>
        </p:nvGraphicFramePr>
        <p:xfrm>
          <a:off x="2574502" y="43934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-2.12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-0.57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1.54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-0.78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CE4708-6B2A-D1E8-E4F5-9D4C0783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15170"/>
              </p:ext>
            </p:extLst>
          </p:nvPr>
        </p:nvGraphicFramePr>
        <p:xfrm>
          <a:off x="1451728" y="4392393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D3F016B-F420-DCA4-47CC-C20FD30CEE89}"/>
              </a:ext>
            </a:extLst>
          </p:cNvPr>
          <p:cNvSpPr txBox="1"/>
          <p:nvPr/>
        </p:nvSpPr>
        <p:spPr>
          <a:xfrm rot="16200000">
            <a:off x="161456" y="296899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F77ED-48E2-ED53-0E96-DB3988D3AF8E}"/>
              </a:ext>
            </a:extLst>
          </p:cNvPr>
          <p:cNvSpPr txBox="1"/>
          <p:nvPr/>
        </p:nvSpPr>
        <p:spPr>
          <a:xfrm rot="16200000">
            <a:off x="255973" y="5094094"/>
            <a:ext cx="163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CE241F8C-E271-486E-AD91-78AC467AEDB3}"/>
              </a:ext>
            </a:extLst>
          </p:cNvPr>
          <p:cNvSpPr/>
          <p:nvPr/>
        </p:nvSpPr>
        <p:spPr>
          <a:xfrm rot="5400000">
            <a:off x="4602900" y="-58540"/>
            <a:ext cx="210405" cy="4267200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1A46A-BFC3-A98C-7139-96D36E695393}"/>
              </a:ext>
            </a:extLst>
          </p:cNvPr>
          <p:cNvSpPr txBox="1"/>
          <p:nvPr/>
        </p:nvSpPr>
        <p:spPr>
          <a:xfrm>
            <a:off x="4710851" y="1714847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Word size + 1</a:t>
            </a:r>
            <a:endParaRPr lang="ko-KR" altLang="en-US" sz="1600" dirty="0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EA241C54-13B1-E3F9-99C7-0471B8C167B2}"/>
              </a:ext>
            </a:extLst>
          </p:cNvPr>
          <p:cNvSpPr/>
          <p:nvPr/>
        </p:nvSpPr>
        <p:spPr>
          <a:xfrm rot="16200000">
            <a:off x="3384752" y="5523651"/>
            <a:ext cx="208302" cy="1828799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7D659-8032-90ED-0789-9DEE3FDF346B}"/>
              </a:ext>
            </a:extLst>
          </p:cNvPr>
          <p:cNvSpPr txBox="1"/>
          <p:nvPr/>
        </p:nvSpPr>
        <p:spPr>
          <a:xfrm>
            <a:off x="3488902" y="6449583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Hyper-parameter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FC044-7BED-2D46-AD44-8D380CAA83F1}"/>
              </a:ext>
            </a:extLst>
          </p:cNvPr>
          <p:cNvSpPr txBox="1"/>
          <p:nvPr/>
        </p:nvSpPr>
        <p:spPr>
          <a:xfrm rot="20998750">
            <a:off x="5031156" y="5078705"/>
            <a:ext cx="2978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Efficient and effect approach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learning algorithms for creating Word Embeddings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Continuous Bag-of-Words (CBOW): Predicts a target word based on its surrounding context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Skip-gram: Predicts context words given a target word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1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CBOW vs Skip-gram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cbow word2vec">
            <a:extLst>
              <a:ext uri="{FF2B5EF4-FFF2-40B4-BE49-F238E27FC236}">
                <a16:creationId xmlns:a16="http://schemas.microsoft.com/office/drawing/2014/main" id="{F69D8983-B411-A7ED-847F-998D830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9" y="2394584"/>
            <a:ext cx="8662801" cy="37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09125-3F22-C0D6-B9FE-8317169CAC29}"/>
              </a:ext>
            </a:extLst>
          </p:cNvPr>
          <p:cNvSpPr txBox="1"/>
          <p:nvPr/>
        </p:nvSpPr>
        <p:spPr>
          <a:xfrm>
            <a:off x="2564189" y="6479620"/>
            <a:ext cx="6579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Source: https://dataaspirant.com/wp-content/uploads/2020/08/10-cbow-word2vec.png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70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and procedure for Word Embeddings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Word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Integer mapping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, 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1 , ice  2 , cream  3,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etc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Integer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lookup table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embedding vector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Using a lookup table, when a specific word is encountered, the corresponding integer ID is used to retrieve the associated embedding vector.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1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6C1089-4211-8192-EBC7-2493BD38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4059"/>
              </p:ext>
            </p:extLst>
          </p:nvPr>
        </p:nvGraphicFramePr>
        <p:xfrm>
          <a:off x="3057525" y="4593948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F593AD-B709-C2AD-2CB3-FD00AF28A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25174"/>
              </p:ext>
            </p:extLst>
          </p:nvPr>
        </p:nvGraphicFramePr>
        <p:xfrm>
          <a:off x="3172218" y="4964149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567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Embedding() Function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layers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Embedding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mandatory parameters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‘input’ and </a:t>
            </a: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‘output.’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“Embedding(16, 4)“means that there are a total of 16 unique words for input, and the output vector size after embedding will be 4.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Optional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to control how many words are fed into the model at once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"Embedding(16, 4,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=2)" indicates that although there are 16 unique input words, only 2 words will be processed in each iteration.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the Mechanism of 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https://colab.research.google.com/github/JunetaeKim/DeepLearningClass/blob/main/Week14/WordEmbedding.ipynb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1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 Overview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Definition: Sentiment analysis, also known as opinion mining, is the process of determining the sentiment or emotion expressed in a piece of text.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Types of sentiment analysis: Binary (positive/negative), multi-class (positive/neutral/negative), and sentiment intensity.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173880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Data preparation: 20 toy sentences (10 pos. and 10 neg.)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Padding: Making all input sequences have the same length by either padding shorter sequences with zeros at the end or truncating longer sequences to the specified maximum length.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Model architecture: Design the neural network architecture, including embedding and DNN layers.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319929" cy="429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natural language processing?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subfield of artificial intelligence (AI) that focuses on enabling computers to understand, interpret, and generate human language.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Key Components: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Syntax: Understanding the grammatical structure of sentences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Semantics: Extracting meaning from words and sentences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1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https://colab.research.google.com/github/JunetaeKim/DeepLearningClass/blob/main/Week14/ToySentimental.ipynb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328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51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Reuters Data overview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dataset of 11,228 newswires from the Reuters news agency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Labeled across 46 different topics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Dataset structure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Data can be divided into training and testing sets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Each sample is a list of integers, representing words as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Words are preprocessed and tokenized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6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92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Labels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Integer labels ranging from 0 to 45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 the 46 different topics/categories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 information: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hlinkClick r:id="rId3"/>
              </a:rPr>
              <a:t>https://martin-thoma.com/nlp-reuters/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Usage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Easily accessible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keras.datasets.reuters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limit the number of words by specifying 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num_words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index mapping can be obtained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reuters.get_word_index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7615081" cy="530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Goals: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Structure Objectives: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Create a layer that embeds sentences.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Design a structure where embedded vectors pass through an LSTM layer for predictions.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Evaluation: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Assess the performance of the model on the given dataset.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Student Challenge: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Making classification of a new sentence into one of the Reuters news categories.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45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13AF6-01D4-FB8A-E877-EDF17A2F06FA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https://colab.research.google.com/github/JunetaeKim/DeepLearningClass/blob/main/Week14/ReutersNews.ipynb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5B7DA9-BA3C-C9D9-C110-F805A3BA6883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8F4D1A-AF14-C213-BA65-39212DBE062C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https://colab.research.google.com/github/JunetaeKim/DeepLearningClass/blob/main/Week14/ReutersNewsSolution.ipynb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4B7A2C-716F-E3FA-3BBC-C1A1B6331ADF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74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UMAP for Word Embedding Visualization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UMAP is a non-linear dimensionality reduction technique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It preserves both local and global structure of the high-dimensional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Suitable for visualizing complex data structures, such as word embeddings.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Narrow" panose="020B0606020202030204" pitchFamily="34" charset="0"/>
              </a:rPr>
              <a:t>Why use UMAP for word embeddings?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Word embeddings can have high dimensionality (e.g., 100, or more dimensions)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Visualizing high-dimensional data is challenging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UMAP helps to project high-dimensional data onto a 2D or 3D space, which is easier to visualize and interpret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83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530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Steps of Word Embedding Visualization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Obtain word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Train a model with an embedding layer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Extract the embedding matrix (word vectors) from the trained model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Apply UMAP for dimensionality reduction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Create a UMAP reducer with desired parameters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Fit the reducer to the embedding matrix and transform it into a lower-dimensional space 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Visualize the reduced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Use a visualization library to create a scatter plot of the 2D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Interpret the plot to identify clusters, relationships, and patterns between words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1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https://colab.research.google.com/github/JunetaeKim/DeepLearningClass/blob/main/Week14/VisualizationEmbedding.ipynb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7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Objective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Build models to predict sentiment labels on the IMDB dataset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IMDB Dataset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popular dataset for sentiment analysis containing movie reviews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50,000 movie reviews labeled as positive (1) or negative (0)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dataset is preprocessed and available in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72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Model Architectures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Embedding: Convert words into dense vectors that capture the semantic meaning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CNN: Apply convolutional layers to detect local patterns in the sequence of word vectors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LSTM: Use LSTM layers to model long-range dependencies and capture the temporal structure of the text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5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626693" cy="549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Applications of NLP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Machine translation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Google Translate helps users instantly translate text between multiple languages.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Businesses analyze customer reviews to identify positive or negative sentiment towards their products or services.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Speech recognition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Siri and Google Assistant transcribe spoken words into text for voice commands or dictation.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Chatbots and virtual assistants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Customer support chatbots on websites help answer user queries without human intervention.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 extraction and retrieval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Search engines like Google use NLP to understand queries and provide relevant search results.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5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530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Preprocess data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Load the IMDB dataset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Limit the vocabulary to the top 10,000 most frequent words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 the sequences to a fixed length of 500 words for input to the models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Create models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Build a model using Embedding, CNN, and LSTM layers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Combine layers as needed, e.g., Embedding followed by CNN and LSTM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Train models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Compile the model using binary cross-entropy loss and the RMSprop optimizer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Fit the model using the training data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Monitor training progress and loss/accuracy metrics with validation data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529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Evaluate performance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Test the model's performance on the test dataset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Report loss and accuracy metrics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Analyze embeddings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Extract the word embeddings from the trained model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Compute cosine similarity between pairs of word vectors to measure their semantic similarity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Use cosine similarity to analyze the relationships between words in the learned embedding space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Visualize the cosine similarity matrix using a heatmap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Apply clustering to the heatmap to reveal patterns in the word embeddings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82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350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Cosine Similarity for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cosine similarity?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widely-used metric to measure the similarity between two vectors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calculates the cosine of the angle between the two vectors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Ranges between -1 and 1, where -1 indicates complete dissimilarity, 1 indicates complete similarity, and 0 indicates orthogonality (independence)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Suitable for high-dimensional data, such as word embeddings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80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Cosine Similarity for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cosine similarity?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Cosine Similarity(A, B) = (A • B) / (||A|| ||B||)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where A and B are vectors, • denotes the dot product, and ||A|| and ||B|| represent the magnitudes of A and B, respectively</a:t>
            </a:r>
            <a:endParaRPr lang="en-US" altLang="ko-KR" sz="1600" dirty="0"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ow Cosine Similarity Can Improve Your Machine Learning Models - aiTechTrend">
            <a:extLst>
              <a:ext uri="{FF2B5EF4-FFF2-40B4-BE49-F238E27FC236}">
                <a16:creationId xmlns:a16="http://schemas.microsoft.com/office/drawing/2014/main" id="{F1FA9B7A-57D0-21ED-5A7E-2B61D83AA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7"/>
          <a:stretch/>
        </p:blipFill>
        <p:spPr bwMode="auto">
          <a:xfrm>
            <a:off x="1795332" y="3723114"/>
            <a:ext cx="4343666" cy="2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459C8E-C1C8-D602-1B1C-3C53DEB0C379}"/>
              </a:ext>
            </a:extLst>
          </p:cNvPr>
          <p:cNvSpPr txBox="1"/>
          <p:nvPr/>
        </p:nvSpPr>
        <p:spPr>
          <a:xfrm>
            <a:off x="2686639" y="6593299"/>
            <a:ext cx="6457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Source: https://aitechtrend.com/how-cosine-similarity-can-improve-your-machine-learning-models/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2762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Steps of Applying Cosine Similarity to Word Embeddings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Extract embedding matrix from the trained model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Compute the cosine similarity between pairs of word vectors using the formula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(Optional) Select a subset of word vectors for reduced computation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Analyze and visualize the cosine similarity matrix using heatmaps, clustering, or other visualization techniques</a:t>
            </a:r>
            <a:endParaRPr lang="en-US" altLang="ko-KR" sz="1600" dirty="0"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7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Prediction of Sentiment Labels on the IMDB Dataset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https://colab.research.google.com/github/JunetaeKim/DeepLearningClass/blob/main/Week14/IMDBClassification.ipynb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56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NLP Techniques and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Traditional Approaches: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Rule-based systems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Statistical methods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 learning (e.g., Naïve Bayes, Support Vector Machines)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Recent approaches: Deep Learning: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deep learning for NLP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Recurrent Neural Networks (RNNs) and Long Short-Term Memory (LSTM) networks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Attention mechanisms and Transformer models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State-of-the-art models: BERT, GPT,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OpenAI's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GPT-4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Challenges and Future Directions: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breaking a sentence or text into smaller units, called tokens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Tokens are usually words, but can also be phrases or sentences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Importance of tokenization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the first step in text preprocessing for various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helps in analyzing and understanding the structure of a text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facilitates the extraction of meaningful information from text data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01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Original Sentence: "We enjoy ice cream on hot summer days."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Sentence: ["We", "enjoy", "ice", "cream", "on", "hot", "summer", "days."]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Tools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preprocessing.text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Tokenizer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Tokenizer are both tokenization methods, and have different use cases and features.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simple function that takes a text string as input and returns a list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uses space as a delimiter and removes punctuation marks.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suitable for basic tokenization when working with single sentences or a small dataset.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Tokenizer: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more advanced and customizable class for tokenization.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can handle large datasets and multiple texts.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additional functionality, such as counting word frequency, converting words to indices, and creating a dictionary-like mapping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allows for more control over the tokenization process, such as defining custom filters, setting the maximum number of words, and choosing a specific tokenizer.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7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27795</TotalTime>
  <Words>3243</Words>
  <Application>Microsoft Office PowerPoint</Application>
  <PresentationFormat>화면 슬라이드 쇼(4:3)</PresentationFormat>
  <Paragraphs>520</Paragraphs>
  <Slides>45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2825</cp:revision>
  <cp:lastPrinted>2017-04-16T10:58:23Z</cp:lastPrinted>
  <dcterms:created xsi:type="dcterms:W3CDTF">2017-03-22T07:59:28Z</dcterms:created>
  <dcterms:modified xsi:type="dcterms:W3CDTF">2023-03-24T07:17:30Z</dcterms:modified>
</cp:coreProperties>
</file>