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65" r:id="rId2"/>
    <p:sldId id="625" r:id="rId3"/>
    <p:sldId id="626" r:id="rId4"/>
    <p:sldId id="627" r:id="rId5"/>
    <p:sldId id="628" r:id="rId6"/>
    <p:sldId id="629" r:id="rId7"/>
    <p:sldId id="632" r:id="rId8"/>
    <p:sldId id="633" r:id="rId9"/>
    <p:sldId id="634" r:id="rId10"/>
    <p:sldId id="635" r:id="rId11"/>
    <p:sldId id="636" r:id="rId12"/>
    <p:sldId id="637" r:id="rId13"/>
    <p:sldId id="638" r:id="rId14"/>
    <p:sldId id="639" r:id="rId15"/>
    <p:sldId id="691" r:id="rId16"/>
    <p:sldId id="640" r:id="rId17"/>
    <p:sldId id="641" r:id="rId18"/>
    <p:sldId id="642" r:id="rId19"/>
    <p:sldId id="643" r:id="rId20"/>
    <p:sldId id="644" r:id="rId21"/>
    <p:sldId id="645" r:id="rId22"/>
    <p:sldId id="646" r:id="rId23"/>
    <p:sldId id="647" r:id="rId24"/>
    <p:sldId id="649" r:id="rId25"/>
    <p:sldId id="648" r:id="rId26"/>
    <p:sldId id="650" r:id="rId27"/>
    <p:sldId id="651" r:id="rId28"/>
    <p:sldId id="652" r:id="rId29"/>
    <p:sldId id="653" r:id="rId30"/>
    <p:sldId id="654" r:id="rId31"/>
    <p:sldId id="655" r:id="rId32"/>
    <p:sldId id="656" r:id="rId33"/>
    <p:sldId id="657" r:id="rId34"/>
    <p:sldId id="658" r:id="rId35"/>
    <p:sldId id="660" r:id="rId36"/>
    <p:sldId id="659" r:id="rId37"/>
    <p:sldId id="662" r:id="rId38"/>
    <p:sldId id="661" r:id="rId39"/>
    <p:sldId id="666" r:id="rId40"/>
    <p:sldId id="667" r:id="rId41"/>
    <p:sldId id="668" r:id="rId42"/>
    <p:sldId id="689" r:id="rId43"/>
    <p:sldId id="690" r:id="rId44"/>
    <p:sldId id="669" r:id="rId45"/>
    <p:sldId id="670" r:id="rId46"/>
    <p:sldId id="671" r:id="rId47"/>
    <p:sldId id="672" r:id="rId48"/>
    <p:sldId id="674" r:id="rId49"/>
    <p:sldId id="677" r:id="rId50"/>
    <p:sldId id="678" r:id="rId51"/>
    <p:sldId id="682" r:id="rId52"/>
    <p:sldId id="683" r:id="rId53"/>
    <p:sldId id="679" r:id="rId54"/>
    <p:sldId id="680" r:id="rId55"/>
    <p:sldId id="681" r:id="rId56"/>
    <p:sldId id="684" r:id="rId57"/>
    <p:sldId id="685" r:id="rId58"/>
    <p:sldId id="686" r:id="rId59"/>
    <p:sldId id="687" r:id="rId60"/>
    <p:sldId id="688" r:id="rId61"/>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2740" autoAdjust="0"/>
  </p:normalViewPr>
  <p:slideViewPr>
    <p:cSldViewPr snapToGrid="0" showGuides="1">
      <p:cViewPr varScale="1">
        <p:scale>
          <a:sx n="99" d="100"/>
          <a:sy n="99" d="100"/>
        </p:scale>
        <p:origin x="2004" y="78"/>
      </p:cViewPr>
      <p:guideLst>
        <p:guide orient="horz" pos="3657"/>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2024-04-16</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2024-04-16</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16457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96738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07950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4431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373515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319794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170029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559926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2167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22414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472901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2392341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857914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4196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2590112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884804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153668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822623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196464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84642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3108268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937493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4144052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610870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3705044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778881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482794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264460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2669557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2394314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399116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878316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785310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1798159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1687418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972955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4172159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138979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33928286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18235172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31867239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2158534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578121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51</a:t>
            </a:fld>
            <a:endParaRPr lang="ko-KR" altLang="en-US"/>
          </a:p>
        </p:txBody>
      </p:sp>
    </p:spTree>
    <p:extLst>
      <p:ext uri="{BB962C8B-B14F-4D97-AF65-F5344CB8AC3E}">
        <p14:creationId xmlns:p14="http://schemas.microsoft.com/office/powerpoint/2010/main" val="1377407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52</a:t>
            </a:fld>
            <a:endParaRPr lang="ko-KR" altLang="en-US"/>
          </a:p>
        </p:txBody>
      </p:sp>
    </p:spTree>
    <p:extLst>
      <p:ext uri="{BB962C8B-B14F-4D97-AF65-F5344CB8AC3E}">
        <p14:creationId xmlns:p14="http://schemas.microsoft.com/office/powerpoint/2010/main" val="1091159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53</a:t>
            </a:fld>
            <a:endParaRPr lang="ko-KR" altLang="en-US"/>
          </a:p>
        </p:txBody>
      </p:sp>
    </p:spTree>
    <p:extLst>
      <p:ext uri="{BB962C8B-B14F-4D97-AF65-F5344CB8AC3E}">
        <p14:creationId xmlns:p14="http://schemas.microsoft.com/office/powerpoint/2010/main" val="10452445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54</a:t>
            </a:fld>
            <a:endParaRPr lang="ko-KR" altLang="en-US"/>
          </a:p>
        </p:txBody>
      </p:sp>
    </p:spTree>
    <p:extLst>
      <p:ext uri="{BB962C8B-B14F-4D97-AF65-F5344CB8AC3E}">
        <p14:creationId xmlns:p14="http://schemas.microsoft.com/office/powerpoint/2010/main" val="949517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55</a:t>
            </a:fld>
            <a:endParaRPr lang="ko-KR" altLang="en-US"/>
          </a:p>
        </p:txBody>
      </p:sp>
    </p:spTree>
    <p:extLst>
      <p:ext uri="{BB962C8B-B14F-4D97-AF65-F5344CB8AC3E}">
        <p14:creationId xmlns:p14="http://schemas.microsoft.com/office/powerpoint/2010/main" val="31459090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56</a:t>
            </a:fld>
            <a:endParaRPr lang="ko-KR" altLang="en-US"/>
          </a:p>
        </p:txBody>
      </p:sp>
    </p:spTree>
    <p:extLst>
      <p:ext uri="{BB962C8B-B14F-4D97-AF65-F5344CB8AC3E}">
        <p14:creationId xmlns:p14="http://schemas.microsoft.com/office/powerpoint/2010/main" val="31643342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57</a:t>
            </a:fld>
            <a:endParaRPr lang="ko-KR" altLang="en-US"/>
          </a:p>
        </p:txBody>
      </p:sp>
    </p:spTree>
    <p:extLst>
      <p:ext uri="{BB962C8B-B14F-4D97-AF65-F5344CB8AC3E}">
        <p14:creationId xmlns:p14="http://schemas.microsoft.com/office/powerpoint/2010/main" val="36875858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58</a:t>
            </a:fld>
            <a:endParaRPr lang="ko-KR" altLang="en-US"/>
          </a:p>
        </p:txBody>
      </p:sp>
    </p:spTree>
    <p:extLst>
      <p:ext uri="{BB962C8B-B14F-4D97-AF65-F5344CB8AC3E}">
        <p14:creationId xmlns:p14="http://schemas.microsoft.com/office/powerpoint/2010/main" val="40321160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59</a:t>
            </a:fld>
            <a:endParaRPr lang="ko-KR" altLang="en-US"/>
          </a:p>
        </p:txBody>
      </p:sp>
    </p:spTree>
    <p:extLst>
      <p:ext uri="{BB962C8B-B14F-4D97-AF65-F5344CB8AC3E}">
        <p14:creationId xmlns:p14="http://schemas.microsoft.com/office/powerpoint/2010/main" val="618762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60</a:t>
            </a:fld>
            <a:endParaRPr lang="ko-KR" altLang="en-US"/>
          </a:p>
        </p:txBody>
      </p:sp>
    </p:spTree>
    <p:extLst>
      <p:ext uri="{BB962C8B-B14F-4D97-AF65-F5344CB8AC3E}">
        <p14:creationId xmlns:p14="http://schemas.microsoft.com/office/powerpoint/2010/main" val="104650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07651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03015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268751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379138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2024-04-16</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2024-04-16</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8.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7/Week7_XOR_Backpropagation.ipynb"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Backpropagation Algorithm Details</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7</a:t>
            </a:r>
            <a:endParaRPr lang="ko-KR" altLang="en-US" sz="2400" dirty="0"/>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is the process of iteratively updating parameters until weight W</a:t>
            </a:r>
            <a:r>
              <a:rPr lang="en-US" altLang="ko-KR" sz="2000" baseline="-25000" dirty="0">
                <a:solidFill>
                  <a:srgbClr val="222222"/>
                </a:solidFill>
                <a:latin typeface="Arial Narrow" panose="020B0606020202030204" pitchFamily="34" charset="0"/>
              </a:rPr>
              <a:t>(1)</a:t>
            </a:r>
            <a:r>
              <a:rPr lang="en-US" altLang="ko-KR" sz="2000" dirty="0">
                <a:solidFill>
                  <a:srgbClr val="222222"/>
                </a:solidFill>
                <a:latin typeface="Arial Narrow" panose="020B0606020202030204" pitchFamily="34" charset="0"/>
              </a:rPr>
              <a:t> and weight W</a:t>
            </a:r>
            <a:r>
              <a:rPr lang="en-US" altLang="ko-KR" sz="2000" baseline="-25000" dirty="0">
                <a:solidFill>
                  <a:srgbClr val="222222"/>
                </a:solidFill>
                <a:latin typeface="Arial Narrow" panose="020B0606020202030204" pitchFamily="34" charset="0"/>
              </a:rPr>
              <a:t>(2)</a:t>
            </a:r>
            <a:r>
              <a:rPr lang="en-US" altLang="ko-KR" sz="2000" dirty="0">
                <a:solidFill>
                  <a:srgbClr val="222222"/>
                </a:solidFill>
                <a:latin typeface="Arial Narrow" panose="020B0606020202030204" pitchFamily="34" charset="0"/>
              </a:rPr>
              <a:t> are no longer updated in the backward direction.</a:t>
            </a: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B8DA418-F6C9-720C-A9C8-899233A1D99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117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31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4653480"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5558C2F9-8421-D002-E7CF-6BE663F1E60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90214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425930" cy="463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ko-KR" altLang="en-US" dirty="0"/>
              </a:p>
              <a:p>
                <a:pPr marL="1198800" lvl="2" indent="-284400">
                  <a:lnSpc>
                    <a:spcPct val="150000"/>
                  </a:lnSpc>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i="1" dirty="0">
                        <a:solidFill>
                          <a:srgbClr val="222222"/>
                        </a:solidFill>
                        <a:latin typeface="Cambria Math" panose="02040503050406030204" pitchFamily="18" charset="0"/>
                      </a:rPr>
                      <m:t> </m:t>
                    </m:r>
                  </m:oMath>
                </a14:m>
                <a:r>
                  <a:rPr lang="en-US" altLang="ko-KR" dirty="0">
                    <a:solidFill>
                      <a:srgbClr val="222222"/>
                    </a:solidFill>
                    <a:latin typeface="Arial Narrow" panose="020B0606020202030204" pitchFamily="34" charset="0"/>
                  </a:rPr>
                  <a:t>means the value already calculated one step earlier</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value we are calculating is </a:t>
                </a: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This means calculating the error of Y</a:t>
                </a:r>
                <a:r>
                  <a:rPr lang="en-US" altLang="ko-KR" baseline="-25000" dirty="0">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and differentiating it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Error</a:t>
                </a:r>
                <a:r>
                  <a:rPr lang="en-US" altLang="ko-KR" sz="2000" dirty="0">
                    <a:solidFill>
                      <a:srgbClr val="222222"/>
                    </a:solidFill>
                    <a:latin typeface="Arial Narrow" panose="020B0606020202030204" pitchFamily="34" charset="0"/>
                  </a:rPr>
                  <a:t> </a:t>
                </a:r>
              </a:p>
              <a:p>
                <a:pPr marL="1198800" lvl="2" indent="-284400">
                  <a:lnSpc>
                    <a:spcPct val="150000"/>
                  </a:lnSpc>
                  <a:buFont typeface="Arial" panose="020B0604020202020204" pitchFamily="34" charset="0"/>
                  <a:buChar char="•"/>
                </a:pPr>
                <a14:m>
                  <m:oMath xmlns:m="http://schemas.openxmlformats.org/officeDocument/2006/math">
                    <m:r>
                      <a:rPr lang="en-US" altLang="ko-KR" b="0" i="1" dirty="0" smtClean="0">
                        <a:solidFill>
                          <a:srgbClr val="222222"/>
                        </a:solidFill>
                        <a:latin typeface="Cambria Math" panose="02040503050406030204" pitchFamily="18" charset="0"/>
                      </a:rPr>
                      <m:t>𝐸𝑟𝑟𝑜𝑟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2</m:t>
                        </m:r>
                      </m:den>
                    </m:f>
                    <m:sSup>
                      <m:sSupPr>
                        <m:ctrlPr>
                          <a:rPr lang="en-US" altLang="ko-KR" b="0" i="1" dirty="0" smtClean="0">
                            <a:solidFill>
                              <a:srgbClr val="222222"/>
                            </a:solidFill>
                            <a:latin typeface="Cambria Math" panose="02040503050406030204" pitchFamily="18" charset="0"/>
                          </a:rPr>
                        </m:ctrlPr>
                      </m:sSupPr>
                      <m:e>
                        <m:r>
                          <a:rPr lang="en-US" altLang="ko-KR" b="0" i="1" dirty="0" smtClean="0">
                            <a:solidFill>
                              <a:srgbClr val="222222"/>
                            </a:solidFill>
                            <a:latin typeface="Cambria Math" panose="02040503050406030204" pitchFamily="18" charset="0"/>
                          </a:rPr>
                          <m:t>(</m:t>
                        </m:r>
                        <m:sSub>
                          <m:sSubPr>
                            <m:ctrlPr>
                              <a:rPr lang="en-US" altLang="ko-KR"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1</m:t>
                        </m:r>
                      </m:num>
                      <m:den>
                        <m:r>
                          <a:rPr lang="en-US" altLang="ko-KR" i="1" dirty="0">
                            <a:solidFill>
                              <a:srgbClr val="222222"/>
                            </a:solidFill>
                            <a:latin typeface="Cambria Math" panose="02040503050406030204" pitchFamily="18" charset="0"/>
                          </a:rPr>
                          <m:t>2</m:t>
                        </m:r>
                      </m:den>
                    </m:f>
                    <m:sSup>
                      <m:sSupPr>
                        <m:ctrlPr>
                          <a:rPr lang="en-US" altLang="ko-KR" i="1" dirty="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i="1" dirty="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oMath>
                </a14:m>
                <a:endParaRPr lang="en-US" altLang="ko-KR" b="0" i="1" dirty="0">
                  <a:solidFill>
                    <a:srgbClr val="222222"/>
                  </a:solidFill>
                  <a:latin typeface="Cambria Math" panose="02040503050406030204" pitchFamily="18" charset="0"/>
                </a:endParaRPr>
              </a:p>
              <a:p>
                <a:pPr lvl="2">
                  <a:lnSpc>
                    <a:spcPct val="150000"/>
                  </a:lnSpc>
                </a:pPr>
                <a14:m>
                  <m:oMathPara xmlns:m="http://schemas.openxmlformats.org/officeDocument/2006/math">
                    <m:oMathParaPr>
                      <m:jc m:val="centerGroup"/>
                    </m:oMathParaPr>
                    <m:oMath xmlns:m="http://schemas.openxmlformats.org/officeDocument/2006/math">
                      <m:r>
                        <a:rPr lang="en-US" altLang="ko-KR" b="0" i="1" dirty="0" smtClean="0">
                          <a:solidFill>
                            <a:srgbClr val="222222"/>
                          </a:solidFill>
                          <a:latin typeface="Cambria Math" panose="02040503050406030204" pitchFamily="18" charset="0"/>
                        </a:rPr>
                        <m:t>𝑤h𝑒𝑟𝑒</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𝑝𝑟𝑒𝑑𝑖𝑐𝑡𝑒𝑑</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𝑎𝑛𝑑</m:t>
                      </m:r>
                      <m:r>
                        <a:rPr lang="en-US" altLang="ko-KR" i="1" dirty="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𝑡𝑟𝑢𝑒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𝑣𝑎𝑙𝑢𝑒</m:t>
                      </m:r>
                    </m:oMath>
                  </m:oMathPara>
                </a14:m>
                <a:endParaRPr lang="en-US" altLang="ko-KR"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425930" cy="4634602"/>
              </a:xfrm>
              <a:prstGeom prst="rect">
                <a:avLst/>
              </a:prstGeom>
              <a:blipFill>
                <a:blip r:embed="rId3"/>
                <a:stretch>
                  <a:fillRect l="-651"/>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BAC5D1A6-F3D3-5ABA-E5A4-800725FBD11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44829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93178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Review of chain rule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Formula used to differentiate composite function, f(g(x))</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derivative of f(g(x)) can be written as:</a:t>
                </a:r>
              </a:p>
              <a:p>
                <a:pPr marL="1198800" lvl="2" indent="-284400">
                  <a:lnSpc>
                    <a:spcPct val="150000"/>
                  </a:lnSpc>
                  <a:buFont typeface="Arial" panose="020B0604020202020204" pitchFamily="34" charset="0"/>
                  <a:buChar char="•"/>
                </a:pPr>
                <a14:m>
                  <m:oMath xmlns:m="http://schemas.openxmlformats.org/officeDocument/2006/math">
                    <m:sSup>
                      <m:sSupPr>
                        <m:ctrlPr>
                          <a:rPr lang="en-US" altLang="ko-KR" b="0" i="1" smtClean="0">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𝑓</m:t>
                        </m:r>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𝑔</m:t>
                        </m:r>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r>
                          <a:rPr lang="en-US" altLang="ko-KR" b="0" i="1" smtClean="0">
                            <a:solidFill>
                              <a:srgbClr val="222222"/>
                            </a:solidFill>
                            <a:latin typeface="Cambria Math" panose="02040503050406030204" pitchFamily="18" charset="0"/>
                          </a:rPr>
                          <m:t>)]</m:t>
                        </m:r>
                      </m:e>
                      <m:sup>
                        <m:r>
                          <a:rPr lang="en-US" altLang="ko-KR" b="0" i="1" smtClean="0">
                            <a:solidFill>
                              <a:srgbClr val="222222"/>
                            </a:solidFill>
                            <a:latin typeface="Cambria Math" panose="02040503050406030204" pitchFamily="18" charset="0"/>
                          </a:rPr>
                          <m:t>′</m:t>
                        </m:r>
                      </m:sup>
                    </m:sSup>
                    <m:r>
                      <a:rPr lang="en-US" altLang="ko-KR" b="0" i="1" smtClean="0">
                        <a:solidFill>
                          <a:srgbClr val="222222"/>
                        </a:solidFill>
                        <a:latin typeface="Cambria Math" panose="02040503050406030204" pitchFamily="18" charset="0"/>
                      </a:rPr>
                      <m:t>=</m:t>
                    </m:r>
                    <m:sSup>
                      <m:sSupPr>
                        <m:ctrlPr>
                          <a:rPr lang="en-US" altLang="ko-KR" i="1">
                            <a:solidFill>
                              <a:srgbClr val="222222"/>
                            </a:solidFill>
                            <a:latin typeface="Cambria Math" panose="02040503050406030204" pitchFamily="18" charset="0"/>
                          </a:rPr>
                        </m:ctrlPr>
                      </m:sSupPr>
                      <m:e>
                        <m:r>
                          <a:rPr lang="en-US" altLang="ko-KR" i="1">
                            <a:solidFill>
                              <a:srgbClr val="222222"/>
                            </a:solidFill>
                            <a:latin typeface="Cambria Math" panose="02040503050406030204" pitchFamily="18" charset="0"/>
                          </a:rPr>
                          <m:t>𝑓</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𝑔</m:t>
                        </m:r>
                        <m:d>
                          <m:dPr>
                            <m:ctrlPr>
                              <a:rPr lang="en-US" altLang="ko-KR" i="1">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𝑥</m:t>
                            </m:r>
                          </m:e>
                        </m:d>
                      </m:e>
                    </m:d>
                    <m:sSup>
                      <m:sSupPr>
                        <m:ctrlPr>
                          <a:rPr lang="en-US" altLang="ko-KR" i="1">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𝑔</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oMath>
                </a14:m>
                <a:r>
                  <a:rPr lang="en-US" altLang="ko-KR" dirty="0">
                    <a:solidFill>
                      <a:srgbClr val="222222"/>
                    </a:solidFill>
                    <a:latin typeface="Arial Narrow" panose="020B0606020202030204" pitchFamily="34" charset="0"/>
                  </a:rPr>
                  <a:t>  or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𝑑𝑓</m:t>
                        </m:r>
                      </m:num>
                      <m:den>
                        <m:r>
                          <a:rPr lang="en-US" altLang="ko-KR" b="0" i="1" dirty="0" smtClean="0">
                            <a:solidFill>
                              <a:srgbClr val="222222"/>
                            </a:solidFill>
                            <a:latin typeface="Cambria Math" panose="02040503050406030204" pitchFamily="18" charset="0"/>
                          </a:rPr>
                          <m:t>𝑑𝑥</m:t>
                        </m:r>
                      </m:den>
                    </m:f>
                    <m:r>
                      <a:rPr lang="en-US" altLang="ko-KR" b="0" i="1" dirty="0" smtClean="0">
                        <a:solidFill>
                          <a:srgbClr val="222222"/>
                        </a:solidFill>
                        <a:latin typeface="Cambria Math" panose="02040503050406030204" pitchFamily="18" charset="0"/>
                      </a:rPr>
                      <m:t>=</m:t>
                    </m:r>
                    <m:f>
                      <m:fPr>
                        <m:ctrlPr>
                          <a:rPr lang="en-US" altLang="ko-KR" i="1" dirty="0" smtClean="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𝑑𝑓</m:t>
                        </m:r>
                      </m:num>
                      <m:den>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num>
                      <m:den>
                        <m:r>
                          <a:rPr lang="en-US" altLang="ko-KR" i="1" dirty="0">
                            <a:solidFill>
                              <a:srgbClr val="222222"/>
                            </a:solidFill>
                            <a:latin typeface="Cambria Math" panose="02040503050406030204" pitchFamily="18" charset="0"/>
                          </a:rPr>
                          <m:t>𝑑</m:t>
                        </m:r>
                        <m:r>
                          <a:rPr lang="en-US" altLang="ko-KR" b="0" i="1" dirty="0" smtClean="0">
                            <a:solidFill>
                              <a:srgbClr val="222222"/>
                            </a:solidFill>
                            <a:latin typeface="Cambria Math" panose="02040503050406030204" pitchFamily="18" charset="0"/>
                          </a:rPr>
                          <m:t>𝑥</m:t>
                        </m:r>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931782"/>
              </a:xfrm>
              <a:prstGeom prst="rect">
                <a:avLst/>
              </a:prstGeom>
              <a:blipFill>
                <a:blip r:embed="rId3"/>
                <a:stretch>
                  <a:fillRect l="-642" r="-35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21CC6AE5-4C08-3ECC-2061-F262A14FB2D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54639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1990353"/>
              </a:xfrm>
              <a:prstGeom prst="rect">
                <a:avLst/>
              </a:prstGeom>
              <a:blipFill>
                <a:blip r:embed="rId3"/>
                <a:stretch>
                  <a:fillRect l="-63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13098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b="0" i="1" dirty="0" smtClean="0">
                              <a:solidFill>
                                <a:srgbClr val="222222"/>
                              </a:solidFill>
                              <a:latin typeface="Cambria Math" panose="02040503050406030204" pitchFamily="18" charset="0"/>
                            </a:rPr>
                          </m:ctrlPr>
                        </m:fPr>
                        <m:num>
                          <m:r>
                            <a:rPr lang="en-US" altLang="ko-KR" sz="1600" b="0" i="1" dirty="0" smtClean="0">
                              <a:solidFill>
                                <a:srgbClr val="222222"/>
                              </a:solidFill>
                              <a:latin typeface="Cambria Math" panose="02040503050406030204" pitchFamily="18" charset="0"/>
                            </a:rPr>
                            <m:t>1</m:t>
                          </m:r>
                        </m:num>
                        <m:den>
                          <m:r>
                            <a:rPr lang="en-US" altLang="ko-KR" sz="1600" b="0" i="1" dirty="0" smtClean="0">
                              <a:solidFill>
                                <a:srgbClr val="222222"/>
                              </a:solidFill>
                              <a:latin typeface="Cambria Math" panose="02040503050406030204" pitchFamily="18" charset="0"/>
                            </a:rPr>
                            <m:t>2</m:t>
                          </m:r>
                        </m:den>
                      </m:f>
                      <m:sSup>
                        <m:sSupPr>
                          <m:ctrlPr>
                            <a:rPr lang="en-US" altLang="ko-KR" sz="1600" b="0" i="1" dirty="0" smtClean="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2</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oMath>
                  </m:oMathPara>
                </a14:m>
                <a:endParaRPr lang="en-US" altLang="ko-KR" sz="1600" i="1" dirty="0">
                  <a:solidFill>
                    <a:srgbClr val="222222"/>
                  </a:solidFill>
                  <a:latin typeface="Cambria Math" panose="02040503050406030204" pitchFamily="18" charset="0"/>
                </a:endParaRPr>
              </a:p>
              <a:p>
                <a:pPr/>
                <a:endParaRPr lang="en-US" altLang="ko-KR" sz="1600" i="1" dirty="0">
                  <a:solidFill>
                    <a:srgbClr val="22222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den>
                      </m:f>
                      <m:r>
                        <a:rPr lang="en-US" altLang="ko-KR" sz="1600" b="0" i="1" dirty="0" smtClean="0">
                          <a:solidFill>
                            <a:srgbClr val="222222"/>
                          </a:solidFill>
                          <a:latin typeface="Cambria Math" panose="02040503050406030204" pitchFamily="18" charset="0"/>
                        </a:rPr>
                        <m:t>  </m:t>
                      </m:r>
                    </m:oMath>
                  </m:oMathPara>
                </a14:m>
                <a:endParaRPr lang="ko-KR" altLang="en-US" dirty="0"/>
              </a:p>
            </p:txBody>
          </p:sp>
        </mc:Choice>
        <mc:Fallback>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1309846"/>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C7A149B1-2C5A-565D-6678-94560B4B33B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2582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1990353"/>
              </a:xfrm>
              <a:prstGeom prst="rect">
                <a:avLst/>
              </a:prstGeom>
              <a:blipFill>
                <a:blip r:embed="rId3"/>
                <a:stretch>
                  <a:fillRect l="-63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13098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b="0" i="1" dirty="0" smtClean="0">
                              <a:solidFill>
                                <a:srgbClr val="222222"/>
                              </a:solidFill>
                              <a:latin typeface="Cambria Math" panose="02040503050406030204" pitchFamily="18" charset="0"/>
                            </a:rPr>
                          </m:ctrlPr>
                        </m:fPr>
                        <m:num>
                          <m:r>
                            <a:rPr lang="en-US" altLang="ko-KR" sz="1600" b="0" i="1" dirty="0" smtClean="0">
                              <a:solidFill>
                                <a:srgbClr val="222222"/>
                              </a:solidFill>
                              <a:latin typeface="Cambria Math" panose="02040503050406030204" pitchFamily="18" charset="0"/>
                            </a:rPr>
                            <m:t>1</m:t>
                          </m:r>
                        </m:num>
                        <m:den>
                          <m:r>
                            <a:rPr lang="en-US" altLang="ko-KR" sz="1600" b="0" i="1" dirty="0" smtClean="0">
                              <a:solidFill>
                                <a:srgbClr val="222222"/>
                              </a:solidFill>
                              <a:latin typeface="Cambria Math" panose="02040503050406030204" pitchFamily="18" charset="0"/>
                            </a:rPr>
                            <m:t>2</m:t>
                          </m:r>
                        </m:den>
                      </m:f>
                      <m:sSup>
                        <m:sSupPr>
                          <m:ctrlPr>
                            <a:rPr lang="en-US" altLang="ko-KR" sz="1600" b="0" i="1" dirty="0" smtClean="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FF0000"/>
                                  </a:solidFill>
                                  <a:latin typeface="Cambria Math" panose="02040503050406030204" pitchFamily="18" charset="0"/>
                                </a:rPr>
                                <m:t>𝑜</m:t>
                              </m:r>
                              <m:r>
                                <a:rPr lang="en-US" altLang="ko-KR" sz="1600" b="0" i="1" dirty="0" smtClean="0">
                                  <a:solidFill>
                                    <a:srgbClr val="FF0000"/>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2</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oMath>
                  </m:oMathPara>
                </a14:m>
                <a:endParaRPr lang="en-US" altLang="ko-KR" sz="1600" i="1" dirty="0">
                  <a:solidFill>
                    <a:srgbClr val="222222"/>
                  </a:solidFill>
                  <a:latin typeface="Cambria Math" panose="02040503050406030204" pitchFamily="18" charset="0"/>
                </a:endParaRPr>
              </a:p>
              <a:p>
                <a:pPr/>
                <a:endParaRPr lang="en-US" altLang="ko-KR" sz="1600" i="1" dirty="0">
                  <a:solidFill>
                    <a:srgbClr val="22222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b="0" i="1" dirty="0" smtClean="0">
                                  <a:solidFill>
                                    <a:srgbClr val="FF0000"/>
                                  </a:solidFill>
                                  <a:latin typeface="Cambria Math" panose="02040503050406030204" pitchFamily="18" charset="0"/>
                                </a:rPr>
                                <m:t>𝑜</m:t>
                              </m:r>
                              <m:r>
                                <a:rPr lang="en-US" altLang="ko-KR" sz="1600" b="0" i="1" dirty="0" smtClean="0">
                                  <a:solidFill>
                                    <a:srgbClr val="FF0000"/>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den>
                      </m:f>
                    </m:oMath>
                  </m:oMathPara>
                </a14:m>
                <a:endParaRPr lang="ko-KR" altLang="en-US" dirty="0"/>
              </a:p>
            </p:txBody>
          </p:sp>
        </mc:Choice>
        <mc:Fallback>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1309846"/>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C7A149B1-2C5A-565D-6678-94560B4B33B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6415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34160"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34160"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55335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55335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AFE60D02-93C2-55D1-DC63-099C607DEE9E}"/>
              </a:ext>
            </a:extLst>
          </p:cNvPr>
          <p:cNvSpPr txBox="1"/>
          <p:nvPr/>
        </p:nvSpPr>
        <p:spPr>
          <a:xfrm>
            <a:off x="5062208" y="3213828"/>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y</a:t>
            </a:r>
            <a:r>
              <a:rPr lang="en-US" altLang="ko-KR" sz="1800" baseline="-25000" dirty="0">
                <a:solidFill>
                  <a:srgbClr val="222222"/>
                </a:solidFill>
                <a:latin typeface="Arial Narrow" panose="020B0606020202030204" pitchFamily="34" charset="0"/>
              </a:rPr>
              <a:t>o1</a:t>
            </a:r>
            <a:endParaRPr lang="ko-KR" altLang="en-US" baseline="-25000" dirty="0"/>
          </a:p>
        </p:txBody>
      </p:sp>
      <p:cxnSp>
        <p:nvCxnSpPr>
          <p:cNvPr id="7" name="직선 연결선 6">
            <a:extLst>
              <a:ext uri="{FF2B5EF4-FFF2-40B4-BE49-F238E27FC236}">
                <a16:creationId xmlns:a16="http://schemas.microsoft.com/office/drawing/2014/main" id="{D2ED0E9E-EF92-408F-2DB9-E12ED702059B}"/>
              </a:ext>
            </a:extLst>
          </p:cNvPr>
          <p:cNvCxnSpPr/>
          <p:nvPr/>
        </p:nvCxnSpPr>
        <p:spPr>
          <a:xfrm flipH="1">
            <a:off x="3799627" y="3155750"/>
            <a:ext cx="1176950" cy="8082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𝑙𝑒𝑡</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𝐺</m:t>
                                </m:r>
                                <m:r>
                                  <a:rPr lang="en-US" altLang="ko-KR" sz="1600" i="1" dirty="0">
                                    <a:solidFill>
                                      <a:srgbClr val="222222"/>
                                    </a:solidFill>
                                    <a:latin typeface="Cambria Math" panose="02040503050406030204" pitchFamily="18" charset="0"/>
                                  </a:rPr>
                                  <m:t>=</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𝑡h𝑒𝑛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𝐺</m:t>
                                    </m:r>
                                  </m:e>
                                  <m:sup>
                                    <m:r>
                                      <a:rPr lang="en-US" altLang="ko-KR" sz="1600" i="1" dirty="0">
                                        <a:solidFill>
                                          <a:srgbClr val="222222"/>
                                        </a:solidFill>
                                        <a:latin typeface="Cambria Math" panose="02040503050406030204" pitchFamily="18" charset="0"/>
                                      </a:rPr>
                                      <m:t>2</m:t>
                                    </m:r>
                                  </m:sup>
                                </m:sSup>
                              </m:oMath>
                            </m:oMathPara>
                          </a14:m>
                          <a:endParaRPr lang="ko-KR" altLang="en-US" sz="16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ea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𝐺</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77628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17969"/>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92086" b="-100719"/>
                          </a:stretch>
                        </a:blipFill>
                      </a:tcPr>
                    </a:tc>
                    <a:extLst>
                      <a:ext uri="{0D108BD9-81ED-4DB2-BD59-A6C34878D82A}">
                        <a16:rowId xmlns:a16="http://schemas.microsoft.com/office/drawing/2014/main" val="2390053897"/>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90714"/>
                          </a:stretch>
                        </a:blipFill>
                      </a:tcPr>
                    </a:tc>
                    <a:extLst>
                      <a:ext uri="{0D108BD9-81ED-4DB2-BD59-A6C34878D82A}">
                        <a16:rowId xmlns:a16="http://schemas.microsoft.com/office/drawing/2014/main" val="3829102516"/>
                      </a:ext>
                    </a:extLst>
                  </a:tr>
                </a:tbl>
              </a:graphicData>
            </a:graphic>
          </p:graphicFrame>
        </mc:Fallback>
      </mc:AlternateContent>
      <p:sp>
        <p:nvSpPr>
          <p:cNvPr id="13" name="직사각형 12">
            <a:extLst>
              <a:ext uri="{FF2B5EF4-FFF2-40B4-BE49-F238E27FC236}">
                <a16:creationId xmlns:a16="http://schemas.microsoft.com/office/drawing/2014/main" id="{2711FE11-9DA9-3797-77EF-33678C4256B1}"/>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7557EEA3-1859-D895-2F1C-79F6DAF02B3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6099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4631559"/>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4631559"/>
                <a:ext cx="7511548" cy="602088"/>
              </a:xfrm>
              <a:prstGeom prst="rect">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A88E72A-0F81-E650-38C1-231D8B8E37D4}"/>
              </a:ext>
            </a:extLst>
          </p:cNvPr>
          <p:cNvPicPr>
            <a:picLocks noChangeAspect="1"/>
          </p:cNvPicPr>
          <p:nvPr/>
        </p:nvPicPr>
        <p:blipFill>
          <a:blip r:embed="rId5"/>
          <a:stretch>
            <a:fillRect/>
          </a:stretch>
        </p:blipFill>
        <p:spPr>
          <a:xfrm>
            <a:off x="971550" y="3183992"/>
            <a:ext cx="3076575" cy="1276350"/>
          </a:xfrm>
          <a:prstGeom prst="rect">
            <a:avLst/>
          </a:prstGeom>
        </p:spPr>
      </p:pic>
      <p:sp>
        <p:nvSpPr>
          <p:cNvPr id="12" name="직사각형 11">
            <a:extLst>
              <a:ext uri="{FF2B5EF4-FFF2-40B4-BE49-F238E27FC236}">
                <a16:creationId xmlns:a16="http://schemas.microsoft.com/office/drawing/2014/main" id="{BBFB0D79-35E8-A0F1-6558-97AB4C88A90F}"/>
              </a:ext>
            </a:extLst>
          </p:cNvPr>
          <p:cNvSpPr/>
          <p:nvPr/>
        </p:nvSpPr>
        <p:spPr>
          <a:xfrm>
            <a:off x="2162270" y="3465958"/>
            <a:ext cx="897802" cy="89781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F5841FC-87E3-6CEA-A27A-7A63FAEE714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71613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4321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43213" cy="1990353"/>
              </a:xfrm>
              <a:prstGeom prst="rect">
                <a:avLst/>
              </a:prstGeom>
              <a:blipFill>
                <a:blip r:embed="rId3"/>
                <a:stretch>
                  <a:fillRect l="-6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192063"/>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192063"/>
                <a:ext cx="7511548" cy="602088"/>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405361">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𝐼𝑓</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𝑖𝑠</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𝑠𝑖𝑔𝑚𝑜𝑖𝑑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𝑓𝑢𝑛𝑐𝑡𝑖𝑜𝑛</m:t>
                                </m:r>
                                <m:r>
                                  <a:rPr lang="en-US" altLang="ko-KR" sz="1600" b="0" i="1" dirty="0" smtClean="0">
                                    <a:solidFill>
                                      <a:srgbClr val="222222"/>
                                    </a:solidFill>
                                    <a:latin typeface="Cambria Math" panose="02040503050406030204" pitchFamily="18" charset="0"/>
                                  </a:rPr>
                                  <m:t> </m:t>
                                </m:r>
                                <m:d>
                                  <m:dPr>
                                    <m:ctrlPr>
                                      <a:rPr lang="en-US" altLang="ko-KR" sz="1600" b="0" i="1" dirty="0" smtClean="0">
                                        <a:solidFill>
                                          <a:srgbClr val="222222"/>
                                        </a:solidFill>
                                        <a:latin typeface="Cambria Math" panose="02040503050406030204" pitchFamily="18" charset="0"/>
                                      </a:rPr>
                                    </m:ctrlPr>
                                  </m:dPr>
                                  <m:e>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𝑥</m:t>
                                            </m:r>
                                          </m:sup>
                                        </m:sSup>
                                      </m:den>
                                    </m:f>
                                  </m:e>
                                </m:d>
                                <m:r>
                                  <m:rPr>
                                    <m:nor/>
                                  </m:rPr>
                                  <a:rPr lang="en-US" altLang="ko-KR" sz="1600" dirty="0"/>
                                  <m:t>,</m:t>
                                </m:r>
                                <m:r>
                                  <m:rPr>
                                    <m:nor/>
                                  </m:rPr>
                                  <a:rPr lang="en-US" altLang="ko-KR" sz="1600" b="0" i="0" dirty="0" smtClean="0"/>
                                  <m:t> </m:t>
                                </m:r>
                                <m:r>
                                  <a:rPr lang="en-US" altLang="ko-KR" sz="1600" b="0" i="1" dirty="0" smtClean="0">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num>
                                  <m:den>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𝑥</m:t>
                                    </m:r>
                                  </m:den>
                                </m:f>
                                <m:r>
                                  <a:rPr lang="en-US" altLang="ko-KR" sz="1600" b="0" i="1" dirty="0" smtClean="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(1−</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m:t>
                                </m:r>
                              </m:oMath>
                            </m:oMathPara>
                          </a14:m>
                          <a:endParaRPr lang="en-US" altLang="ko-KR" sz="1600" dirty="0"/>
                        </a:p>
                        <a:p>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𝑠𝑖𝑛𝑐𝑒</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88315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164138"/>
                          </a:stretch>
                        </a:blipFill>
                      </a:tcPr>
                    </a:tc>
                    <a:extLst>
                      <a:ext uri="{0D108BD9-81ED-4DB2-BD59-A6C34878D82A}">
                        <a16:rowId xmlns:a16="http://schemas.microsoft.com/office/drawing/2014/main" val="2824816511"/>
                      </a:ext>
                    </a:extLst>
                  </a:tr>
                  <a:tr h="597091">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47959" b="-142857"/>
                          </a:stretch>
                        </a:blipFill>
                      </a:tcPr>
                    </a:tc>
                    <a:extLst>
                      <a:ext uri="{0D108BD9-81ED-4DB2-BD59-A6C34878D82A}">
                        <a16:rowId xmlns:a16="http://schemas.microsoft.com/office/drawing/2014/main" val="2390053897"/>
                      </a:ext>
                    </a:extLst>
                  </a:tr>
                  <a:tr h="84994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73571"/>
                          </a:stretch>
                        </a:blipFill>
                      </a:tcPr>
                    </a:tc>
                    <a:extLst>
                      <a:ext uri="{0D108BD9-81ED-4DB2-BD59-A6C34878D82A}">
                        <a16:rowId xmlns:a16="http://schemas.microsoft.com/office/drawing/2014/main" val="3829102516"/>
                      </a:ext>
                    </a:extLst>
                  </a:tr>
                </a:tbl>
              </a:graphicData>
            </a:graphic>
          </p:graphicFrame>
        </mc:Fallback>
      </mc:AlternateContent>
      <p:sp>
        <p:nvSpPr>
          <p:cNvPr id="17" name="직사각형 16">
            <a:extLst>
              <a:ext uri="{FF2B5EF4-FFF2-40B4-BE49-F238E27FC236}">
                <a16:creationId xmlns:a16="http://schemas.microsoft.com/office/drawing/2014/main" id="{4CE0EFDA-15D8-3BEA-4C65-15243F94CF76}"/>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20B8758-C146-3CEE-965A-806711D9D19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3992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751855"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751855" cy="1990353"/>
              </a:xfrm>
              <a:prstGeom prst="rect">
                <a:avLst/>
              </a:prstGeom>
              <a:blipFill>
                <a:blip r:embed="rId3"/>
                <a:stretch>
                  <a:fillRect l="-62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4342560" y="3785917"/>
                <a:ext cx="2975762"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4342560" y="3785917"/>
                <a:ext cx="2975762" cy="369332"/>
              </a:xfrm>
              <a:prstGeom prst="rect">
                <a:avLst/>
              </a:prstGeom>
              <a:blipFill>
                <a:blip r:embed="rId4"/>
                <a:stretch>
                  <a:fillRect b="-6557"/>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C85634FF-FD1C-E030-3299-E43B16F8C4F3}"/>
              </a:ext>
            </a:extLst>
          </p:cNvPr>
          <p:cNvPicPr>
            <a:picLocks noChangeAspect="1"/>
          </p:cNvPicPr>
          <p:nvPr/>
        </p:nvPicPr>
        <p:blipFill>
          <a:blip r:embed="rId5"/>
          <a:stretch>
            <a:fillRect/>
          </a:stretch>
        </p:blipFill>
        <p:spPr>
          <a:xfrm>
            <a:off x="1301525" y="3298533"/>
            <a:ext cx="2238375" cy="2314575"/>
          </a:xfrm>
          <a:prstGeom prst="rect">
            <a:avLst/>
          </a:prstGeom>
        </p:spPr>
      </p:pic>
      <p:sp>
        <p:nvSpPr>
          <p:cNvPr id="12" name="타원 11">
            <a:extLst>
              <a:ext uri="{FF2B5EF4-FFF2-40B4-BE49-F238E27FC236}">
                <a16:creationId xmlns:a16="http://schemas.microsoft.com/office/drawing/2014/main" id="{5555B24B-1535-8582-E490-D4B77544876C}"/>
              </a:ext>
            </a:extLst>
          </p:cNvPr>
          <p:cNvSpPr/>
          <p:nvPr/>
        </p:nvSpPr>
        <p:spPr>
          <a:xfrm>
            <a:off x="6870069" y="3796827"/>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925FD2-8E03-7E29-78D3-DBADF6975B96}"/>
              </a:ext>
            </a:extLst>
          </p:cNvPr>
          <p:cNvSpPr txBox="1"/>
          <p:nvPr/>
        </p:nvSpPr>
        <p:spPr>
          <a:xfrm>
            <a:off x="6690194" y="3319201"/>
            <a:ext cx="177479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 assumed as 1 </a:t>
            </a:r>
            <a:endParaRPr lang="ko-KR" altLang="en-US" dirty="0"/>
          </a:p>
        </p:txBody>
      </p:sp>
      <p:sp>
        <p:nvSpPr>
          <p:cNvPr id="16" name="TextBox 15">
            <a:extLst>
              <a:ext uri="{FF2B5EF4-FFF2-40B4-BE49-F238E27FC236}">
                <a16:creationId xmlns:a16="http://schemas.microsoft.com/office/drawing/2014/main" id="{C41D2A5B-9963-4EC1-92C6-961CFCEFE8AB}"/>
              </a:ext>
            </a:extLst>
          </p:cNvPr>
          <p:cNvSpPr txBox="1"/>
          <p:nvPr/>
        </p:nvSpPr>
        <p:spPr>
          <a:xfrm>
            <a:off x="5032322" y="5084451"/>
            <a:ext cx="2626910" cy="369332"/>
          </a:xfrm>
          <a:prstGeom prst="rect">
            <a:avLst/>
          </a:prstGeom>
          <a:noFill/>
        </p:spPr>
        <p:txBody>
          <a:bodyPr wrap="square">
            <a:spAutoFit/>
          </a:bodyPr>
          <a:lstStyle/>
          <a:p>
            <a:r>
              <a:rPr lang="en-US" altLang="ko-KR" dirty="0">
                <a:latin typeface="맑은 고딕" panose="020B0503020000020004" pitchFamily="50" charset="-127"/>
                <a:ea typeface="맑은 고딕" panose="020B0503020000020004" pitchFamily="50" charset="-127"/>
              </a:rPr>
              <a:t>∴ </a:t>
            </a:r>
            <a:r>
              <a:rPr lang="en-US" altLang="ko-KR" dirty="0"/>
              <a:t>Bias may be learned</a:t>
            </a:r>
          </a:p>
        </p:txBody>
      </p:sp>
      <p:sp>
        <p:nvSpPr>
          <p:cNvPr id="13" name="직사각형 12">
            <a:extLst>
              <a:ext uri="{FF2B5EF4-FFF2-40B4-BE49-F238E27FC236}">
                <a16:creationId xmlns:a16="http://schemas.microsoft.com/office/drawing/2014/main" id="{7B5EB41D-6324-2685-2855-27FFF62C5BF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56648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36264"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Backpropagation Algorithm Review</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162102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1621021"/>
              </a:xfrm>
              <a:prstGeom prst="rect">
                <a:avLst/>
              </a:prstGeom>
              <a:blipFill>
                <a:blip r:embed="rId3"/>
                <a:stretch>
                  <a:fillRect l="-642" r="-3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11297" y="3244334"/>
                <a:ext cx="385082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b="0" i="1" dirty="0" smtClean="0">
                          <a:solidFill>
                            <a:srgbClr val="222222"/>
                          </a:solidFill>
                          <a:latin typeface="Cambria Math" panose="02040503050406030204" pitchFamily="18" charset="0"/>
                        </a:rPr>
                        <m:t>𝐺𝑖𝑣𝑒𝑛</m:t>
                      </m:r>
                      <m:r>
                        <a:rPr lang="en-US" altLang="ko-KR" b="0" i="1" dirty="0" smtClean="0">
                          <a:solidFill>
                            <a:srgbClr val="222222"/>
                          </a:solidFill>
                          <a:latin typeface="Cambria Math" panose="02040503050406030204" pitchFamily="18" charset="0"/>
                        </a:rPr>
                        <m:t> </m:t>
                      </m:r>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11297" y="3244334"/>
                <a:ext cx="3850826" cy="369332"/>
              </a:xfrm>
              <a:prstGeom prst="rect">
                <a:avLst/>
              </a:prstGeom>
              <a:blipFill>
                <a:blip r:embed="rId4"/>
                <a:stretch>
                  <a:fillRect b="-65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8D7685-CEFA-394E-B582-FA20C4CFEA83}"/>
                  </a:ext>
                </a:extLst>
              </p:cNvPr>
              <p:cNvSpPr txBox="1"/>
              <p:nvPr/>
            </p:nvSpPr>
            <p:spPr>
              <a:xfrm>
                <a:off x="737858" y="3771929"/>
                <a:ext cx="1806166"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m:oMathPara>
                </a14:m>
                <a:endParaRPr lang="ko-KR" altLang="en-US" dirty="0"/>
              </a:p>
            </p:txBody>
          </p:sp>
        </mc:Choice>
        <mc:Fallback xmlns="">
          <p:sp>
            <p:nvSpPr>
              <p:cNvPr id="13" name="TextBox 12">
                <a:extLst>
                  <a:ext uri="{FF2B5EF4-FFF2-40B4-BE49-F238E27FC236}">
                    <a16:creationId xmlns:a16="http://schemas.microsoft.com/office/drawing/2014/main" id="{138D7685-CEFA-394E-B582-FA20C4CFEA83}"/>
                  </a:ext>
                </a:extLst>
              </p:cNvPr>
              <p:cNvSpPr txBox="1">
                <a:spLocks noRot="1" noChangeAspect="1" noMove="1" noResize="1" noEditPoints="1" noAdjustHandles="1" noChangeArrowheads="1" noChangeShapeType="1" noTextEdit="1"/>
              </p:cNvSpPr>
              <p:nvPr/>
            </p:nvSpPr>
            <p:spPr>
              <a:xfrm>
                <a:off x="737858" y="3771929"/>
                <a:ext cx="1806166" cy="665760"/>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9B4C141-4C1A-DBC1-7D2C-7663EAD09C2F}"/>
                  </a:ext>
                </a:extLst>
              </p:cNvPr>
              <p:cNvSpPr txBox="1"/>
              <p:nvPr/>
            </p:nvSpPr>
            <p:spPr>
              <a:xfrm>
                <a:off x="4389131" y="3175836"/>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baseline="-25000" dirty="0"/>
              </a:p>
            </p:txBody>
          </p:sp>
        </mc:Choice>
        <mc:Fallback xmlns="">
          <p:sp>
            <p:nvSpPr>
              <p:cNvPr id="14" name="TextBox 13">
                <a:extLst>
                  <a:ext uri="{FF2B5EF4-FFF2-40B4-BE49-F238E27FC236}">
                    <a16:creationId xmlns:a16="http://schemas.microsoft.com/office/drawing/2014/main" id="{99B4C141-4C1A-DBC1-7D2C-7663EAD09C2F}"/>
                  </a:ext>
                </a:extLst>
              </p:cNvPr>
              <p:cNvSpPr txBox="1">
                <a:spLocks noRot="1" noChangeAspect="1" noMove="1" noResize="1" noEditPoints="1" noAdjustHandles="1" noChangeArrowheads="1" noChangeShapeType="1" noTextEdit="1"/>
              </p:cNvSpPr>
              <p:nvPr/>
            </p:nvSpPr>
            <p:spPr>
              <a:xfrm>
                <a:off x="4389131" y="3175836"/>
                <a:ext cx="2005342" cy="646331"/>
              </a:xfrm>
              <a:prstGeom prst="rect">
                <a:avLst/>
              </a:prstGeom>
              <a:blipFill>
                <a:blip r:embed="rId6"/>
                <a:stretch>
                  <a:fillRect l="-2432" t="-4717" b="-15094"/>
                </a:stretch>
              </a:blipFill>
            </p:spPr>
            <p:txBody>
              <a:bodyPr/>
              <a:lstStyle/>
              <a:p>
                <a:r>
                  <a:rPr lang="ko-KR" altLang="en-US">
                    <a:noFill/>
                  </a:rPr>
                  <a:t> </a:t>
                </a:r>
              </a:p>
            </p:txBody>
          </p:sp>
        </mc:Fallback>
      </mc:AlternateContent>
      <p:cxnSp>
        <p:nvCxnSpPr>
          <p:cNvPr id="17" name="직선 연결선 16">
            <a:extLst>
              <a:ext uri="{FF2B5EF4-FFF2-40B4-BE49-F238E27FC236}">
                <a16:creationId xmlns:a16="http://schemas.microsoft.com/office/drawing/2014/main" id="{C6BDF642-963C-F46E-371D-842D4C105FE9}"/>
              </a:ext>
            </a:extLst>
          </p:cNvPr>
          <p:cNvCxnSpPr>
            <a:cxnSpLocks/>
          </p:cNvCxnSpPr>
          <p:nvPr/>
        </p:nvCxnSpPr>
        <p:spPr>
          <a:xfrm flipH="1">
            <a:off x="3276486" y="3234693"/>
            <a:ext cx="715505" cy="49137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25878564-14F7-E764-6C6C-6DA8BE08201D}"/>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663C324C-052A-2988-DAD1-AE7A0B5C954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B100C156-0FC0-71A4-A787-65F05BDF039A}"/>
              </a:ext>
            </a:extLst>
          </p:cNvPr>
          <p:cNvCxnSpPr>
            <a:cxnSpLocks/>
          </p:cNvCxnSpPr>
          <p:nvPr/>
        </p:nvCxnSpPr>
        <p:spPr>
          <a:xfrm flipH="1">
            <a:off x="3810568" y="3291758"/>
            <a:ext cx="747638" cy="5134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7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0536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solidFill>
                                <a:srgbClr val="222222"/>
                              </a:solidFill>
                            </a:rPr>
                            <a:t>①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r>
                            <a:rPr lang="ko-KR" altLang="en-US" sz="1600" dirty="0">
                              <a:solidFill>
                                <a:srgbClr val="222222"/>
                              </a:solidFill>
                            </a:rPr>
                            <a:t>②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r>
                            <a:rPr lang="ko-KR" altLang="en-US" sz="1600" dirty="0">
                              <a:solidFill>
                                <a:srgbClr val="222222"/>
                              </a:solidFill>
                            </a:rPr>
                            <a:t>③</a:t>
                          </a:r>
                          <a14:m>
                            <m:oMath xmlns:m="http://schemas.openxmlformats.org/officeDocument/2006/math">
                              <m:r>
                                <a:rPr lang="en-US" altLang="ko-KR" sz="1600" b="0" i="0" dirty="0" smtClean="0">
                                  <a:solidFill>
                                    <a:srgbClr val="222222"/>
                                  </a:solidFill>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m:t>
                                      </m:r>
                                    </m:e>
                                    <m:sub>
                                      <m:r>
                                        <a:rPr lang="en-US" altLang="ko-KR" sz="1600" i="1" dirty="0">
                                          <a:solidFill>
                                            <a:srgbClr val="222222"/>
                                          </a:solidFill>
                                          <a:latin typeface="Cambria Math" panose="02040503050406030204" pitchFamily="18" charset="0"/>
                                        </a:rPr>
                                        <m:t>31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8018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29114"/>
                          </a:stretch>
                        </a:blipFill>
                      </a:tcPr>
                    </a:tc>
                    <a:extLst>
                      <a:ext uri="{0D108BD9-81ED-4DB2-BD59-A6C34878D82A}">
                        <a16:rowId xmlns:a16="http://schemas.microsoft.com/office/drawing/2014/main" val="2824816511"/>
                      </a:ext>
                    </a:extLst>
                  </a:tr>
                  <a:tr h="479933">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0000" b="-129114"/>
                          </a:stretch>
                        </a:blipFill>
                      </a:tcPr>
                    </a:tc>
                    <a:extLst>
                      <a:ext uri="{0D108BD9-81ED-4DB2-BD59-A6C34878D82A}">
                        <a16:rowId xmlns:a16="http://schemas.microsoft.com/office/drawing/2014/main" val="2390053897"/>
                      </a:ext>
                    </a:extLst>
                  </a:tr>
                  <a:tr h="621919">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54902"/>
                          </a:stretch>
                        </a:blipFill>
                      </a:tcPr>
                    </a:tc>
                    <a:extLst>
                      <a:ext uri="{0D108BD9-81ED-4DB2-BD59-A6C34878D82A}">
                        <a16:rowId xmlns:a16="http://schemas.microsoft.com/office/drawing/2014/main" val="3829102516"/>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EE6F0D-8EEA-4A06-C02A-1B58FB186A46}"/>
                  </a:ext>
                </a:extLst>
              </p:cNvPr>
              <p:cNvSpPr txBox="1"/>
              <p:nvPr/>
            </p:nvSpPr>
            <p:spPr>
              <a:xfrm>
                <a:off x="826694" y="5452034"/>
                <a:ext cx="4572000" cy="533672"/>
              </a:xfrm>
              <a:prstGeom prst="rect">
                <a:avLst/>
              </a:prstGeom>
              <a:noFill/>
            </p:spPr>
            <p:txBody>
              <a:bodyPr wrap="square">
                <a:spAutoFit/>
              </a:bodyPr>
              <a:lstStyle/>
              <a:p>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e>
                    </m:d>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dirty="0"/>
              </a:p>
            </p:txBody>
          </p:sp>
        </mc:Choice>
        <mc:Fallback xmlns="">
          <p:sp>
            <p:nvSpPr>
              <p:cNvPr id="19" name="TextBox 18">
                <a:extLst>
                  <a:ext uri="{FF2B5EF4-FFF2-40B4-BE49-F238E27FC236}">
                    <a16:creationId xmlns:a16="http://schemas.microsoft.com/office/drawing/2014/main" id="{87EE6F0D-8EEA-4A06-C02A-1B58FB186A46}"/>
                  </a:ext>
                </a:extLst>
              </p:cNvPr>
              <p:cNvSpPr txBox="1">
                <a:spLocks noRot="1" noChangeAspect="1" noMove="1" noResize="1" noEditPoints="1" noAdjustHandles="1" noChangeArrowheads="1" noChangeShapeType="1" noTextEdit="1"/>
              </p:cNvSpPr>
              <p:nvPr/>
            </p:nvSpPr>
            <p:spPr>
              <a:xfrm>
                <a:off x="826694" y="5452034"/>
                <a:ext cx="4572000" cy="533672"/>
              </a:xfrm>
              <a:prstGeom prst="rect">
                <a:avLst/>
              </a:prstGeom>
              <a:blipFill>
                <a:blip r:embed="rId5"/>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8BC794DB-7EF6-577D-84A5-4E1A86FE685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9428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r>
                      <m:rPr>
                        <m:nor/>
                      </m:rPr>
                      <a:rPr lang="en-US" altLang="ko-KR"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r>
                      <m:rPr>
                        <m:nor/>
                      </m:rPr>
                      <a:rPr lang="en-US" altLang="ko-KR" b="1" i="1" dirty="0" smtClean="0">
                        <a:solidFill>
                          <a:srgbClr val="C00000"/>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l-GR" altLang="ko-KR" b="0" i="1" dirty="0" smtClean="0">
                        <a:solidFill>
                          <a:srgbClr val="C00000"/>
                        </a:solidFill>
                        <a:latin typeface="Cambria Math" panose="02040503050406030204" pitchFamily="18" charset="0"/>
                        <a:ea typeface="Cambria Math" panose="02040503050406030204" pitchFamily="18" charset="0"/>
                      </a:rPr>
                      <m:t>𝛿</m:t>
                    </m:r>
                    <m:r>
                      <m:rPr>
                        <m:nor/>
                      </m:rPr>
                      <a:rPr lang="en-US" altLang="ko-KR" b="0" i="1" dirty="0" smtClean="0">
                        <a:solidFill>
                          <a:srgbClr val="C00000"/>
                        </a:solidFill>
                        <a:latin typeface="Cambria Math" panose="02040503050406030204" pitchFamily="18" charset="0"/>
                        <a:ea typeface="Cambria Math" panose="02040503050406030204" pitchFamily="18" charset="0"/>
                      </a:rPr>
                      <m:t>y</m:t>
                    </m:r>
                    <m:r>
                      <m:rPr>
                        <m:nor/>
                      </m:rPr>
                      <a:rPr lang="en-US" altLang="ko-KR" i="1"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i="1"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EFDA6E2C-ED41-2EDB-3110-F336606CAFF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사각형: 둥근 모서리 1">
            <a:extLst>
              <a:ext uri="{FF2B5EF4-FFF2-40B4-BE49-F238E27FC236}">
                <a16:creationId xmlns:a16="http://schemas.microsoft.com/office/drawing/2014/main" id="{E44E17E7-6AEC-3468-8C7F-7FEC002EEB31}"/>
              </a:ext>
            </a:extLst>
          </p:cNvPr>
          <p:cNvSpPr/>
          <p:nvPr/>
        </p:nvSpPr>
        <p:spPr>
          <a:xfrm>
            <a:off x="3789575" y="2394408"/>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5606A76C-2DBB-22D4-CB34-6C7FED37BF11}"/>
              </a:ext>
            </a:extLst>
          </p:cNvPr>
          <p:cNvSpPr/>
          <p:nvPr/>
        </p:nvSpPr>
        <p:spPr>
          <a:xfrm>
            <a:off x="2282857" y="3594755"/>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0164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11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1077357"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03B0D91-0EC1-C446-CBDE-33C900EC42D3}"/>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1129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2405851"/>
              </a:xfrm>
              <a:prstGeom prst="rect">
                <a:avLst/>
              </a:prstGeom>
              <a:blipFill>
                <a:blip r:embed="rId3"/>
                <a:stretch>
                  <a:fillRect l="-63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6CEB85A2-49E3-A3E5-5AD9-87AA10A0F73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01088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414350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solidFill>
                      <a:srgbClr val="222222"/>
                    </a:solidFill>
                    <a:latin typeface="Arial Narrow" panose="020B0606020202030204" pitchFamily="34" charset="0"/>
                  </a:rPr>
                  <a:t> can be calculated in the same way as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smtClean="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r>
                      <m:rPr>
                        <m:nor/>
                      </m:rPr>
                      <a:rPr lang="en-US" altLang="ko-KR"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Thus,</a:t>
                </a:r>
              </a:p>
              <a:p>
                <a:pPr marL="1198800" lvl="2"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15390" cy="4143507"/>
              </a:xfrm>
              <a:prstGeom prst="rect">
                <a:avLst/>
              </a:prstGeom>
              <a:blipFill>
                <a:blip r:embed="rId3"/>
                <a:stretch>
                  <a:fillRect l="-644" r="-644"/>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D3DA94A3-D59A-9AFC-7796-8E8F80C4CBA8}"/>
              </a:ext>
            </a:extLst>
          </p:cNvPr>
          <p:cNvSpPr/>
          <p:nvPr/>
        </p:nvSpPr>
        <p:spPr>
          <a:xfrm>
            <a:off x="2743200" y="1756376"/>
            <a:ext cx="1213157"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743AA47-842C-55B3-89E7-77FDBF8D4D81}"/>
              </a:ext>
            </a:extLst>
          </p:cNvPr>
          <p:cNvSpPr/>
          <p:nvPr/>
        </p:nvSpPr>
        <p:spPr>
          <a:xfrm>
            <a:off x="8074180" y="2845257"/>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0292C9F2-3637-C3E5-580A-0F86E3A77A86}"/>
              </a:ext>
            </a:extLst>
          </p:cNvPr>
          <p:cNvSpPr/>
          <p:nvPr/>
        </p:nvSpPr>
        <p:spPr>
          <a:xfrm>
            <a:off x="4179681" y="4301358"/>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7E7641A0-F7BA-989E-D1FA-B3695E77CE13}"/>
              </a:ext>
            </a:extLst>
          </p:cNvPr>
          <p:cNvSpPr txBox="1"/>
          <p:nvPr/>
        </p:nvSpPr>
        <p:spPr>
          <a:xfrm>
            <a:off x="4173667" y="4805358"/>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5" name="TextBox 14">
            <a:extLst>
              <a:ext uri="{FF2B5EF4-FFF2-40B4-BE49-F238E27FC236}">
                <a16:creationId xmlns:a16="http://schemas.microsoft.com/office/drawing/2014/main" id="{F66943BA-1704-7EA7-2567-1293BBDA77D9}"/>
              </a:ext>
            </a:extLst>
          </p:cNvPr>
          <p:cNvSpPr txBox="1"/>
          <p:nvPr/>
        </p:nvSpPr>
        <p:spPr>
          <a:xfrm>
            <a:off x="8030424" y="3298100"/>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1" name="직사각형 10">
            <a:extLst>
              <a:ext uri="{FF2B5EF4-FFF2-40B4-BE49-F238E27FC236}">
                <a16:creationId xmlns:a16="http://schemas.microsoft.com/office/drawing/2014/main" id="{D21E86B6-2518-9E4C-0A27-7ABD926C4F6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6" name="사각형: 둥근 모서리 15">
            <a:extLst>
              <a:ext uri="{FF2B5EF4-FFF2-40B4-BE49-F238E27FC236}">
                <a16:creationId xmlns:a16="http://schemas.microsoft.com/office/drawing/2014/main" id="{B6C44FC9-26B7-FDD3-82EB-24038E1BD667}"/>
              </a:ext>
            </a:extLst>
          </p:cNvPr>
          <p:cNvSpPr/>
          <p:nvPr/>
        </p:nvSpPr>
        <p:spPr>
          <a:xfrm>
            <a:off x="6589336" y="2845257"/>
            <a:ext cx="1351628"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2040972-798E-C71C-8E58-C02B9B8DCD69}"/>
              </a:ext>
            </a:extLst>
          </p:cNvPr>
          <p:cNvSpPr txBox="1"/>
          <p:nvPr/>
        </p:nvSpPr>
        <p:spPr>
          <a:xfrm>
            <a:off x="6711887" y="329177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
        <p:nvSpPr>
          <p:cNvPr id="18" name="사각형: 둥근 모서리 17">
            <a:extLst>
              <a:ext uri="{FF2B5EF4-FFF2-40B4-BE49-F238E27FC236}">
                <a16:creationId xmlns:a16="http://schemas.microsoft.com/office/drawing/2014/main" id="{B386B20A-E9DA-45A9-8B37-E8C606724619}"/>
              </a:ext>
            </a:extLst>
          </p:cNvPr>
          <p:cNvSpPr/>
          <p:nvPr/>
        </p:nvSpPr>
        <p:spPr>
          <a:xfrm>
            <a:off x="2876747" y="4301358"/>
            <a:ext cx="1264566"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F6DB807-E282-1A1D-7ED5-36520960DFD9}"/>
              </a:ext>
            </a:extLst>
          </p:cNvPr>
          <p:cNvSpPr txBox="1"/>
          <p:nvPr/>
        </p:nvSpPr>
        <p:spPr>
          <a:xfrm>
            <a:off x="2885204" y="475420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Tree>
    <p:extLst>
      <p:ext uri="{BB962C8B-B14F-4D97-AF65-F5344CB8AC3E}">
        <p14:creationId xmlns:p14="http://schemas.microsoft.com/office/powerpoint/2010/main" val="45568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2405851"/>
              </a:xfrm>
              <a:prstGeom prst="rect">
                <a:avLst/>
              </a:prstGeom>
              <a:blipFill>
                <a:blip r:embed="rId3"/>
                <a:stretch>
                  <a:fillRect l="-642" r="-285"/>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74C735B3-5C0B-E38B-03A7-DFF19800427B}"/>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pic>
        <p:nvPicPr>
          <p:cNvPr id="7" name="그림 6">
            <a:extLst>
              <a:ext uri="{FF2B5EF4-FFF2-40B4-BE49-F238E27FC236}">
                <a16:creationId xmlns:a16="http://schemas.microsoft.com/office/drawing/2014/main" id="{4A561389-E752-7A89-8EC6-0F1FDDC293D4}"/>
              </a:ext>
            </a:extLst>
          </p:cNvPr>
          <p:cNvPicPr>
            <a:picLocks noChangeAspect="1"/>
          </p:cNvPicPr>
          <p:nvPr/>
        </p:nvPicPr>
        <p:blipFill>
          <a:blip r:embed="rId4"/>
          <a:stretch>
            <a:fillRect/>
          </a:stretch>
        </p:blipFill>
        <p:spPr>
          <a:xfrm>
            <a:off x="1087987" y="3168888"/>
            <a:ext cx="6525978" cy="2141503"/>
          </a:xfrm>
          <a:prstGeom prst="rect">
            <a:avLst/>
          </a:prstGeom>
        </p:spPr>
      </p:pic>
      <p:sp>
        <p:nvSpPr>
          <p:cNvPr id="9" name="타원 8">
            <a:extLst>
              <a:ext uri="{FF2B5EF4-FFF2-40B4-BE49-F238E27FC236}">
                <a16:creationId xmlns:a16="http://schemas.microsoft.com/office/drawing/2014/main" id="{1A063E3A-BD82-1293-9193-EEEE7B23A9BB}"/>
              </a:ext>
            </a:extLst>
          </p:cNvPr>
          <p:cNvSpPr/>
          <p:nvPr/>
        </p:nvSpPr>
        <p:spPr>
          <a:xfrm>
            <a:off x="405444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97045EF-EC5C-59DA-FF43-B8C3FD591427}"/>
              </a:ext>
            </a:extLst>
          </p:cNvPr>
          <p:cNvSpPr/>
          <p:nvPr/>
        </p:nvSpPr>
        <p:spPr>
          <a:xfrm>
            <a:off x="705560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6F2605AF-8F38-C290-D5EA-DE92F372D28F}"/>
              </a:ext>
            </a:extLst>
          </p:cNvPr>
          <p:cNvSpPr/>
          <p:nvPr/>
        </p:nvSpPr>
        <p:spPr>
          <a:xfrm>
            <a:off x="7055602" y="4644170"/>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7478B4-FB0A-C4DA-ED08-F8EBFB81CAE1}"/>
                  </a:ext>
                </a:extLst>
              </p:cNvPr>
              <p:cNvSpPr txBox="1"/>
              <p:nvPr/>
            </p:nvSpPr>
            <p:spPr>
              <a:xfrm>
                <a:off x="971550" y="5763940"/>
                <a:ext cx="4572000" cy="369332"/>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r>
                  <a:rPr lang="en-US" altLang="ko-KR" dirty="0"/>
                  <a:t> is related to both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oMath>
                </a14:m>
                <a:r>
                  <a:rPr lang="en-US" altLang="ko-KR" dirty="0"/>
                  <a:t> and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oMath>
                </a14:m>
                <a:r>
                  <a:rPr lang="en-US" altLang="ko-KR" dirty="0"/>
                  <a:t> errors</a:t>
                </a:r>
              </a:p>
            </p:txBody>
          </p:sp>
        </mc:Choice>
        <mc:Fallback xmlns="">
          <p:sp>
            <p:nvSpPr>
              <p:cNvPr id="13" name="TextBox 12">
                <a:extLst>
                  <a:ext uri="{FF2B5EF4-FFF2-40B4-BE49-F238E27FC236}">
                    <a16:creationId xmlns:a16="http://schemas.microsoft.com/office/drawing/2014/main" id="{7C7478B4-FB0A-C4DA-ED08-F8EBFB81CAE1}"/>
                  </a:ext>
                </a:extLst>
              </p:cNvPr>
              <p:cNvSpPr txBox="1">
                <a:spLocks noRot="1" noChangeAspect="1" noMove="1" noResize="1" noEditPoints="1" noAdjustHandles="1" noChangeArrowheads="1" noChangeShapeType="1" noTextEdit="1"/>
              </p:cNvSpPr>
              <p:nvPr/>
            </p:nvSpPr>
            <p:spPr>
              <a:xfrm>
                <a:off x="971550" y="5763940"/>
                <a:ext cx="4572000" cy="369332"/>
              </a:xfrm>
              <a:prstGeom prst="rect">
                <a:avLst/>
              </a:prstGeom>
              <a:blipFill>
                <a:blip r:embed="rId5"/>
                <a:stretch>
                  <a:fillRect l="-800" t="-10000" b="-26667"/>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4396A85B-9638-1EA7-A8F4-F66AD0159C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4527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34155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341556"/>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18" name="직사각형 17">
            <a:extLst>
              <a:ext uri="{FF2B5EF4-FFF2-40B4-BE49-F238E27FC236}">
                <a16:creationId xmlns:a16="http://schemas.microsoft.com/office/drawing/2014/main" id="{5BE6BE65-8D47-A802-317B-59A208469C93}"/>
              </a:ext>
            </a:extLst>
          </p:cNvPr>
          <p:cNvSpPr/>
          <p:nvPr/>
        </p:nvSpPr>
        <p:spPr>
          <a:xfrm>
            <a:off x="2276949" y="3851880"/>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3837832"/>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3840357"/>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4" name="직사각형 23">
            <a:extLst>
              <a:ext uri="{FF2B5EF4-FFF2-40B4-BE49-F238E27FC236}">
                <a16:creationId xmlns:a16="http://schemas.microsoft.com/office/drawing/2014/main" id="{41E593DB-E396-CE14-9868-1C7A6DB473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9591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48005">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32222"/>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64286" b="-49286"/>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2162081" y="1744155"/>
            <a:ext cx="807455"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2" name="TextBox 11">
            <a:extLst>
              <a:ext uri="{FF2B5EF4-FFF2-40B4-BE49-F238E27FC236}">
                <a16:creationId xmlns:a16="http://schemas.microsoft.com/office/drawing/2014/main" id="{F6514040-191A-D857-0A96-699B323D7A20}"/>
              </a:ext>
            </a:extLst>
          </p:cNvPr>
          <p:cNvSpPr txBox="1"/>
          <p:nvPr/>
        </p:nvSpPr>
        <p:spPr>
          <a:xfrm>
            <a:off x="1289703"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13" name="직사각형 12">
            <a:extLst>
              <a:ext uri="{FF2B5EF4-FFF2-40B4-BE49-F238E27FC236}">
                <a16:creationId xmlns:a16="http://schemas.microsoft.com/office/drawing/2014/main" id="{6294BFA0-120D-D616-E8EB-CF3E403B12CE}"/>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2864A7B9-CC48-8A62-9AEC-2B3C5F7910ED}"/>
              </a:ext>
            </a:extLst>
          </p:cNvPr>
          <p:cNvCxnSpPr>
            <a:cxnSpLocks/>
          </p:cNvCxnSpPr>
          <p:nvPr/>
        </p:nvCxnSpPr>
        <p:spPr>
          <a:xfrm flipH="1">
            <a:off x="3720980" y="2681178"/>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3040266" y="1744155"/>
            <a:ext cx="635442"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pic>
        <p:nvPicPr>
          <p:cNvPr id="9" name="그림 8">
            <a:extLst>
              <a:ext uri="{FF2B5EF4-FFF2-40B4-BE49-F238E27FC236}">
                <a16:creationId xmlns:a16="http://schemas.microsoft.com/office/drawing/2014/main" id="{7F3DAAA6-4B05-7C8A-519D-FFAAFB529CDE}"/>
              </a:ext>
            </a:extLst>
          </p:cNvPr>
          <p:cNvPicPr>
            <a:picLocks noChangeAspect="1"/>
          </p:cNvPicPr>
          <p:nvPr/>
        </p:nvPicPr>
        <p:blipFill>
          <a:blip r:embed="rId4"/>
          <a:stretch>
            <a:fillRect/>
          </a:stretch>
        </p:blipFill>
        <p:spPr>
          <a:xfrm>
            <a:off x="944389" y="2810323"/>
            <a:ext cx="3076575" cy="1276350"/>
          </a:xfrm>
          <a:prstGeom prst="rect">
            <a:avLst/>
          </a:prstGeom>
        </p:spPr>
      </p:pic>
      <mc:AlternateContent xmlns:mc="http://schemas.openxmlformats.org/markup-compatibility/2006" xmlns:a14="http://schemas.microsoft.com/office/drawing/2010/main">
        <mc:Choice Requires="a14">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sup>
                                    </m:sSup>
                                  </m:den>
                                </m:f>
                                <m:r>
                                  <a:rPr lang="en-US" altLang="ko-KR" sz="1600" b="0" i="1" dirty="0" smtClean="0">
                                    <a:solidFill>
                                      <a:srgbClr val="222222"/>
                                    </a:solidFill>
                                    <a:latin typeface="Cambria Math" panose="02040503050406030204" pitchFamily="18" charset="0"/>
                                  </a:rPr>
                                  <m:t>)</m:t>
                                </m:r>
                                <m:r>
                                  <m:rPr>
                                    <m:nor/>
                                  </m:rPr>
                                  <a:rPr lang="en-US" altLang="ko-KR" sz="1600" dirty="0"/>
                                  <m:t>; </m:t>
                                </m:r>
                                <m:r>
                                  <m:rPr>
                                    <m:nor/>
                                  </m:rPr>
                                  <a:rPr lang="en-US" altLang="ko-KR" sz="1600" dirty="0"/>
                                  <m:t>sigmoid</m:t>
                                </m:r>
                                <m:r>
                                  <m:rPr>
                                    <m:nor/>
                                  </m:rPr>
                                  <a:rPr lang="en-US" altLang="ko-KR" sz="1600" dirty="0"/>
                                  <m:t> </m:t>
                                </m:r>
                                <m:r>
                                  <m:rPr>
                                    <m:nor/>
                                  </m:rPr>
                                  <a:rPr lang="en-US" altLang="ko-KR" sz="1600" dirty="0"/>
                                  <m:t>function</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5365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28571"/>
                          </a:stretch>
                        </a:blipFill>
                      </a:tcPr>
                    </a:tc>
                    <a:extLst>
                      <a:ext uri="{0D108BD9-81ED-4DB2-BD59-A6C34878D82A}">
                        <a16:rowId xmlns:a16="http://schemas.microsoft.com/office/drawing/2014/main" val="2824816511"/>
                      </a:ext>
                    </a:extLst>
                  </a:tr>
                  <a:tr h="84867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65468" b="-49640"/>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1" name="직사각형 10">
            <a:extLst>
              <a:ext uri="{FF2B5EF4-FFF2-40B4-BE49-F238E27FC236}">
                <a16:creationId xmlns:a16="http://schemas.microsoft.com/office/drawing/2014/main" id="{E44D1941-3585-35CC-47A2-93DFE14BD63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82152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42872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method for training the weight matrices of a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Backpropagation is an extended concept of gradient descent.</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principle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Calculates the error between the predicted value and the actual value based on weight matrices, and updates the weight matrices iteratively so that the error is minimized.</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backpropagation algorithm is the process of updating the weights (values where the slope becomes 0 when differentiating) that minimize the predicted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869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86909"/>
              </a:xfrm>
              <a:prstGeom prst="rect">
                <a:avLst/>
              </a:prstGeom>
              <a:blipFill>
                <a:blip r:embed="rId3"/>
                <a:stretch>
                  <a:fillRect l="-642" r="-285"/>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5488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3" name="TextBox 12">
            <a:extLst>
              <a:ext uri="{FF2B5EF4-FFF2-40B4-BE49-F238E27FC236}">
                <a16:creationId xmlns:a16="http://schemas.microsoft.com/office/drawing/2014/main" id="{F6514040-191A-D857-0A96-699B323D7A20}"/>
              </a:ext>
            </a:extLst>
          </p:cNvPr>
          <p:cNvSpPr txBox="1"/>
          <p:nvPr/>
        </p:nvSpPr>
        <p:spPr>
          <a:xfrm>
            <a:off x="1148832"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pic>
        <p:nvPicPr>
          <p:cNvPr id="14" name="그림 13">
            <a:extLst>
              <a:ext uri="{FF2B5EF4-FFF2-40B4-BE49-F238E27FC236}">
                <a16:creationId xmlns:a16="http://schemas.microsoft.com/office/drawing/2014/main" id="{C85634FF-FD1C-E030-3299-E43B16F8C4F3}"/>
              </a:ext>
            </a:extLst>
          </p:cNvPr>
          <p:cNvPicPr>
            <a:picLocks noChangeAspect="1"/>
          </p:cNvPicPr>
          <p:nvPr/>
        </p:nvPicPr>
        <p:blipFill>
          <a:blip r:embed="rId4"/>
          <a:stretch>
            <a:fillRect/>
          </a:stretch>
        </p:blipFill>
        <p:spPr>
          <a:xfrm>
            <a:off x="944389" y="3007918"/>
            <a:ext cx="2238375" cy="2314575"/>
          </a:xfrm>
          <a:prstGeom prst="rect">
            <a:avLst/>
          </a:prstGeom>
        </p:spPr>
      </p:pic>
      <mc:AlternateContent xmlns:mc="http://schemas.openxmlformats.org/markup-compatibility/2006" xmlns:a14="http://schemas.microsoft.com/office/drawing/2010/main">
        <mc:Choice Requires="a14">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775333"/>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800" b="0" i="1" dirty="0" smtClean="0">
                                    <a:solidFill>
                                      <a:srgbClr val="222222"/>
                                    </a:solidFill>
                                    <a:latin typeface="Cambria Math" panose="02040503050406030204" pitchFamily="18" charset="0"/>
                                  </a:rPr>
                                  <m:t>𝑔𝑖𝑣𝑒𝑛</m:t>
                                </m:r>
                                <m:r>
                                  <a:rPr lang="en-US" altLang="ko-KR" sz="1800" b="0" i="1" dirty="0" smtClean="0">
                                    <a:solidFill>
                                      <a:srgbClr val="222222"/>
                                    </a:solidFill>
                                    <a:latin typeface="Cambria Math" panose="02040503050406030204" pitchFamily="18" charset="0"/>
                                  </a:rPr>
                                  <m:t>  </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41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+1</m:t>
                                </m:r>
                              </m:oMath>
                            </m:oMathPara>
                          </a14:m>
                          <a:endParaRPr lang="ko-KR"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den>
                                </m:f>
                                <m:r>
                                  <a:rPr lang="en-US" altLang="ko-KR" sz="1800" b="0" i="1" dirty="0" smtClean="0">
                                    <a:solidFill>
                                      <a:srgbClr val="222222"/>
                                    </a:solidFill>
                                    <a:latin typeface="Cambria Math" panose="02040503050406030204" pitchFamily="18" charset="0"/>
                                  </a:rPr>
                                  <m:t>=</m:t>
                                </m:r>
                                <m:sSub>
                                  <m:sSubPr>
                                    <m:ctrlPr>
                                      <a:rPr lang="en-US" altLang="ko-KR" sz="1800" i="1" dirty="0" smtClean="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oMath>
                            </m:oMathPara>
                          </a14:m>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817878"/>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390164"/>
                          </a:stretch>
                        </a:blipFill>
                      </a:tcPr>
                    </a:tc>
                    <a:extLst>
                      <a:ext uri="{0D108BD9-81ED-4DB2-BD59-A6C34878D82A}">
                        <a16:rowId xmlns:a16="http://schemas.microsoft.com/office/drawing/2014/main" val="2824816511"/>
                      </a:ext>
                    </a:extLst>
                  </a:tr>
                  <a:tr h="94411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39355" b="-53548"/>
                          </a:stretch>
                        </a:blipFill>
                      </a:tcPr>
                    </a:tc>
                    <a:extLst>
                      <a:ext uri="{0D108BD9-81ED-4DB2-BD59-A6C34878D82A}">
                        <a16:rowId xmlns:a16="http://schemas.microsoft.com/office/drawing/2014/main" val="2390053897"/>
                      </a:ext>
                    </a:extLst>
                  </a:tr>
                  <a:tr h="50292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2" name="직사각형 11">
            <a:extLst>
              <a:ext uri="{FF2B5EF4-FFF2-40B4-BE49-F238E27FC236}">
                <a16:creationId xmlns:a16="http://schemas.microsoft.com/office/drawing/2014/main" id="{7C42575A-9846-B25C-6889-FB2D975F90A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A922CBE2-A022-797D-6180-EF1EB6322B1F}"/>
              </a:ext>
            </a:extLst>
          </p:cNvPr>
          <p:cNvCxnSpPr>
            <a:cxnSpLocks/>
          </p:cNvCxnSpPr>
          <p:nvPr/>
        </p:nvCxnSpPr>
        <p:spPr>
          <a:xfrm flipH="1">
            <a:off x="453791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616BA3A4-1E53-9090-BD7E-466DB151C140}"/>
              </a:ext>
            </a:extLst>
          </p:cNvPr>
          <p:cNvCxnSpPr>
            <a:cxnSpLocks/>
          </p:cNvCxnSpPr>
          <p:nvPr/>
        </p:nvCxnSpPr>
        <p:spPr>
          <a:xfrm flipH="1">
            <a:off x="507832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76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8394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a:solidFill>
                          <a:srgbClr val="222222"/>
                        </a:solidFill>
                        <a:latin typeface="Cambria Math" panose="02040503050406030204" pitchFamily="18" charset="0"/>
                      </a:rPr>
                      <m:t>=</m:t>
                    </m:r>
                    <m:d>
                      <m:dPr>
                        <m:ctrlPr>
                          <a:rPr lang="en-US" altLang="ko-KR" sz="2000" i="1" dirty="0">
                            <a:solidFill>
                              <a:srgbClr val="222222"/>
                            </a:solidFill>
                            <a:latin typeface="Cambria Math" panose="02040503050406030204" pitchFamily="18" charset="0"/>
                          </a:rPr>
                        </m:ctrlPr>
                      </m:dPr>
                      <m:e>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e>
                    </m:d>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839402"/>
              </a:xfrm>
              <a:prstGeom prst="rect">
                <a:avLst/>
              </a:prstGeom>
              <a:blipFill>
                <a:blip r:embed="rId3"/>
                <a:stretch>
                  <a:fillRect l="-642" r="-285"/>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5BE6BE65-8D47-A802-317B-59A208469C93}"/>
              </a:ext>
            </a:extLst>
          </p:cNvPr>
          <p:cNvSpPr/>
          <p:nvPr/>
        </p:nvSpPr>
        <p:spPr>
          <a:xfrm>
            <a:off x="2276949" y="2167457"/>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2153409"/>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2155934"/>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2420117C-EA54-CB34-5EDB-D1E8F5F4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777804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0888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ea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𝟏</m:t>
                        </m:r>
                      </m:sub>
                    </m:sSub>
                    <m:r>
                      <m:rPr>
                        <m:nor/>
                      </m:rPr>
                      <a:rPr lang="en-US" altLang="ko-KR" b="0" i="1" dirty="0" smtClean="0">
                        <a:solidFill>
                          <a:srgbClr val="C00000"/>
                        </a:solidFill>
                        <a:latin typeface="Cambria Math" panose="02040503050406030204" pitchFamily="18" charset="0"/>
                        <a:ea typeface="Cambria Math" panose="02040503050406030204" pitchFamily="18" charset="0"/>
                      </a:rPr>
                      <m:t> = </m:t>
                    </m:r>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08889"/>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40F8FB10-7396-DB60-065C-48BE542F8FA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80121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139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139851"/>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mc:AlternateContent xmlns:mc="http://schemas.openxmlformats.org/markup-compatibility/2006" xmlns:a14="http://schemas.microsoft.com/office/drawing/2010/main">
        <mc:Choice Requires="a14">
          <p:sp>
            <p:nvSpPr>
              <p:cNvPr id="3" name="직사각형 2"/>
              <p:cNvSpPr/>
              <p:nvPr/>
            </p:nvSpPr>
            <p:spPr>
              <a:xfrm>
                <a:off x="1775251" y="5512020"/>
                <a:ext cx="25645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i="1" dirty="0" smtClean="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𝑡</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r>
                        <m:rPr>
                          <m:nor/>
                        </m:rPr>
                        <a:rPr lang="en-US" altLang="ko-KR" sz="1600" i="1" dirty="0">
                          <a:ea typeface="Cambria Math" panose="02040503050406030204" pitchFamily="18" charset="0"/>
                        </a:rPr>
                        <m:t> </m:t>
                      </m:r>
                      <m:r>
                        <a:rPr lang="en-US" altLang="ko-KR" sz="1600" i="1" dirty="0">
                          <a:latin typeface="Cambria Math" panose="02040503050406030204" pitchFamily="18" charset="0"/>
                          <a:ea typeface="Cambria Math" panose="02040503050406030204" pitchFamily="18" charset="0"/>
                        </a:rPr>
                        <m:t>∙</m:t>
                      </m:r>
                      <m:r>
                        <m:rPr>
                          <m:nor/>
                        </m:rPr>
                        <a:rPr lang="en-US" altLang="ko-KR" sz="1600" i="1" dirty="0"/>
                        <m:t> </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1−</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e>
                      </m:d>
                    </m:oMath>
                  </m:oMathPara>
                </a14:m>
                <a:endParaRPr lang="ko-KR" altLang="en-US" sz="1600" dirty="0"/>
              </a:p>
            </p:txBody>
          </p:sp>
        </mc:Choice>
        <mc:Fallback xmlns="">
          <p:sp>
            <p:nvSpPr>
              <p:cNvPr id="3" name="직사각형 2"/>
              <p:cNvSpPr>
                <a:spLocks noRot="1" noChangeAspect="1" noMove="1" noResize="1" noEditPoints="1" noAdjustHandles="1" noChangeArrowheads="1" noChangeShapeType="1" noTextEdit="1"/>
              </p:cNvSpPr>
              <p:nvPr/>
            </p:nvSpPr>
            <p:spPr>
              <a:xfrm>
                <a:off x="1775251" y="5512020"/>
                <a:ext cx="2564548" cy="338554"/>
              </a:xfrm>
              <a:prstGeom prst="rect">
                <a:avLst/>
              </a:prstGeom>
              <a:blipFill>
                <a:blip r:embed="rId4"/>
                <a:stretch>
                  <a:fillRect b="-8929"/>
                </a:stretch>
              </a:blipFill>
            </p:spPr>
            <p:txBody>
              <a:bodyPr/>
              <a:lstStyle/>
              <a:p>
                <a:r>
                  <a:rPr lang="ko-KR" altLang="en-US">
                    <a:noFill/>
                  </a:rPr>
                  <a:t> </a:t>
                </a:r>
              </a:p>
            </p:txBody>
          </p:sp>
        </mc:Fallback>
      </mc:AlternateContent>
      <p:sp>
        <p:nvSpPr>
          <p:cNvPr id="4" name="왼쪽 중괄호 3"/>
          <p:cNvSpPr/>
          <p:nvPr/>
        </p:nvSpPr>
        <p:spPr>
          <a:xfrm rot="16200000">
            <a:off x="2928508" y="4616606"/>
            <a:ext cx="352856" cy="1410131"/>
          </a:xfrm>
          <a:prstGeom prst="leftBrace">
            <a:avLst>
              <a:gd name="adj1" fmla="val 99908"/>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왼쪽 중괄호 23"/>
          <p:cNvSpPr/>
          <p:nvPr/>
        </p:nvSpPr>
        <p:spPr>
          <a:xfrm rot="14561402">
            <a:off x="4247835" y="4812602"/>
            <a:ext cx="273942" cy="792038"/>
          </a:xfrm>
          <a:prstGeom prst="leftBrace">
            <a:avLst>
              <a:gd name="adj1" fmla="val 72282"/>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 name="직사각형 4"/>
              <p:cNvSpPr/>
              <p:nvPr/>
            </p:nvSpPr>
            <p:spPr>
              <a:xfrm>
                <a:off x="4366103" y="5221846"/>
                <a:ext cx="5979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𝑤</m:t>
                          </m:r>
                        </m:e>
                        <m:sub>
                          <m:r>
                            <a:rPr lang="en-US" altLang="ko-KR" b="0" i="1" dirty="0" smtClean="0">
                              <a:latin typeface="Cambria Math" panose="02040503050406030204" pitchFamily="18" charset="0"/>
                            </a:rPr>
                            <m:t>41</m:t>
                          </m:r>
                        </m:sub>
                      </m:sSub>
                    </m:oMath>
                  </m:oMathPara>
                </a14:m>
                <a:endParaRPr lang="ko-KR" altLang="en-US" dirty="0"/>
              </a:p>
            </p:txBody>
          </p:sp>
        </mc:Choice>
        <mc:Fallback xmlns="">
          <p:sp>
            <p:nvSpPr>
              <p:cNvPr id="5" name="직사각형 4"/>
              <p:cNvSpPr>
                <a:spLocks noRot="1" noChangeAspect="1" noMove="1" noResize="1" noEditPoints="1" noAdjustHandles="1" noChangeArrowheads="1" noChangeShapeType="1" noTextEdit="1"/>
              </p:cNvSpPr>
              <p:nvPr/>
            </p:nvSpPr>
            <p:spPr>
              <a:xfrm>
                <a:off x="4366103" y="5221846"/>
                <a:ext cx="597921" cy="369332"/>
              </a:xfrm>
              <a:prstGeom prst="rect">
                <a:avLst/>
              </a:prstGeom>
              <a:blipFill>
                <a:blip r:embed="rId5"/>
                <a:stretch>
                  <a:fillRect/>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096DA620-E27E-52B1-0CAA-6495CF48164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직사각형 1">
            <a:extLst>
              <a:ext uri="{FF2B5EF4-FFF2-40B4-BE49-F238E27FC236}">
                <a16:creationId xmlns:a16="http://schemas.microsoft.com/office/drawing/2014/main" id="{E693803E-C652-149A-1767-2930C0F110A3}"/>
              </a:ext>
            </a:extLst>
          </p:cNvPr>
          <p:cNvSpPr/>
          <p:nvPr/>
        </p:nvSpPr>
        <p:spPr>
          <a:xfrm>
            <a:off x="1115550" y="3798332"/>
            <a:ext cx="894240"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6" name="TextBox 5">
            <a:extLst>
              <a:ext uri="{FF2B5EF4-FFF2-40B4-BE49-F238E27FC236}">
                <a16:creationId xmlns:a16="http://schemas.microsoft.com/office/drawing/2014/main" id="{96E6EF1F-6B5E-52C4-CB12-8EFC0307E27B}"/>
              </a:ext>
            </a:extLst>
          </p:cNvPr>
          <p:cNvSpPr txBox="1"/>
          <p:nvPr/>
        </p:nvSpPr>
        <p:spPr>
          <a:xfrm>
            <a:off x="1432404" y="3486135"/>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7" name="직사각형 6">
            <a:extLst>
              <a:ext uri="{FF2B5EF4-FFF2-40B4-BE49-F238E27FC236}">
                <a16:creationId xmlns:a16="http://schemas.microsoft.com/office/drawing/2014/main" id="{A33F90E4-AA84-7241-396F-3256A3F855C4}"/>
              </a:ext>
            </a:extLst>
          </p:cNvPr>
          <p:cNvSpPr/>
          <p:nvPr/>
        </p:nvSpPr>
        <p:spPr>
          <a:xfrm>
            <a:off x="2268047" y="3795118"/>
            <a:ext cx="87365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8" name="직사각형 7">
            <a:extLst>
              <a:ext uri="{FF2B5EF4-FFF2-40B4-BE49-F238E27FC236}">
                <a16:creationId xmlns:a16="http://schemas.microsoft.com/office/drawing/2014/main" id="{A7D96128-7468-78CB-7870-2DCD4C5AF258}"/>
              </a:ext>
            </a:extLst>
          </p:cNvPr>
          <p:cNvSpPr/>
          <p:nvPr/>
        </p:nvSpPr>
        <p:spPr>
          <a:xfrm>
            <a:off x="3248649" y="3781070"/>
            <a:ext cx="599226"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9" name="TextBox 8">
            <a:extLst>
              <a:ext uri="{FF2B5EF4-FFF2-40B4-BE49-F238E27FC236}">
                <a16:creationId xmlns:a16="http://schemas.microsoft.com/office/drawing/2014/main" id="{6EC10AB3-1182-DE67-0321-1B3D8373A1DB}"/>
              </a:ext>
            </a:extLst>
          </p:cNvPr>
          <p:cNvSpPr txBox="1"/>
          <p:nvPr/>
        </p:nvSpPr>
        <p:spPr>
          <a:xfrm>
            <a:off x="2526996" y="3491775"/>
            <a:ext cx="52162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b-1</a:t>
            </a:r>
            <a:endParaRPr lang="ko-KR" altLang="en-US" dirty="0">
              <a:solidFill>
                <a:schemeClr val="accent5"/>
              </a:solidFill>
            </a:endParaRPr>
          </a:p>
        </p:txBody>
      </p:sp>
      <p:sp>
        <p:nvSpPr>
          <p:cNvPr id="11" name="TextBox 10">
            <a:extLst>
              <a:ext uri="{FF2B5EF4-FFF2-40B4-BE49-F238E27FC236}">
                <a16:creationId xmlns:a16="http://schemas.microsoft.com/office/drawing/2014/main" id="{C41E3348-2509-E39A-F6D3-04DDDA593A7F}"/>
              </a:ext>
            </a:extLst>
          </p:cNvPr>
          <p:cNvSpPr txBox="1"/>
          <p:nvPr/>
        </p:nvSpPr>
        <p:spPr>
          <a:xfrm>
            <a:off x="3341730" y="3491775"/>
            <a:ext cx="521627" cy="369332"/>
          </a:xfrm>
          <a:prstGeom prst="rect">
            <a:avLst/>
          </a:prstGeom>
          <a:noFill/>
        </p:spPr>
        <p:txBody>
          <a:bodyPr wrap="square">
            <a:spAutoFit/>
          </a:bodyPr>
          <a:lstStyle/>
          <a:p>
            <a:r>
              <a:rPr lang="en-US" altLang="ko-KR" dirty="0">
                <a:solidFill>
                  <a:schemeClr val="accent5"/>
                </a:solidFill>
                <a:latin typeface="Arial Narrow" panose="020B0606020202030204" pitchFamily="34" charset="0"/>
              </a:rPr>
              <a:t>b</a:t>
            </a:r>
            <a:r>
              <a:rPr lang="en-US" altLang="ko-KR" sz="1800" dirty="0">
                <a:solidFill>
                  <a:schemeClr val="accent5"/>
                </a:solidFill>
                <a:latin typeface="Arial Narrow" panose="020B0606020202030204" pitchFamily="34" charset="0"/>
              </a:rPr>
              <a:t>-2</a:t>
            </a:r>
            <a:endParaRPr lang="ko-KR" altLang="en-US" dirty="0">
              <a:solidFill>
                <a:schemeClr val="accent5"/>
              </a:solidFill>
            </a:endParaRPr>
          </a:p>
        </p:txBody>
      </p:sp>
    </p:spTree>
    <p:extLst>
      <p:ext uri="{BB962C8B-B14F-4D97-AF65-F5344CB8AC3E}">
        <p14:creationId xmlns:p14="http://schemas.microsoft.com/office/powerpoint/2010/main" val="296992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27849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r>
                      <m:rPr>
                        <m:nor/>
                      </m:rPr>
                      <a:rPr lang="en-US" altLang="ko-KR" sz="2000" i="1" dirty="0">
                        <a:solidFill>
                          <a:srgbClr val="C00000"/>
                        </a:solidFill>
                        <a:ea typeface="Cambria Math" panose="02040503050406030204" pitchFamily="18" charset="0"/>
                      </a:rPr>
                      <m:t> </m:t>
                    </m:r>
                    <m:r>
                      <a:rPr lang="en-US" altLang="ko-KR" sz="2000" i="1" dirty="0">
                        <a:solidFill>
                          <a:srgbClr val="C00000"/>
                        </a:solidFill>
                        <a:latin typeface="Cambria Math" panose="02040503050406030204" pitchFamily="18" charset="0"/>
                        <a:ea typeface="Cambria Math" panose="02040503050406030204" pitchFamily="18" charset="0"/>
                      </a:rPr>
                      <m:t>∙</m:t>
                    </m:r>
                    <m:r>
                      <m:rPr>
                        <m:nor/>
                      </m:rPr>
                      <a:rPr lang="en-US" altLang="ko-KR" sz="2000" i="1" dirty="0">
                        <a:solidFill>
                          <a:srgbClr val="C00000"/>
                        </a:solidFill>
                      </a:rPr>
                      <m:t> </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d>
                      <m:dPr>
                        <m:ctrlPr>
                          <a:rPr lang="en-US" altLang="ko-KR" sz="2000" i="1" dirty="0">
                            <a:solidFill>
                              <a:srgbClr val="C00000"/>
                            </a:solidFill>
                            <a:latin typeface="Cambria Math" panose="02040503050406030204" pitchFamily="18" charset="0"/>
                          </a:rPr>
                        </m:ctrlPr>
                      </m:dPr>
                      <m:e>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4</m:t>
                        </m:r>
                        <m:r>
                          <a:rPr lang="en-US" altLang="ko-KR" sz="2000"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𝟐</m:t>
                        </m:r>
                      </m:sub>
                    </m:sSub>
                    <m:r>
                      <m:rPr>
                        <m:nor/>
                      </m:rPr>
                      <a:rPr lang="en-US" altLang="ko-KR" b="1" i="1" dirty="0" smtClean="0">
                        <a:solidFill>
                          <a:srgbClr val="C00000"/>
                        </a:solidFill>
                        <a:latin typeface="Cambria Math" panose="02040503050406030204" pitchFamily="18" charset="0"/>
                        <a:ea typeface="Cambria Math" panose="02040503050406030204" pitchFamily="18" charset="0"/>
                      </a:rPr>
                      <m:t> </m:t>
                    </m:r>
                    <m:r>
                      <m:rPr>
                        <m:nor/>
                      </m:rPr>
                      <a:rPr lang="en-US" altLang="ko-KR" b="0" i="1" dirty="0" smtClean="0">
                        <a:solidFill>
                          <a:srgbClr val="C00000"/>
                        </a:solidFill>
                        <a:latin typeface="Cambria Math" panose="02040503050406030204" pitchFamily="18" charset="0"/>
                        <a:ea typeface="Cambria Math" panose="02040503050406030204" pitchFamily="18" charset="0"/>
                      </a:rPr>
                      <m:t>=</m:t>
                    </m:r>
                    <m:r>
                      <a:rPr lang="en-US" altLang="ko-KR" b="0" i="1" dirty="0" smtClean="0">
                        <a:solidFill>
                          <a:srgbClr val="C00000"/>
                        </a:solidFill>
                        <a:latin typeface="Cambria Math" panose="02040503050406030204" pitchFamily="18" charset="0"/>
                        <a:ea typeface="Cambria Math" panose="02040503050406030204" pitchFamily="18" charset="0"/>
                      </a:rPr>
                      <m:t>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e>
                    </m:d>
                  </m:oMath>
                </a14:m>
                <a:endParaRPr lang="en-US" altLang="ko-KR" i="1" dirty="0">
                  <a:solidFill>
                    <a:schemeClr val="tx1"/>
                  </a:solidFill>
                </a:endParaRPr>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b="0" i="1" dirty="0" smtClean="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278496"/>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F7E9EDD0-E44A-29B0-F064-F94DEB9A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43446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9" name="직사각형 8">
            <a:extLst>
              <a:ext uri="{FF2B5EF4-FFF2-40B4-BE49-F238E27FC236}">
                <a16:creationId xmlns:a16="http://schemas.microsoft.com/office/drawing/2014/main" id="{3BFB18DD-D6CF-6E44-C8E1-ACBC16C75BC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21914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4940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d>
                      <m:dPr>
                        <m:ctrlPr>
                          <a:rPr lang="en-US" altLang="ko-KR" sz="1600" i="1" dirty="0">
                            <a:solidFill>
                              <a:srgbClr val="222222"/>
                            </a:solidFill>
                            <a:latin typeface="Cambria Math" panose="02040503050406030204" pitchFamily="18" charset="0"/>
                          </a:rPr>
                        </m:ctrlPr>
                      </m:dPr>
                      <m:e>
                        <m:r>
                          <a:rPr lang="en-US" altLang="ko-KR" sz="1600" i="1" dirty="0">
                            <a:solidFill>
                              <a:srgbClr val="222222"/>
                            </a:solidFill>
                            <a:latin typeface="Cambria Math" panose="02040503050406030204" pitchFamily="18" charset="0"/>
                          </a:rPr>
                          <m:t>1−</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e>
                    </m:d>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𝑥</m:t>
                        </m:r>
                      </m:e>
                      <m:sub>
                        <m:r>
                          <a:rPr lang="en-US" altLang="ko-KR" sz="1600" i="1" dirty="0">
                            <a:solidFill>
                              <a:srgbClr val="222222"/>
                            </a:solidFill>
                            <a:latin typeface="Cambria Math" panose="02040503050406030204" pitchFamily="18" charset="0"/>
                          </a:rPr>
                          <m:t>1</m:t>
                        </m:r>
                      </m:sub>
                    </m:sSub>
                  </m:oMath>
                </a14:m>
                <a:endParaRPr lang="en-US" altLang="ko-KR" sz="1600" dirty="0">
                  <a:solidFill>
                    <a:srgbClr val="222222"/>
                  </a:solidFill>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r>
                      <a:rPr lang="en-US" altLang="ko-KR" b="0" i="1" dirty="0" smtClean="0">
                        <a:solidFill>
                          <a:srgbClr val="C00000"/>
                        </a:solidFill>
                        <a:latin typeface="Cambria Math" panose="02040503050406030204" pitchFamily="18" charset="0"/>
                      </a:rPr>
                      <m:t>(</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1</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31</m:t>
                        </m:r>
                      </m:sub>
                    </m:sSub>
                    <m:r>
                      <a:rPr lang="en-US" altLang="ko-KR" sz="1600" i="1" dirty="0">
                        <a:solidFill>
                          <a:srgbClr val="C00000"/>
                        </a:solidFill>
                        <a:latin typeface="Cambria Math" panose="02040503050406030204" pitchFamily="18" charset="0"/>
                      </a:rPr>
                      <m:t>+ </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2</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41</m:t>
                        </m:r>
                      </m:sub>
                    </m:sSub>
                    <m:r>
                      <a:rPr lang="en-US" altLang="ko-KR" sz="1600" b="0" i="1" dirty="0" smtClean="0">
                        <a:solidFill>
                          <a:srgbClr val="C00000"/>
                        </a:solidFill>
                        <a:latin typeface="Cambria Math" panose="02040503050406030204" pitchFamily="18" charset="0"/>
                      </a:rPr>
                      <m:t>)</m:t>
                    </m:r>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smtClean="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d>
                      <m:dPr>
                        <m:ctrlPr>
                          <a:rPr lang="en-US" altLang="ko-KR" sz="1600" i="1" dirty="0">
                            <a:solidFill>
                              <a:schemeClr val="accent4">
                                <a:lumMod val="50000"/>
                              </a:schemeClr>
                            </a:solidFill>
                            <a:latin typeface="Cambria Math" panose="02040503050406030204" pitchFamily="18" charset="0"/>
                          </a:rPr>
                        </m:ctrlPr>
                      </m:dPr>
                      <m:e>
                        <m:r>
                          <a:rPr lang="en-US" altLang="ko-KR" sz="1600" i="1" dirty="0">
                            <a:solidFill>
                              <a:schemeClr val="accent4">
                                <a:lumMod val="50000"/>
                              </a:schemeClr>
                            </a:solidFill>
                            <a:latin typeface="Cambria Math" panose="02040503050406030204" pitchFamily="18" charset="0"/>
                          </a:rPr>
                          <m:t>1−</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e>
                    </m:d>
                    <m:r>
                      <a:rPr lang="en-US" altLang="ko-KR" sz="1600" i="1" dirty="0">
                        <a:solidFill>
                          <a:schemeClr val="accent4">
                            <a:lumMod val="50000"/>
                          </a:schemeClr>
                        </a:solidFill>
                        <a:latin typeface="Cambria Math" panose="02040503050406030204" pitchFamily="18" charset="0"/>
                        <a:ea typeface="Cambria Math" panose="02040503050406030204" pitchFamily="18" charset="0"/>
                      </a:rPr>
                      <m:t>∙</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𝑥</m:t>
                        </m:r>
                      </m:e>
                      <m:sub>
                        <m:r>
                          <a:rPr lang="en-US" altLang="ko-KR" sz="1600" i="1" dirty="0">
                            <a:solidFill>
                              <a:schemeClr val="accent4">
                                <a:lumMod val="50000"/>
                              </a:schemeClr>
                            </a:solidFill>
                            <a:latin typeface="Cambria Math" panose="02040503050406030204" pitchFamily="18" charset="0"/>
                          </a:rPr>
                          <m:t>1</m:t>
                        </m:r>
                      </m:sub>
                    </m:sSub>
                  </m:oMath>
                </a14:m>
                <a:endParaRPr lang="ko-KR" altLang="en-US" sz="1600"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494051"/>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9" name="직사각형 18">
            <a:extLst>
              <a:ext uri="{FF2B5EF4-FFF2-40B4-BE49-F238E27FC236}">
                <a16:creationId xmlns:a16="http://schemas.microsoft.com/office/drawing/2014/main" id="{D3DA94A3-D59A-9AFC-7796-8E8F80C4CBA8}"/>
              </a:ext>
            </a:extLst>
          </p:cNvPr>
          <p:cNvSpPr/>
          <p:nvPr/>
        </p:nvSpPr>
        <p:spPr>
          <a:xfrm>
            <a:off x="2743201" y="1711108"/>
            <a:ext cx="1143000"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D3DA94A3-D59A-9AFC-7796-8E8F80C4CBA8}"/>
              </a:ext>
            </a:extLst>
          </p:cNvPr>
          <p:cNvSpPr/>
          <p:nvPr/>
        </p:nvSpPr>
        <p:spPr>
          <a:xfrm>
            <a:off x="1119450" y="3089357"/>
            <a:ext cx="1039091" cy="53872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FC83CF-E03A-3066-AE9A-4B856731FA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93763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a:solidFill>
                          <a:srgbClr val="C00000"/>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b="0" i="1" dirty="0" smtClean="0">
                        <a:solidFill>
                          <a:srgbClr val="222222"/>
                        </a:solidFill>
                        <a:latin typeface="Cambria Math" panose="02040503050406030204" pitchFamily="18" charset="0"/>
                        <a:ea typeface="Cambria Math" panose="02040503050406030204" pitchFamily="18" charset="0"/>
                      </a:rPr>
                      <m:t>𝛿</m:t>
                    </m:r>
                    <m:r>
                      <m:rPr>
                        <m:nor/>
                      </m:rPr>
                      <a:rPr lang="en-US" altLang="ko-KR" i="1" dirty="0">
                        <a:latin typeface="Cambria Math" panose="02040503050406030204" pitchFamily="18" charset="0"/>
                        <a:ea typeface="Cambria Math" panose="02040503050406030204" pitchFamily="18" charset="0"/>
                      </a:rPr>
                      <m:t>h</m:t>
                    </m:r>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C17416CC-342B-06D0-447D-849F022F71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5046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4222412"/>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4631039"/>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4631039"/>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27867" y="3130652"/>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85775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5170295"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Coding exercise for Backpropagation</a:t>
            </a:r>
          </a:p>
        </p:txBody>
      </p:sp>
      <p:sp>
        <p:nvSpPr>
          <p:cNvPr id="10" name="직사각형 9">
            <a:extLst>
              <a:ext uri="{FF2B5EF4-FFF2-40B4-BE49-F238E27FC236}">
                <a16:creationId xmlns:a16="http://schemas.microsoft.com/office/drawing/2014/main" id="{3A9C5E00-E580-751A-DF5B-8B5E39D9400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4213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a:extLst>
              <a:ext uri="{FF2B5EF4-FFF2-40B4-BE49-F238E27FC236}">
                <a16:creationId xmlns:a16="http://schemas.microsoft.com/office/drawing/2014/main" id="{CC800029-FE3F-1704-C525-3BF41A7A9410}"/>
              </a:ext>
            </a:extLst>
          </p:cNvPr>
          <p:cNvPicPr>
            <a:picLocks noChangeAspect="1"/>
          </p:cNvPicPr>
          <p:nvPr/>
        </p:nvPicPr>
        <p:blipFill>
          <a:blip r:embed="rId3"/>
          <a:stretch>
            <a:fillRect/>
          </a:stretch>
        </p:blipFill>
        <p:spPr>
          <a:xfrm>
            <a:off x="1390650" y="2943225"/>
            <a:ext cx="4076700" cy="3057525"/>
          </a:xfrm>
          <a:prstGeom prst="rect">
            <a:avLst/>
          </a:prstGeom>
        </p:spPr>
      </p:pic>
      <p:sp>
        <p:nvSpPr>
          <p:cNvPr id="12" name="TextBox 11">
            <a:extLst>
              <a:ext uri="{FF2B5EF4-FFF2-40B4-BE49-F238E27FC236}">
                <a16:creationId xmlns:a16="http://schemas.microsoft.com/office/drawing/2014/main" id="{5BE3BD26-16B0-43B1-D731-101E9567504E}"/>
              </a:ext>
            </a:extLst>
          </p:cNvPr>
          <p:cNvSpPr txBox="1"/>
          <p:nvPr/>
        </p:nvSpPr>
        <p:spPr>
          <a:xfrm rot="1481313">
            <a:off x="2819789" y="3285943"/>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Adjusting the weights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5294765" y="4287321"/>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3026039" y="5889448"/>
            <a:ext cx="2858643" cy="400110"/>
          </a:xfrm>
          <a:prstGeom prst="rect">
            <a:avLst/>
          </a:prstGeom>
          <a:noFill/>
        </p:spPr>
        <p:txBody>
          <a:bodyPr wrap="square">
            <a:spAutoFit/>
          </a:bodyPr>
          <a:lstStyle/>
          <a:p>
            <a:r>
              <a:rPr lang="en-US" altLang="ko-KR" sz="2000" dirty="0">
                <a:latin typeface="Arial Narrow" panose="020B0606020202030204" pitchFamily="34" charset="0"/>
              </a:rPr>
              <a:t>In the case of perceptron</a:t>
            </a:r>
            <a:endParaRPr lang="ko-KR" altLang="en-US" sz="2000" dirty="0">
              <a:latin typeface="Arial Narrow" panose="020B0606020202030204" pitchFamily="34" charset="0"/>
            </a:endParaRPr>
          </a:p>
        </p:txBody>
      </p:sp>
      <p:sp>
        <p:nvSpPr>
          <p:cNvPr id="11" name="직사각형 10">
            <a:extLst>
              <a:ext uri="{FF2B5EF4-FFF2-40B4-BE49-F238E27FC236}">
                <a16:creationId xmlns:a16="http://schemas.microsoft.com/office/drawing/2014/main" id="{E8E5459B-7682-BE44-E9C4-6545488844B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4814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4360924"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XOR problem data is given as follows</a:t>
            </a: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aphicFrame>
        <p:nvGraphicFramePr>
          <p:cNvPr id="2" name="표 2">
            <a:extLst>
              <a:ext uri="{FF2B5EF4-FFF2-40B4-BE49-F238E27FC236}">
                <a16:creationId xmlns:a16="http://schemas.microsoft.com/office/drawing/2014/main" id="{C82BE0EF-9352-EA9B-0CA8-A247324E8E67}"/>
              </a:ext>
            </a:extLst>
          </p:cNvPr>
          <p:cNvGraphicFramePr>
            <a:graphicFrameLocks noGrp="1"/>
          </p:cNvGraphicFramePr>
          <p:nvPr>
            <p:extLst>
              <p:ext uri="{D42A27DB-BD31-4B8C-83A1-F6EECF244321}">
                <p14:modId xmlns:p14="http://schemas.microsoft.com/office/powerpoint/2010/main" val="4088066616"/>
              </p:ext>
            </p:extLst>
          </p:nvPr>
        </p:nvGraphicFramePr>
        <p:xfrm>
          <a:off x="662316" y="1727032"/>
          <a:ext cx="3384582" cy="1828800"/>
        </p:xfrm>
        <a:graphic>
          <a:graphicData uri="http://schemas.openxmlformats.org/drawingml/2006/table">
            <a:tbl>
              <a:tblPr firstRow="1" bandRow="1">
                <a:tableStyleId>{5940675A-B579-460E-94D1-54222C63F5DA}</a:tableStyleId>
              </a:tblPr>
              <a:tblGrid>
                <a:gridCol w="1128194">
                  <a:extLst>
                    <a:ext uri="{9D8B030D-6E8A-4147-A177-3AD203B41FA5}">
                      <a16:colId xmlns:a16="http://schemas.microsoft.com/office/drawing/2014/main" val="2234647377"/>
                    </a:ext>
                  </a:extLst>
                </a:gridCol>
                <a:gridCol w="1128194">
                  <a:extLst>
                    <a:ext uri="{9D8B030D-6E8A-4147-A177-3AD203B41FA5}">
                      <a16:colId xmlns:a16="http://schemas.microsoft.com/office/drawing/2014/main" val="997045077"/>
                    </a:ext>
                  </a:extLst>
                </a:gridCol>
                <a:gridCol w="1128194">
                  <a:extLst>
                    <a:ext uri="{9D8B030D-6E8A-4147-A177-3AD203B41FA5}">
                      <a16:colId xmlns:a16="http://schemas.microsoft.com/office/drawing/2014/main" val="2948393180"/>
                    </a:ext>
                  </a:extLst>
                </a:gridCol>
              </a:tblGrid>
              <a:tr h="277481">
                <a:tc>
                  <a:txBody>
                    <a:bodyPr/>
                    <a:lstStyle/>
                    <a:p>
                      <a:pPr algn="ctr" latinLnBrk="1"/>
                      <a:r>
                        <a:rPr lang="en-US" altLang="ko-KR" dirty="0"/>
                        <a:t>X</a:t>
                      </a:r>
                      <a:r>
                        <a:rPr lang="en-US" altLang="ko-KR" baseline="-25000" dirty="0"/>
                        <a:t>1</a:t>
                      </a:r>
                      <a:endParaRPr lang="ko-KR" altLang="en-US" baseline="-25000" dirty="0"/>
                    </a:p>
                  </a:txBody>
                  <a:tcPr/>
                </a:tc>
                <a:tc>
                  <a:txBody>
                    <a:bodyPr/>
                    <a:lstStyle/>
                    <a:p>
                      <a:pPr algn="ctr" latinLnBrk="1"/>
                      <a:r>
                        <a:rPr lang="en-US" altLang="ko-KR" dirty="0"/>
                        <a:t>X</a:t>
                      </a:r>
                      <a:r>
                        <a:rPr lang="en-US" altLang="ko-KR" baseline="-25000" dirty="0"/>
                        <a:t>2</a:t>
                      </a:r>
                      <a:endParaRPr lang="ko-KR" altLang="en-US" baseline="-25000" dirty="0"/>
                    </a:p>
                  </a:txBody>
                  <a:tcPr/>
                </a:tc>
                <a:tc>
                  <a:txBody>
                    <a:bodyPr/>
                    <a:lstStyle/>
                    <a:p>
                      <a:pPr algn="ctr" latinLnBrk="1"/>
                      <a:r>
                        <a:rPr lang="en-US" altLang="ko-KR" dirty="0"/>
                        <a:t>Result</a:t>
                      </a:r>
                      <a:endParaRPr lang="ko-KR" altLang="en-US" dirty="0"/>
                    </a:p>
                  </a:txBody>
                  <a:tcPr/>
                </a:tc>
                <a:extLst>
                  <a:ext uri="{0D108BD9-81ED-4DB2-BD59-A6C34878D82A}">
                    <a16:rowId xmlns:a16="http://schemas.microsoft.com/office/drawing/2014/main" val="2625650627"/>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3699182242"/>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61295250"/>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976563136"/>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1882674755"/>
                  </a:ext>
                </a:extLst>
              </a:tr>
            </a:tbl>
          </a:graphicData>
        </a:graphic>
      </p:graphicFrame>
      <p:pic>
        <p:nvPicPr>
          <p:cNvPr id="4" name="그림 3">
            <a:extLst>
              <a:ext uri="{FF2B5EF4-FFF2-40B4-BE49-F238E27FC236}">
                <a16:creationId xmlns:a16="http://schemas.microsoft.com/office/drawing/2014/main" id="{EC3D09B9-3931-6953-45A5-7EB68CBF79F0}"/>
              </a:ext>
            </a:extLst>
          </p:cNvPr>
          <p:cNvPicPr>
            <a:picLocks noChangeAspect="1"/>
          </p:cNvPicPr>
          <p:nvPr/>
        </p:nvPicPr>
        <p:blipFill>
          <a:blip r:embed="rId3"/>
          <a:stretch>
            <a:fillRect/>
          </a:stretch>
        </p:blipFill>
        <p:spPr>
          <a:xfrm>
            <a:off x="4689695" y="1781175"/>
            <a:ext cx="1885950" cy="1647825"/>
          </a:xfrm>
          <a:prstGeom prst="rect">
            <a:avLst/>
          </a:prstGeom>
        </p:spPr>
      </p:pic>
      <p:sp>
        <p:nvSpPr>
          <p:cNvPr id="18" name="직사각형 17">
            <a:extLst>
              <a:ext uri="{FF2B5EF4-FFF2-40B4-BE49-F238E27FC236}">
                <a16:creationId xmlns:a16="http://schemas.microsoft.com/office/drawing/2014/main" id="{1F10FC14-9EEB-B993-1060-EC469B2698D9}"/>
              </a:ext>
            </a:extLst>
          </p:cNvPr>
          <p:cNvSpPr/>
          <p:nvPr/>
        </p:nvSpPr>
        <p:spPr>
          <a:xfrm>
            <a:off x="361949" y="4342682"/>
            <a:ext cx="6382883"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We set the number of runs, learning rate, and momentum coefficient.</a:t>
            </a:r>
            <a:endParaRPr lang="en-US" altLang="ko-KR" i="1" dirty="0">
              <a:solidFill>
                <a:srgbClr val="222222"/>
              </a:solidFill>
              <a:latin typeface="Arial Narrow" panose="020B0606020202030204" pitchFamily="34" charset="0"/>
            </a:endParaRPr>
          </a:p>
        </p:txBody>
      </p:sp>
      <p:pic>
        <p:nvPicPr>
          <p:cNvPr id="7" name="그림 6">
            <a:extLst>
              <a:ext uri="{FF2B5EF4-FFF2-40B4-BE49-F238E27FC236}">
                <a16:creationId xmlns:a16="http://schemas.microsoft.com/office/drawing/2014/main" id="{B5EC9C94-150E-EF08-B30C-FA4577BEA220}"/>
              </a:ext>
            </a:extLst>
          </p:cNvPr>
          <p:cNvPicPr>
            <a:picLocks noChangeAspect="1"/>
          </p:cNvPicPr>
          <p:nvPr/>
        </p:nvPicPr>
        <p:blipFill>
          <a:blip r:embed="rId4"/>
          <a:stretch>
            <a:fillRect/>
          </a:stretch>
        </p:blipFill>
        <p:spPr>
          <a:xfrm>
            <a:off x="801609" y="5099745"/>
            <a:ext cx="2362200" cy="12382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D0FCEB-EDF2-5D62-629F-A4ED159C4449}"/>
                  </a:ext>
                </a:extLst>
              </p:cNvPr>
              <p:cNvSpPr txBox="1"/>
              <p:nvPr/>
            </p:nvSpPr>
            <p:spPr>
              <a:xfrm>
                <a:off x="951338" y="6272006"/>
                <a:ext cx="220380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𝑤</m:t>
                          </m:r>
                        </m:e>
                        <m:sub>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+1</m:t>
                          </m:r>
                        </m:sub>
                      </m:sSub>
                      <m:r>
                        <a:rPr lang="en-US" altLang="ko-KR" sz="1400" b="0" i="1" smtClean="0">
                          <a:latin typeface="Cambria Math" panose="02040503050406030204" pitchFamily="18" charset="0"/>
                        </a:rPr>
                        <m:t>=</m:t>
                      </m:r>
                      <m:r>
                        <a:rPr lang="en-US" altLang="ko-KR" sz="1400" b="1" i="1" smtClean="0">
                          <a:solidFill>
                            <a:srgbClr val="C00000"/>
                          </a:solidFill>
                          <a:latin typeface="Cambria Math" panose="02040503050406030204" pitchFamily="18" charset="0"/>
                        </a:rPr>
                        <m:t>𝒎𝒐</m:t>
                      </m:r>
                      <m: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𝑡</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𝑙𝑟</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𝑔𝑟𝑎𝑑</m:t>
                      </m:r>
                    </m:oMath>
                  </m:oMathPara>
                </a14:m>
                <a:endParaRPr lang="ko-KR" altLang="en-US" sz="1400" dirty="0"/>
              </a:p>
            </p:txBody>
          </p:sp>
        </mc:Choice>
        <mc:Fallback xmlns="">
          <p:sp>
            <p:nvSpPr>
              <p:cNvPr id="6" name="TextBox 5">
                <a:extLst>
                  <a:ext uri="{FF2B5EF4-FFF2-40B4-BE49-F238E27FC236}">
                    <a16:creationId xmlns:a16="http://schemas.microsoft.com/office/drawing/2014/main" id="{BBD0FCEB-EDF2-5D62-629F-A4ED159C4449}"/>
                  </a:ext>
                </a:extLst>
              </p:cNvPr>
              <p:cNvSpPr txBox="1">
                <a:spLocks noRot="1" noChangeAspect="1" noMove="1" noResize="1" noEditPoints="1" noAdjustHandles="1" noChangeArrowheads="1" noChangeShapeType="1" noTextEdit="1"/>
              </p:cNvSpPr>
              <p:nvPr/>
            </p:nvSpPr>
            <p:spPr>
              <a:xfrm>
                <a:off x="951338" y="6272006"/>
                <a:ext cx="2203808" cy="215444"/>
              </a:xfrm>
              <a:prstGeom prst="rect">
                <a:avLst/>
              </a:prstGeom>
              <a:blipFill>
                <a:blip r:embed="rId5"/>
                <a:stretch>
                  <a:fillRect l="-552" r="-2210" b="-31429"/>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36DDEAA2-9C80-49FF-AECE-A033522ECCAE}"/>
              </a:ext>
            </a:extLst>
          </p:cNvPr>
          <p:cNvSpPr txBox="1"/>
          <p:nvPr/>
        </p:nvSpPr>
        <p:spPr>
          <a:xfrm>
            <a:off x="951337" y="6536134"/>
            <a:ext cx="7240555"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dirty="0"/>
              <a:t>The momentum term helps to accelerate the optimization process in directions with consistent gradients</a:t>
            </a:r>
            <a:endParaRPr lang="ko-KR" altLang="en-US" sz="1200" dirty="0"/>
          </a:p>
        </p:txBody>
      </p:sp>
    </p:spTree>
    <p:extLst>
      <p:ext uri="{BB962C8B-B14F-4D97-AF65-F5344CB8AC3E}">
        <p14:creationId xmlns:p14="http://schemas.microsoft.com/office/powerpoint/2010/main" val="441028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 sigmoid function and a hyperbolic tangent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Makes it possible to decide whether to apply differentiation for each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output</a:t>
            </a:r>
            <a:r>
              <a:rPr lang="en-US" altLang="ko-KR" i="1" dirty="0">
                <a:solidFill>
                  <a:srgbClr val="222222"/>
                </a:solidFill>
                <a:latin typeface="맑은 고딕" panose="020B0503020000020004" pitchFamily="50" charset="-127"/>
                <a:ea typeface="맑은 고딕" panose="020B0503020000020004" pitchFamily="50" charset="-127"/>
              </a:rPr>
              <a:t>∙</a:t>
            </a:r>
            <a:r>
              <a:rPr lang="en-US" altLang="ko-KR" i="1" dirty="0">
                <a:solidFill>
                  <a:srgbClr val="222222"/>
                </a:solidFill>
                <a:latin typeface="Arial Narrow" panose="020B0606020202030204" pitchFamily="34" charset="0"/>
              </a:rPr>
              <a:t>(1- output)</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hyperbolic tangent function is 1 - (squared output)</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6" name="그림 5">
            <a:extLst>
              <a:ext uri="{FF2B5EF4-FFF2-40B4-BE49-F238E27FC236}">
                <a16:creationId xmlns:a16="http://schemas.microsoft.com/office/drawing/2014/main" id="{1002030E-45FE-4097-9B54-5A3B3285D6CA}"/>
              </a:ext>
            </a:extLst>
          </p:cNvPr>
          <p:cNvPicPr>
            <a:picLocks noChangeAspect="1"/>
          </p:cNvPicPr>
          <p:nvPr/>
        </p:nvPicPr>
        <p:blipFill>
          <a:blip r:embed="rId3"/>
          <a:stretch>
            <a:fillRect/>
          </a:stretch>
        </p:blipFill>
        <p:spPr>
          <a:xfrm>
            <a:off x="1030680" y="3714479"/>
            <a:ext cx="5543550" cy="2266950"/>
          </a:xfrm>
          <a:prstGeom prst="rect">
            <a:avLst/>
          </a:prstGeom>
        </p:spPr>
      </p:pic>
      <p:sp>
        <p:nvSpPr>
          <p:cNvPr id="8" name="타원 7">
            <a:extLst>
              <a:ext uri="{FF2B5EF4-FFF2-40B4-BE49-F238E27FC236}">
                <a16:creationId xmlns:a16="http://schemas.microsoft.com/office/drawing/2014/main" id="{DFFF91EB-8945-EBD9-6678-95478F586260}"/>
              </a:ext>
            </a:extLst>
          </p:cNvPr>
          <p:cNvSpPr/>
          <p:nvPr/>
        </p:nvSpPr>
        <p:spPr>
          <a:xfrm>
            <a:off x="2722545" y="4617267"/>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41560784-81B3-E903-8063-8EA496BF8747}"/>
              </a:ext>
            </a:extLst>
          </p:cNvPr>
          <p:cNvSpPr/>
          <p:nvPr/>
        </p:nvSpPr>
        <p:spPr>
          <a:xfrm>
            <a:off x="2377005" y="5589488"/>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658C4AB5-2EF6-FD0E-3D44-71B583B2C1B5}"/>
              </a:ext>
            </a:extLst>
          </p:cNvPr>
          <p:cNvCxnSpPr>
            <a:cxnSpLocks/>
            <a:stCxn id="8" idx="5"/>
          </p:cNvCxnSpPr>
          <p:nvPr/>
        </p:nvCxnSpPr>
        <p:spPr>
          <a:xfrm>
            <a:off x="2906913" y="4801635"/>
            <a:ext cx="1622225" cy="13038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EB97EC92-2A7C-2FDD-CC43-6B1CD38F1598}"/>
              </a:ext>
            </a:extLst>
          </p:cNvPr>
          <p:cNvCxnSpPr>
            <a:cxnSpLocks/>
          </p:cNvCxnSpPr>
          <p:nvPr/>
        </p:nvCxnSpPr>
        <p:spPr>
          <a:xfrm>
            <a:off x="2593005" y="5706542"/>
            <a:ext cx="1936133" cy="3989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타원 19">
            <a:extLst>
              <a:ext uri="{FF2B5EF4-FFF2-40B4-BE49-F238E27FC236}">
                <a16:creationId xmlns:a16="http://schemas.microsoft.com/office/drawing/2014/main" id="{12CC1495-03B8-6CFA-FEA8-DF038A2B5178}"/>
              </a:ext>
            </a:extLst>
          </p:cNvPr>
          <p:cNvSpPr/>
          <p:nvPr/>
        </p:nvSpPr>
        <p:spPr>
          <a:xfrm>
            <a:off x="2106595" y="4610443"/>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5788E9B3-E368-3C67-826F-E7D8D08C2EDF}"/>
              </a:ext>
            </a:extLst>
          </p:cNvPr>
          <p:cNvCxnSpPr>
            <a:cxnSpLocks/>
          </p:cNvCxnSpPr>
          <p:nvPr/>
        </p:nvCxnSpPr>
        <p:spPr>
          <a:xfrm>
            <a:off x="2318697" y="4765808"/>
            <a:ext cx="2210441" cy="1339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C51F77-F3F7-4FE3-E828-CC4768F40ECB}"/>
              </a:ext>
            </a:extLst>
          </p:cNvPr>
          <p:cNvSpPr txBox="1"/>
          <p:nvPr/>
        </p:nvSpPr>
        <p:spPr>
          <a:xfrm>
            <a:off x="4529138" y="5968502"/>
            <a:ext cx="4158972" cy="584775"/>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In </a:t>
            </a:r>
            <a:r>
              <a:rPr lang="en-US" altLang="ko-KR" sz="1600" i="1" dirty="0" err="1">
                <a:solidFill>
                  <a:srgbClr val="222222"/>
                </a:solidFill>
                <a:latin typeface="Arial Narrow" panose="020B0606020202030204" pitchFamily="34" charset="0"/>
              </a:rPr>
              <a:t>forwardprogation</a:t>
            </a:r>
            <a:r>
              <a:rPr lang="en-US" altLang="ko-KR" sz="1600" i="1" dirty="0">
                <a:solidFill>
                  <a:srgbClr val="222222"/>
                </a:solidFill>
                <a:latin typeface="Arial Narrow" panose="020B0606020202030204" pitchFamily="34" charset="0"/>
              </a:rPr>
              <a:t>, it is an input, but in backpropagation, it flows backwards, so x is an output.</a:t>
            </a:r>
            <a:endParaRPr lang="ko-KR" altLang="en-US" sz="1600" dirty="0"/>
          </a:p>
        </p:txBody>
      </p:sp>
    </p:spTree>
    <p:extLst>
      <p:ext uri="{BB962C8B-B14F-4D97-AF65-F5344CB8AC3E}">
        <p14:creationId xmlns:p14="http://schemas.microsoft.com/office/powerpoint/2010/main" val="3760285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193061" cy="465698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a:t>
            </a:r>
            <a:r>
              <a:rPr lang="en-US" altLang="ko-KR" i="1" dirty="0">
                <a:solidFill>
                  <a:srgbClr val="C00000"/>
                </a:solidFill>
                <a:latin typeface="Arial Narrow" panose="020B0606020202030204" pitchFamily="34" charset="0"/>
              </a:rPr>
              <a:t>output</a:t>
            </a:r>
            <a:r>
              <a:rPr lang="en-US" altLang="ko-KR" i="1" dirty="0">
                <a:solidFill>
                  <a:srgbClr val="C00000"/>
                </a:solidFill>
                <a:latin typeface="맑은 고딕" panose="020B0503020000020004" pitchFamily="50" charset="-127"/>
                <a:ea typeface="맑은 고딕" panose="020B0503020000020004" pitchFamily="50" charset="-127"/>
              </a:rPr>
              <a:t>∙</a:t>
            </a:r>
            <a:r>
              <a:rPr lang="en-US" altLang="ko-KR" i="1" dirty="0">
                <a:solidFill>
                  <a:srgbClr val="C00000"/>
                </a:solidFill>
                <a:latin typeface="Arial Narrow" panose="020B0606020202030204" pitchFamily="34" charset="0"/>
              </a:rPr>
              <a:t>(1- output)</a:t>
            </a:r>
          </a:p>
          <a:p>
            <a:pPr marL="741600" lvl="1" indent="-284400">
              <a:lnSpc>
                <a:spcPct val="150000"/>
              </a:lnSpc>
              <a:buFont typeface="Arial" panose="020B0604020202020204" pitchFamily="34" charset="0"/>
              <a:buChar char="•"/>
            </a:pPr>
            <a:endParaRPr lang="en-US" altLang="ko-KR" i="1" dirty="0">
              <a:solidFill>
                <a:srgbClr val="C00000"/>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The derivative of the Sigmoid function is given by:</a:t>
            </a: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σ'(x) = σ(x) * (1 - σ(x))</a:t>
            </a: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In the provided code, the sigmoid function is implemented with an optional derivative parameter. When this parameter is set to True, the function returns the derivative of the Sigmoid function. However, the code uses a slightly different formula:</a:t>
            </a: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x * (1 - x)</a:t>
            </a: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02809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193061" cy="299498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This formula is used for computational efficiency. The code assumes that the input x has already been passed through the Sigmoid function. By doing this, the function avoids the need to call the Sigmoid function twice when calculating the derivative, making the computation faster and simpler.</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pSp>
        <p:nvGrpSpPr>
          <p:cNvPr id="65" name="그룹 64">
            <a:extLst>
              <a:ext uri="{FF2B5EF4-FFF2-40B4-BE49-F238E27FC236}">
                <a16:creationId xmlns:a16="http://schemas.microsoft.com/office/drawing/2014/main" id="{ABB14E2A-6FF0-DE5D-CA13-C6547926E3E2}"/>
              </a:ext>
            </a:extLst>
          </p:cNvPr>
          <p:cNvGrpSpPr/>
          <p:nvPr/>
        </p:nvGrpSpPr>
        <p:grpSpPr>
          <a:xfrm>
            <a:off x="563114" y="3703451"/>
            <a:ext cx="7239766" cy="2711757"/>
            <a:chOff x="563114" y="3703451"/>
            <a:chExt cx="7239766" cy="2711757"/>
          </a:xfrm>
        </p:grpSpPr>
        <p:pic>
          <p:nvPicPr>
            <p:cNvPr id="3" name="그림 2">
              <a:extLst>
                <a:ext uri="{FF2B5EF4-FFF2-40B4-BE49-F238E27FC236}">
                  <a16:creationId xmlns:a16="http://schemas.microsoft.com/office/drawing/2014/main" id="{FCCA2192-BA35-325E-EB57-6AF39441C2CF}"/>
                </a:ext>
              </a:extLst>
            </p:cNvPr>
            <p:cNvPicPr>
              <a:picLocks noChangeAspect="1"/>
            </p:cNvPicPr>
            <p:nvPr/>
          </p:nvPicPr>
          <p:blipFill rotWithShape="1">
            <a:blip r:embed="rId3"/>
            <a:srcRect t="58743"/>
            <a:stretch/>
          </p:blipFill>
          <p:spPr>
            <a:xfrm>
              <a:off x="812669" y="4473892"/>
              <a:ext cx="6629400" cy="1941316"/>
            </a:xfrm>
            <a:prstGeom prst="rect">
              <a:avLst/>
            </a:prstGeom>
          </p:spPr>
        </p:pic>
        <p:pic>
          <p:nvPicPr>
            <p:cNvPr id="4" name="그림 3">
              <a:extLst>
                <a:ext uri="{FF2B5EF4-FFF2-40B4-BE49-F238E27FC236}">
                  <a16:creationId xmlns:a16="http://schemas.microsoft.com/office/drawing/2014/main" id="{3D3644A1-7191-61D8-A5A4-E8AF8EE9B62B}"/>
                </a:ext>
              </a:extLst>
            </p:cNvPr>
            <p:cNvPicPr>
              <a:picLocks noChangeAspect="1"/>
            </p:cNvPicPr>
            <p:nvPr/>
          </p:nvPicPr>
          <p:blipFill rotWithShape="1">
            <a:blip r:embed="rId3"/>
            <a:srcRect b="87607"/>
            <a:stretch/>
          </p:blipFill>
          <p:spPr>
            <a:xfrm>
              <a:off x="812669" y="3703451"/>
              <a:ext cx="6629400" cy="583113"/>
            </a:xfrm>
            <a:prstGeom prst="rect">
              <a:avLst/>
            </a:prstGeom>
          </p:spPr>
        </p:pic>
        <p:sp>
          <p:nvSpPr>
            <p:cNvPr id="64" name="TextBox 63">
              <a:extLst>
                <a:ext uri="{FF2B5EF4-FFF2-40B4-BE49-F238E27FC236}">
                  <a16:creationId xmlns:a16="http://schemas.microsoft.com/office/drawing/2014/main" id="{74558F02-C135-FBDC-0A21-6F5715F87B63}"/>
                </a:ext>
              </a:extLst>
            </p:cNvPr>
            <p:cNvSpPr txBox="1"/>
            <p:nvPr/>
          </p:nvSpPr>
          <p:spPr>
            <a:xfrm>
              <a:off x="563114" y="4135338"/>
              <a:ext cx="7239766" cy="338554"/>
            </a:xfrm>
            <a:prstGeom prst="rect">
              <a:avLst/>
            </a:prstGeom>
            <a:noFill/>
          </p:spPr>
          <p:txBody>
            <a:bodyPr wrap="square" rtlCol="0">
              <a:spAutoFit/>
            </a:bodyPr>
            <a:lstStyle/>
            <a:p>
              <a:r>
                <a:rPr lang="en-US" altLang="ko-KR" sz="1600" dirty="0"/>
                <a:t>…………………………………………………………………………………………………….......................</a:t>
              </a:r>
              <a:endParaRPr lang="ko-KR" altLang="en-US" sz="1600" dirty="0"/>
            </a:p>
          </p:txBody>
        </p:sp>
      </p:grpSp>
      <p:sp>
        <p:nvSpPr>
          <p:cNvPr id="67" name="사각형: 둥근 모서리 66">
            <a:extLst>
              <a:ext uri="{FF2B5EF4-FFF2-40B4-BE49-F238E27FC236}">
                <a16:creationId xmlns:a16="http://schemas.microsoft.com/office/drawing/2014/main" id="{F4DED602-198F-9E43-0057-396A1C23510A}"/>
              </a:ext>
            </a:extLst>
          </p:cNvPr>
          <p:cNvSpPr/>
          <p:nvPr/>
        </p:nvSpPr>
        <p:spPr>
          <a:xfrm>
            <a:off x="1615440" y="5715000"/>
            <a:ext cx="1722120" cy="2095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550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an array for weights</a:t>
            </a:r>
          </a:p>
          <a:p>
            <a:pPr marL="741600" lvl="1" indent="-284400">
              <a:lnSpc>
                <a:spcPct val="150000"/>
              </a:lnSpc>
              <a:buFont typeface="Arial" panose="020B0604020202020204" pitchFamily="34" charset="0"/>
              <a:buChar char="•"/>
            </a:pPr>
            <a:r>
              <a:rPr lang="en-US" altLang="ko-KR" i="1" dirty="0" err="1">
                <a:solidFill>
                  <a:srgbClr val="222222"/>
                </a:solidFill>
                <a:latin typeface="Arial Narrow" panose="020B0606020202030204" pitchFamily="34" charset="0"/>
              </a:rPr>
              <a:t>i</a:t>
            </a:r>
            <a:r>
              <a:rPr lang="en-US" altLang="ko-KR" i="1" dirty="0">
                <a:solidFill>
                  <a:srgbClr val="222222"/>
                </a:solidFill>
                <a:latin typeface="Arial Narrow" panose="020B0606020202030204" pitchFamily="34" charset="0"/>
              </a:rPr>
              <a:t> and j represent the number of element sizes per dimension of the two-dimensional matrix, respectively.</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8894ED97-6EA8-3EDA-033F-401DD057973B}"/>
              </a:ext>
            </a:extLst>
          </p:cNvPr>
          <p:cNvPicPr>
            <a:picLocks noChangeAspect="1"/>
          </p:cNvPicPr>
          <p:nvPr/>
        </p:nvPicPr>
        <p:blipFill>
          <a:blip r:embed="rId3"/>
          <a:stretch>
            <a:fillRect/>
          </a:stretch>
        </p:blipFill>
        <p:spPr>
          <a:xfrm>
            <a:off x="971746" y="3016448"/>
            <a:ext cx="3505200" cy="1143000"/>
          </a:xfrm>
          <a:prstGeom prst="rect">
            <a:avLst/>
          </a:prstGeom>
        </p:spPr>
      </p:pic>
    </p:spTree>
    <p:extLst>
      <p:ext uri="{BB962C8B-B14F-4D97-AF65-F5344CB8AC3E}">
        <p14:creationId xmlns:p14="http://schemas.microsoft.com/office/powerpoint/2010/main" val="3789331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4837119" cy="9174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5973E66E-0D98-8FBE-C115-C001869C813F}"/>
              </a:ext>
            </a:extLst>
          </p:cNvPr>
          <p:cNvSpPr txBox="1"/>
          <p:nvPr/>
        </p:nvSpPr>
        <p:spPr>
          <a:xfrm>
            <a:off x="562073" y="2622203"/>
            <a:ext cx="2695477" cy="17094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class consists of an </a:t>
            </a:r>
            <a:r>
              <a:rPr lang="en-US" altLang="ko-KR" i="1" dirty="0">
                <a:solidFill>
                  <a:schemeClr val="accent5"/>
                </a:solidFill>
                <a:latin typeface="Arial Narrow" panose="020B0606020202030204" pitchFamily="34" charset="0"/>
              </a:rPr>
              <a:t>initial value assignment</a:t>
            </a:r>
            <a:r>
              <a:rPr lang="en-US" altLang="ko-KR" i="1" dirty="0">
                <a:solidFill>
                  <a:srgbClr val="222222"/>
                </a:solidFill>
                <a:latin typeface="Arial Narrow" panose="020B0606020202030204" pitchFamily="34" charset="0"/>
              </a:rPr>
              <a:t>, an </a:t>
            </a:r>
            <a:r>
              <a:rPr lang="en-US" altLang="ko-KR" i="1" dirty="0">
                <a:solidFill>
                  <a:schemeClr val="accent5"/>
                </a:solidFill>
                <a:latin typeface="Arial Narrow" panose="020B0606020202030204" pitchFamily="34" charset="0"/>
              </a:rPr>
              <a:t>update function</a:t>
            </a:r>
            <a:r>
              <a:rPr lang="en-US" altLang="ko-KR" i="1" dirty="0">
                <a:solidFill>
                  <a:srgbClr val="222222"/>
                </a:solidFill>
                <a:latin typeface="Arial Narrow" panose="020B0606020202030204" pitchFamily="34" charset="0"/>
              </a:rPr>
              <a:t>, and a </a:t>
            </a:r>
            <a:r>
              <a:rPr lang="en-US" altLang="ko-KR" i="1" dirty="0">
                <a:solidFill>
                  <a:schemeClr val="accent5"/>
                </a:solidFill>
                <a:latin typeface="Arial Narrow" panose="020B0606020202030204" pitchFamily="34" charset="0"/>
              </a:rPr>
              <a:t>backpropagation function</a:t>
            </a:r>
            <a:r>
              <a:rPr lang="en-US" altLang="ko-KR" i="1" dirty="0">
                <a:solidFill>
                  <a:srgbClr val="222222"/>
                </a:solidFill>
                <a:latin typeface="Arial Narrow" panose="020B0606020202030204" pitchFamily="34" charset="0"/>
              </a:rPr>
              <a:t>.</a:t>
            </a:r>
            <a:endParaRPr lang="ko-KR" altLang="en-US" dirty="0"/>
          </a:p>
        </p:txBody>
      </p:sp>
      <p:pic>
        <p:nvPicPr>
          <p:cNvPr id="7" name="그림 6">
            <a:extLst>
              <a:ext uri="{FF2B5EF4-FFF2-40B4-BE49-F238E27FC236}">
                <a16:creationId xmlns:a16="http://schemas.microsoft.com/office/drawing/2014/main" id="{81710008-A171-0444-49DC-B95F3E66CFF5}"/>
              </a:ext>
            </a:extLst>
          </p:cNvPr>
          <p:cNvPicPr>
            <a:picLocks noChangeAspect="1"/>
          </p:cNvPicPr>
          <p:nvPr/>
        </p:nvPicPr>
        <p:blipFill>
          <a:blip r:embed="rId3"/>
          <a:stretch>
            <a:fillRect/>
          </a:stretch>
        </p:blipFill>
        <p:spPr>
          <a:xfrm>
            <a:off x="3494693" y="1841566"/>
            <a:ext cx="4171950" cy="4381500"/>
          </a:xfrm>
          <a:prstGeom prst="rect">
            <a:avLst/>
          </a:prstGeom>
        </p:spPr>
      </p:pic>
    </p:spTree>
    <p:extLst>
      <p:ext uri="{BB962C8B-B14F-4D97-AF65-F5344CB8AC3E}">
        <p14:creationId xmlns:p14="http://schemas.microsoft.com/office/powerpoint/2010/main" val="4070522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43FC6210-0E20-C49F-57D9-961CDDB39D8B}"/>
              </a:ext>
            </a:extLst>
          </p:cNvPr>
          <p:cNvPicPr>
            <a:picLocks noChangeAspect="1"/>
          </p:cNvPicPr>
          <p:nvPr/>
        </p:nvPicPr>
        <p:blipFill>
          <a:blip r:embed="rId3"/>
          <a:stretch>
            <a:fillRect/>
          </a:stretch>
        </p:blipFill>
        <p:spPr>
          <a:xfrm>
            <a:off x="4114800" y="1760794"/>
            <a:ext cx="4533900" cy="4667250"/>
          </a:xfrm>
          <a:prstGeom prst="rect">
            <a:avLst/>
          </a:prstGeom>
        </p:spPr>
      </p:pic>
      <p:sp>
        <p:nvSpPr>
          <p:cNvPr id="14" name="TextBox 13">
            <a:extLst>
              <a:ext uri="{FF2B5EF4-FFF2-40B4-BE49-F238E27FC236}">
                <a16:creationId xmlns:a16="http://schemas.microsoft.com/office/drawing/2014/main" id="{371C7F29-1BD0-76E9-C15E-93ED7EF10A19}"/>
              </a:ext>
            </a:extLst>
          </p:cNvPr>
          <p:cNvSpPr txBox="1"/>
          <p:nvPr/>
        </p:nvSpPr>
        <p:spPr>
          <a:xfrm>
            <a:off x="560895" y="2621445"/>
            <a:ext cx="3351228" cy="2124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We need the input value, the initial value of the hidden layer, the initial value of the output layer, the bias, and the activation function and the initial value of the weight</a:t>
            </a:r>
            <a:endParaRPr lang="ko-KR" altLang="en-US" dirty="0"/>
          </a:p>
        </p:txBody>
      </p:sp>
    </p:spTree>
    <p:extLst>
      <p:ext uri="{BB962C8B-B14F-4D97-AF65-F5344CB8AC3E}">
        <p14:creationId xmlns:p14="http://schemas.microsoft.com/office/powerpoint/2010/main" val="4012751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4" name="TextBox 13">
            <a:extLst>
              <a:ext uri="{FF2B5EF4-FFF2-40B4-BE49-F238E27FC236}">
                <a16:creationId xmlns:a16="http://schemas.microsoft.com/office/drawing/2014/main" id="{371C7F29-1BD0-76E9-C15E-93ED7EF10A19}"/>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forward propagation is executed as shown in the code on the right.</a:t>
            </a:r>
          </a:p>
        </p:txBody>
      </p:sp>
      <p:pic>
        <p:nvPicPr>
          <p:cNvPr id="4" name="그림 3">
            <a:extLst>
              <a:ext uri="{FF2B5EF4-FFF2-40B4-BE49-F238E27FC236}">
                <a16:creationId xmlns:a16="http://schemas.microsoft.com/office/drawing/2014/main" id="{5B9335F9-7AA9-D48D-C75D-1C3845B60653}"/>
              </a:ext>
            </a:extLst>
          </p:cNvPr>
          <p:cNvPicPr>
            <a:picLocks noChangeAspect="1"/>
          </p:cNvPicPr>
          <p:nvPr/>
        </p:nvPicPr>
        <p:blipFill rotWithShape="1">
          <a:blip r:embed="rId3"/>
          <a:srcRect r="10924"/>
          <a:stretch/>
        </p:blipFill>
        <p:spPr>
          <a:xfrm>
            <a:off x="3871372" y="1741334"/>
            <a:ext cx="5150079" cy="4333875"/>
          </a:xfrm>
          <a:prstGeom prst="rect">
            <a:avLst/>
          </a:prstGeom>
        </p:spPr>
      </p:pic>
      <p:pic>
        <p:nvPicPr>
          <p:cNvPr id="13" name="그림 12">
            <a:extLst>
              <a:ext uri="{FF2B5EF4-FFF2-40B4-BE49-F238E27FC236}">
                <a16:creationId xmlns:a16="http://schemas.microsoft.com/office/drawing/2014/main" id="{A0AD1CC8-6808-25FC-0A6F-E10AF9A94A43}"/>
              </a:ext>
            </a:extLst>
          </p:cNvPr>
          <p:cNvPicPr>
            <a:picLocks noChangeAspect="1"/>
          </p:cNvPicPr>
          <p:nvPr/>
        </p:nvPicPr>
        <p:blipFill>
          <a:blip r:embed="rId4"/>
          <a:stretch>
            <a:fillRect/>
          </a:stretch>
        </p:blipFill>
        <p:spPr>
          <a:xfrm>
            <a:off x="190941" y="4371668"/>
            <a:ext cx="3921454" cy="1286827"/>
          </a:xfrm>
          <a:prstGeom prst="rect">
            <a:avLst/>
          </a:prstGeom>
        </p:spPr>
      </p:pic>
      <p:sp>
        <p:nvSpPr>
          <p:cNvPr id="15" name="TextBox 14">
            <a:extLst>
              <a:ext uri="{FF2B5EF4-FFF2-40B4-BE49-F238E27FC236}">
                <a16:creationId xmlns:a16="http://schemas.microsoft.com/office/drawing/2014/main" id="{068CA6D3-23A7-8759-523E-B3CA31B0D995}"/>
              </a:ext>
            </a:extLst>
          </p:cNvPr>
          <p:cNvSpPr txBox="1"/>
          <p:nvPr/>
        </p:nvSpPr>
        <p:spPr>
          <a:xfrm>
            <a:off x="122549" y="4033114"/>
            <a:ext cx="641607"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Input</a:t>
            </a:r>
            <a:endParaRPr lang="ko-KR" altLang="en-US" sz="1400" dirty="0">
              <a:solidFill>
                <a:schemeClr val="accent5"/>
              </a:solidFill>
            </a:endParaRPr>
          </a:p>
        </p:txBody>
      </p:sp>
      <p:sp>
        <p:nvSpPr>
          <p:cNvPr id="16" name="TextBox 15">
            <a:extLst>
              <a:ext uri="{FF2B5EF4-FFF2-40B4-BE49-F238E27FC236}">
                <a16:creationId xmlns:a16="http://schemas.microsoft.com/office/drawing/2014/main" id="{6FCDE1F1-B85D-CF60-E442-213D2E0F5EB9}"/>
              </a:ext>
            </a:extLst>
          </p:cNvPr>
          <p:cNvSpPr txBox="1"/>
          <p:nvPr/>
        </p:nvSpPr>
        <p:spPr>
          <a:xfrm>
            <a:off x="171035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Hidden</a:t>
            </a:r>
            <a:endParaRPr lang="ko-KR" altLang="en-US" sz="1400" dirty="0">
              <a:solidFill>
                <a:schemeClr val="accent5"/>
              </a:solidFill>
            </a:endParaRPr>
          </a:p>
        </p:txBody>
      </p:sp>
      <p:sp>
        <p:nvSpPr>
          <p:cNvPr id="17" name="TextBox 16">
            <a:extLst>
              <a:ext uri="{FF2B5EF4-FFF2-40B4-BE49-F238E27FC236}">
                <a16:creationId xmlns:a16="http://schemas.microsoft.com/office/drawing/2014/main" id="{E3421E60-B227-3EA8-91CD-CA12B45A6479}"/>
              </a:ext>
            </a:extLst>
          </p:cNvPr>
          <p:cNvSpPr txBox="1"/>
          <p:nvPr/>
        </p:nvSpPr>
        <p:spPr>
          <a:xfrm>
            <a:off x="343487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Output</a:t>
            </a:r>
            <a:endParaRPr lang="ko-KR" altLang="en-US" sz="1400" dirty="0">
              <a:solidFill>
                <a:schemeClr val="accent5"/>
              </a:solidFill>
            </a:endParaRPr>
          </a:p>
        </p:txBody>
      </p:sp>
    </p:spTree>
    <p:extLst>
      <p:ext uri="{BB962C8B-B14F-4D97-AF65-F5344CB8AC3E}">
        <p14:creationId xmlns:p14="http://schemas.microsoft.com/office/powerpoint/2010/main" val="1098049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3CB4CD1C-0613-159F-F5B8-932A144C2D1B}"/>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back propagation is executed as shown in the code on the right.</a:t>
            </a:r>
          </a:p>
        </p:txBody>
      </p:sp>
      <p:pic>
        <p:nvPicPr>
          <p:cNvPr id="3" name="그림 2">
            <a:extLst>
              <a:ext uri="{FF2B5EF4-FFF2-40B4-BE49-F238E27FC236}">
                <a16:creationId xmlns:a16="http://schemas.microsoft.com/office/drawing/2014/main" id="{CCA3BC0B-BABC-E9FA-6F89-BCA1E4B35044}"/>
              </a:ext>
            </a:extLst>
          </p:cNvPr>
          <p:cNvPicPr>
            <a:picLocks noChangeAspect="1"/>
          </p:cNvPicPr>
          <p:nvPr/>
        </p:nvPicPr>
        <p:blipFill>
          <a:blip r:embed="rId3"/>
          <a:stretch>
            <a:fillRect/>
          </a:stretch>
        </p:blipFill>
        <p:spPr>
          <a:xfrm>
            <a:off x="3846136" y="1755745"/>
            <a:ext cx="4355184" cy="4753325"/>
          </a:xfrm>
          <a:prstGeom prst="rect">
            <a:avLst/>
          </a:prstGeom>
        </p:spPr>
      </p:pic>
    </p:spTree>
    <p:extLst>
      <p:ext uri="{BB962C8B-B14F-4D97-AF65-F5344CB8AC3E}">
        <p14:creationId xmlns:p14="http://schemas.microsoft.com/office/powerpoint/2010/main" val="1694591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C00000"/>
                        </a:solidFill>
                        <a:latin typeface="Cambria Math" panose="02040503050406030204" pitchFamily="18" charset="0"/>
                        <a:ea typeface="Cambria Math" panose="02040503050406030204" pitchFamily="18" charset="0"/>
                      </a:rPr>
                      <m:t>𝛿</m:t>
                    </m:r>
                    <m:r>
                      <m:rPr>
                        <m:nor/>
                      </m:rPr>
                      <a:rPr lang="en-US" altLang="ko-KR" sz="2000" b="0" i="1" dirty="0" smtClean="0">
                        <a:solidFill>
                          <a:srgbClr val="C00000"/>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rgbClr val="C00000"/>
                        </a:solidFill>
                        <a:latin typeface="Cambria Math" panose="02040503050406030204" pitchFamily="18" charset="0"/>
                        <a:ea typeface="Cambria Math" panose="02040503050406030204" pitchFamily="18" charset="0"/>
                      </a:rPr>
                      <m:t>𝛿</m:t>
                    </m:r>
                    <m:r>
                      <m:rPr>
                        <m:nor/>
                      </m:rPr>
                      <a:rPr lang="en-US" altLang="ko-KR" b="0" i="1" dirty="0" smtClean="0">
                        <a:solidFill>
                          <a:srgbClr val="C00000"/>
                        </a:solidFill>
                        <a:latin typeface="Cambria Math" panose="02040503050406030204" pitchFamily="18" charset="0"/>
                        <a:ea typeface="Cambria Math" panose="02040503050406030204" pitchFamily="18" charset="0"/>
                      </a:rPr>
                      <m:t>y</m:t>
                    </m:r>
                    <m:r>
                      <m:rPr>
                        <m:nor/>
                      </m:rPr>
                      <a:rPr lang="en-US" altLang="ko-KR" b="0" i="1" dirty="0" smtClean="0">
                        <a:solidFill>
                          <a:srgbClr val="C00000"/>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81050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BC754298-7BE7-B087-D185-A534BC9C683A}"/>
              </a:ext>
            </a:extLst>
          </p:cNvPr>
          <p:cNvPicPr>
            <a:picLocks noChangeAspect="1"/>
          </p:cNvPicPr>
          <p:nvPr/>
        </p:nvPicPr>
        <p:blipFill>
          <a:blip r:embed="rId3"/>
          <a:stretch>
            <a:fillRect/>
          </a:stretch>
        </p:blipFill>
        <p:spPr>
          <a:xfrm>
            <a:off x="1408938" y="2757991"/>
            <a:ext cx="5638800" cy="3381375"/>
          </a:xfrm>
          <a:prstGeom prst="rect">
            <a:avLst/>
          </a:prstGeom>
        </p:spPr>
      </p:pic>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12" name="TextBox 11">
            <a:extLst>
              <a:ext uri="{FF2B5EF4-FFF2-40B4-BE49-F238E27FC236}">
                <a16:creationId xmlns:a16="http://schemas.microsoft.com/office/drawing/2014/main" id="{5BE3BD26-16B0-43B1-D731-101E9567504E}"/>
              </a:ext>
            </a:extLst>
          </p:cNvPr>
          <p:cNvSpPr txBox="1"/>
          <p:nvPr/>
        </p:nvSpPr>
        <p:spPr>
          <a:xfrm rot="1481313">
            <a:off x="4981663" y="3223634"/>
            <a:ext cx="2298196"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Adjusting the weights in the output layer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6894348" y="4287566"/>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2678567" y="5898592"/>
            <a:ext cx="3868309" cy="400110"/>
          </a:xfrm>
          <a:prstGeom prst="rect">
            <a:avLst/>
          </a:prstGeom>
          <a:noFill/>
        </p:spPr>
        <p:txBody>
          <a:bodyPr wrap="square">
            <a:spAutoFit/>
          </a:bodyPr>
          <a:lstStyle/>
          <a:p>
            <a:r>
              <a:rPr lang="en-US" altLang="ko-KR" sz="2000" dirty="0">
                <a:latin typeface="Arial Narrow" panose="020B0606020202030204" pitchFamily="34" charset="0"/>
              </a:rPr>
              <a:t>In the case of multilayer perceptron</a:t>
            </a:r>
            <a:endParaRPr lang="ko-KR" altLang="en-US" sz="2000" dirty="0">
              <a:latin typeface="Arial Narrow" panose="020B0606020202030204" pitchFamily="34" charset="0"/>
            </a:endParaRPr>
          </a:p>
        </p:txBody>
      </p:sp>
      <p:sp>
        <p:nvSpPr>
          <p:cNvPr id="16" name="TextBox 15">
            <a:extLst>
              <a:ext uri="{FF2B5EF4-FFF2-40B4-BE49-F238E27FC236}">
                <a16:creationId xmlns:a16="http://schemas.microsoft.com/office/drawing/2014/main" id="{91462204-2B3F-99CC-0848-8733ED8E5E83}"/>
              </a:ext>
            </a:extLst>
          </p:cNvPr>
          <p:cNvSpPr txBox="1"/>
          <p:nvPr/>
        </p:nvSpPr>
        <p:spPr>
          <a:xfrm>
            <a:off x="2333733" y="2505230"/>
            <a:ext cx="2238267"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Adjusting the weights in the hidden layer </a:t>
            </a:r>
            <a:endParaRPr lang="ko-KR" altLang="en-US" dirty="0"/>
          </a:p>
        </p:txBody>
      </p:sp>
      <p:sp>
        <p:nvSpPr>
          <p:cNvPr id="14" name="직사각형 13">
            <a:extLst>
              <a:ext uri="{FF2B5EF4-FFF2-40B4-BE49-F238E27FC236}">
                <a16:creationId xmlns:a16="http://schemas.microsoft.com/office/drawing/2014/main" id="{73D08133-04F6-7728-8D16-874CF9FA797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17591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5" name="그림 4">
            <a:extLst>
              <a:ext uri="{FF2B5EF4-FFF2-40B4-BE49-F238E27FC236}">
                <a16:creationId xmlns:a16="http://schemas.microsoft.com/office/drawing/2014/main" id="{B3895945-CE4D-4F97-77E5-96C709D69CF3}"/>
              </a:ext>
            </a:extLst>
          </p:cNvPr>
          <p:cNvPicPr>
            <a:picLocks noChangeAspect="1"/>
          </p:cNvPicPr>
          <p:nvPr/>
        </p:nvPicPr>
        <p:blipFill>
          <a:blip r:embed="rId4"/>
          <a:stretch>
            <a:fillRect/>
          </a:stretch>
        </p:blipFill>
        <p:spPr>
          <a:xfrm>
            <a:off x="1026294" y="3001045"/>
            <a:ext cx="6638925" cy="1219200"/>
          </a:xfrm>
          <a:prstGeom prst="rect">
            <a:avLst/>
          </a:prstGeom>
        </p:spPr>
      </p:pic>
      <p:sp>
        <p:nvSpPr>
          <p:cNvPr id="6" name="사각형: 둥근 모서리 5">
            <a:extLst>
              <a:ext uri="{FF2B5EF4-FFF2-40B4-BE49-F238E27FC236}">
                <a16:creationId xmlns:a16="http://schemas.microsoft.com/office/drawing/2014/main" id="{D7B3A2E3-7219-E5BA-1EB5-AD0908083F68}"/>
              </a:ext>
            </a:extLst>
          </p:cNvPr>
          <p:cNvSpPr/>
          <p:nvPr/>
        </p:nvSpPr>
        <p:spPr>
          <a:xfrm>
            <a:off x="2463637" y="2224725"/>
            <a:ext cx="1137404"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4C684DB6-2BA4-A6B6-7053-D4974C580C99}"/>
              </a:ext>
            </a:extLst>
          </p:cNvPr>
          <p:cNvSpPr/>
          <p:nvPr/>
        </p:nvSpPr>
        <p:spPr>
          <a:xfrm>
            <a:off x="1497635" y="3555477"/>
            <a:ext cx="496380" cy="168112"/>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3777054"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5F327C2A-6129-D163-8C89-18963B41E233}"/>
              </a:ext>
            </a:extLst>
          </p:cNvPr>
          <p:cNvSpPr/>
          <p:nvPr/>
        </p:nvSpPr>
        <p:spPr>
          <a:xfrm>
            <a:off x="2985202" y="3872749"/>
            <a:ext cx="2849990"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FD9803CA-3C13-2625-457B-75BB8A3C6BB1}"/>
              </a:ext>
            </a:extLst>
          </p:cNvPr>
          <p:cNvPicPr>
            <a:picLocks noChangeAspect="1"/>
          </p:cNvPicPr>
          <p:nvPr/>
        </p:nvPicPr>
        <p:blipFill>
          <a:blip r:embed="rId5"/>
          <a:stretch>
            <a:fillRect/>
          </a:stretch>
        </p:blipFill>
        <p:spPr>
          <a:xfrm>
            <a:off x="1237710" y="4843463"/>
            <a:ext cx="5857875" cy="962025"/>
          </a:xfrm>
          <a:prstGeom prst="rect">
            <a:avLst/>
          </a:prstGeom>
        </p:spPr>
      </p:pic>
      <p:sp>
        <p:nvSpPr>
          <p:cNvPr id="20" name="사각형: 둥근 모서리 19">
            <a:extLst>
              <a:ext uri="{FF2B5EF4-FFF2-40B4-BE49-F238E27FC236}">
                <a16:creationId xmlns:a16="http://schemas.microsoft.com/office/drawing/2014/main" id="{10B8BCC1-7CE3-47F9-D6A2-7FDB7A75CB12}"/>
              </a:ext>
            </a:extLst>
          </p:cNvPr>
          <p:cNvSpPr/>
          <p:nvPr/>
        </p:nvSpPr>
        <p:spPr>
          <a:xfrm>
            <a:off x="1131802" y="4762009"/>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62610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4041005" y="1791198"/>
            <a:ext cx="107775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195513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2611225" y="1791198"/>
            <a:ext cx="2450969"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828800" y="4124989"/>
            <a:ext cx="2102177" cy="220768"/>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582628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275831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2758319"/>
              </a:xfrm>
              <a:prstGeom prst="rect">
                <a:avLst/>
              </a:prstGeom>
              <a:blipFill>
                <a:blip r:embed="rId3"/>
                <a:stretch>
                  <a:fillRect l="-642"/>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17" name="그림 16">
            <a:extLst>
              <a:ext uri="{FF2B5EF4-FFF2-40B4-BE49-F238E27FC236}">
                <a16:creationId xmlns:a16="http://schemas.microsoft.com/office/drawing/2014/main" id="{16EEB508-C892-3DB6-0388-92685ACD5A59}"/>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8" name="타원 17">
            <a:extLst>
              <a:ext uri="{FF2B5EF4-FFF2-40B4-BE49-F238E27FC236}">
                <a16:creationId xmlns:a16="http://schemas.microsoft.com/office/drawing/2014/main" id="{655D60DD-CDA6-DFA6-CF94-3C1A11097FC6}"/>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ABB6B4CC-7D94-C27E-7699-210F0398E337}"/>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7464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20" name="TextBox 19">
            <a:extLst>
              <a:ext uri="{FF2B5EF4-FFF2-40B4-BE49-F238E27FC236}">
                <a16:creationId xmlns:a16="http://schemas.microsoft.com/office/drawing/2014/main" id="{B8D57C91-B3C8-73D5-C98C-1BDFDBB1374E}"/>
              </a:ext>
            </a:extLst>
          </p:cNvPr>
          <p:cNvSpPr txBox="1"/>
          <p:nvPr/>
        </p:nvSpPr>
        <p:spPr>
          <a:xfrm>
            <a:off x="611077" y="4890728"/>
            <a:ext cx="1300898" cy="523220"/>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Just initial value for computation</a:t>
            </a:r>
            <a:endParaRPr lang="ko-KR" altLang="en-US" sz="1400" dirty="0"/>
          </a:p>
        </p:txBody>
      </p:sp>
      <p:sp>
        <p:nvSpPr>
          <p:cNvPr id="21" name="사각형: 둥근 모서리 20">
            <a:extLst>
              <a:ext uri="{FF2B5EF4-FFF2-40B4-BE49-F238E27FC236}">
                <a16:creationId xmlns:a16="http://schemas.microsoft.com/office/drawing/2014/main" id="{160D4418-E64C-0FAE-E746-18EA346976CE}"/>
              </a:ext>
            </a:extLst>
          </p:cNvPr>
          <p:cNvSpPr/>
          <p:nvPr/>
        </p:nvSpPr>
        <p:spPr>
          <a:xfrm>
            <a:off x="2403834" y="4094376"/>
            <a:ext cx="461913" cy="157114"/>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a:extLst>
              <a:ext uri="{FF2B5EF4-FFF2-40B4-BE49-F238E27FC236}">
                <a16:creationId xmlns:a16="http://schemas.microsoft.com/office/drawing/2014/main" id="{B2D19A06-8A05-8D98-79C0-C378B91F3F58}"/>
              </a:ext>
            </a:extLst>
          </p:cNvPr>
          <p:cNvCxnSpPr>
            <a:cxnSpLocks/>
          </p:cNvCxnSpPr>
          <p:nvPr/>
        </p:nvCxnSpPr>
        <p:spPr>
          <a:xfrm flipH="1">
            <a:off x="1565452" y="4251490"/>
            <a:ext cx="1130614" cy="63923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545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14" name="사각형: 둥근 모서리 13">
            <a:extLst>
              <a:ext uri="{FF2B5EF4-FFF2-40B4-BE49-F238E27FC236}">
                <a16:creationId xmlns:a16="http://schemas.microsoft.com/office/drawing/2014/main" id="{677E1AA3-BEE2-6908-C3C2-B77C049558AE}"/>
              </a:ext>
            </a:extLst>
          </p:cNvPr>
          <p:cNvSpPr/>
          <p:nvPr/>
        </p:nvSpPr>
        <p:spPr>
          <a:xfrm>
            <a:off x="3048098" y="4091233"/>
            <a:ext cx="3028691" cy="193239"/>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ECD2F5C9-5A69-9D3B-810E-29ACC0EECB1D}"/>
              </a:ext>
            </a:extLst>
          </p:cNvPr>
          <p:cNvSpPr/>
          <p:nvPr/>
        </p:nvSpPr>
        <p:spPr>
          <a:xfrm>
            <a:off x="2947902" y="4425961"/>
            <a:ext cx="3028691" cy="254524"/>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31BBFE35-981C-EFDB-2F0A-35B0F2C89C72}"/>
              </a:ext>
            </a:extLst>
          </p:cNvPr>
          <p:cNvPicPr>
            <a:picLocks noChangeAspect="1"/>
          </p:cNvPicPr>
          <p:nvPr/>
        </p:nvPicPr>
        <p:blipFill>
          <a:blip r:embed="rId5"/>
          <a:stretch>
            <a:fillRect/>
          </a:stretch>
        </p:blipFill>
        <p:spPr>
          <a:xfrm>
            <a:off x="1237710" y="5097987"/>
            <a:ext cx="5857875" cy="962025"/>
          </a:xfrm>
          <a:prstGeom prst="rect">
            <a:avLst/>
          </a:prstGeom>
        </p:spPr>
      </p:pic>
      <p:sp>
        <p:nvSpPr>
          <p:cNvPr id="18" name="사각형: 둥근 모서리 17">
            <a:extLst>
              <a:ext uri="{FF2B5EF4-FFF2-40B4-BE49-F238E27FC236}">
                <a16:creationId xmlns:a16="http://schemas.microsoft.com/office/drawing/2014/main" id="{B05C2EC9-C5CA-6DD2-CF96-D39D4DD2D6DF}"/>
              </a:ext>
            </a:extLst>
          </p:cNvPr>
          <p:cNvSpPr/>
          <p:nvPr/>
        </p:nvSpPr>
        <p:spPr>
          <a:xfrm>
            <a:off x="1131802" y="5016533"/>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1251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4078712" y="1791198"/>
            <a:ext cx="823227"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21" name="사각형: 둥근 모서리 20">
            <a:extLst>
              <a:ext uri="{FF2B5EF4-FFF2-40B4-BE49-F238E27FC236}">
                <a16:creationId xmlns:a16="http://schemas.microsoft.com/office/drawing/2014/main" id="{42BDDA3A-BA63-2967-E19E-FCF109B57414}"/>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3E5C3F6D-E4F2-9815-E4AC-0BAD2A5C3C06}"/>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2155286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3616798" y="1791198"/>
            <a:ext cx="125686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12" name="사각형: 둥근 모서리 11">
            <a:extLst>
              <a:ext uri="{FF2B5EF4-FFF2-40B4-BE49-F238E27FC236}">
                <a16:creationId xmlns:a16="http://schemas.microsoft.com/office/drawing/2014/main" id="{2F1158DC-8237-6E91-7B5C-757B8938FFC1}"/>
              </a:ext>
            </a:extLst>
          </p:cNvPr>
          <p:cNvSpPr/>
          <p:nvPr/>
        </p:nvSpPr>
        <p:spPr>
          <a:xfrm>
            <a:off x="1828800" y="4176073"/>
            <a:ext cx="2102177" cy="169683"/>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BBC4E29-A125-95EE-A6EA-4B53133ADC6A}"/>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003395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4452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Cost function</a:t>
                </a:r>
              </a:p>
              <a:p>
                <a:pPr marL="741600" lvl="1" indent="-284400">
                  <a:lnSpc>
                    <a:spcPct val="150000"/>
                  </a:lnSpc>
                  <a:buFont typeface="Arial" panose="020B0604020202020204" pitchFamily="34" charset="0"/>
                  <a:buChar char="•"/>
                </a:pPr>
                <a14:m>
                  <m:oMath xmlns:m="http://schemas.openxmlformats.org/officeDocument/2006/math">
                    <m:r>
                      <a:rPr lang="en-US" altLang="ko-KR" sz="1800" i="1" dirty="0" smtClean="0">
                        <a:solidFill>
                          <a:srgbClr val="222222"/>
                        </a:solidFill>
                        <a:latin typeface="Cambria Math" panose="02040503050406030204" pitchFamily="18" charset="0"/>
                      </a:rPr>
                      <m:t>𝐸𝑟𝑟𝑜𝑟</m:t>
                    </m:r>
                    <m:r>
                      <a:rPr lang="en-US" altLang="ko-KR" sz="1800" i="1" dirty="0" smtClean="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r>
                      <a:rPr lang="en-US" altLang="ko-KR" sz="1800" i="1" dirty="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44525"/>
              </a:xfrm>
              <a:prstGeom prst="rect">
                <a:avLst/>
              </a:prstGeom>
              <a:blipFill>
                <a:blip r:embed="rId3"/>
                <a:stretch>
                  <a:fillRect l="-642"/>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2D253728-E481-9D75-A54F-EE8B2DE771D4}"/>
              </a:ext>
            </a:extLst>
          </p:cNvPr>
          <p:cNvPicPr>
            <a:picLocks noChangeAspect="1"/>
          </p:cNvPicPr>
          <p:nvPr/>
        </p:nvPicPr>
        <p:blipFill>
          <a:blip r:embed="rId4"/>
          <a:stretch>
            <a:fillRect/>
          </a:stretch>
        </p:blipFill>
        <p:spPr>
          <a:xfrm>
            <a:off x="800886" y="2476500"/>
            <a:ext cx="5562600" cy="952500"/>
          </a:xfrm>
          <a:prstGeom prst="rect">
            <a:avLst/>
          </a:prstGeom>
        </p:spPr>
      </p:pic>
    </p:spTree>
    <p:extLst>
      <p:ext uri="{BB962C8B-B14F-4D97-AF65-F5344CB8AC3E}">
        <p14:creationId xmlns:p14="http://schemas.microsoft.com/office/powerpoint/2010/main" val="1539879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95782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Doing training </a:t>
            </a: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3F43E1D2-7422-0815-BC63-9BD1853C9040}"/>
              </a:ext>
            </a:extLst>
          </p:cNvPr>
          <p:cNvPicPr>
            <a:picLocks noChangeAspect="1"/>
          </p:cNvPicPr>
          <p:nvPr/>
        </p:nvPicPr>
        <p:blipFill>
          <a:blip r:embed="rId3"/>
          <a:stretch>
            <a:fillRect/>
          </a:stretch>
        </p:blipFill>
        <p:spPr>
          <a:xfrm>
            <a:off x="636800" y="1936701"/>
            <a:ext cx="4476750" cy="2276475"/>
          </a:xfrm>
          <a:prstGeom prst="rect">
            <a:avLst/>
          </a:prstGeom>
        </p:spPr>
      </p:pic>
      <p:sp>
        <p:nvSpPr>
          <p:cNvPr id="9" name="사각형: 둥근 모서리 8">
            <a:extLst>
              <a:ext uri="{FF2B5EF4-FFF2-40B4-BE49-F238E27FC236}">
                <a16:creationId xmlns:a16="http://schemas.microsoft.com/office/drawing/2014/main" id="{CD877980-2648-2E1A-DCC9-BB4533963A65}"/>
              </a:ext>
            </a:extLst>
          </p:cNvPr>
          <p:cNvSpPr/>
          <p:nvPr/>
        </p:nvSpPr>
        <p:spPr>
          <a:xfrm>
            <a:off x="2038487" y="2735972"/>
            <a:ext cx="780127" cy="15855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DB531C87-997C-E261-AABF-5E1F10EDF730}"/>
              </a:ext>
            </a:extLst>
          </p:cNvPr>
          <p:cNvSpPr/>
          <p:nvPr/>
        </p:nvSpPr>
        <p:spPr>
          <a:xfrm>
            <a:off x="1687544" y="2933536"/>
            <a:ext cx="999095" cy="15855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AF81144F-9745-AC18-90BD-E7E9EC5D843A}"/>
              </a:ext>
            </a:extLst>
          </p:cNvPr>
          <p:cNvSpPr/>
          <p:nvPr/>
        </p:nvSpPr>
        <p:spPr>
          <a:xfrm>
            <a:off x="1664790" y="3113918"/>
            <a:ext cx="1110012" cy="158555"/>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45262E2D-F06F-1A4E-9767-C912A6D2DE1D}"/>
              </a:ext>
            </a:extLst>
          </p:cNvPr>
          <p:cNvSpPr txBox="1"/>
          <p:nvPr/>
        </p:nvSpPr>
        <p:spPr>
          <a:xfrm>
            <a:off x="771525" y="4338750"/>
            <a:ext cx="4572000" cy="10268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Patterns: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Inputs: Input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Targets: Outcome data</a:t>
            </a:r>
            <a:endParaRPr lang="ko-KR" altLang="en-US" sz="1400" dirty="0"/>
          </a:p>
        </p:txBody>
      </p:sp>
    </p:spTree>
    <p:extLst>
      <p:ext uri="{BB962C8B-B14F-4D97-AF65-F5344CB8AC3E}">
        <p14:creationId xmlns:p14="http://schemas.microsoft.com/office/powerpoint/2010/main" val="318599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99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Working procedure of backpropagation</a:t>
            </a:r>
          </a:p>
          <a:p>
            <a:pPr lvl="1">
              <a:lnSpc>
                <a:spcPct val="150000"/>
              </a:lnSpc>
            </a:pPr>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Predict the outcome values(</a:t>
            </a:r>
            <a:r>
              <a:rPr lang="en-US" altLang="ko-KR" dirty="0" err="1">
                <a:solidFill>
                  <a:srgbClr val="222222"/>
                </a:solidFill>
                <a:latin typeface="Arial Narrow" panose="020B0606020202030204" pitchFamily="34" charset="0"/>
              </a:rPr>
              <a:t>y</a:t>
            </a:r>
            <a:r>
              <a:rPr lang="en-US" altLang="ko-KR" baseline="-25000" dirty="0" err="1">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based on randomly initialized weight matrices(w)</a:t>
            </a:r>
          </a:p>
          <a:p>
            <a:pPr lvl="1">
              <a:lnSpc>
                <a:spcPct val="150000"/>
              </a:lnSpc>
            </a:pPr>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Calculates the error between the predicted result and the actual value</a:t>
            </a:r>
          </a:p>
          <a:p>
            <a:pPr lvl="1">
              <a:lnSpc>
                <a:spcPct val="150000"/>
              </a:lnSpc>
            </a:pPr>
            <a:r>
              <a:rPr lang="ko-KR" altLang="en-US" dirty="0">
                <a:solidFill>
                  <a:srgbClr val="222222"/>
                </a:solidFill>
                <a:latin typeface="Arial Narrow" panose="020B0606020202030204" pitchFamily="34" charset="0"/>
              </a:rPr>
              <a:t>③ </a:t>
            </a:r>
            <a:r>
              <a:rPr lang="en-US" altLang="ko-KR" dirty="0">
                <a:solidFill>
                  <a:srgbClr val="222222"/>
                </a:solidFill>
                <a:latin typeface="Arial Narrow" panose="020B0606020202030204" pitchFamily="34" charset="0"/>
              </a:rPr>
              <a:t>Using gradient descent algorithm, the weights learned in the previous epoch are updated so that the error is small.</a:t>
            </a:r>
          </a:p>
          <a:p>
            <a:pPr lvl="1">
              <a:lnSpc>
                <a:spcPct val="150000"/>
              </a:lnSpc>
            </a:pPr>
            <a:r>
              <a:rPr lang="ko-KR" altLang="en-US" dirty="0">
                <a:solidFill>
                  <a:srgbClr val="222222"/>
                </a:solidFill>
                <a:latin typeface="Arial Narrow" panose="020B0606020202030204" pitchFamily="34" charset="0"/>
              </a:rPr>
              <a:t>④ </a:t>
            </a:r>
            <a:r>
              <a:rPr lang="en-US" altLang="ko-KR" dirty="0">
                <a:solidFill>
                  <a:srgbClr val="222222"/>
                </a:solidFill>
                <a:latin typeface="Arial Narrow" panose="020B0606020202030204" pitchFamily="34" charset="0"/>
              </a:rPr>
              <a:t>Repeat the above process until the error no longer decreases.</a:t>
            </a:r>
          </a:p>
          <a:p>
            <a:pPr lvl="1">
              <a:lnSpc>
                <a:spcPct val="150000"/>
              </a:lnSpc>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9586E135-11B6-0F29-8D91-BE95FEB7C5C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28849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41949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Coding for Backpropagation</a:t>
            </a:r>
          </a:p>
          <a:p>
            <a:pPr marL="284400"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TextBox 1">
            <a:extLst>
              <a:ext uri="{FF2B5EF4-FFF2-40B4-BE49-F238E27FC236}">
                <a16:creationId xmlns:a16="http://schemas.microsoft.com/office/drawing/2014/main" id="{6C45306D-0F2F-AF99-E34B-EB749F3543C0}"/>
              </a:ext>
            </a:extLst>
          </p:cNvPr>
          <p:cNvSpPr txBox="1"/>
          <p:nvPr/>
        </p:nvSpPr>
        <p:spPr>
          <a:xfrm>
            <a:off x="1105856" y="2494440"/>
            <a:ext cx="6465376" cy="646331"/>
          </a:xfrm>
          <a:prstGeom prst="rect">
            <a:avLst/>
          </a:prstGeom>
          <a:noFill/>
        </p:spPr>
        <p:txBody>
          <a:bodyPr wrap="square">
            <a:spAutoFit/>
          </a:bodyPr>
          <a:lstStyle/>
          <a:p>
            <a:r>
              <a:rPr lang="en-US" altLang="ko-KR" dirty="0">
                <a:hlinkClick r:id="rId3"/>
              </a:rPr>
              <a:t>https://colab.research.google.com/github/JunetaeKim/DeepLearningClass/blob/main/Week7/Week7_XOR_Backpropagation.ipynb</a:t>
            </a:r>
            <a:endParaRPr lang="ko-KR" altLang="en-US" dirty="0"/>
          </a:p>
        </p:txBody>
      </p:sp>
    </p:spTree>
    <p:extLst>
      <p:ext uri="{BB962C8B-B14F-4D97-AF65-F5344CB8AC3E}">
        <p14:creationId xmlns:p14="http://schemas.microsoft.com/office/powerpoint/2010/main" val="36907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Details in Backpropagation</a:t>
            </a:r>
          </a:p>
        </p:txBody>
      </p:sp>
      <p:sp>
        <p:nvSpPr>
          <p:cNvPr id="7" name="직사각형 6">
            <a:extLst>
              <a:ext uri="{FF2B5EF4-FFF2-40B4-BE49-F238E27FC236}">
                <a16:creationId xmlns:a16="http://schemas.microsoft.com/office/drawing/2014/main" id="{2CFA6039-663D-8CE4-1ECD-C1F594A184B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07090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457200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12</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2</m:t>
                          </m:r>
                        </m:sub>
                      </m:sSub>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4572000" cy="369332"/>
              </a:xfrm>
              <a:prstGeom prst="rect">
                <a:avLst/>
              </a:prstGeom>
              <a:blipFill>
                <a:blip r:embed="rId4"/>
                <a:stretch>
                  <a:fillRect l="-400" b="-131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681909-25AF-5019-65DF-2FF4924DEAB6}"/>
                  </a:ext>
                </a:extLst>
              </p:cNvPr>
              <p:cNvSpPr txBox="1"/>
              <p:nvPr/>
            </p:nvSpPr>
            <p:spPr>
              <a:xfrm>
                <a:off x="2005343" y="6414665"/>
                <a:ext cx="2820154"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𝑤</m:t>
                          </m:r>
                        </m:e>
                        <m:sub>
                          <m:r>
                            <a:rPr lang="en-US" altLang="ko-KR" sz="1600" b="0" i="1" dirty="0" smtClean="0">
                              <a:solidFill>
                                <a:srgbClr val="222222"/>
                              </a:solidFill>
                              <a:latin typeface="Cambria Math" panose="02040503050406030204" pitchFamily="18" charset="0"/>
                            </a:rPr>
                            <m:t>𝑖𝑗</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𝑡𝑟𝑎𝑖𝑛𝑎𝑏𝑙𝑒</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𝑝𝑎𝑟𝑎𝑚𝑒𝑡𝑒𝑟𝑠</m:t>
                      </m:r>
                    </m:oMath>
                  </m:oMathPara>
                </a14:m>
                <a:endParaRPr lang="ko-KR" altLang="en-US" sz="1600" dirty="0"/>
              </a:p>
            </p:txBody>
          </p:sp>
        </mc:Choice>
        <mc:Fallback xmlns="">
          <p:sp>
            <p:nvSpPr>
              <p:cNvPr id="22" name="TextBox 21">
                <a:extLst>
                  <a:ext uri="{FF2B5EF4-FFF2-40B4-BE49-F238E27FC236}">
                    <a16:creationId xmlns:a16="http://schemas.microsoft.com/office/drawing/2014/main" id="{99681909-25AF-5019-65DF-2FF4924DEAB6}"/>
                  </a:ext>
                </a:extLst>
              </p:cNvPr>
              <p:cNvSpPr txBox="1">
                <a:spLocks noRot="1" noChangeAspect="1" noMove="1" noResize="1" noEditPoints="1" noAdjustHandles="1" noChangeArrowheads="1" noChangeShapeType="1" noTextEdit="1"/>
              </p:cNvSpPr>
              <p:nvPr/>
            </p:nvSpPr>
            <p:spPr>
              <a:xfrm>
                <a:off x="2005343" y="6414665"/>
                <a:ext cx="2820154" cy="358368"/>
              </a:xfrm>
              <a:prstGeom prst="rect">
                <a:avLst/>
              </a:prstGeom>
              <a:blipFill>
                <a:blip r:embed="rId5"/>
                <a:stretch>
                  <a:fillRect b="-6780"/>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7003AF4F-C4B9-9D12-75EE-9486CDF20FA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36411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63086ED-A124-C10D-F9FF-39F17A38C3E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63814794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20380</TotalTime>
  <Words>2888</Words>
  <Application>Microsoft Office PowerPoint</Application>
  <PresentationFormat>화면 슬라이드 쇼(4:3)</PresentationFormat>
  <Paragraphs>436</Paragraphs>
  <Slides>60</Slides>
  <Notes>59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60</vt:i4>
      </vt:variant>
    </vt:vector>
  </HeadingPairs>
  <TitlesOfParts>
    <vt:vector size="67" baseType="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준태 김</cp:lastModifiedBy>
  <cp:revision>2098</cp:revision>
  <cp:lastPrinted>2017-04-16T10:58:23Z</cp:lastPrinted>
  <dcterms:created xsi:type="dcterms:W3CDTF">2017-03-22T07:59:28Z</dcterms:created>
  <dcterms:modified xsi:type="dcterms:W3CDTF">2024-04-16T07:11:50Z</dcterms:modified>
</cp:coreProperties>
</file>