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65" r:id="rId2"/>
    <p:sldId id="625" r:id="rId3"/>
    <p:sldId id="626" r:id="rId4"/>
    <p:sldId id="631" r:id="rId5"/>
    <p:sldId id="632" r:id="rId6"/>
    <p:sldId id="633" r:id="rId7"/>
    <p:sldId id="635" r:id="rId8"/>
    <p:sldId id="636" r:id="rId9"/>
    <p:sldId id="637" r:id="rId10"/>
    <p:sldId id="638" r:id="rId11"/>
    <p:sldId id="639" r:id="rId12"/>
    <p:sldId id="634" r:id="rId13"/>
    <p:sldId id="640" r:id="rId14"/>
    <p:sldId id="648" r:id="rId15"/>
    <p:sldId id="649" r:id="rId16"/>
    <p:sldId id="650" r:id="rId17"/>
    <p:sldId id="651" r:id="rId18"/>
    <p:sldId id="652" r:id="rId19"/>
    <p:sldId id="653" r:id="rId20"/>
    <p:sldId id="654" r:id="rId21"/>
    <p:sldId id="655" r:id="rId22"/>
    <p:sldId id="646" r:id="rId23"/>
    <p:sldId id="641" r:id="rId24"/>
    <p:sldId id="643" r:id="rId25"/>
    <p:sldId id="644" r:id="rId26"/>
    <p:sldId id="645" r:id="rId27"/>
    <p:sldId id="656" r:id="rId28"/>
    <p:sldId id="647" r:id="rId29"/>
    <p:sldId id="642" r:id="rId30"/>
    <p:sldId id="657" r:id="rId31"/>
    <p:sldId id="658" r:id="rId32"/>
    <p:sldId id="660" r:id="rId33"/>
    <p:sldId id="661" r:id="rId34"/>
    <p:sldId id="663" r:id="rId35"/>
    <p:sldId id="664" r:id="rId36"/>
    <p:sldId id="665" r:id="rId37"/>
    <p:sldId id="666" r:id="rId38"/>
    <p:sldId id="667" r:id="rId39"/>
    <p:sldId id="668" r:id="rId40"/>
    <p:sldId id="669" r:id="rId41"/>
    <p:sldId id="670" r:id="rId42"/>
  </p:sldIdLst>
  <p:sldSz cx="9144000" cy="6858000" type="screen4x3"/>
  <p:notesSz cx="6797675" cy="9874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8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김 준태" initials="김준" lastIdx="1" clrIdx="0">
    <p:extLst>
      <p:ext uri="{19B8F6BF-5375-455C-9EA6-DF929625EA0E}">
        <p15:presenceInfo xmlns:p15="http://schemas.microsoft.com/office/powerpoint/2012/main" userId="e588e086b754a5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D3C2B1"/>
    <a:srgbClr val="FF7C80"/>
    <a:srgbClr val="CC3300"/>
    <a:srgbClr val="FF9966"/>
    <a:srgbClr val="CAABA2"/>
    <a:srgbClr val="FFFFCC"/>
    <a:srgbClr val="FFFF66"/>
    <a:srgbClr val="CCFF99"/>
    <a:srgbClr val="CCEC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6" autoAdjust="0"/>
    <p:restoredTop sz="92740" autoAdjust="0"/>
  </p:normalViewPr>
  <p:slideViewPr>
    <p:cSldViewPr snapToGrid="0" showGuides="1">
      <p:cViewPr varScale="1">
        <p:scale>
          <a:sx n="102" d="100"/>
          <a:sy n="102" d="100"/>
        </p:scale>
        <p:origin x="1110" y="114"/>
      </p:cViewPr>
      <p:guideLst>
        <p:guide orient="horz" pos="3680"/>
        <p:guide pos="2880"/>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1"/>
            <a:ext cx="2945659" cy="495427"/>
          </a:xfrm>
          <a:prstGeom prst="rect">
            <a:avLst/>
          </a:prstGeom>
        </p:spPr>
        <p:txBody>
          <a:bodyPr vert="horz" lIns="91440" tIns="45720" rIns="91440" bIns="45720" rtlCol="0"/>
          <a:lstStyle>
            <a:lvl1pPr algn="r">
              <a:defRPr sz="1200"/>
            </a:lvl1pPr>
          </a:lstStyle>
          <a:p>
            <a:fld id="{D9D2A4DD-E6C5-4446-8814-DDCEAB64F4E0}" type="datetimeFigureOut">
              <a:rPr lang="ko-KR" altLang="en-US" smtClean="0"/>
              <a:t>2022-11-15</a:t>
            </a:fld>
            <a:endParaRPr lang="ko-KR" altLang="en-US"/>
          </a:p>
        </p:txBody>
      </p:sp>
      <p:sp>
        <p:nvSpPr>
          <p:cNvPr id="4" name="바닥글 개체 틀 3"/>
          <p:cNvSpPr>
            <a:spLocks noGrp="1"/>
          </p:cNvSpPr>
          <p:nvPr>
            <p:ph type="ftr" sz="quarter" idx="2"/>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378824"/>
            <a:ext cx="2945659" cy="495426"/>
          </a:xfrm>
          <a:prstGeom prst="rect">
            <a:avLst/>
          </a:prstGeom>
        </p:spPr>
        <p:txBody>
          <a:bodyPr vert="horz" lIns="91440" tIns="45720" rIns="91440" bIns="45720" rtlCol="0" anchor="b"/>
          <a:lstStyle>
            <a:lvl1pPr algn="r">
              <a:defRPr sz="1200"/>
            </a:lvl1pPr>
          </a:lstStyle>
          <a:p>
            <a:fld id="{C3AE5394-4E77-4E42-BEDA-D88072962C61}" type="slidenum">
              <a:rPr lang="ko-KR" altLang="en-US" smtClean="0"/>
              <a:t>‹#›</a:t>
            </a:fld>
            <a:endParaRPr lang="ko-KR" altLang="en-US"/>
          </a:p>
        </p:txBody>
      </p:sp>
    </p:spTree>
    <p:extLst>
      <p:ext uri="{BB962C8B-B14F-4D97-AF65-F5344CB8AC3E}">
        <p14:creationId xmlns:p14="http://schemas.microsoft.com/office/powerpoint/2010/main" val="18658754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1"/>
            <a:ext cx="2945659" cy="495427"/>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1"/>
            <a:ext cx="2945659" cy="495427"/>
          </a:xfrm>
          <a:prstGeom prst="rect">
            <a:avLst/>
          </a:prstGeom>
        </p:spPr>
        <p:txBody>
          <a:bodyPr vert="horz" lIns="91440" tIns="45720" rIns="91440" bIns="45720" rtlCol="0"/>
          <a:lstStyle>
            <a:lvl1pPr algn="r">
              <a:defRPr sz="1200"/>
            </a:lvl1pPr>
          </a:lstStyle>
          <a:p>
            <a:fld id="{BF4D36B7-6BC9-4358-A9C9-63F4AFA82B46}" type="datetimeFigureOut">
              <a:rPr lang="ko-KR" altLang="en-US" smtClean="0"/>
              <a:t>2022-11-15</a:t>
            </a:fld>
            <a:endParaRPr lang="ko-KR" altLang="en-US"/>
          </a:p>
        </p:txBody>
      </p:sp>
      <p:sp>
        <p:nvSpPr>
          <p:cNvPr id="4" name="슬라이드 이미지 개체 틀 3"/>
          <p:cNvSpPr>
            <a:spLocks noGrp="1" noRot="1" noChangeAspect="1"/>
          </p:cNvSpPr>
          <p:nvPr>
            <p:ph type="sldImg" idx="2"/>
          </p:nvPr>
        </p:nvSpPr>
        <p:spPr>
          <a:xfrm>
            <a:off x="1176338" y="1233488"/>
            <a:ext cx="4445000" cy="333375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51982"/>
            <a:ext cx="5438140" cy="3887987"/>
          </a:xfrm>
          <a:prstGeom prst="rect">
            <a:avLst/>
          </a:prstGeom>
        </p:spPr>
        <p:txBody>
          <a:bodyPr vert="horz" lIns="91440" tIns="45720" rIns="91440" bIns="45720" rtlCol="0"/>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378824"/>
            <a:ext cx="2945659" cy="495426"/>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50443" y="9378824"/>
            <a:ext cx="2945659" cy="495426"/>
          </a:xfrm>
          <a:prstGeom prst="rect">
            <a:avLst/>
          </a:prstGeom>
        </p:spPr>
        <p:txBody>
          <a:bodyPr vert="horz" lIns="91440" tIns="45720" rIns="91440" bIns="45720" rtlCol="0" anchor="b"/>
          <a:lstStyle>
            <a:lvl1pPr algn="r">
              <a:defRPr sz="1200"/>
            </a:lvl1pPr>
          </a:lstStyle>
          <a:p>
            <a:fld id="{AE7DD7B4-6F0D-4FE3-8660-A7DE31D2AD67}" type="slidenum">
              <a:rPr lang="ko-KR" altLang="en-US" smtClean="0"/>
              <a:t>‹#›</a:t>
            </a:fld>
            <a:endParaRPr lang="ko-KR" altLang="en-US"/>
          </a:p>
        </p:txBody>
      </p:sp>
    </p:spTree>
    <p:extLst>
      <p:ext uri="{BB962C8B-B14F-4D97-AF65-F5344CB8AC3E}">
        <p14:creationId xmlns:p14="http://schemas.microsoft.com/office/powerpoint/2010/main" val="2329960749"/>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a:t>
            </a:fld>
            <a:endParaRPr lang="ko-KR" altLang="en-US"/>
          </a:p>
        </p:txBody>
      </p:sp>
    </p:spTree>
    <p:extLst>
      <p:ext uri="{BB962C8B-B14F-4D97-AF65-F5344CB8AC3E}">
        <p14:creationId xmlns:p14="http://schemas.microsoft.com/office/powerpoint/2010/main" val="929712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11</a:t>
            </a:fld>
            <a:endParaRPr lang="ko-KR" altLang="en-US"/>
          </a:p>
        </p:txBody>
      </p:sp>
    </p:spTree>
    <p:extLst>
      <p:ext uri="{BB962C8B-B14F-4D97-AF65-F5344CB8AC3E}">
        <p14:creationId xmlns:p14="http://schemas.microsoft.com/office/powerpoint/2010/main" val="2818039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12</a:t>
            </a:fld>
            <a:endParaRPr lang="ko-KR" altLang="en-US"/>
          </a:p>
        </p:txBody>
      </p:sp>
    </p:spTree>
    <p:extLst>
      <p:ext uri="{BB962C8B-B14F-4D97-AF65-F5344CB8AC3E}">
        <p14:creationId xmlns:p14="http://schemas.microsoft.com/office/powerpoint/2010/main" val="20751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13</a:t>
            </a:fld>
            <a:endParaRPr lang="ko-KR" altLang="en-US"/>
          </a:p>
        </p:txBody>
      </p:sp>
    </p:spTree>
    <p:extLst>
      <p:ext uri="{BB962C8B-B14F-4D97-AF65-F5344CB8AC3E}">
        <p14:creationId xmlns:p14="http://schemas.microsoft.com/office/powerpoint/2010/main" val="3735753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14</a:t>
            </a:fld>
            <a:endParaRPr lang="ko-KR" altLang="en-US"/>
          </a:p>
        </p:txBody>
      </p:sp>
    </p:spTree>
    <p:extLst>
      <p:ext uri="{BB962C8B-B14F-4D97-AF65-F5344CB8AC3E}">
        <p14:creationId xmlns:p14="http://schemas.microsoft.com/office/powerpoint/2010/main" val="21626737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15</a:t>
            </a:fld>
            <a:endParaRPr lang="ko-KR" altLang="en-US"/>
          </a:p>
        </p:txBody>
      </p:sp>
    </p:spTree>
    <p:extLst>
      <p:ext uri="{BB962C8B-B14F-4D97-AF65-F5344CB8AC3E}">
        <p14:creationId xmlns:p14="http://schemas.microsoft.com/office/powerpoint/2010/main" val="21520797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16</a:t>
            </a:fld>
            <a:endParaRPr lang="ko-KR" altLang="en-US"/>
          </a:p>
        </p:txBody>
      </p:sp>
    </p:spTree>
    <p:extLst>
      <p:ext uri="{BB962C8B-B14F-4D97-AF65-F5344CB8AC3E}">
        <p14:creationId xmlns:p14="http://schemas.microsoft.com/office/powerpoint/2010/main" val="918689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17</a:t>
            </a:fld>
            <a:endParaRPr lang="ko-KR" altLang="en-US"/>
          </a:p>
        </p:txBody>
      </p:sp>
    </p:spTree>
    <p:extLst>
      <p:ext uri="{BB962C8B-B14F-4D97-AF65-F5344CB8AC3E}">
        <p14:creationId xmlns:p14="http://schemas.microsoft.com/office/powerpoint/2010/main" val="2207473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18</a:t>
            </a:fld>
            <a:endParaRPr lang="ko-KR" altLang="en-US"/>
          </a:p>
        </p:txBody>
      </p:sp>
    </p:spTree>
    <p:extLst>
      <p:ext uri="{BB962C8B-B14F-4D97-AF65-F5344CB8AC3E}">
        <p14:creationId xmlns:p14="http://schemas.microsoft.com/office/powerpoint/2010/main" val="25134604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19</a:t>
            </a:fld>
            <a:endParaRPr lang="ko-KR" altLang="en-US"/>
          </a:p>
        </p:txBody>
      </p:sp>
    </p:spTree>
    <p:extLst>
      <p:ext uri="{BB962C8B-B14F-4D97-AF65-F5344CB8AC3E}">
        <p14:creationId xmlns:p14="http://schemas.microsoft.com/office/powerpoint/2010/main" val="19831869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20</a:t>
            </a:fld>
            <a:endParaRPr lang="ko-KR" altLang="en-US"/>
          </a:p>
        </p:txBody>
      </p:sp>
    </p:spTree>
    <p:extLst>
      <p:ext uri="{BB962C8B-B14F-4D97-AF65-F5344CB8AC3E}">
        <p14:creationId xmlns:p14="http://schemas.microsoft.com/office/powerpoint/2010/main" val="3669441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a:t>
            </a:fld>
            <a:endParaRPr lang="ko-KR" altLang="en-US"/>
          </a:p>
        </p:txBody>
      </p:sp>
    </p:spTree>
    <p:extLst>
      <p:ext uri="{BB962C8B-B14F-4D97-AF65-F5344CB8AC3E}">
        <p14:creationId xmlns:p14="http://schemas.microsoft.com/office/powerpoint/2010/main" val="1433539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21</a:t>
            </a:fld>
            <a:endParaRPr lang="ko-KR" altLang="en-US"/>
          </a:p>
        </p:txBody>
      </p:sp>
    </p:spTree>
    <p:extLst>
      <p:ext uri="{BB962C8B-B14F-4D97-AF65-F5344CB8AC3E}">
        <p14:creationId xmlns:p14="http://schemas.microsoft.com/office/powerpoint/2010/main" val="36599710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22</a:t>
            </a:fld>
            <a:endParaRPr lang="ko-KR" altLang="en-US"/>
          </a:p>
        </p:txBody>
      </p:sp>
    </p:spTree>
    <p:extLst>
      <p:ext uri="{BB962C8B-B14F-4D97-AF65-F5344CB8AC3E}">
        <p14:creationId xmlns:p14="http://schemas.microsoft.com/office/powerpoint/2010/main" val="37042379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23</a:t>
            </a:fld>
            <a:endParaRPr lang="ko-KR" altLang="en-US"/>
          </a:p>
        </p:txBody>
      </p:sp>
    </p:spTree>
    <p:extLst>
      <p:ext uri="{BB962C8B-B14F-4D97-AF65-F5344CB8AC3E}">
        <p14:creationId xmlns:p14="http://schemas.microsoft.com/office/powerpoint/2010/main" val="29118837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24</a:t>
            </a:fld>
            <a:endParaRPr lang="ko-KR" altLang="en-US"/>
          </a:p>
        </p:txBody>
      </p:sp>
    </p:spTree>
    <p:extLst>
      <p:ext uri="{BB962C8B-B14F-4D97-AF65-F5344CB8AC3E}">
        <p14:creationId xmlns:p14="http://schemas.microsoft.com/office/powerpoint/2010/main" val="3000339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25</a:t>
            </a:fld>
            <a:endParaRPr lang="ko-KR" altLang="en-US"/>
          </a:p>
        </p:txBody>
      </p:sp>
    </p:spTree>
    <p:extLst>
      <p:ext uri="{BB962C8B-B14F-4D97-AF65-F5344CB8AC3E}">
        <p14:creationId xmlns:p14="http://schemas.microsoft.com/office/powerpoint/2010/main" val="1556535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26</a:t>
            </a:fld>
            <a:endParaRPr lang="ko-KR" altLang="en-US"/>
          </a:p>
        </p:txBody>
      </p:sp>
    </p:spTree>
    <p:extLst>
      <p:ext uri="{BB962C8B-B14F-4D97-AF65-F5344CB8AC3E}">
        <p14:creationId xmlns:p14="http://schemas.microsoft.com/office/powerpoint/2010/main" val="35443589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27</a:t>
            </a:fld>
            <a:endParaRPr lang="ko-KR" altLang="en-US"/>
          </a:p>
        </p:txBody>
      </p:sp>
    </p:spTree>
    <p:extLst>
      <p:ext uri="{BB962C8B-B14F-4D97-AF65-F5344CB8AC3E}">
        <p14:creationId xmlns:p14="http://schemas.microsoft.com/office/powerpoint/2010/main" val="28570515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28</a:t>
            </a:fld>
            <a:endParaRPr lang="ko-KR" altLang="en-US"/>
          </a:p>
        </p:txBody>
      </p:sp>
    </p:spTree>
    <p:extLst>
      <p:ext uri="{BB962C8B-B14F-4D97-AF65-F5344CB8AC3E}">
        <p14:creationId xmlns:p14="http://schemas.microsoft.com/office/powerpoint/2010/main" val="13793337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29</a:t>
            </a:fld>
            <a:endParaRPr lang="ko-KR" altLang="en-US"/>
          </a:p>
        </p:txBody>
      </p:sp>
    </p:spTree>
    <p:extLst>
      <p:ext uri="{BB962C8B-B14F-4D97-AF65-F5344CB8AC3E}">
        <p14:creationId xmlns:p14="http://schemas.microsoft.com/office/powerpoint/2010/main" val="82627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30</a:t>
            </a:fld>
            <a:endParaRPr lang="ko-KR" altLang="en-US"/>
          </a:p>
        </p:txBody>
      </p:sp>
    </p:spTree>
    <p:extLst>
      <p:ext uri="{BB962C8B-B14F-4D97-AF65-F5344CB8AC3E}">
        <p14:creationId xmlns:p14="http://schemas.microsoft.com/office/powerpoint/2010/main" val="3913942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a:t>
            </a:fld>
            <a:endParaRPr lang="ko-KR" altLang="en-US"/>
          </a:p>
        </p:txBody>
      </p:sp>
    </p:spTree>
    <p:extLst>
      <p:ext uri="{BB962C8B-B14F-4D97-AF65-F5344CB8AC3E}">
        <p14:creationId xmlns:p14="http://schemas.microsoft.com/office/powerpoint/2010/main" val="19541627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31</a:t>
            </a:fld>
            <a:endParaRPr lang="ko-KR" altLang="en-US"/>
          </a:p>
        </p:txBody>
      </p:sp>
    </p:spTree>
    <p:extLst>
      <p:ext uri="{BB962C8B-B14F-4D97-AF65-F5344CB8AC3E}">
        <p14:creationId xmlns:p14="http://schemas.microsoft.com/office/powerpoint/2010/main" val="14425662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32</a:t>
            </a:fld>
            <a:endParaRPr lang="ko-KR" altLang="en-US"/>
          </a:p>
        </p:txBody>
      </p:sp>
    </p:spTree>
    <p:extLst>
      <p:ext uri="{BB962C8B-B14F-4D97-AF65-F5344CB8AC3E}">
        <p14:creationId xmlns:p14="http://schemas.microsoft.com/office/powerpoint/2010/main" val="7177696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33</a:t>
            </a:fld>
            <a:endParaRPr lang="ko-KR" altLang="en-US"/>
          </a:p>
        </p:txBody>
      </p:sp>
    </p:spTree>
    <p:extLst>
      <p:ext uri="{BB962C8B-B14F-4D97-AF65-F5344CB8AC3E}">
        <p14:creationId xmlns:p14="http://schemas.microsoft.com/office/powerpoint/2010/main" val="17909363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34</a:t>
            </a:fld>
            <a:endParaRPr lang="ko-KR" altLang="en-US"/>
          </a:p>
        </p:txBody>
      </p:sp>
    </p:spTree>
    <p:extLst>
      <p:ext uri="{BB962C8B-B14F-4D97-AF65-F5344CB8AC3E}">
        <p14:creationId xmlns:p14="http://schemas.microsoft.com/office/powerpoint/2010/main" val="17743617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35</a:t>
            </a:fld>
            <a:endParaRPr lang="ko-KR" altLang="en-US"/>
          </a:p>
        </p:txBody>
      </p:sp>
    </p:spTree>
    <p:extLst>
      <p:ext uri="{BB962C8B-B14F-4D97-AF65-F5344CB8AC3E}">
        <p14:creationId xmlns:p14="http://schemas.microsoft.com/office/powerpoint/2010/main" val="3431994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36</a:t>
            </a:fld>
            <a:endParaRPr lang="ko-KR" altLang="en-US"/>
          </a:p>
        </p:txBody>
      </p:sp>
    </p:spTree>
    <p:extLst>
      <p:ext uri="{BB962C8B-B14F-4D97-AF65-F5344CB8AC3E}">
        <p14:creationId xmlns:p14="http://schemas.microsoft.com/office/powerpoint/2010/main" val="1513893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37</a:t>
            </a:fld>
            <a:endParaRPr lang="ko-KR" altLang="en-US"/>
          </a:p>
        </p:txBody>
      </p:sp>
    </p:spTree>
    <p:extLst>
      <p:ext uri="{BB962C8B-B14F-4D97-AF65-F5344CB8AC3E}">
        <p14:creationId xmlns:p14="http://schemas.microsoft.com/office/powerpoint/2010/main" val="30445096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38</a:t>
            </a:fld>
            <a:endParaRPr lang="ko-KR" altLang="en-US"/>
          </a:p>
        </p:txBody>
      </p:sp>
    </p:spTree>
    <p:extLst>
      <p:ext uri="{BB962C8B-B14F-4D97-AF65-F5344CB8AC3E}">
        <p14:creationId xmlns:p14="http://schemas.microsoft.com/office/powerpoint/2010/main" val="39433928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39</a:t>
            </a:fld>
            <a:endParaRPr lang="ko-KR" altLang="en-US"/>
          </a:p>
        </p:txBody>
      </p:sp>
    </p:spTree>
    <p:extLst>
      <p:ext uri="{BB962C8B-B14F-4D97-AF65-F5344CB8AC3E}">
        <p14:creationId xmlns:p14="http://schemas.microsoft.com/office/powerpoint/2010/main" val="855690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40</a:t>
            </a:fld>
            <a:endParaRPr lang="ko-KR" altLang="en-US"/>
          </a:p>
        </p:txBody>
      </p:sp>
    </p:spTree>
    <p:extLst>
      <p:ext uri="{BB962C8B-B14F-4D97-AF65-F5344CB8AC3E}">
        <p14:creationId xmlns:p14="http://schemas.microsoft.com/office/powerpoint/2010/main" val="2938597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5</a:t>
            </a:fld>
            <a:endParaRPr lang="ko-KR" altLang="en-US"/>
          </a:p>
        </p:txBody>
      </p:sp>
    </p:spTree>
    <p:extLst>
      <p:ext uri="{BB962C8B-B14F-4D97-AF65-F5344CB8AC3E}">
        <p14:creationId xmlns:p14="http://schemas.microsoft.com/office/powerpoint/2010/main" val="205712141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41</a:t>
            </a:fld>
            <a:endParaRPr lang="ko-KR" altLang="en-US"/>
          </a:p>
        </p:txBody>
      </p:sp>
    </p:spTree>
    <p:extLst>
      <p:ext uri="{BB962C8B-B14F-4D97-AF65-F5344CB8AC3E}">
        <p14:creationId xmlns:p14="http://schemas.microsoft.com/office/powerpoint/2010/main" val="23398244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6</a:t>
            </a:fld>
            <a:endParaRPr lang="ko-KR" altLang="en-US"/>
          </a:p>
        </p:txBody>
      </p:sp>
    </p:spTree>
    <p:extLst>
      <p:ext uri="{BB962C8B-B14F-4D97-AF65-F5344CB8AC3E}">
        <p14:creationId xmlns:p14="http://schemas.microsoft.com/office/powerpoint/2010/main" val="2756218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7</a:t>
            </a:fld>
            <a:endParaRPr lang="ko-KR" altLang="en-US"/>
          </a:p>
        </p:txBody>
      </p:sp>
    </p:spTree>
    <p:extLst>
      <p:ext uri="{BB962C8B-B14F-4D97-AF65-F5344CB8AC3E}">
        <p14:creationId xmlns:p14="http://schemas.microsoft.com/office/powerpoint/2010/main" val="3720622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8</a:t>
            </a:fld>
            <a:endParaRPr lang="ko-KR" altLang="en-US"/>
          </a:p>
        </p:txBody>
      </p:sp>
    </p:spTree>
    <p:extLst>
      <p:ext uri="{BB962C8B-B14F-4D97-AF65-F5344CB8AC3E}">
        <p14:creationId xmlns:p14="http://schemas.microsoft.com/office/powerpoint/2010/main" val="17694011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9</a:t>
            </a:fld>
            <a:endParaRPr lang="ko-KR" altLang="en-US"/>
          </a:p>
        </p:txBody>
      </p:sp>
    </p:spTree>
    <p:extLst>
      <p:ext uri="{BB962C8B-B14F-4D97-AF65-F5344CB8AC3E}">
        <p14:creationId xmlns:p14="http://schemas.microsoft.com/office/powerpoint/2010/main" val="3033044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10"/>
          </p:nvPr>
        </p:nvSpPr>
        <p:spPr/>
        <p:txBody>
          <a:bodyPr/>
          <a:lstStyle/>
          <a:p>
            <a:fld id="{AE7DD7B4-6F0D-4FE3-8660-A7DE31D2AD67}" type="slidenum">
              <a:rPr lang="ko-KR" altLang="en-US" smtClean="0"/>
              <a:t>10</a:t>
            </a:fld>
            <a:endParaRPr lang="ko-KR" altLang="en-US"/>
          </a:p>
        </p:txBody>
      </p:sp>
    </p:spTree>
    <p:extLst>
      <p:ext uri="{BB962C8B-B14F-4D97-AF65-F5344CB8AC3E}">
        <p14:creationId xmlns:p14="http://schemas.microsoft.com/office/powerpoint/2010/main" val="864454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ko-KR" altLang="en-US"/>
              <a:t>마스터 제목 스타일 편집</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2063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Vertical Text Placeholder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169215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ko-KR" altLang="en-US"/>
              <a:t>마스터 제목 스타일 편집</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140581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404677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ko-KR" altLang="en-US"/>
              <a:t>마스터 제목 스타일 편집</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Date Placeholder 3"/>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11"/>
          </p:nvPr>
        </p:nvSpPr>
        <p:spPr/>
        <p:txBody>
          <a:bodyPr/>
          <a:lstStyle/>
          <a:p>
            <a:endParaRPr lang="ko-KR" altLang="en-US"/>
          </a:p>
        </p:txBody>
      </p:sp>
      <p:sp>
        <p:nvSpPr>
          <p:cNvPr id="6" name="Slide Number Placeholder 5"/>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668150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515069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ko-KR" altLang="en-US"/>
              <a:t>마스터 제목 스타일 편집</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Content Placeholder 3"/>
          <p:cNvSpPr>
            <a:spLocks noGrp="1"/>
          </p:cNvSpPr>
          <p:nvPr>
            <p:ph sz="half" idx="2"/>
          </p:nvPr>
        </p:nvSpPr>
        <p:spPr>
          <a:xfrm>
            <a:off x="629842" y="2505075"/>
            <a:ext cx="3868340"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Content Placeholder 5"/>
          <p:cNvSpPr>
            <a:spLocks noGrp="1"/>
          </p:cNvSpPr>
          <p:nvPr>
            <p:ph sz="quarter" idx="4"/>
          </p:nvPr>
        </p:nvSpPr>
        <p:spPr>
          <a:xfrm>
            <a:off x="4629150" y="2505075"/>
            <a:ext cx="3887391"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7" name="Date Placeholder 6"/>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8" name="Footer Placeholder 7"/>
          <p:cNvSpPr>
            <a:spLocks noGrp="1"/>
          </p:cNvSpPr>
          <p:nvPr>
            <p:ph type="ftr" sz="quarter" idx="11"/>
          </p:nvPr>
        </p:nvSpPr>
        <p:spPr/>
        <p:txBody>
          <a:bodyPr/>
          <a:lstStyle/>
          <a:p>
            <a:endParaRPr lang="ko-KR" altLang="en-US"/>
          </a:p>
        </p:txBody>
      </p:sp>
      <p:sp>
        <p:nvSpPr>
          <p:cNvPr id="9" name="Slide Number Placeholder 8"/>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4178984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ko-KR" altLang="en-US"/>
              <a:t>마스터 제목 스타일 편집</a:t>
            </a:r>
            <a:endParaRPr lang="en-US" dirty="0"/>
          </a:p>
        </p:txBody>
      </p:sp>
      <p:sp>
        <p:nvSpPr>
          <p:cNvPr id="3" name="Date Placeholder 2"/>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4" name="Footer Placeholder 3"/>
          <p:cNvSpPr>
            <a:spLocks noGrp="1"/>
          </p:cNvSpPr>
          <p:nvPr>
            <p:ph type="ftr" sz="quarter" idx="11"/>
          </p:nvPr>
        </p:nvSpPr>
        <p:spPr/>
        <p:txBody>
          <a:bodyPr/>
          <a:lstStyle/>
          <a:p>
            <a:endParaRPr lang="ko-KR" altLang="en-US"/>
          </a:p>
        </p:txBody>
      </p:sp>
      <p:sp>
        <p:nvSpPr>
          <p:cNvPr id="5" name="Slide Number Placeholder 4"/>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22500489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3" name="Footer Placeholder 2"/>
          <p:cNvSpPr>
            <a:spLocks noGrp="1"/>
          </p:cNvSpPr>
          <p:nvPr>
            <p:ph type="ftr" sz="quarter" idx="11"/>
          </p:nvPr>
        </p:nvSpPr>
        <p:spPr/>
        <p:txBody>
          <a:bodyPr/>
          <a:lstStyle/>
          <a:p>
            <a:endParaRPr lang="ko-KR" altLang="en-US"/>
          </a:p>
        </p:txBody>
      </p:sp>
      <p:sp>
        <p:nvSpPr>
          <p:cNvPr id="4" name="Slide Number Placeholder 3"/>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688427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3455644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ko-KR" altLang="en-US"/>
              <a:t>마스터 제목 스타일 편집</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ko-KR" altLang="en-US"/>
              <a:t>그림을 추가하려면 아이콘을 클릭하십시오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Date Placeholder 4"/>
          <p:cNvSpPr>
            <a:spLocks noGrp="1"/>
          </p:cNvSpPr>
          <p:nvPr>
            <p:ph type="dt" sz="half" idx="10"/>
          </p:nvPr>
        </p:nvSpPr>
        <p:spPr/>
        <p:txBody>
          <a:bodyPr/>
          <a:lstStyle/>
          <a:p>
            <a:fld id="{178ADFAC-D890-497A-A497-2A400DD02E74}" type="datetimeFigureOut">
              <a:rPr lang="ko-KR" altLang="en-US" smtClean="0"/>
              <a:t>2022-11-15</a:t>
            </a:fld>
            <a:endParaRPr lang="ko-KR" altLang="en-US"/>
          </a:p>
        </p:txBody>
      </p:sp>
      <p:sp>
        <p:nvSpPr>
          <p:cNvPr id="6" name="Footer Placeholder 5"/>
          <p:cNvSpPr>
            <a:spLocks noGrp="1"/>
          </p:cNvSpPr>
          <p:nvPr>
            <p:ph type="ftr" sz="quarter" idx="11"/>
          </p:nvPr>
        </p:nvSpPr>
        <p:spPr/>
        <p:txBody>
          <a:bodyPr/>
          <a:lstStyle/>
          <a:p>
            <a:endParaRPr lang="ko-KR" altLang="en-US"/>
          </a:p>
        </p:txBody>
      </p:sp>
      <p:sp>
        <p:nvSpPr>
          <p:cNvPr id="7" name="Slide Number Placeholder 6"/>
          <p:cNvSpPr>
            <a:spLocks noGrp="1"/>
          </p:cNvSpPr>
          <p:nvPr>
            <p:ph type="sldNum" sz="quarter" idx="12"/>
          </p:nvPr>
        </p:nvSpPr>
        <p:spPr/>
        <p:txBody>
          <a:body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3424683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a:t>마스터 제목 스타일 편집</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8ADFAC-D890-497A-A497-2A400DD02E74}" type="datetimeFigureOut">
              <a:rPr lang="ko-KR" altLang="en-US" smtClean="0"/>
              <a:t>2022-11-15</a:t>
            </a:fld>
            <a:endParaRPr lang="ko-KR"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548ECE-90A5-4F83-92E9-2BED0B46624D}" type="slidenum">
              <a:rPr lang="ko-KR" altLang="en-US" smtClean="0"/>
              <a:t>‹#›</a:t>
            </a:fld>
            <a:endParaRPr lang="ko-KR" altLang="en-US"/>
          </a:p>
        </p:txBody>
      </p:sp>
    </p:spTree>
    <p:extLst>
      <p:ext uri="{BB962C8B-B14F-4D97-AF65-F5344CB8AC3E}">
        <p14:creationId xmlns:p14="http://schemas.microsoft.com/office/powerpoint/2010/main" val="19528240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Sequential%20API.ipynb"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Functional%20API.ipynb"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colab.research.google.com/github/JunetaeKim/DeepLearningClass/blob/main/Week9/Subclass%20API.ipynb"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직사각형 5"/>
          <p:cNvSpPr/>
          <p:nvPr/>
        </p:nvSpPr>
        <p:spPr>
          <a:xfrm>
            <a:off x="299839" y="1441108"/>
            <a:ext cx="8544322" cy="817531"/>
          </a:xfrm>
          <a:prstGeom prst="rect">
            <a:avLst/>
          </a:prstGeom>
        </p:spPr>
        <p:txBody>
          <a:bodyPr wrap="square">
            <a:spAutoFit/>
          </a:bodyPr>
          <a:lstStyle/>
          <a:p>
            <a:pPr algn="ctr">
              <a:lnSpc>
                <a:spcPct val="150000"/>
              </a:lnSpc>
            </a:pPr>
            <a:r>
              <a:rPr lang="en-US" altLang="ko-KR" sz="3600" dirty="0">
                <a:latin typeface="Arial Narrow" panose="020B0606020202030204" pitchFamily="34" charset="0"/>
                <a:cs typeface="Times New Roman" panose="02020603050405020304" pitchFamily="18" charset="0"/>
              </a:rPr>
              <a:t>Introduction to TensorFlow 2.x</a:t>
            </a:r>
          </a:p>
        </p:txBody>
      </p:sp>
      <p:cxnSp>
        <p:nvCxnSpPr>
          <p:cNvPr id="13" name="직선 연결선 12"/>
          <p:cNvCxnSpPr/>
          <p:nvPr/>
        </p:nvCxnSpPr>
        <p:spPr>
          <a:xfrm>
            <a:off x="457200" y="3476625"/>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18" name="직선 연결선 17"/>
          <p:cNvCxnSpPr/>
          <p:nvPr/>
        </p:nvCxnSpPr>
        <p:spPr>
          <a:xfrm>
            <a:off x="3352800" y="3571875"/>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7" name="직사각형 6"/>
          <p:cNvSpPr/>
          <p:nvPr/>
        </p:nvSpPr>
        <p:spPr>
          <a:xfrm>
            <a:off x="1075166" y="3978237"/>
            <a:ext cx="6941127" cy="1384995"/>
          </a:xfrm>
          <a:prstGeom prst="rect">
            <a:avLst/>
          </a:prstGeom>
        </p:spPr>
        <p:txBody>
          <a:bodyPr wrap="square">
            <a:spAutoFit/>
          </a:bodyPr>
          <a:lstStyle/>
          <a:p>
            <a:pPr algn="ctr">
              <a:lnSpc>
                <a:spcPct val="150000"/>
              </a:lnSpc>
            </a:pPr>
            <a:r>
              <a:rPr lang="en-US" altLang="ko-KR" sz="3200" b="1" dirty="0">
                <a:latin typeface="Arial Narrow" panose="020B0606020202030204" pitchFamily="34" charset="0"/>
                <a:cs typeface="Times New Roman" panose="02020603050405020304" pitchFamily="18" charset="0"/>
              </a:rPr>
              <a:t>Ph.D. </a:t>
            </a:r>
            <a:r>
              <a:rPr lang="en-US" altLang="ko-KR" sz="3200" b="1" dirty="0" err="1">
                <a:latin typeface="Arial Narrow" panose="020B0606020202030204" pitchFamily="34" charset="0"/>
                <a:cs typeface="Times New Roman" panose="02020603050405020304" pitchFamily="18" charset="0"/>
              </a:rPr>
              <a:t>Junetae</a:t>
            </a:r>
            <a:r>
              <a:rPr lang="en-US" altLang="ko-KR" sz="3200" b="1" dirty="0">
                <a:latin typeface="Arial Narrow" panose="020B0606020202030204" pitchFamily="34" charset="0"/>
                <a:cs typeface="Times New Roman" panose="02020603050405020304" pitchFamily="18" charset="0"/>
              </a:rPr>
              <a:t>, Kim</a:t>
            </a:r>
          </a:p>
          <a:p>
            <a:pPr algn="ctr">
              <a:lnSpc>
                <a:spcPct val="150000"/>
              </a:lnSpc>
            </a:pPr>
            <a:r>
              <a:rPr lang="en-US" altLang="ko-KR" sz="2400" b="1" dirty="0">
                <a:latin typeface="Arial Narrow" panose="020B0606020202030204" pitchFamily="34" charset="0"/>
                <a:cs typeface="Times New Roman" panose="02020603050405020304" pitchFamily="18" charset="0"/>
              </a:rPr>
              <a:t>Assistant professor </a:t>
            </a:r>
          </a:p>
        </p:txBody>
      </p:sp>
      <p:sp>
        <p:nvSpPr>
          <p:cNvPr id="9" name="TextBox 8">
            <a:extLst>
              <a:ext uri="{FF2B5EF4-FFF2-40B4-BE49-F238E27FC236}">
                <a16:creationId xmlns:a16="http://schemas.microsoft.com/office/drawing/2014/main" id="{CEFB9B8D-4441-4FDD-9D76-E9EA305C96FA}"/>
              </a:ext>
            </a:extLst>
          </p:cNvPr>
          <p:cNvSpPr txBox="1"/>
          <p:nvPr/>
        </p:nvSpPr>
        <p:spPr>
          <a:xfrm>
            <a:off x="4096512" y="2580947"/>
            <a:ext cx="1179576" cy="461665"/>
          </a:xfrm>
          <a:prstGeom prst="rect">
            <a:avLst/>
          </a:prstGeom>
          <a:noFill/>
        </p:spPr>
        <p:txBody>
          <a:bodyPr wrap="square">
            <a:spAutoFit/>
          </a:bodyPr>
          <a:lstStyle/>
          <a:p>
            <a:r>
              <a:rPr lang="en-US" altLang="ko-KR" sz="2400" dirty="0">
                <a:latin typeface="Arial Narrow" panose="020B0606020202030204" pitchFamily="34" charset="0"/>
                <a:cs typeface="Times New Roman" panose="02020603050405020304" pitchFamily="18" charset="0"/>
              </a:rPr>
              <a:t>Week 9</a:t>
            </a:r>
          </a:p>
        </p:txBody>
      </p:sp>
    </p:spTree>
    <p:extLst>
      <p:ext uri="{BB962C8B-B14F-4D97-AF65-F5344CB8AC3E}">
        <p14:creationId xmlns:p14="http://schemas.microsoft.com/office/powerpoint/2010/main" val="9109539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25B7E2FD-52E1-5C1A-7B9F-186AA1B67DDB}"/>
              </a:ext>
            </a:extLst>
          </p:cNvPr>
          <p:cNvGraphicFramePr>
            <a:graphicFrameLocks noGrp="1"/>
          </p:cNvGraphicFramePr>
          <p:nvPr>
            <p:extLst>
              <p:ext uri="{D42A27DB-BD31-4B8C-83A1-F6EECF244321}">
                <p14:modId xmlns:p14="http://schemas.microsoft.com/office/powerpoint/2010/main" val="1323690795"/>
              </p:ext>
            </p:extLst>
          </p:nvPr>
        </p:nvGraphicFramePr>
        <p:xfrm>
          <a:off x="63576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B7869A4-EF9E-E899-B75C-DBC8F7D9D88B}"/>
              </a:ext>
            </a:extLst>
          </p:cNvPr>
          <p:cNvSpPr txBox="1"/>
          <p:nvPr/>
        </p:nvSpPr>
        <p:spPr>
          <a:xfrm>
            <a:off x="63576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5)</a:t>
            </a:r>
            <a:endParaRPr lang="ko-KR" altLang="en-US" dirty="0"/>
          </a:p>
        </p:txBody>
      </p:sp>
      <p:graphicFrame>
        <p:nvGraphicFramePr>
          <p:cNvPr id="5" name="표 4">
            <a:extLst>
              <a:ext uri="{FF2B5EF4-FFF2-40B4-BE49-F238E27FC236}">
                <a16:creationId xmlns:a16="http://schemas.microsoft.com/office/drawing/2014/main" id="{58C6F17A-E5AD-5937-1FF7-0AFADD31ABA8}"/>
              </a:ext>
            </a:extLst>
          </p:cNvPr>
          <p:cNvGraphicFramePr>
            <a:graphicFrameLocks noGrp="1"/>
          </p:cNvGraphicFramePr>
          <p:nvPr>
            <p:extLst>
              <p:ext uri="{D42A27DB-BD31-4B8C-83A1-F6EECF244321}">
                <p14:modId xmlns:p14="http://schemas.microsoft.com/office/powerpoint/2010/main" val="111305808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979251E8-EC6C-DF0E-95B3-DE8B7EB2BA84}"/>
              </a:ext>
            </a:extLst>
          </p:cNvPr>
          <p:cNvSpPr txBox="1"/>
          <p:nvPr/>
        </p:nvSpPr>
        <p:spPr>
          <a:xfrm>
            <a:off x="295686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(5, 1)</a:t>
            </a:r>
            <a:endParaRPr lang="ko-KR" altLang="en-US" dirty="0"/>
          </a:p>
        </p:txBody>
      </p:sp>
      <p:sp>
        <p:nvSpPr>
          <p:cNvPr id="9" name="TextBox 8">
            <a:extLst>
              <a:ext uri="{FF2B5EF4-FFF2-40B4-BE49-F238E27FC236}">
                <a16:creationId xmlns:a16="http://schemas.microsoft.com/office/drawing/2014/main" id="{9354D885-89D0-5FB0-50ED-517D29FE3FAF}"/>
              </a:ext>
            </a:extLst>
          </p:cNvPr>
          <p:cNvSpPr txBox="1"/>
          <p:nvPr/>
        </p:nvSpPr>
        <p:spPr>
          <a:xfrm>
            <a:off x="7152742"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graphicFrame>
        <p:nvGraphicFramePr>
          <p:cNvPr id="11" name="표 17">
            <a:extLst>
              <a:ext uri="{FF2B5EF4-FFF2-40B4-BE49-F238E27FC236}">
                <a16:creationId xmlns:a16="http://schemas.microsoft.com/office/drawing/2014/main" id="{A6DC7DF8-4A65-8393-3102-93AAA411C327}"/>
              </a:ext>
            </a:extLst>
          </p:cNvPr>
          <p:cNvGraphicFramePr>
            <a:graphicFrameLocks noGrp="1"/>
          </p:cNvGraphicFramePr>
          <p:nvPr>
            <p:extLst>
              <p:ext uri="{D42A27DB-BD31-4B8C-83A1-F6EECF244321}">
                <p14:modId xmlns:p14="http://schemas.microsoft.com/office/powerpoint/2010/main" val="1542349932"/>
              </p:ext>
            </p:extLst>
          </p:nvPr>
        </p:nvGraphicFramePr>
        <p:xfrm>
          <a:off x="7457752"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2" name="표 11">
            <a:extLst>
              <a:ext uri="{FF2B5EF4-FFF2-40B4-BE49-F238E27FC236}">
                <a16:creationId xmlns:a16="http://schemas.microsoft.com/office/drawing/2014/main" id="{567CB5D8-F7BF-F45B-A081-6EF52D4031ED}"/>
              </a:ext>
            </a:extLst>
          </p:cNvPr>
          <p:cNvGraphicFramePr>
            <a:graphicFrameLocks noGrp="1"/>
          </p:cNvGraphicFramePr>
          <p:nvPr>
            <p:extLst>
              <p:ext uri="{D42A27DB-BD31-4B8C-83A1-F6EECF244321}">
                <p14:modId xmlns:p14="http://schemas.microsoft.com/office/powerpoint/2010/main" val="2648179731"/>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96D71E08-D943-6020-B0A3-C4FA926382CD}"/>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52E6AF78-4472-12FE-7C8F-00DF2CE9B1C6}"/>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Bias.3  (1, 1)</a:t>
            </a:r>
            <a:endParaRPr lang="ko-KR" altLang="en-US" dirty="0"/>
          </a:p>
        </p:txBody>
      </p:sp>
      <p:sp>
        <p:nvSpPr>
          <p:cNvPr id="15" name="십자형 14">
            <a:extLst>
              <a:ext uri="{FF2B5EF4-FFF2-40B4-BE49-F238E27FC236}">
                <a16:creationId xmlns:a16="http://schemas.microsoft.com/office/drawing/2014/main" id="{F4AF47F9-BFE1-F1C1-A1A4-E4839C999A5B}"/>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같음 기호 15">
            <a:extLst>
              <a:ext uri="{FF2B5EF4-FFF2-40B4-BE49-F238E27FC236}">
                <a16:creationId xmlns:a16="http://schemas.microsoft.com/office/drawing/2014/main" id="{1A0A947F-A5D7-1558-A5D5-4F2541B123EE}"/>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Tree>
    <p:extLst>
      <p:ext uri="{BB962C8B-B14F-4D97-AF65-F5344CB8AC3E}">
        <p14:creationId xmlns:p14="http://schemas.microsoft.com/office/powerpoint/2010/main" val="4186762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사각형: 둥근 모서리 1">
            <a:extLst>
              <a:ext uri="{FF2B5EF4-FFF2-40B4-BE49-F238E27FC236}">
                <a16:creationId xmlns:a16="http://schemas.microsoft.com/office/drawing/2014/main" id="{21579A91-D0D3-22EC-0693-55C99A39205D}"/>
              </a:ext>
            </a:extLst>
          </p:cNvPr>
          <p:cNvSpPr/>
          <p:nvPr/>
        </p:nvSpPr>
        <p:spPr>
          <a:xfrm>
            <a:off x="2806044" y="3073138"/>
            <a:ext cx="1209774" cy="2645732"/>
          </a:xfrm>
          <a:prstGeom prst="roundRect">
            <a:avLst>
              <a:gd name="adj" fmla="val 9786"/>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1609600625"/>
              </p:ext>
            </p:extLst>
          </p:nvPr>
        </p:nvGraphicFramePr>
        <p:xfrm>
          <a:off x="3022861" y="3364997"/>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4299414"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2806044"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5063369" y="5349538"/>
            <a:ext cx="201616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Out (407, 1)</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975210269"/>
              </p:ext>
            </p:extLst>
          </p:nvPr>
        </p:nvGraphicFramePr>
        <p:xfrm>
          <a:off x="5368379" y="3367785"/>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4" name="TextBox 3">
            <a:extLst>
              <a:ext uri="{FF2B5EF4-FFF2-40B4-BE49-F238E27FC236}">
                <a16:creationId xmlns:a16="http://schemas.microsoft.com/office/drawing/2014/main" id="{5861B401-0637-4F47-8015-15165401E90F}"/>
              </a:ext>
            </a:extLst>
          </p:cNvPr>
          <p:cNvSpPr txBox="1"/>
          <p:nvPr/>
        </p:nvSpPr>
        <p:spPr>
          <a:xfrm>
            <a:off x="2672943" y="5732166"/>
            <a:ext cx="2158191"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Sigmoid function</a:t>
            </a:r>
            <a:endParaRPr lang="ko-KR" altLang="en-US" dirty="0"/>
          </a:p>
        </p:txBody>
      </p:sp>
      <p:graphicFrame>
        <p:nvGraphicFramePr>
          <p:cNvPr id="5" name="표 17">
            <a:extLst>
              <a:ext uri="{FF2B5EF4-FFF2-40B4-BE49-F238E27FC236}">
                <a16:creationId xmlns:a16="http://schemas.microsoft.com/office/drawing/2014/main" id="{BEA23230-D562-18A4-BCF5-A5E65CB32A41}"/>
              </a:ext>
            </a:extLst>
          </p:cNvPr>
          <p:cNvGraphicFramePr>
            <a:graphicFrameLocks noGrp="1"/>
          </p:cNvGraphicFramePr>
          <p:nvPr>
            <p:extLst>
              <p:ext uri="{D42A27DB-BD31-4B8C-83A1-F6EECF244321}">
                <p14:modId xmlns:p14="http://schemas.microsoft.com/office/powerpoint/2010/main" val="3985991618"/>
              </p:ext>
            </p:extLst>
          </p:nvPr>
        </p:nvGraphicFramePr>
        <p:xfrm>
          <a:off x="1407043" y="3405541"/>
          <a:ext cx="481814"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tblGrid>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8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bl>
          </a:graphicData>
        </a:graphic>
      </p:graphicFrame>
      <p:sp>
        <p:nvSpPr>
          <p:cNvPr id="7" name="화살표: 오른쪽 6">
            <a:extLst>
              <a:ext uri="{FF2B5EF4-FFF2-40B4-BE49-F238E27FC236}">
                <a16:creationId xmlns:a16="http://schemas.microsoft.com/office/drawing/2014/main" id="{91A35AD3-D1D0-E4DE-5B30-0D28D5F37043}"/>
              </a:ext>
            </a:extLst>
          </p:cNvPr>
          <p:cNvSpPr/>
          <p:nvPr/>
        </p:nvSpPr>
        <p:spPr>
          <a:xfrm>
            <a:off x="2139885" y="4125424"/>
            <a:ext cx="430491" cy="276894"/>
          </a:xfrm>
          <a:prstGeom prst="rightArrow">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TextBox 7">
            <a:extLst>
              <a:ext uri="{FF2B5EF4-FFF2-40B4-BE49-F238E27FC236}">
                <a16:creationId xmlns:a16="http://schemas.microsoft.com/office/drawing/2014/main" id="{CC9F9323-B07F-3934-3B95-5E3AE531F81B}"/>
              </a:ext>
            </a:extLst>
          </p:cNvPr>
          <p:cNvSpPr txBox="1"/>
          <p:nvPr/>
        </p:nvSpPr>
        <p:spPr>
          <a:xfrm>
            <a:off x="1166136"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 (407, 1)</a:t>
            </a:r>
            <a:endParaRPr lang="ko-KR" altLang="en-US" dirty="0"/>
          </a:p>
        </p:txBody>
      </p:sp>
    </p:spTree>
    <p:extLst>
      <p:ext uri="{BB962C8B-B14F-4D97-AF65-F5344CB8AC3E}">
        <p14:creationId xmlns:p14="http://schemas.microsoft.com/office/powerpoint/2010/main" val="623831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Three ways to design model structures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 Simplest way but not recommended.</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Functional API: Mostly preferred way.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Subclassing API: Used when grounds of layers should be customized.</a:t>
            </a:r>
          </a:p>
        </p:txBody>
      </p:sp>
    </p:spTree>
    <p:extLst>
      <p:ext uri="{BB962C8B-B14F-4D97-AF65-F5344CB8AC3E}">
        <p14:creationId xmlns:p14="http://schemas.microsoft.com/office/powerpoint/2010/main" val="37216593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Sequential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very simple use cases or baseline models.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It stacks a linear stack of layers.</a:t>
            </a:r>
          </a:p>
        </p:txBody>
      </p:sp>
      <p:sp>
        <p:nvSpPr>
          <p:cNvPr id="2" name="TextBox 1">
            <a:extLst>
              <a:ext uri="{FF2B5EF4-FFF2-40B4-BE49-F238E27FC236}">
                <a16:creationId xmlns:a16="http://schemas.microsoft.com/office/drawing/2014/main" id="{7628A5F3-64F8-C497-208C-A34A4B418861}"/>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https://colab.research.google.com/github/JunetaeKim/DeepLearningClass/blob/main/Week9/Sequential%20API.ipynb</a:t>
            </a:r>
            <a:endParaRPr lang="ko-KR" altLang="en-US" dirty="0"/>
          </a:p>
        </p:txBody>
      </p:sp>
    </p:spTree>
    <p:extLst>
      <p:ext uri="{BB962C8B-B14F-4D97-AF65-F5344CB8AC3E}">
        <p14:creationId xmlns:p14="http://schemas.microsoft.com/office/powerpoint/2010/main" val="2468355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Tree>
    <p:extLst>
      <p:ext uri="{BB962C8B-B14F-4D97-AF65-F5344CB8AC3E}">
        <p14:creationId xmlns:p14="http://schemas.microsoft.com/office/powerpoint/2010/main" val="21083065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008120" y="2910840"/>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065020" y="5574524"/>
            <a:ext cx="4572000"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Why is the size of 1</a:t>
            </a:r>
            <a:r>
              <a:rPr lang="en-US" altLang="ko-KR" baseline="30000" dirty="0">
                <a:solidFill>
                  <a:srgbClr val="222222"/>
                </a:solidFill>
                <a:latin typeface="Arial Narrow" panose="020B0606020202030204" pitchFamily="34" charset="0"/>
              </a:rPr>
              <a:t>st</a:t>
            </a:r>
            <a:r>
              <a:rPr lang="en-US" altLang="ko-KR" dirty="0">
                <a:solidFill>
                  <a:srgbClr val="222222"/>
                </a:solidFill>
                <a:latin typeface="Arial Narrow" panose="020B0606020202030204" pitchFamily="34" charset="0"/>
              </a:rPr>
              <a:t> dimension of layers ‘None’??</a:t>
            </a:r>
            <a:endParaRPr lang="ko-KR" altLang="en-US" dirty="0"/>
          </a:p>
        </p:txBody>
      </p:sp>
    </p:spTree>
    <p:extLst>
      <p:ext uri="{BB962C8B-B14F-4D97-AF65-F5344CB8AC3E}">
        <p14:creationId xmlns:p14="http://schemas.microsoft.com/office/powerpoint/2010/main" val="1007700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2590622901"/>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2" name="TextBox 11">
            <a:extLst>
              <a:ext uri="{FF2B5EF4-FFF2-40B4-BE49-F238E27FC236}">
                <a16:creationId xmlns:a16="http://schemas.microsoft.com/office/drawing/2014/main" id="{6E1D3EE5-5F40-9AC7-4744-EA6EB7C665BA}"/>
              </a:ext>
            </a:extLst>
          </p:cNvPr>
          <p:cNvSpPr txBox="1"/>
          <p:nvPr/>
        </p:nvSpPr>
        <p:spPr>
          <a:xfrm>
            <a:off x="594615" y="3508505"/>
            <a:ext cx="3472559" cy="646331"/>
          </a:xfrm>
          <a:prstGeom prst="rect">
            <a:avLst/>
          </a:prstGeom>
          <a:noFill/>
        </p:spPr>
        <p:txBody>
          <a:bodyPr wrap="square">
            <a:spAutoFit/>
          </a:bodyPr>
          <a:lstStyle/>
          <a:p>
            <a:r>
              <a:rPr lang="en-US" altLang="ko-KR" dirty="0">
                <a:solidFill>
                  <a:srgbClr val="222222"/>
                </a:solidFill>
                <a:latin typeface="Arial Narrow" panose="020B0606020202030204" pitchFamily="34" charset="0"/>
              </a:rPr>
              <a:t>Let’s suppose we have a large dataset with 500,000 observations</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94615" y="4466997"/>
            <a:ext cx="3472559" cy="1190853"/>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 workstation's RAM memory and graphics card memory may not be sufficient for deep learning training using this large amount of data.</a:t>
            </a:r>
          </a:p>
        </p:txBody>
      </p:sp>
    </p:spTree>
    <p:extLst>
      <p:ext uri="{BB962C8B-B14F-4D97-AF65-F5344CB8AC3E}">
        <p14:creationId xmlns:p14="http://schemas.microsoft.com/office/powerpoint/2010/main" val="3229878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Understanding batch learning</a:t>
            </a:r>
          </a:p>
        </p:txBody>
      </p:sp>
      <p:graphicFrame>
        <p:nvGraphicFramePr>
          <p:cNvPr id="4" name="표 17">
            <a:extLst>
              <a:ext uri="{FF2B5EF4-FFF2-40B4-BE49-F238E27FC236}">
                <a16:creationId xmlns:a16="http://schemas.microsoft.com/office/drawing/2014/main" id="{959B2FC1-8199-A91C-51F1-1F3CECDA75E9}"/>
              </a:ext>
            </a:extLst>
          </p:cNvPr>
          <p:cNvGraphicFramePr>
            <a:graphicFrameLocks noGrp="1"/>
          </p:cNvGraphicFramePr>
          <p:nvPr>
            <p:extLst>
              <p:ext uri="{D42A27DB-BD31-4B8C-83A1-F6EECF244321}">
                <p14:modId xmlns:p14="http://schemas.microsoft.com/office/powerpoint/2010/main" val="1272705103"/>
              </p:ext>
            </p:extLst>
          </p:nvPr>
        </p:nvGraphicFramePr>
        <p:xfrm>
          <a:off x="5375400" y="3081569"/>
          <a:ext cx="1445442" cy="2682672"/>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1084253"/>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6237128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999783132"/>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978260906"/>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008445687"/>
                  </a:ext>
                </a:extLst>
              </a:tr>
            </a:tbl>
          </a:graphicData>
        </a:graphic>
      </p:graphicFrame>
      <p:sp>
        <p:nvSpPr>
          <p:cNvPr id="7" name="TextBox 6">
            <a:extLst>
              <a:ext uri="{FF2B5EF4-FFF2-40B4-BE49-F238E27FC236}">
                <a16:creationId xmlns:a16="http://schemas.microsoft.com/office/drawing/2014/main" id="{8B1FFF9D-B77A-8107-63C8-EE5F97DB68F2}"/>
              </a:ext>
            </a:extLst>
          </p:cNvPr>
          <p:cNvSpPr txBox="1"/>
          <p:nvPr/>
        </p:nvSpPr>
        <p:spPr>
          <a:xfrm>
            <a:off x="4773930" y="3831671"/>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020FF175-FB6B-3C50-CB39-2EE71E034623}"/>
              </a:ext>
            </a:extLst>
          </p:cNvPr>
          <p:cNvSpPr txBox="1"/>
          <p:nvPr/>
        </p:nvSpPr>
        <p:spPr>
          <a:xfrm>
            <a:off x="5661750" y="2683907"/>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TextBox 8">
            <a:extLst>
              <a:ext uri="{FF2B5EF4-FFF2-40B4-BE49-F238E27FC236}">
                <a16:creationId xmlns:a16="http://schemas.microsoft.com/office/drawing/2014/main" id="{052A7FEB-81FC-6A29-2618-6B2FD352E207}"/>
              </a:ext>
            </a:extLst>
          </p:cNvPr>
          <p:cNvSpPr txBox="1"/>
          <p:nvPr/>
        </p:nvSpPr>
        <p:spPr>
          <a:xfrm>
            <a:off x="5199658" y="5814427"/>
            <a:ext cx="204886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(500,000 X 17)</a:t>
            </a:r>
            <a:endParaRPr lang="ko-KR" altLang="en-US" dirty="0"/>
          </a:p>
        </p:txBody>
      </p:sp>
      <p:sp>
        <p:nvSpPr>
          <p:cNvPr id="13" name="TextBox 12">
            <a:extLst>
              <a:ext uri="{FF2B5EF4-FFF2-40B4-BE49-F238E27FC236}">
                <a16:creationId xmlns:a16="http://schemas.microsoft.com/office/drawing/2014/main" id="{8732D3E4-6161-DCF1-9B16-D5C805E567F0}"/>
              </a:ext>
            </a:extLst>
          </p:cNvPr>
          <p:cNvSpPr txBox="1"/>
          <p:nvPr/>
        </p:nvSpPr>
        <p:spPr>
          <a:xfrm>
            <a:off x="575565" y="3676422"/>
            <a:ext cx="3472559" cy="923330"/>
          </a:xfrm>
          <a:prstGeom prst="rect">
            <a:avLst/>
          </a:prstGeom>
          <a:noFill/>
        </p:spPr>
        <p:txBody>
          <a:bodyPr wrap="square">
            <a:spAutoFit/>
          </a:bodyPr>
          <a:lstStyle/>
          <a:p>
            <a:pPr algn="just"/>
            <a:r>
              <a:rPr lang="en-US" altLang="ko-KR" dirty="0">
                <a:solidFill>
                  <a:srgbClr val="222222"/>
                </a:solidFill>
                <a:latin typeface="Arial Narrow" panose="020B0606020202030204" pitchFamily="34" charset="0"/>
              </a:rPr>
              <a:t>Therefore, we can train the model by splitting the data, which is called batch learning.</a:t>
            </a:r>
          </a:p>
        </p:txBody>
      </p:sp>
      <p:sp>
        <p:nvSpPr>
          <p:cNvPr id="3" name="TextBox 2">
            <a:extLst>
              <a:ext uri="{FF2B5EF4-FFF2-40B4-BE49-F238E27FC236}">
                <a16:creationId xmlns:a16="http://schemas.microsoft.com/office/drawing/2014/main" id="{2881ADA0-FB58-3FF5-09F3-011D61690238}"/>
              </a:ext>
            </a:extLst>
          </p:cNvPr>
          <p:cNvSpPr txBox="1"/>
          <p:nvPr/>
        </p:nvSpPr>
        <p:spPr>
          <a:xfrm>
            <a:off x="6901894" y="3561101"/>
            <a:ext cx="1562100" cy="369332"/>
          </a:xfrm>
          <a:prstGeom prst="rect">
            <a:avLst/>
          </a:prstGeom>
          <a:noFill/>
        </p:spPr>
        <p:txBody>
          <a:bodyPr wrap="square">
            <a:spAutoFit/>
          </a:bodyPr>
          <a:lstStyle/>
          <a:p>
            <a:r>
              <a:rPr lang="en-US" altLang="ko-KR" dirty="0">
                <a:solidFill>
                  <a:schemeClr val="accent4">
                    <a:lumMod val="75000"/>
                  </a:schemeClr>
                </a:solidFill>
                <a:latin typeface="Arial Narrow" panose="020B0606020202030204" pitchFamily="34" charset="0"/>
              </a:rPr>
              <a:t>Iteration #1</a:t>
            </a:r>
            <a:endParaRPr lang="ko-KR" altLang="en-US" dirty="0">
              <a:solidFill>
                <a:schemeClr val="accent4">
                  <a:lumMod val="75000"/>
                </a:schemeClr>
              </a:solidFill>
            </a:endParaRPr>
          </a:p>
        </p:txBody>
      </p:sp>
      <p:sp>
        <p:nvSpPr>
          <p:cNvPr id="5" name="TextBox 4">
            <a:extLst>
              <a:ext uri="{FF2B5EF4-FFF2-40B4-BE49-F238E27FC236}">
                <a16:creationId xmlns:a16="http://schemas.microsoft.com/office/drawing/2014/main" id="{C867208D-599F-3886-6F20-93A74BC0652F}"/>
              </a:ext>
            </a:extLst>
          </p:cNvPr>
          <p:cNvSpPr txBox="1"/>
          <p:nvPr/>
        </p:nvSpPr>
        <p:spPr>
          <a:xfrm>
            <a:off x="6901894" y="4730101"/>
            <a:ext cx="1562100" cy="369332"/>
          </a:xfrm>
          <a:prstGeom prst="rect">
            <a:avLst/>
          </a:prstGeom>
          <a:noFill/>
        </p:spPr>
        <p:txBody>
          <a:bodyPr wrap="square">
            <a:spAutoFit/>
          </a:bodyPr>
          <a:lstStyle/>
          <a:p>
            <a:r>
              <a:rPr lang="en-US" altLang="ko-KR" dirty="0">
                <a:solidFill>
                  <a:schemeClr val="accent6">
                    <a:lumMod val="50000"/>
                  </a:schemeClr>
                </a:solidFill>
                <a:latin typeface="Arial Narrow" panose="020B0606020202030204" pitchFamily="34" charset="0"/>
              </a:rPr>
              <a:t>Iteration #2</a:t>
            </a:r>
            <a:endParaRPr lang="ko-KR" altLang="en-US" dirty="0">
              <a:solidFill>
                <a:schemeClr val="accent6">
                  <a:lumMod val="50000"/>
                </a:schemeClr>
              </a:solidFill>
            </a:endParaRPr>
          </a:p>
        </p:txBody>
      </p:sp>
    </p:spTree>
    <p:extLst>
      <p:ext uri="{BB962C8B-B14F-4D97-AF65-F5344CB8AC3E}">
        <p14:creationId xmlns:p14="http://schemas.microsoft.com/office/powerpoint/2010/main" val="26599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4476749" y="2920365"/>
            <a:ext cx="340995" cy="110871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1864042" y="5590766"/>
            <a:ext cx="5564505" cy="369332"/>
          </a:xfrm>
          <a:prstGeom prst="rect">
            <a:avLst/>
          </a:prstGeom>
          <a:noFill/>
        </p:spPr>
        <p:txBody>
          <a:bodyPr wrap="square">
            <a:spAutoFit/>
          </a:bodyPr>
          <a:lstStyle/>
          <a:p>
            <a:r>
              <a:rPr lang="en-US" altLang="ko-KR" dirty="0"/>
              <a:t>What are the numbers in the 2</a:t>
            </a:r>
            <a:r>
              <a:rPr lang="en-US" altLang="ko-KR" baseline="30000" dirty="0"/>
              <a:t>nd</a:t>
            </a:r>
            <a:r>
              <a:rPr lang="en-US" altLang="ko-KR" dirty="0"/>
              <a:t> dimension of layers?</a:t>
            </a:r>
          </a:p>
        </p:txBody>
      </p:sp>
    </p:spTree>
    <p:extLst>
      <p:ext uri="{BB962C8B-B14F-4D97-AF65-F5344CB8AC3E}">
        <p14:creationId xmlns:p14="http://schemas.microsoft.com/office/powerpoint/2010/main" val="171084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2694846863"/>
              </p:ext>
            </p:extLst>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684315774"/>
              </p:ext>
            </p:extLst>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2972740226"/>
              </p:ext>
            </p:extLst>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4051832620"/>
              </p:ext>
            </p:extLst>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2409517" y="5478642"/>
            <a:ext cx="6032183" cy="369332"/>
          </a:xfrm>
          <a:prstGeom prst="rect">
            <a:avLst/>
          </a:prstGeom>
          <a:noFill/>
        </p:spPr>
        <p:txBody>
          <a:bodyPr wrap="square">
            <a:spAutoFit/>
          </a:bodyPr>
          <a:lstStyle/>
          <a:p>
            <a:r>
              <a:rPr lang="en-US" altLang="ko-KR" dirty="0"/>
              <a:t>It is a hyperparameter given by developers</a:t>
            </a:r>
          </a:p>
        </p:txBody>
      </p:sp>
    </p:spTree>
    <p:extLst>
      <p:ext uri="{BB962C8B-B14F-4D97-AF65-F5344CB8AC3E}">
        <p14:creationId xmlns:p14="http://schemas.microsoft.com/office/powerpoint/2010/main" val="824704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3" name="모서리가 둥근 직사각형 2"/>
          <p:cNvSpPr/>
          <p:nvPr/>
        </p:nvSpPr>
        <p:spPr>
          <a:xfrm>
            <a:off x="895546" y="1901292"/>
            <a:ext cx="7626285" cy="3010072"/>
          </a:xfrm>
          <a:prstGeom prst="roundRect">
            <a:avLst>
              <a:gd name="adj" fmla="val 6436"/>
            </a:avLst>
          </a:prstGeom>
          <a:noFill/>
          <a:ln>
            <a:solidFill>
              <a:schemeClr val="tx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p:cNvSpPr/>
          <p:nvPr/>
        </p:nvSpPr>
        <p:spPr>
          <a:xfrm>
            <a:off x="1045781" y="1788672"/>
            <a:ext cx="6863307" cy="3073405"/>
          </a:xfrm>
          <a:prstGeom prst="rect">
            <a:avLst/>
          </a:prstGeom>
        </p:spPr>
        <p:txBody>
          <a:bodyPr wrap="square">
            <a:spAutoFit/>
          </a:bodyPr>
          <a:lstStyle/>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How to define model structures</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Layers: input, hidden, output</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Model compile</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Multiclass classification and cross entropy</a:t>
            </a:r>
          </a:p>
          <a:p>
            <a:pPr marL="457200" indent="-457200">
              <a:lnSpc>
                <a:spcPct val="200000"/>
              </a:lnSpc>
              <a:buFont typeface="Arial" panose="020B0604020202020204" pitchFamily="34" charset="0"/>
              <a:buChar char="•"/>
            </a:pPr>
            <a:r>
              <a:rPr lang="en-US" altLang="ko-KR" sz="2000" dirty="0">
                <a:solidFill>
                  <a:srgbClr val="222222"/>
                </a:solidFill>
                <a:latin typeface="Arial Narrow" panose="020B0606020202030204" pitchFamily="34" charset="0"/>
              </a:rPr>
              <a:t>Model training</a:t>
            </a:r>
          </a:p>
        </p:txBody>
      </p:sp>
      <p:sp>
        <p:nvSpPr>
          <p:cNvPr id="8" name="직사각형 7">
            <a:extLst>
              <a:ext uri="{FF2B5EF4-FFF2-40B4-BE49-F238E27FC236}">
                <a16:creationId xmlns:a16="http://schemas.microsoft.com/office/drawing/2014/main" id="{71526429-7C47-4997-9969-04DFBBFA4E21}"/>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solidFill>
                  <a:srgbClr val="222222"/>
                </a:solidFill>
                <a:latin typeface="Arial Narrow" panose="020B0606020202030204" pitchFamily="34" charset="0"/>
              </a:rPr>
              <a:t>Contents</a:t>
            </a:r>
          </a:p>
        </p:txBody>
      </p:sp>
    </p:spTree>
    <p:extLst>
      <p:ext uri="{BB962C8B-B14F-4D97-AF65-F5344CB8AC3E}">
        <p14:creationId xmlns:p14="http://schemas.microsoft.com/office/powerpoint/2010/main" val="409754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3" name="그림 2">
            <a:extLst>
              <a:ext uri="{FF2B5EF4-FFF2-40B4-BE49-F238E27FC236}">
                <a16:creationId xmlns:a16="http://schemas.microsoft.com/office/drawing/2014/main" id="{C6A1C924-6C1C-2328-A6B0-791F62220ED7}"/>
              </a:ext>
            </a:extLst>
          </p:cNvPr>
          <p:cNvPicPr>
            <a:picLocks noChangeAspect="1"/>
          </p:cNvPicPr>
          <p:nvPr/>
        </p:nvPicPr>
        <p:blipFill>
          <a:blip r:embed="rId3"/>
          <a:stretch>
            <a:fillRect/>
          </a:stretch>
        </p:blipFill>
        <p:spPr>
          <a:xfrm>
            <a:off x="1311592" y="2167890"/>
            <a:ext cx="5972175" cy="2933700"/>
          </a:xfrm>
          <a:prstGeom prst="rect">
            <a:avLst/>
          </a:prstGeom>
        </p:spPr>
      </p:pic>
      <p:sp>
        <p:nvSpPr>
          <p:cNvPr id="2" name="사각형: 둥근 모서리 1">
            <a:extLst>
              <a:ext uri="{FF2B5EF4-FFF2-40B4-BE49-F238E27FC236}">
                <a16:creationId xmlns:a16="http://schemas.microsoft.com/office/drawing/2014/main" id="{DA7127DB-9063-349A-27C5-16A7C95FBCE4}"/>
              </a:ext>
            </a:extLst>
          </p:cNvPr>
          <p:cNvSpPr/>
          <p:nvPr/>
        </p:nvSpPr>
        <p:spPr>
          <a:xfrm>
            <a:off x="6094095" y="2920365"/>
            <a:ext cx="342900" cy="289560"/>
          </a:xfrm>
          <a:prstGeom prst="round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TextBox 4">
            <a:extLst>
              <a:ext uri="{FF2B5EF4-FFF2-40B4-BE49-F238E27FC236}">
                <a16:creationId xmlns:a16="http://schemas.microsoft.com/office/drawing/2014/main" id="{F0517E8C-5BA8-5103-8AFA-63EBA6DB5FC2}"/>
              </a:ext>
            </a:extLst>
          </p:cNvPr>
          <p:cNvSpPr txBox="1"/>
          <p:nvPr/>
        </p:nvSpPr>
        <p:spPr>
          <a:xfrm>
            <a:off x="2188845" y="5590766"/>
            <a:ext cx="4572000" cy="369332"/>
          </a:xfrm>
          <a:prstGeom prst="rect">
            <a:avLst/>
          </a:prstGeom>
          <a:noFill/>
        </p:spPr>
        <p:txBody>
          <a:bodyPr wrap="square">
            <a:spAutoFit/>
          </a:bodyPr>
          <a:lstStyle/>
          <a:p>
            <a:r>
              <a:rPr lang="en-US" altLang="ko-KR"/>
              <a:t>How is the parameter size determined?</a:t>
            </a:r>
            <a:endParaRPr lang="en-US" altLang="ko-KR" dirty="0"/>
          </a:p>
        </p:txBody>
      </p:sp>
    </p:spTree>
    <p:extLst>
      <p:ext uri="{BB962C8B-B14F-4D97-AF65-F5344CB8AC3E}">
        <p14:creationId xmlns:p14="http://schemas.microsoft.com/office/powerpoint/2010/main" val="36200073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nvGraphicFramePr>
        <p:xfrm>
          <a:off x="651000" y="193624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268634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153858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24433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nvGraphicFramePr>
        <p:xfrm>
          <a:off x="2854743" y="212745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260434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392078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392078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nvGraphicFramePr>
        <p:xfrm>
          <a:off x="7328212" y="193395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nvGraphicFramePr>
        <p:xfrm>
          <a:off x="5090417" y="256545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242390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392078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5" name="TextBox 4">
            <a:extLst>
              <a:ext uri="{FF2B5EF4-FFF2-40B4-BE49-F238E27FC236}">
                <a16:creationId xmlns:a16="http://schemas.microsoft.com/office/drawing/2014/main" id="{DCF69BB5-FA74-723D-A5B2-EEE4A7626B8B}"/>
              </a:ext>
            </a:extLst>
          </p:cNvPr>
          <p:cNvSpPr txBox="1"/>
          <p:nvPr/>
        </p:nvSpPr>
        <p:spPr>
          <a:xfrm>
            <a:off x="3297777" y="4964693"/>
            <a:ext cx="2880486" cy="400110"/>
          </a:xfrm>
          <a:prstGeom prst="rect">
            <a:avLst/>
          </a:prstGeom>
          <a:noFill/>
        </p:spPr>
        <p:txBody>
          <a:bodyPr wrap="square">
            <a:spAutoFit/>
          </a:bodyPr>
          <a:lstStyle/>
          <a:p>
            <a:r>
              <a:rPr lang="en-US" altLang="ko-KR" sz="2000" dirty="0"/>
              <a:t>(17 x 10) + (1x10) = 180</a:t>
            </a:r>
          </a:p>
        </p:txBody>
      </p:sp>
      <p:sp>
        <p:nvSpPr>
          <p:cNvPr id="7" name="사각형: 둥근 모서리 6">
            <a:extLst>
              <a:ext uri="{FF2B5EF4-FFF2-40B4-BE49-F238E27FC236}">
                <a16:creationId xmlns:a16="http://schemas.microsoft.com/office/drawing/2014/main" id="{B9B2F050-1964-B7D5-D230-96AAE70E2D3A}"/>
              </a:ext>
            </a:extLst>
          </p:cNvPr>
          <p:cNvSpPr/>
          <p:nvPr/>
        </p:nvSpPr>
        <p:spPr>
          <a:xfrm>
            <a:off x="2724150" y="1733550"/>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TextBox 8">
            <a:extLst>
              <a:ext uri="{FF2B5EF4-FFF2-40B4-BE49-F238E27FC236}">
                <a16:creationId xmlns:a16="http://schemas.microsoft.com/office/drawing/2014/main" id="{FBF43E19-7981-A364-DC45-C224BDA1844E}"/>
              </a:ext>
            </a:extLst>
          </p:cNvPr>
          <p:cNvSpPr txBox="1"/>
          <p:nvPr/>
        </p:nvSpPr>
        <p:spPr>
          <a:xfrm>
            <a:off x="3418141" y="1337728"/>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27840459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Tree>
    <p:extLst>
      <p:ext uri="{BB962C8B-B14F-4D97-AF65-F5344CB8AC3E}">
        <p14:creationId xmlns:p14="http://schemas.microsoft.com/office/powerpoint/2010/main" val="37025251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13971165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Layer concatenation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4053354891"/>
              </p:ext>
            </p:extLst>
          </p:nvPr>
        </p:nvGraphicFramePr>
        <p:xfrm>
          <a:off x="651000" y="294589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937350" y="25482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14" name="십자형 13">
            <a:extLst>
              <a:ext uri="{FF2B5EF4-FFF2-40B4-BE49-F238E27FC236}">
                <a16:creationId xmlns:a16="http://schemas.microsoft.com/office/drawing/2014/main" id="{289CF93A-AD7B-9F5C-BD90-84E235D2113F}"/>
              </a:ext>
            </a:extLst>
          </p:cNvPr>
          <p:cNvSpPr/>
          <p:nvPr/>
        </p:nvSpPr>
        <p:spPr>
          <a:xfrm rot="2619525">
            <a:off x="2217229" y="34529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7" name="표 16">
            <a:extLst>
              <a:ext uri="{FF2B5EF4-FFF2-40B4-BE49-F238E27FC236}">
                <a16:creationId xmlns:a16="http://schemas.microsoft.com/office/drawing/2014/main" id="{821DF0FF-120F-CFFF-64DD-9B91A606D921}"/>
              </a:ext>
            </a:extLst>
          </p:cNvPr>
          <p:cNvGraphicFramePr>
            <a:graphicFrameLocks noGrp="1"/>
          </p:cNvGraphicFramePr>
          <p:nvPr>
            <p:extLst>
              <p:ext uri="{D42A27DB-BD31-4B8C-83A1-F6EECF244321}">
                <p14:modId xmlns:p14="http://schemas.microsoft.com/office/powerpoint/2010/main" val="644845311"/>
              </p:ext>
            </p:extLst>
          </p:nvPr>
        </p:nvGraphicFramePr>
        <p:xfrm>
          <a:off x="2854743" y="31371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29" name="같음 기호 28">
            <a:extLst>
              <a:ext uri="{FF2B5EF4-FFF2-40B4-BE49-F238E27FC236}">
                <a16:creationId xmlns:a16="http://schemas.microsoft.com/office/drawing/2014/main" id="{2FACAA69-ED64-9935-FC26-9AC8A9367862}"/>
              </a:ext>
            </a:extLst>
          </p:cNvPr>
          <p:cNvSpPr/>
          <p:nvPr/>
        </p:nvSpPr>
        <p:spPr>
          <a:xfrm>
            <a:off x="6642922" y="36139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0" name="TextBox 29">
            <a:extLst>
              <a:ext uri="{FF2B5EF4-FFF2-40B4-BE49-F238E27FC236}">
                <a16:creationId xmlns:a16="http://schemas.microsoft.com/office/drawing/2014/main" id="{D515CE07-5897-D25A-0B29-5A21E4D903D8}"/>
              </a:ext>
            </a:extLst>
          </p:cNvPr>
          <p:cNvSpPr txBox="1"/>
          <p:nvPr/>
        </p:nvSpPr>
        <p:spPr>
          <a:xfrm>
            <a:off x="620520" y="4320838"/>
            <a:ext cx="1343320" cy="369332"/>
          </a:xfrm>
          <a:prstGeom prst="rect">
            <a:avLst/>
          </a:prstGeom>
          <a:noFill/>
        </p:spPr>
        <p:txBody>
          <a:bodyPr wrap="square">
            <a:spAutoFit/>
          </a:bodyPr>
          <a:lstStyle/>
          <a:p>
            <a:r>
              <a:rPr lang="en-US" altLang="ko-KR" sz="1800" dirty="0">
                <a:solidFill>
                  <a:srgbClr val="7030A0"/>
                </a:solidFill>
                <a:latin typeface="Arial Narrow" panose="020B0606020202030204" pitchFamily="34" charset="0"/>
              </a:rPr>
              <a:t>Data</a:t>
            </a:r>
            <a:r>
              <a:rPr lang="en-US" altLang="ko-KR" sz="1800" dirty="0">
                <a:solidFill>
                  <a:srgbClr val="222222"/>
                </a:solidFill>
                <a:latin typeface="Arial Narrow" panose="020B0606020202030204" pitchFamily="34" charset="0"/>
              </a:rPr>
              <a:t> (407, 17)</a:t>
            </a:r>
            <a:endParaRPr lang="ko-KR" altLang="en-US" dirty="0"/>
          </a:p>
        </p:txBody>
      </p:sp>
      <p:sp>
        <p:nvSpPr>
          <p:cNvPr id="31" name="TextBox 30">
            <a:extLst>
              <a:ext uri="{FF2B5EF4-FFF2-40B4-BE49-F238E27FC236}">
                <a16:creationId xmlns:a16="http://schemas.microsoft.com/office/drawing/2014/main" id="{F95B3D9E-05CE-1417-53C0-DA395DF014CF}"/>
              </a:ext>
            </a:extLst>
          </p:cNvPr>
          <p:cNvSpPr txBox="1"/>
          <p:nvPr/>
        </p:nvSpPr>
        <p:spPr>
          <a:xfrm>
            <a:off x="3025445"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32" name="TextBox 31">
            <a:extLst>
              <a:ext uri="{FF2B5EF4-FFF2-40B4-BE49-F238E27FC236}">
                <a16:creationId xmlns:a16="http://schemas.microsoft.com/office/drawing/2014/main" id="{29C03CD9-055C-5EC9-CD89-BED8FF8895A2}"/>
              </a:ext>
            </a:extLst>
          </p:cNvPr>
          <p:cNvSpPr txBox="1"/>
          <p:nvPr/>
        </p:nvSpPr>
        <p:spPr>
          <a:xfrm>
            <a:off x="7379221" y="4320838"/>
            <a:ext cx="1563673"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r>
              <a:rPr lang="en-US" altLang="ko-KR" sz="1800" dirty="0">
                <a:solidFill>
                  <a:srgbClr val="222222"/>
                </a:solidFill>
                <a:latin typeface="Arial Narrow" panose="020B0606020202030204" pitchFamily="34" charset="0"/>
              </a:rPr>
              <a:t> (407, 10)</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4165933806"/>
              </p:ext>
            </p:extLst>
          </p:nvPr>
        </p:nvGraphicFramePr>
        <p:xfrm>
          <a:off x="7328212" y="294360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graphicFrame>
        <p:nvGraphicFramePr>
          <p:cNvPr id="34" name="표 33">
            <a:extLst>
              <a:ext uri="{FF2B5EF4-FFF2-40B4-BE49-F238E27FC236}">
                <a16:creationId xmlns:a16="http://schemas.microsoft.com/office/drawing/2014/main" id="{63BC76D0-B2E6-4B60-7ED6-DC57CFF7094F}"/>
              </a:ext>
            </a:extLst>
          </p:cNvPr>
          <p:cNvGraphicFramePr>
            <a:graphicFrameLocks noGrp="1"/>
          </p:cNvGraphicFramePr>
          <p:nvPr>
            <p:extLst>
              <p:ext uri="{D42A27DB-BD31-4B8C-83A1-F6EECF244321}">
                <p14:modId xmlns:p14="http://schemas.microsoft.com/office/powerpoint/2010/main" val="1518432199"/>
              </p:ext>
            </p:extLst>
          </p:nvPr>
        </p:nvGraphicFramePr>
        <p:xfrm>
          <a:off x="5090417" y="35751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5" name="십자형 34">
            <a:extLst>
              <a:ext uri="{FF2B5EF4-FFF2-40B4-BE49-F238E27FC236}">
                <a16:creationId xmlns:a16="http://schemas.microsoft.com/office/drawing/2014/main" id="{7811BBD0-4BF2-4404-C996-6AE8678C64E7}"/>
              </a:ext>
            </a:extLst>
          </p:cNvPr>
          <p:cNvSpPr/>
          <p:nvPr/>
        </p:nvSpPr>
        <p:spPr>
          <a:xfrm rot="5400000">
            <a:off x="4428013" y="34335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TextBox 37">
            <a:extLst>
              <a:ext uri="{FF2B5EF4-FFF2-40B4-BE49-F238E27FC236}">
                <a16:creationId xmlns:a16="http://schemas.microsoft.com/office/drawing/2014/main" id="{6BA2A77F-78E7-DA27-AD3C-A6F4E81A3510}"/>
              </a:ext>
            </a:extLst>
          </p:cNvPr>
          <p:cNvSpPr txBox="1"/>
          <p:nvPr/>
        </p:nvSpPr>
        <p:spPr>
          <a:xfrm>
            <a:off x="5151377" y="43208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
        <p:nvSpPr>
          <p:cNvPr id="40" name="TextBox 39">
            <a:extLst>
              <a:ext uri="{FF2B5EF4-FFF2-40B4-BE49-F238E27FC236}">
                <a16:creationId xmlns:a16="http://schemas.microsoft.com/office/drawing/2014/main" id="{CE6F7B91-C1C9-F6C9-9F7A-F4D5BA43FBDA}"/>
              </a:ext>
            </a:extLst>
          </p:cNvPr>
          <p:cNvSpPr txBox="1"/>
          <p:nvPr/>
        </p:nvSpPr>
        <p:spPr>
          <a:xfrm>
            <a:off x="3257550" y="5364863"/>
            <a:ext cx="3531739" cy="400110"/>
          </a:xfrm>
          <a:prstGeom prst="rect">
            <a:avLst/>
          </a:prstGeom>
          <a:noFill/>
        </p:spPr>
        <p:txBody>
          <a:bodyPr wrap="square">
            <a:spAutoFit/>
          </a:bodyPr>
          <a:lstStyle/>
          <a:p>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endParaRPr lang="ko-KR" altLang="en-US" sz="2000" dirty="0"/>
          </a:p>
        </p:txBody>
      </p:sp>
    </p:spTree>
    <p:extLst>
      <p:ext uri="{BB962C8B-B14F-4D97-AF65-F5344CB8AC3E}">
        <p14:creationId xmlns:p14="http://schemas.microsoft.com/office/powerpoint/2010/main" val="475315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Concat(</a:t>
            </a:r>
            <a:r>
              <a:rPr lang="en-US" altLang="ko-KR" sz="2000" dirty="0">
                <a:solidFill>
                  <a:srgbClr val="7030A0"/>
                </a:solidFill>
                <a:latin typeface="Arial Narrow" panose="020B0606020202030204" pitchFamily="34" charset="0"/>
              </a:rPr>
              <a:t>Data</a:t>
            </a:r>
            <a:r>
              <a:rPr lang="en-US" altLang="ko-KR" sz="2000" dirty="0">
                <a:solidFill>
                  <a:srgbClr val="222222"/>
                </a:solidFill>
                <a:latin typeface="Arial Narrow" panose="020B0606020202030204" pitchFamily="34" charset="0"/>
              </a:rPr>
              <a:t>, </a:t>
            </a:r>
            <a:r>
              <a:rPr lang="en-US" altLang="ko-KR" sz="2000" dirty="0">
                <a:solidFill>
                  <a:schemeClr val="accent2"/>
                </a:solidFill>
                <a:latin typeface="Arial Narrow" panose="020B0606020202030204" pitchFamily="34" charset="0"/>
              </a:rPr>
              <a:t>HL1</a:t>
            </a:r>
            <a:r>
              <a:rPr lang="en-US" altLang="ko-KR" sz="2000" dirty="0">
                <a:latin typeface="Arial Narrow" panose="020B0606020202030204" pitchFamily="34" charset="0"/>
              </a:rPr>
              <a:t>, axis=1</a:t>
            </a:r>
            <a:r>
              <a:rPr lang="en-US" altLang="ko-KR" sz="2000" dirty="0">
                <a:solidFill>
                  <a:srgbClr val="222222"/>
                </a:solidFill>
                <a:latin typeface="Arial Narrow" panose="020B0606020202030204" pitchFamily="34" charset="0"/>
              </a:rPr>
              <a:t>) = </a:t>
            </a:r>
            <a:r>
              <a:rPr lang="en-US" altLang="ko-KR" sz="2000" dirty="0">
                <a:solidFill>
                  <a:schemeClr val="accent6">
                    <a:lumMod val="50000"/>
                  </a:schemeClr>
                </a:solidFill>
                <a:latin typeface="Arial Narrow" panose="020B0606020202030204" pitchFamily="34" charset="0"/>
              </a:rPr>
              <a:t>HL2 </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extLst>
              <p:ext uri="{D42A27DB-BD31-4B8C-83A1-F6EECF244321}">
                <p14:modId xmlns:p14="http://schemas.microsoft.com/office/powerpoint/2010/main" val="1523791120"/>
              </p:ext>
            </p:extLst>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extLst>
              <p:ext uri="{D42A27DB-BD31-4B8C-83A1-F6EECF244321}">
                <p14:modId xmlns:p14="http://schemas.microsoft.com/office/powerpoint/2010/main" val="1281241664"/>
              </p:ext>
            </p:extLst>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16919699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049775"/>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Sequential APIs do not </a:t>
            </a:r>
            <a:r>
              <a:rPr lang="en-US" altLang="ko-KR" sz="2000">
                <a:solidFill>
                  <a:srgbClr val="222222"/>
                </a:solidFill>
                <a:latin typeface="Arial Narrow" panose="020B0606020202030204" pitchFamily="34" charset="0"/>
              </a:rPr>
              <a:t>allow layer-concatenation </a:t>
            </a:r>
            <a:r>
              <a:rPr lang="en-US" altLang="ko-KR" sz="2000" dirty="0">
                <a:solidFill>
                  <a:srgbClr val="222222"/>
                </a:solidFill>
                <a:latin typeface="Arial Narrow" panose="020B0606020202030204" pitchFamily="34" charset="0"/>
              </a:rPr>
              <a:t>as shown below.</a:t>
            </a:r>
          </a:p>
        </p:txBody>
      </p:sp>
      <p:graphicFrame>
        <p:nvGraphicFramePr>
          <p:cNvPr id="8" name="표 17">
            <a:extLst>
              <a:ext uri="{FF2B5EF4-FFF2-40B4-BE49-F238E27FC236}">
                <a16:creationId xmlns:a16="http://schemas.microsoft.com/office/drawing/2014/main" id="{5CC1D878-AECE-512C-6278-205E44070915}"/>
              </a:ext>
            </a:extLst>
          </p:cNvPr>
          <p:cNvGraphicFramePr>
            <a:graphicFrameLocks noGrp="1"/>
          </p:cNvGraphicFramePr>
          <p:nvPr/>
        </p:nvGraphicFramePr>
        <p:xfrm>
          <a:off x="2990340" y="3113537"/>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bl>
          </a:graphicData>
        </a:graphic>
      </p:graphicFrame>
      <p:sp>
        <p:nvSpPr>
          <p:cNvPr id="12" name="TextBox 11">
            <a:extLst>
              <a:ext uri="{FF2B5EF4-FFF2-40B4-BE49-F238E27FC236}">
                <a16:creationId xmlns:a16="http://schemas.microsoft.com/office/drawing/2014/main" id="{64FB1E1B-628E-930C-43B4-29E1D634DB1C}"/>
              </a:ext>
            </a:extLst>
          </p:cNvPr>
          <p:cNvSpPr txBox="1"/>
          <p:nvPr/>
        </p:nvSpPr>
        <p:spPr>
          <a:xfrm>
            <a:off x="3276690" y="271587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30" name="TextBox 29">
            <a:extLst>
              <a:ext uri="{FF2B5EF4-FFF2-40B4-BE49-F238E27FC236}">
                <a16:creationId xmlns:a16="http://schemas.microsoft.com/office/drawing/2014/main" id="{D515CE07-5897-D25A-0B29-5A21E4D903D8}"/>
              </a:ext>
            </a:extLst>
          </p:cNvPr>
          <p:cNvSpPr txBox="1"/>
          <p:nvPr/>
        </p:nvSpPr>
        <p:spPr>
          <a:xfrm>
            <a:off x="3632148" y="4452581"/>
            <a:ext cx="1343320" cy="369332"/>
          </a:xfrm>
          <a:prstGeom prst="rect">
            <a:avLst/>
          </a:prstGeom>
          <a:noFill/>
        </p:spPr>
        <p:txBody>
          <a:bodyPr wrap="square">
            <a:spAutoFit/>
          </a:bodyPr>
          <a:lstStyle/>
          <a:p>
            <a:r>
              <a:rPr lang="en-US" altLang="ko-KR" sz="1800" dirty="0">
                <a:solidFill>
                  <a:schemeClr val="accent6">
                    <a:lumMod val="50000"/>
                  </a:schemeClr>
                </a:solidFill>
                <a:latin typeface="Arial Narrow" panose="020B0606020202030204" pitchFamily="34" charset="0"/>
              </a:rPr>
              <a:t>HL2</a:t>
            </a:r>
            <a:r>
              <a:rPr lang="en-US" altLang="ko-KR" sz="1800" dirty="0">
                <a:solidFill>
                  <a:srgbClr val="222222"/>
                </a:solidFill>
                <a:latin typeface="Arial Narrow" panose="020B0606020202030204" pitchFamily="34" charset="0"/>
              </a:rPr>
              <a:t> (407, 27)</a:t>
            </a:r>
            <a:endParaRPr lang="ko-KR" altLang="en-US" dirty="0"/>
          </a:p>
        </p:txBody>
      </p:sp>
      <p:graphicFrame>
        <p:nvGraphicFramePr>
          <p:cNvPr id="33" name="표 17">
            <a:extLst>
              <a:ext uri="{FF2B5EF4-FFF2-40B4-BE49-F238E27FC236}">
                <a16:creationId xmlns:a16="http://schemas.microsoft.com/office/drawing/2014/main" id="{1FF61345-5C32-1D0F-B88E-3F7F3701C96E}"/>
              </a:ext>
            </a:extLst>
          </p:cNvPr>
          <p:cNvGraphicFramePr>
            <a:graphicFrameLocks noGrp="1"/>
          </p:cNvGraphicFramePr>
          <p:nvPr/>
        </p:nvGraphicFramePr>
        <p:xfrm>
          <a:off x="4432612" y="3111245"/>
          <a:ext cx="1445442" cy="134133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bl>
          </a:graphicData>
        </a:graphic>
      </p:graphicFrame>
      <p:sp>
        <p:nvSpPr>
          <p:cNvPr id="2" name="TextBox 1">
            <a:extLst>
              <a:ext uri="{FF2B5EF4-FFF2-40B4-BE49-F238E27FC236}">
                <a16:creationId xmlns:a16="http://schemas.microsoft.com/office/drawing/2014/main" id="{58FB0BE5-9A22-64A9-E55B-20B6377C3B42}"/>
              </a:ext>
            </a:extLst>
          </p:cNvPr>
          <p:cNvSpPr txBox="1"/>
          <p:nvPr/>
        </p:nvSpPr>
        <p:spPr>
          <a:xfrm>
            <a:off x="4717936" y="2736167"/>
            <a:ext cx="597967" cy="369332"/>
          </a:xfrm>
          <a:prstGeom prst="rect">
            <a:avLst/>
          </a:prstGeom>
          <a:noFill/>
        </p:spPr>
        <p:txBody>
          <a:bodyPr wrap="square">
            <a:spAutoFit/>
          </a:bodyPr>
          <a:lstStyle/>
          <a:p>
            <a:r>
              <a:rPr lang="en-US" altLang="ko-KR" sz="1800" dirty="0">
                <a:solidFill>
                  <a:schemeClr val="accent2"/>
                </a:solidFill>
                <a:latin typeface="Arial Narrow" panose="020B0606020202030204" pitchFamily="34" charset="0"/>
              </a:rPr>
              <a:t>HL1</a:t>
            </a:r>
            <a:endParaRPr lang="ko-KR" altLang="en-US" dirty="0"/>
          </a:p>
        </p:txBody>
      </p:sp>
    </p:spTree>
    <p:extLst>
      <p:ext uri="{BB962C8B-B14F-4D97-AF65-F5344CB8AC3E}">
        <p14:creationId xmlns:p14="http://schemas.microsoft.com/office/powerpoint/2010/main" val="4185354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28377949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2" name="직사각형 1">
            <a:extLst>
              <a:ext uri="{FF2B5EF4-FFF2-40B4-BE49-F238E27FC236}">
                <a16:creationId xmlns:a16="http://schemas.microsoft.com/office/drawing/2014/main" id="{B4CD54DC-23E6-5D65-F445-748A003F566B}"/>
              </a:ext>
            </a:extLst>
          </p:cNvPr>
          <p:cNvSpPr/>
          <p:nvPr/>
        </p:nvSpPr>
        <p:spPr>
          <a:xfrm>
            <a:off x="2748280" y="4455624"/>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화살표: 오른쪽 2">
            <a:extLst>
              <a:ext uri="{FF2B5EF4-FFF2-40B4-BE49-F238E27FC236}">
                <a16:creationId xmlns:a16="http://schemas.microsoft.com/office/drawing/2014/main" id="{2954B5FF-B487-C96F-0EE5-1E26B7562841}"/>
              </a:ext>
            </a:extLst>
          </p:cNvPr>
          <p:cNvSpPr/>
          <p:nvPr/>
        </p:nvSpPr>
        <p:spPr>
          <a:xfrm>
            <a:off x="3114040" y="5115560"/>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직사각형 3">
            <a:extLst>
              <a:ext uri="{FF2B5EF4-FFF2-40B4-BE49-F238E27FC236}">
                <a16:creationId xmlns:a16="http://schemas.microsoft.com/office/drawing/2014/main" id="{0CA214F9-D088-D43A-2CFB-CE31D728DEFA}"/>
              </a:ext>
            </a:extLst>
          </p:cNvPr>
          <p:cNvSpPr/>
          <p:nvPr/>
        </p:nvSpPr>
        <p:spPr>
          <a:xfrm>
            <a:off x="3736340" y="4643561"/>
            <a:ext cx="232410" cy="1135567"/>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직사각형 8">
            <a:extLst>
              <a:ext uri="{FF2B5EF4-FFF2-40B4-BE49-F238E27FC236}">
                <a16:creationId xmlns:a16="http://schemas.microsoft.com/office/drawing/2014/main" id="{61268DA2-140A-9E9D-2185-76AEAB959F92}"/>
              </a:ext>
            </a:extLst>
          </p:cNvPr>
          <p:cNvSpPr/>
          <p:nvPr/>
        </p:nvSpPr>
        <p:spPr>
          <a:xfrm>
            <a:off x="3737025" y="3125771"/>
            <a:ext cx="232410" cy="151144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6" name="그룹 15">
            <a:extLst>
              <a:ext uri="{FF2B5EF4-FFF2-40B4-BE49-F238E27FC236}">
                <a16:creationId xmlns:a16="http://schemas.microsoft.com/office/drawing/2014/main" id="{48A9A720-E39F-67A6-8DFB-3A2A1872C4DD}"/>
              </a:ext>
            </a:extLst>
          </p:cNvPr>
          <p:cNvGrpSpPr/>
          <p:nvPr/>
        </p:nvGrpSpPr>
        <p:grpSpPr>
          <a:xfrm>
            <a:off x="2832840" y="4009072"/>
            <a:ext cx="741468" cy="344487"/>
            <a:chOff x="1650682" y="3778250"/>
            <a:chExt cx="1589405" cy="514350"/>
          </a:xfrm>
        </p:grpSpPr>
        <p:cxnSp>
          <p:nvCxnSpPr>
            <p:cNvPr id="13" name="직선 연결선 12">
              <a:extLst>
                <a:ext uri="{FF2B5EF4-FFF2-40B4-BE49-F238E27FC236}">
                  <a16:creationId xmlns:a16="http://schemas.microsoft.com/office/drawing/2014/main" id="{5CEFE973-4D58-A3B5-1310-63552AC34040}"/>
                </a:ext>
              </a:extLst>
            </p:cNvPr>
            <p:cNvCxnSpPr/>
            <p:nvPr/>
          </p:nvCxnSpPr>
          <p:spPr>
            <a:xfrm flipV="1">
              <a:off x="1668145" y="3778250"/>
              <a:ext cx="0" cy="51435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직선 화살표 연결선 14">
              <a:extLst>
                <a:ext uri="{FF2B5EF4-FFF2-40B4-BE49-F238E27FC236}">
                  <a16:creationId xmlns:a16="http://schemas.microsoft.com/office/drawing/2014/main" id="{9AEDCD92-D47A-DF9F-B42A-87CD5D78D3FB}"/>
                </a:ext>
              </a:extLst>
            </p:cNvPr>
            <p:cNvCxnSpPr/>
            <p:nvPr/>
          </p:nvCxnSpPr>
          <p:spPr>
            <a:xfrm>
              <a:off x="1650682" y="3784600"/>
              <a:ext cx="1589405" cy="0"/>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B9C12731-170E-1703-CC05-37933329EC84}"/>
              </a:ext>
            </a:extLst>
          </p:cNvPr>
          <p:cNvSpPr txBox="1"/>
          <p:nvPr/>
        </p:nvSpPr>
        <p:spPr>
          <a:xfrm rot="16200000">
            <a:off x="2910700" y="4467934"/>
            <a:ext cx="1343146" cy="338554"/>
          </a:xfrm>
          <a:prstGeom prst="rect">
            <a:avLst/>
          </a:prstGeom>
          <a:noFill/>
        </p:spPr>
        <p:txBody>
          <a:bodyPr wrap="square">
            <a:spAutoFit/>
          </a:bodyPr>
          <a:lstStyle/>
          <a:p>
            <a:r>
              <a:rPr lang="en-US" altLang="ko-KR" sz="1600" dirty="0">
                <a:solidFill>
                  <a:srgbClr val="7030A0"/>
                </a:solidFill>
                <a:latin typeface="Arial Narrow" panose="020B0606020202030204" pitchFamily="34" charset="0"/>
              </a:rPr>
              <a:t>Concatenation</a:t>
            </a:r>
            <a:endParaRPr lang="ko-KR" altLang="en-US" sz="1600" dirty="0">
              <a:solidFill>
                <a:srgbClr val="7030A0"/>
              </a:solidFill>
            </a:endParaRPr>
          </a:p>
        </p:txBody>
      </p:sp>
      <p:sp>
        <p:nvSpPr>
          <p:cNvPr id="19" name="화살표: 오른쪽 18">
            <a:extLst>
              <a:ext uri="{FF2B5EF4-FFF2-40B4-BE49-F238E27FC236}">
                <a16:creationId xmlns:a16="http://schemas.microsoft.com/office/drawing/2014/main" id="{027C740D-0859-EFD4-D2F4-AA1350097414}"/>
              </a:ext>
            </a:extLst>
          </p:cNvPr>
          <p:cNvSpPr/>
          <p:nvPr/>
        </p:nvSpPr>
        <p:spPr>
          <a:xfrm>
            <a:off x="4223363" y="4522911"/>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직사각형 19">
            <a:extLst>
              <a:ext uri="{FF2B5EF4-FFF2-40B4-BE49-F238E27FC236}">
                <a16:creationId xmlns:a16="http://schemas.microsoft.com/office/drawing/2014/main" id="{532081FE-DB27-21FF-78CD-FA14EE6FBECE}"/>
              </a:ext>
            </a:extLst>
          </p:cNvPr>
          <p:cNvSpPr/>
          <p:nvPr/>
        </p:nvSpPr>
        <p:spPr>
          <a:xfrm>
            <a:off x="4702477" y="4064919"/>
            <a:ext cx="232410" cy="1135567"/>
          </a:xfrm>
          <a:prstGeom prst="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화살표: 오른쪽 20">
            <a:extLst>
              <a:ext uri="{FF2B5EF4-FFF2-40B4-BE49-F238E27FC236}">
                <a16:creationId xmlns:a16="http://schemas.microsoft.com/office/drawing/2014/main" id="{DD355D6B-1F72-B4F9-B0D3-0B8DCEB74AA7}"/>
              </a:ext>
            </a:extLst>
          </p:cNvPr>
          <p:cNvSpPr/>
          <p:nvPr/>
        </p:nvSpPr>
        <p:spPr>
          <a:xfrm>
            <a:off x="5167942" y="4504689"/>
            <a:ext cx="336550" cy="228600"/>
          </a:xfrm>
          <a:prstGeom prst="rightArrow">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직사각형 21">
            <a:extLst>
              <a:ext uri="{FF2B5EF4-FFF2-40B4-BE49-F238E27FC236}">
                <a16:creationId xmlns:a16="http://schemas.microsoft.com/office/drawing/2014/main" id="{BFB679BE-B6A8-F8F0-1204-FB0367FBB732}"/>
              </a:ext>
            </a:extLst>
          </p:cNvPr>
          <p:cNvSpPr/>
          <p:nvPr/>
        </p:nvSpPr>
        <p:spPr>
          <a:xfrm>
            <a:off x="5815937" y="4373155"/>
            <a:ext cx="232410" cy="467197"/>
          </a:xfrm>
          <a:prstGeom prst="rect">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TextBox 22">
            <a:extLst>
              <a:ext uri="{FF2B5EF4-FFF2-40B4-BE49-F238E27FC236}">
                <a16:creationId xmlns:a16="http://schemas.microsoft.com/office/drawing/2014/main" id="{226E52AE-2DD9-79B1-126A-D87441DDF395}"/>
              </a:ext>
            </a:extLst>
          </p:cNvPr>
          <p:cNvSpPr txBox="1"/>
          <p:nvPr/>
        </p:nvSpPr>
        <p:spPr>
          <a:xfrm rot="16200000">
            <a:off x="2562073" y="5042067"/>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24" name="TextBox 23">
            <a:extLst>
              <a:ext uri="{FF2B5EF4-FFF2-40B4-BE49-F238E27FC236}">
                <a16:creationId xmlns:a16="http://schemas.microsoft.com/office/drawing/2014/main" id="{926B5D2E-D2D5-7050-1C72-D50C8BE5B162}"/>
              </a:ext>
            </a:extLst>
          </p:cNvPr>
          <p:cNvSpPr txBox="1"/>
          <p:nvPr/>
        </p:nvSpPr>
        <p:spPr>
          <a:xfrm rot="16200000">
            <a:off x="3423430" y="4983613"/>
            <a:ext cx="839204" cy="338554"/>
          </a:xfrm>
          <a:prstGeom prst="rect">
            <a:avLst/>
          </a:prstGeom>
          <a:noFill/>
        </p:spPr>
        <p:txBody>
          <a:bodyPr wrap="square">
            <a:spAutoFit/>
          </a:bodyPr>
          <a:lstStyle/>
          <a:p>
            <a:r>
              <a:rPr lang="en-US" altLang="ko-KR" sz="1600" dirty="0">
                <a:latin typeface="Arial Narrow" panose="020B0606020202030204" pitchFamily="34" charset="0"/>
              </a:rPr>
              <a:t>Hidden1</a:t>
            </a:r>
            <a:endParaRPr lang="ko-KR" altLang="en-US" sz="1600" dirty="0"/>
          </a:p>
        </p:txBody>
      </p:sp>
      <p:sp>
        <p:nvSpPr>
          <p:cNvPr id="26" name="TextBox 25">
            <a:extLst>
              <a:ext uri="{FF2B5EF4-FFF2-40B4-BE49-F238E27FC236}">
                <a16:creationId xmlns:a16="http://schemas.microsoft.com/office/drawing/2014/main" id="{5F830D80-A255-DE4C-C56B-289649D00BB5}"/>
              </a:ext>
            </a:extLst>
          </p:cNvPr>
          <p:cNvSpPr txBox="1"/>
          <p:nvPr/>
        </p:nvSpPr>
        <p:spPr>
          <a:xfrm rot="16200000">
            <a:off x="4399079" y="4414611"/>
            <a:ext cx="839206" cy="338554"/>
          </a:xfrm>
          <a:prstGeom prst="rect">
            <a:avLst/>
          </a:prstGeom>
          <a:noFill/>
        </p:spPr>
        <p:txBody>
          <a:bodyPr wrap="square">
            <a:spAutoFit/>
          </a:bodyPr>
          <a:lstStyle/>
          <a:p>
            <a:r>
              <a:rPr lang="en-US" altLang="ko-KR" sz="1600" dirty="0">
                <a:latin typeface="Arial Narrow" panose="020B0606020202030204" pitchFamily="34" charset="0"/>
              </a:rPr>
              <a:t>Hidden3</a:t>
            </a:r>
            <a:endParaRPr lang="ko-KR" altLang="en-US" sz="1600" dirty="0"/>
          </a:p>
        </p:txBody>
      </p:sp>
      <p:sp>
        <p:nvSpPr>
          <p:cNvPr id="27" name="TextBox 26">
            <a:extLst>
              <a:ext uri="{FF2B5EF4-FFF2-40B4-BE49-F238E27FC236}">
                <a16:creationId xmlns:a16="http://schemas.microsoft.com/office/drawing/2014/main" id="{87BE7663-41BE-A970-F1AA-A8BA71A0A167}"/>
              </a:ext>
            </a:extLst>
          </p:cNvPr>
          <p:cNvSpPr txBox="1"/>
          <p:nvPr/>
        </p:nvSpPr>
        <p:spPr>
          <a:xfrm rot="16200000">
            <a:off x="5640553" y="4449712"/>
            <a:ext cx="552584" cy="338554"/>
          </a:xfrm>
          <a:prstGeom prst="rect">
            <a:avLst/>
          </a:prstGeom>
          <a:noFill/>
        </p:spPr>
        <p:txBody>
          <a:bodyPr wrap="square">
            <a:spAutoFit/>
          </a:bodyPr>
          <a:lstStyle/>
          <a:p>
            <a:pPr algn="ctr"/>
            <a:r>
              <a:rPr lang="en-US" altLang="ko-KR" sz="1600" dirty="0">
                <a:latin typeface="Arial Narrow" panose="020B0606020202030204" pitchFamily="34" charset="0"/>
              </a:rPr>
              <a:t>Out</a:t>
            </a:r>
            <a:endParaRPr lang="ko-KR" altLang="en-US" sz="1600" dirty="0"/>
          </a:p>
        </p:txBody>
      </p:sp>
      <p:sp>
        <p:nvSpPr>
          <p:cNvPr id="28" name="TextBox 27">
            <a:extLst>
              <a:ext uri="{FF2B5EF4-FFF2-40B4-BE49-F238E27FC236}">
                <a16:creationId xmlns:a16="http://schemas.microsoft.com/office/drawing/2014/main" id="{544E0745-E51C-46A9-B258-68B39001199C}"/>
              </a:ext>
            </a:extLst>
          </p:cNvPr>
          <p:cNvSpPr txBox="1"/>
          <p:nvPr/>
        </p:nvSpPr>
        <p:spPr>
          <a:xfrm rot="16200000">
            <a:off x="3572122" y="3702678"/>
            <a:ext cx="569899" cy="338554"/>
          </a:xfrm>
          <a:prstGeom prst="rect">
            <a:avLst/>
          </a:prstGeom>
          <a:noFill/>
        </p:spPr>
        <p:txBody>
          <a:bodyPr wrap="square">
            <a:spAutoFit/>
          </a:bodyPr>
          <a:lstStyle/>
          <a:p>
            <a:r>
              <a:rPr lang="en-US" altLang="ko-KR" sz="1600" dirty="0">
                <a:solidFill>
                  <a:schemeClr val="accent2"/>
                </a:solidFill>
                <a:latin typeface="Arial Narrow" panose="020B0606020202030204" pitchFamily="34" charset="0"/>
              </a:rPr>
              <a:t>Input</a:t>
            </a:r>
            <a:endParaRPr lang="ko-KR" altLang="en-US" sz="1600" dirty="0">
              <a:solidFill>
                <a:schemeClr val="accent2"/>
              </a:solidFill>
            </a:endParaRPr>
          </a:p>
        </p:txBody>
      </p:sp>
      <p:sp>
        <p:nvSpPr>
          <p:cNvPr id="12" name="TextBox 11">
            <a:extLst>
              <a:ext uri="{FF2B5EF4-FFF2-40B4-BE49-F238E27FC236}">
                <a16:creationId xmlns:a16="http://schemas.microsoft.com/office/drawing/2014/main" id="{F7C0E015-4F27-6D0B-466A-8819DA489AD9}"/>
              </a:ext>
            </a:extLst>
          </p:cNvPr>
          <p:cNvSpPr txBox="1"/>
          <p:nvPr/>
        </p:nvSpPr>
        <p:spPr>
          <a:xfrm rot="16200000">
            <a:off x="3666505" y="4463425"/>
            <a:ext cx="839206" cy="338554"/>
          </a:xfrm>
          <a:prstGeom prst="rect">
            <a:avLst/>
          </a:prstGeom>
          <a:noFill/>
        </p:spPr>
        <p:txBody>
          <a:bodyPr wrap="square">
            <a:spAutoFit/>
          </a:bodyPr>
          <a:lstStyle/>
          <a:p>
            <a:r>
              <a:rPr lang="en-US" altLang="ko-KR" sz="1600" dirty="0">
                <a:latin typeface="Arial Narrow" panose="020B0606020202030204" pitchFamily="34" charset="0"/>
              </a:rPr>
              <a:t>Hidden2</a:t>
            </a:r>
            <a:endParaRPr lang="ko-KR" altLang="en-US" sz="1600" dirty="0"/>
          </a:p>
        </p:txBody>
      </p:sp>
    </p:spTree>
    <p:extLst>
      <p:ext uri="{BB962C8B-B14F-4D97-AF65-F5344CB8AC3E}">
        <p14:creationId xmlns:p14="http://schemas.microsoft.com/office/powerpoint/2010/main" val="30475258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51143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Functional API: </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This approach is employed for building nonsequential or complicated models in which various inputs, hidden layers, and outputs are connected out of sequence. </a:t>
            </a:r>
          </a:p>
        </p:txBody>
      </p:sp>
      <p:sp>
        <p:nvSpPr>
          <p:cNvPr id="3" name="TextBox 2">
            <a:extLst>
              <a:ext uri="{FF2B5EF4-FFF2-40B4-BE49-F238E27FC236}">
                <a16:creationId xmlns:a16="http://schemas.microsoft.com/office/drawing/2014/main" id="{9EA59BB4-2B57-2134-210D-D17A9FDB2C1C}"/>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https://colab.research.google.com/github/JunetaeKim/DeepLearningClass/blob/main/Week9/Functional%20API.ipynb</a:t>
            </a:r>
            <a:endParaRPr lang="ko-KR" altLang="en-US" dirty="0"/>
          </a:p>
        </p:txBody>
      </p:sp>
    </p:spTree>
    <p:extLst>
      <p:ext uri="{BB962C8B-B14F-4D97-AF65-F5344CB8AC3E}">
        <p14:creationId xmlns:p14="http://schemas.microsoft.com/office/powerpoint/2010/main" val="35902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2434769"/>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Goals</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Learn how to design model structures using TF 2.x</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Exercise : Prediction of survival of patients with lung cancer surgery.</a:t>
            </a: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a:p>
            <a:pPr marL="741600" lvl="1" indent="-284400">
              <a:lnSpc>
                <a:spcPct val="150000"/>
              </a:lnSpc>
              <a:buFont typeface="Arial" panose="020B0604020202020204" pitchFamily="34" charset="0"/>
              <a:buChar char="•"/>
            </a:pPr>
            <a:endParaRPr lang="en-US" altLang="ko-KR" sz="2000" dirty="0">
              <a:solidFill>
                <a:srgbClr val="222222"/>
              </a:solidFill>
              <a:latin typeface="Arial Narrow" panose="020B0606020202030204" pitchFamily="34" charset="0"/>
            </a:endParaRP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Tree>
    <p:extLst>
      <p:ext uri="{BB962C8B-B14F-4D97-AF65-F5344CB8AC3E}">
        <p14:creationId xmlns:p14="http://schemas.microsoft.com/office/powerpoint/2010/main" val="808935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Interpretation of  model summary</a:t>
            </a:r>
          </a:p>
        </p:txBody>
      </p:sp>
      <p:pic>
        <p:nvPicPr>
          <p:cNvPr id="7" name="그림 6">
            <a:extLst>
              <a:ext uri="{FF2B5EF4-FFF2-40B4-BE49-F238E27FC236}">
                <a16:creationId xmlns:a16="http://schemas.microsoft.com/office/drawing/2014/main" id="{2EF3FB1C-4FFC-02F2-C97D-E1EB12EFC3D1}"/>
              </a:ext>
            </a:extLst>
          </p:cNvPr>
          <p:cNvPicPr>
            <a:picLocks noChangeAspect="1"/>
          </p:cNvPicPr>
          <p:nvPr/>
        </p:nvPicPr>
        <p:blipFill>
          <a:blip r:embed="rId3"/>
          <a:stretch>
            <a:fillRect/>
          </a:stretch>
        </p:blipFill>
        <p:spPr>
          <a:xfrm>
            <a:off x="1275571" y="2178841"/>
            <a:ext cx="6226175" cy="2851946"/>
          </a:xfrm>
          <a:prstGeom prst="rect">
            <a:avLst/>
          </a:prstGeom>
        </p:spPr>
      </p:pic>
      <p:sp>
        <p:nvSpPr>
          <p:cNvPr id="9" name="TextBox 8">
            <a:extLst>
              <a:ext uri="{FF2B5EF4-FFF2-40B4-BE49-F238E27FC236}">
                <a16:creationId xmlns:a16="http://schemas.microsoft.com/office/drawing/2014/main" id="{C853DDC1-9A6C-FDDB-53E2-02B7A39001A6}"/>
              </a:ext>
            </a:extLst>
          </p:cNvPr>
          <p:cNvSpPr txBox="1"/>
          <p:nvPr/>
        </p:nvSpPr>
        <p:spPr>
          <a:xfrm>
            <a:off x="970771" y="5278219"/>
            <a:ext cx="7568590" cy="646331"/>
          </a:xfrm>
          <a:prstGeom prst="rect">
            <a:avLst/>
          </a:prstGeom>
          <a:noFill/>
        </p:spPr>
        <p:txBody>
          <a:bodyPr wrap="square">
            <a:spAutoFit/>
          </a:bodyPr>
          <a:lstStyle/>
          <a:p>
            <a:r>
              <a:rPr lang="en-US" altLang="ko-KR" dirty="0" err="1"/>
              <a:t>Layer_name</a:t>
            </a:r>
            <a:r>
              <a:rPr lang="en-US" altLang="ko-KR" dirty="0"/>
              <a:t>[x][y] corresponds to the node index (i.e. </a:t>
            </a:r>
            <a:r>
              <a:rPr lang="en-US" altLang="ko-KR" dirty="0" err="1"/>
              <a:t>node_indices</a:t>
            </a:r>
            <a:r>
              <a:rPr lang="en-US" altLang="ko-KR" dirty="0"/>
              <a:t>) and tensor index (i.e. </a:t>
            </a:r>
            <a:r>
              <a:rPr lang="en-US" altLang="ko-KR" dirty="0" err="1"/>
              <a:t>tensor_indices</a:t>
            </a:r>
            <a:r>
              <a:rPr lang="en-US" altLang="ko-KR" dirty="0"/>
              <a:t>) of the </a:t>
            </a:r>
            <a:r>
              <a:rPr lang="en-US" altLang="ko-KR" dirty="0" err="1"/>
              <a:t>the</a:t>
            </a:r>
            <a:r>
              <a:rPr lang="en-US" altLang="ko-KR" dirty="0"/>
              <a:t> input tensors, respectively. </a:t>
            </a:r>
            <a:endParaRPr lang="ko-KR" altLang="en-US" dirty="0"/>
          </a:p>
        </p:txBody>
      </p:sp>
      <p:sp>
        <p:nvSpPr>
          <p:cNvPr id="12" name="TextBox 11">
            <a:extLst>
              <a:ext uri="{FF2B5EF4-FFF2-40B4-BE49-F238E27FC236}">
                <a16:creationId xmlns:a16="http://schemas.microsoft.com/office/drawing/2014/main" id="{18EABC8D-CC77-E3DA-0E3F-870703E183D8}"/>
              </a:ext>
            </a:extLst>
          </p:cNvPr>
          <p:cNvSpPr txBox="1"/>
          <p:nvPr/>
        </p:nvSpPr>
        <p:spPr>
          <a:xfrm>
            <a:off x="1183013" y="6171982"/>
            <a:ext cx="7356348" cy="369332"/>
          </a:xfrm>
          <a:prstGeom prst="rect">
            <a:avLst/>
          </a:prstGeom>
          <a:noFill/>
        </p:spPr>
        <p:txBody>
          <a:bodyPr wrap="square">
            <a:spAutoFit/>
          </a:bodyPr>
          <a:lstStyle/>
          <a:p>
            <a:r>
              <a:rPr lang="en-US" altLang="ko-KR" dirty="0"/>
              <a:t> When the output of a layer is used by </a:t>
            </a:r>
            <a:r>
              <a:rPr lang="en-US" altLang="ko-KR" dirty="0">
                <a:solidFill>
                  <a:schemeClr val="accent5"/>
                </a:solidFill>
              </a:rPr>
              <a:t>another layer</a:t>
            </a:r>
            <a:r>
              <a:rPr lang="en-US" altLang="ko-KR" dirty="0"/>
              <a:t>, a </a:t>
            </a:r>
            <a:r>
              <a:rPr lang="en-US" altLang="ko-KR" dirty="0">
                <a:solidFill>
                  <a:schemeClr val="accent5"/>
                </a:solidFill>
              </a:rPr>
              <a:t>new node is created</a:t>
            </a:r>
            <a:endParaRPr lang="ko-KR" altLang="en-US" dirty="0">
              <a:solidFill>
                <a:schemeClr val="accent5"/>
              </a:solidFill>
            </a:endParaRPr>
          </a:p>
        </p:txBody>
      </p:sp>
    </p:spTree>
    <p:extLst>
      <p:ext uri="{BB962C8B-B14F-4D97-AF65-F5344CB8AC3E}">
        <p14:creationId xmlns:p14="http://schemas.microsoft.com/office/powerpoint/2010/main" val="29619802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pic>
        <p:nvPicPr>
          <p:cNvPr id="3" name="그림 2">
            <a:extLst>
              <a:ext uri="{FF2B5EF4-FFF2-40B4-BE49-F238E27FC236}">
                <a16:creationId xmlns:a16="http://schemas.microsoft.com/office/drawing/2014/main" id="{C26CBA7E-BB33-566B-1BD9-85ECE5B3C168}"/>
              </a:ext>
            </a:extLst>
          </p:cNvPr>
          <p:cNvPicPr>
            <a:picLocks noChangeAspect="1"/>
          </p:cNvPicPr>
          <p:nvPr/>
        </p:nvPicPr>
        <p:blipFill>
          <a:blip r:embed="rId3"/>
          <a:stretch>
            <a:fillRect/>
          </a:stretch>
        </p:blipFill>
        <p:spPr>
          <a:xfrm>
            <a:off x="838985" y="3744737"/>
            <a:ext cx="7274797" cy="2179813"/>
          </a:xfrm>
          <a:prstGeom prst="rect">
            <a:avLst/>
          </a:prstGeom>
        </p:spPr>
      </p:pic>
    </p:spTree>
    <p:extLst>
      <p:ext uri="{BB962C8B-B14F-4D97-AF65-F5344CB8AC3E}">
        <p14:creationId xmlns:p14="http://schemas.microsoft.com/office/powerpoint/2010/main" val="13979697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1: Define a layer class</a:t>
            </a:r>
          </a:p>
        </p:txBody>
      </p:sp>
      <p:pic>
        <p:nvPicPr>
          <p:cNvPr id="12" name="그림 11">
            <a:extLst>
              <a:ext uri="{FF2B5EF4-FFF2-40B4-BE49-F238E27FC236}">
                <a16:creationId xmlns:a16="http://schemas.microsoft.com/office/drawing/2014/main" id="{6B83FD57-3B27-DD21-9760-F16FFE56FA98}"/>
              </a:ext>
            </a:extLst>
          </p:cNvPr>
          <p:cNvPicPr>
            <a:picLocks noChangeAspect="1"/>
          </p:cNvPicPr>
          <p:nvPr/>
        </p:nvPicPr>
        <p:blipFill>
          <a:blip r:embed="rId3"/>
          <a:stretch>
            <a:fillRect/>
          </a:stretch>
        </p:blipFill>
        <p:spPr>
          <a:xfrm>
            <a:off x="1367770" y="3429000"/>
            <a:ext cx="5372394" cy="730646"/>
          </a:xfrm>
          <a:prstGeom prst="rect">
            <a:avLst/>
          </a:prstGeom>
        </p:spPr>
      </p:pic>
      <p:sp>
        <p:nvSpPr>
          <p:cNvPr id="14" name="TextBox 13">
            <a:extLst>
              <a:ext uri="{FF2B5EF4-FFF2-40B4-BE49-F238E27FC236}">
                <a16:creationId xmlns:a16="http://schemas.microsoft.com/office/drawing/2014/main" id="{6656DE81-3A8D-1FB8-6791-D875B698222E}"/>
              </a:ext>
            </a:extLst>
          </p:cNvPr>
          <p:cNvSpPr txBox="1"/>
          <p:nvPr/>
        </p:nvSpPr>
        <p:spPr>
          <a:xfrm>
            <a:off x="2330777" y="4159646"/>
            <a:ext cx="1343320" cy="369332"/>
          </a:xfrm>
          <a:prstGeom prst="rect">
            <a:avLst/>
          </a:prstGeom>
          <a:noFill/>
        </p:spPr>
        <p:txBody>
          <a:bodyPr wrap="square">
            <a:spAutoFit/>
          </a:bodyPr>
          <a:lstStyle/>
          <a:p>
            <a:r>
              <a:rPr lang="en-US" altLang="ko-KR" sz="1800" dirty="0">
                <a:latin typeface="Arial Narrow" panose="020B0606020202030204" pitchFamily="34" charset="0"/>
              </a:rPr>
              <a:t>Class name</a:t>
            </a:r>
            <a:endParaRPr lang="ko-KR" altLang="en-US" dirty="0"/>
          </a:p>
        </p:txBody>
      </p:sp>
      <p:sp>
        <p:nvSpPr>
          <p:cNvPr id="15" name="사각형: 둥근 모서리 14">
            <a:extLst>
              <a:ext uri="{FF2B5EF4-FFF2-40B4-BE49-F238E27FC236}">
                <a16:creationId xmlns:a16="http://schemas.microsoft.com/office/drawing/2014/main" id="{12B0CFB2-3D04-21C7-659E-6C19ED942F24}"/>
              </a:ext>
            </a:extLst>
          </p:cNvPr>
          <p:cNvSpPr/>
          <p:nvPr/>
        </p:nvSpPr>
        <p:spPr>
          <a:xfrm>
            <a:off x="2224726" y="3582186"/>
            <a:ext cx="1555422"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사각형: 둥근 모서리 15">
            <a:extLst>
              <a:ext uri="{FF2B5EF4-FFF2-40B4-BE49-F238E27FC236}">
                <a16:creationId xmlns:a16="http://schemas.microsoft.com/office/drawing/2014/main" id="{95D3028E-2992-5700-EB5C-8801DC804FAA}"/>
              </a:ext>
            </a:extLst>
          </p:cNvPr>
          <p:cNvSpPr/>
          <p:nvPr/>
        </p:nvSpPr>
        <p:spPr>
          <a:xfrm>
            <a:off x="3886198" y="3582186"/>
            <a:ext cx="2561735" cy="577460"/>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8" name="TextBox 17">
            <a:extLst>
              <a:ext uri="{FF2B5EF4-FFF2-40B4-BE49-F238E27FC236}">
                <a16:creationId xmlns:a16="http://schemas.microsoft.com/office/drawing/2014/main" id="{4A063A5D-0438-DACA-C0C4-676BDB827BE9}"/>
              </a:ext>
            </a:extLst>
          </p:cNvPr>
          <p:cNvSpPr txBox="1"/>
          <p:nvPr/>
        </p:nvSpPr>
        <p:spPr>
          <a:xfrm>
            <a:off x="4580542" y="4159646"/>
            <a:ext cx="1253177" cy="369332"/>
          </a:xfrm>
          <a:prstGeom prst="rect">
            <a:avLst/>
          </a:prstGeom>
          <a:noFill/>
        </p:spPr>
        <p:txBody>
          <a:bodyPr wrap="square">
            <a:spAutoFit/>
          </a:bodyPr>
          <a:lstStyle/>
          <a:p>
            <a:r>
              <a:rPr lang="en-US" altLang="ko-KR" dirty="0"/>
              <a:t>Inheritance</a:t>
            </a:r>
            <a:endParaRPr lang="ko-KR" altLang="en-US" dirty="0"/>
          </a:p>
        </p:txBody>
      </p:sp>
      <p:sp>
        <p:nvSpPr>
          <p:cNvPr id="19" name="TextBox 18">
            <a:extLst>
              <a:ext uri="{FF2B5EF4-FFF2-40B4-BE49-F238E27FC236}">
                <a16:creationId xmlns:a16="http://schemas.microsoft.com/office/drawing/2014/main" id="{F0E9720C-A049-C272-0723-27B04E585DE5}"/>
              </a:ext>
            </a:extLst>
          </p:cNvPr>
          <p:cNvSpPr txBox="1"/>
          <p:nvPr/>
        </p:nvSpPr>
        <p:spPr>
          <a:xfrm>
            <a:off x="1510126" y="5040662"/>
            <a:ext cx="6517903" cy="646331"/>
          </a:xfrm>
          <a:prstGeom prst="rect">
            <a:avLst/>
          </a:prstGeom>
          <a:noFill/>
        </p:spPr>
        <p:txBody>
          <a:bodyPr wrap="square">
            <a:spAutoFit/>
          </a:bodyPr>
          <a:lstStyle/>
          <a:p>
            <a:r>
              <a:rPr lang="en-US" altLang="ko-KR" dirty="0"/>
              <a:t>Inheritance: Inheritance allows us to define a class that inherits all the methods and properties from another class(existent class in TF)</a:t>
            </a:r>
            <a:endParaRPr lang="ko-KR" altLang="en-US" dirty="0"/>
          </a:p>
        </p:txBody>
      </p:sp>
    </p:spTree>
    <p:extLst>
      <p:ext uri="{BB962C8B-B14F-4D97-AF65-F5344CB8AC3E}">
        <p14:creationId xmlns:p14="http://schemas.microsoft.com/office/powerpoint/2010/main" val="12933493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pic>
        <p:nvPicPr>
          <p:cNvPr id="3" name="그림 2">
            <a:extLst>
              <a:ext uri="{FF2B5EF4-FFF2-40B4-BE49-F238E27FC236}">
                <a16:creationId xmlns:a16="http://schemas.microsoft.com/office/drawing/2014/main" id="{5CF24F4B-2046-CAAE-A082-2FD31E7AEF58}"/>
              </a:ext>
            </a:extLst>
          </p:cNvPr>
          <p:cNvPicPr>
            <a:picLocks noChangeAspect="1"/>
          </p:cNvPicPr>
          <p:nvPr/>
        </p:nvPicPr>
        <p:blipFill>
          <a:blip r:embed="rId3"/>
          <a:stretch>
            <a:fillRect/>
          </a:stretch>
        </p:blipFill>
        <p:spPr>
          <a:xfrm>
            <a:off x="684031" y="3501507"/>
            <a:ext cx="7125486" cy="1263708"/>
          </a:xfrm>
          <a:prstGeom prst="rect">
            <a:avLst/>
          </a:prstGeom>
        </p:spPr>
      </p:pic>
      <p:sp>
        <p:nvSpPr>
          <p:cNvPr id="7" name="TextBox 6">
            <a:extLst>
              <a:ext uri="{FF2B5EF4-FFF2-40B4-BE49-F238E27FC236}">
                <a16:creationId xmlns:a16="http://schemas.microsoft.com/office/drawing/2014/main" id="{69BA5ABF-A189-9837-1BD4-573D1C71BC72}"/>
              </a:ext>
            </a:extLst>
          </p:cNvPr>
          <p:cNvSpPr txBox="1"/>
          <p:nvPr/>
        </p:nvSpPr>
        <p:spPr>
          <a:xfrm>
            <a:off x="1484722" y="5354419"/>
            <a:ext cx="5500540" cy="646331"/>
          </a:xfrm>
          <a:prstGeom prst="rect">
            <a:avLst/>
          </a:prstGeom>
          <a:noFill/>
        </p:spPr>
        <p:txBody>
          <a:bodyPr wrap="square">
            <a:spAutoFit/>
          </a:bodyPr>
          <a:lstStyle/>
          <a:p>
            <a:r>
              <a:rPr lang="en-US" altLang="ko-KR" dirty="0">
                <a:latin typeface="Arial Narrow" panose="020B0606020202030204" pitchFamily="34" charset="0"/>
              </a:rPr>
              <a:t>Line 2 calls the super(</a:t>
            </a:r>
            <a:r>
              <a:rPr lang="en-US" altLang="ko-KR" dirty="0" err="1">
                <a:latin typeface="Arial Narrow" panose="020B0606020202030204" pitchFamily="34" charset="0"/>
              </a:rPr>
              <a:t>tf.keras.layers</a:t>
            </a:r>
            <a:r>
              <a:rPr lang="en-US" altLang="ko-KR" dirty="0">
                <a:latin typeface="Arial Narrow" panose="020B0606020202030204" pitchFamily="34" charset="0"/>
              </a:rPr>
              <a:t>) layer’s existent methods.</a:t>
            </a:r>
          </a:p>
          <a:p>
            <a:r>
              <a:rPr lang="en-US" altLang="ko-KR" dirty="0">
                <a:latin typeface="Arial Narrow" panose="020B0606020202030204" pitchFamily="34" charset="0"/>
              </a:rPr>
              <a:t>Line 3 sets the output dimension.</a:t>
            </a:r>
            <a:endParaRPr lang="ko-KR" altLang="en-US" dirty="0">
              <a:latin typeface="Arial Narrow" panose="020B0606020202030204" pitchFamily="34" charset="0"/>
            </a:endParaRPr>
          </a:p>
        </p:txBody>
      </p:sp>
    </p:spTree>
    <p:extLst>
      <p:ext uri="{BB962C8B-B14F-4D97-AF65-F5344CB8AC3E}">
        <p14:creationId xmlns:p14="http://schemas.microsoft.com/office/powerpoint/2010/main" val="11710090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2: Initialize the layer class</a:t>
            </a:r>
          </a:p>
        </p:txBody>
      </p:sp>
      <p:sp>
        <p:nvSpPr>
          <p:cNvPr id="7" name="TextBox 6">
            <a:extLst>
              <a:ext uri="{FF2B5EF4-FFF2-40B4-BE49-F238E27FC236}">
                <a16:creationId xmlns:a16="http://schemas.microsoft.com/office/drawing/2014/main" id="{69BA5ABF-A189-9837-1BD4-573D1C71BC72}"/>
              </a:ext>
            </a:extLst>
          </p:cNvPr>
          <p:cNvSpPr txBox="1"/>
          <p:nvPr/>
        </p:nvSpPr>
        <p:spPr>
          <a:xfrm>
            <a:off x="2410654" y="6218190"/>
            <a:ext cx="4287152" cy="369332"/>
          </a:xfrm>
          <a:prstGeom prst="rect">
            <a:avLst/>
          </a:prstGeom>
          <a:noFill/>
        </p:spPr>
        <p:txBody>
          <a:bodyPr wrap="square">
            <a:spAutoFit/>
          </a:bodyPr>
          <a:lstStyle/>
          <a:p>
            <a:r>
              <a:rPr lang="en-US" altLang="ko-KR" dirty="0">
                <a:latin typeface="Arial Narrow" panose="020B0606020202030204" pitchFamily="34" charset="0"/>
              </a:rPr>
              <a:t>Line 3 sets the output dimension as </a:t>
            </a:r>
            <a:r>
              <a:rPr lang="en-US" altLang="ko-KR" dirty="0">
                <a:solidFill>
                  <a:schemeClr val="accent5"/>
                </a:solidFill>
                <a:latin typeface="Arial Narrow" panose="020B0606020202030204" pitchFamily="34" charset="0"/>
              </a:rPr>
              <a:t>10</a:t>
            </a:r>
            <a:endParaRPr lang="ko-KR" altLang="en-US" dirty="0">
              <a:solidFill>
                <a:schemeClr val="accent5"/>
              </a:solidFill>
              <a:latin typeface="Arial Narrow" panose="020B0606020202030204" pitchFamily="34" charset="0"/>
            </a:endParaRPr>
          </a:p>
        </p:txBody>
      </p:sp>
      <p:graphicFrame>
        <p:nvGraphicFramePr>
          <p:cNvPr id="2" name="표 17">
            <a:extLst>
              <a:ext uri="{FF2B5EF4-FFF2-40B4-BE49-F238E27FC236}">
                <a16:creationId xmlns:a16="http://schemas.microsoft.com/office/drawing/2014/main" id="{A26284F1-F6AD-2D94-A72C-A78CAB5974F7}"/>
              </a:ext>
            </a:extLst>
          </p:cNvPr>
          <p:cNvGraphicFramePr>
            <a:graphicFrameLocks noGrp="1"/>
          </p:cNvGraphicFramePr>
          <p:nvPr>
            <p:extLst>
              <p:ext uri="{D42A27DB-BD31-4B8C-83A1-F6EECF244321}">
                <p14:modId xmlns:p14="http://schemas.microsoft.com/office/powerpoint/2010/main" val="1451534847"/>
              </p:ext>
            </p:extLst>
          </p:nvPr>
        </p:nvGraphicFramePr>
        <p:xfrm>
          <a:off x="721507" y="3431292"/>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5" name="TextBox 4">
            <a:extLst>
              <a:ext uri="{FF2B5EF4-FFF2-40B4-BE49-F238E27FC236}">
                <a16:creationId xmlns:a16="http://schemas.microsoft.com/office/drawing/2014/main" id="{245C3631-215E-02C8-D17B-39A07BE1FA76}"/>
              </a:ext>
            </a:extLst>
          </p:cNvPr>
          <p:cNvSpPr txBox="1"/>
          <p:nvPr/>
        </p:nvSpPr>
        <p:spPr>
          <a:xfrm>
            <a:off x="120037" y="4181394"/>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8" name="TextBox 7">
            <a:extLst>
              <a:ext uri="{FF2B5EF4-FFF2-40B4-BE49-F238E27FC236}">
                <a16:creationId xmlns:a16="http://schemas.microsoft.com/office/drawing/2014/main" id="{3F8D14DC-527D-6D43-7158-00200596DCA1}"/>
              </a:ext>
            </a:extLst>
          </p:cNvPr>
          <p:cNvSpPr txBox="1"/>
          <p:nvPr/>
        </p:nvSpPr>
        <p:spPr>
          <a:xfrm>
            <a:off x="1007857" y="3033630"/>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9" name="십자형 8">
            <a:extLst>
              <a:ext uri="{FF2B5EF4-FFF2-40B4-BE49-F238E27FC236}">
                <a16:creationId xmlns:a16="http://schemas.microsoft.com/office/drawing/2014/main" id="{95CA0D39-0064-4CAD-625A-CD60528FE006}"/>
              </a:ext>
            </a:extLst>
          </p:cNvPr>
          <p:cNvSpPr/>
          <p:nvPr/>
        </p:nvSpPr>
        <p:spPr>
          <a:xfrm rot="2619525">
            <a:off x="2287736" y="393839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10" name="표 9">
            <a:extLst>
              <a:ext uri="{FF2B5EF4-FFF2-40B4-BE49-F238E27FC236}">
                <a16:creationId xmlns:a16="http://schemas.microsoft.com/office/drawing/2014/main" id="{C695CD6D-210F-E4FD-FE6D-6CAA9CF4461E}"/>
              </a:ext>
            </a:extLst>
          </p:cNvPr>
          <p:cNvGraphicFramePr>
            <a:graphicFrameLocks noGrp="1"/>
          </p:cNvGraphicFramePr>
          <p:nvPr>
            <p:extLst>
              <p:ext uri="{D42A27DB-BD31-4B8C-83A1-F6EECF244321}">
                <p14:modId xmlns:p14="http://schemas.microsoft.com/office/powerpoint/2010/main" val="1436813753"/>
              </p:ext>
            </p:extLst>
          </p:nvPr>
        </p:nvGraphicFramePr>
        <p:xfrm>
          <a:off x="2925250" y="3622504"/>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12" name="같음 기호 11">
            <a:extLst>
              <a:ext uri="{FF2B5EF4-FFF2-40B4-BE49-F238E27FC236}">
                <a16:creationId xmlns:a16="http://schemas.microsoft.com/office/drawing/2014/main" id="{F2F7F362-1EBA-DDCE-8362-9EE09C401B32}"/>
              </a:ext>
            </a:extLst>
          </p:cNvPr>
          <p:cNvSpPr/>
          <p:nvPr/>
        </p:nvSpPr>
        <p:spPr>
          <a:xfrm>
            <a:off x="6713429" y="4099386"/>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13" name="TextBox 12">
            <a:extLst>
              <a:ext uri="{FF2B5EF4-FFF2-40B4-BE49-F238E27FC236}">
                <a16:creationId xmlns:a16="http://schemas.microsoft.com/office/drawing/2014/main" id="{F39883C6-8219-9759-E56A-B82F9A4DAA9B}"/>
              </a:ext>
            </a:extLst>
          </p:cNvPr>
          <p:cNvSpPr txBox="1"/>
          <p:nvPr/>
        </p:nvSpPr>
        <p:spPr>
          <a:xfrm>
            <a:off x="721507" y="5415833"/>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14" name="TextBox 13">
            <a:extLst>
              <a:ext uri="{FF2B5EF4-FFF2-40B4-BE49-F238E27FC236}">
                <a16:creationId xmlns:a16="http://schemas.microsoft.com/office/drawing/2014/main" id="{3D460028-B5B1-5816-74A8-0725F02C5332}"/>
              </a:ext>
            </a:extLst>
          </p:cNvPr>
          <p:cNvSpPr txBox="1"/>
          <p:nvPr/>
        </p:nvSpPr>
        <p:spPr>
          <a:xfrm>
            <a:off x="3126432"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15" name="TextBox 14">
            <a:extLst>
              <a:ext uri="{FF2B5EF4-FFF2-40B4-BE49-F238E27FC236}">
                <a16:creationId xmlns:a16="http://schemas.microsoft.com/office/drawing/2014/main" id="{8382B773-D0C0-CA9A-49FC-895EFADEEB1E}"/>
              </a:ext>
            </a:extLst>
          </p:cNvPr>
          <p:cNvSpPr txBox="1"/>
          <p:nvPr/>
        </p:nvSpPr>
        <p:spPr>
          <a:xfrm>
            <a:off x="7480208" y="5415833"/>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a:t>
            </a:r>
            <a:r>
              <a:rPr lang="en-US" altLang="ko-KR" sz="1800" dirty="0">
                <a:solidFill>
                  <a:schemeClr val="accent5"/>
                </a:solidFill>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graphicFrame>
        <p:nvGraphicFramePr>
          <p:cNvPr id="16" name="표 17">
            <a:extLst>
              <a:ext uri="{FF2B5EF4-FFF2-40B4-BE49-F238E27FC236}">
                <a16:creationId xmlns:a16="http://schemas.microsoft.com/office/drawing/2014/main" id="{5CAB75BC-7528-08FF-71A7-4FBA59F48E81}"/>
              </a:ext>
            </a:extLst>
          </p:cNvPr>
          <p:cNvGraphicFramePr>
            <a:graphicFrameLocks noGrp="1"/>
          </p:cNvGraphicFramePr>
          <p:nvPr>
            <p:extLst>
              <p:ext uri="{D42A27DB-BD31-4B8C-83A1-F6EECF244321}">
                <p14:modId xmlns:p14="http://schemas.microsoft.com/office/powerpoint/2010/main" val="448173640"/>
              </p:ext>
            </p:extLst>
          </p:nvPr>
        </p:nvGraphicFramePr>
        <p:xfrm>
          <a:off x="7398719" y="3429000"/>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17" name="표 16">
            <a:extLst>
              <a:ext uri="{FF2B5EF4-FFF2-40B4-BE49-F238E27FC236}">
                <a16:creationId xmlns:a16="http://schemas.microsoft.com/office/drawing/2014/main" id="{AE346EE8-9AE6-2AF6-5BDB-5EBF2FA69E11}"/>
              </a:ext>
            </a:extLst>
          </p:cNvPr>
          <p:cNvGraphicFramePr>
            <a:graphicFrameLocks noGrp="1"/>
          </p:cNvGraphicFramePr>
          <p:nvPr>
            <p:extLst>
              <p:ext uri="{D42A27DB-BD31-4B8C-83A1-F6EECF244321}">
                <p14:modId xmlns:p14="http://schemas.microsoft.com/office/powerpoint/2010/main" val="2330194115"/>
              </p:ext>
            </p:extLst>
          </p:nvPr>
        </p:nvGraphicFramePr>
        <p:xfrm>
          <a:off x="5160924" y="4060496"/>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8" name="십자형 17">
            <a:extLst>
              <a:ext uri="{FF2B5EF4-FFF2-40B4-BE49-F238E27FC236}">
                <a16:creationId xmlns:a16="http://schemas.microsoft.com/office/drawing/2014/main" id="{0A7241CF-3DD6-638F-6AFD-910C11EB32DC}"/>
              </a:ext>
            </a:extLst>
          </p:cNvPr>
          <p:cNvSpPr/>
          <p:nvPr/>
        </p:nvSpPr>
        <p:spPr>
          <a:xfrm rot="5400000">
            <a:off x="4498520" y="391894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TextBox 18">
            <a:extLst>
              <a:ext uri="{FF2B5EF4-FFF2-40B4-BE49-F238E27FC236}">
                <a16:creationId xmlns:a16="http://schemas.microsoft.com/office/drawing/2014/main" id="{053902A0-3DA6-69B3-B564-EB0DB9FDA5F6}"/>
              </a:ext>
            </a:extLst>
          </p:cNvPr>
          <p:cNvSpPr txBox="1"/>
          <p:nvPr/>
        </p:nvSpPr>
        <p:spPr>
          <a:xfrm>
            <a:off x="5252364" y="5415833"/>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a:t>
            </a:r>
            <a:r>
              <a:rPr lang="en-US" altLang="ko-KR" sz="1800" dirty="0">
                <a:latin typeface="Arial Narrow" panose="020B0606020202030204" pitchFamily="34" charset="0"/>
              </a:rPr>
              <a:t>10</a:t>
            </a:r>
            <a:r>
              <a:rPr lang="en-US" altLang="ko-KR" sz="1800" dirty="0">
                <a:solidFill>
                  <a:srgbClr val="222222"/>
                </a:solidFill>
                <a:latin typeface="Arial Narrow" panose="020B0606020202030204" pitchFamily="34" charset="0"/>
              </a:rPr>
              <a:t>)</a:t>
            </a:r>
            <a:endParaRPr lang="ko-KR" altLang="en-US" dirty="0"/>
          </a:p>
        </p:txBody>
      </p:sp>
      <p:sp>
        <p:nvSpPr>
          <p:cNvPr id="20" name="사각형: 둥근 모서리 19">
            <a:extLst>
              <a:ext uri="{FF2B5EF4-FFF2-40B4-BE49-F238E27FC236}">
                <a16:creationId xmlns:a16="http://schemas.microsoft.com/office/drawing/2014/main" id="{8E7C06D2-EC55-AE34-AC49-1511AE2305AD}"/>
              </a:ext>
            </a:extLst>
          </p:cNvPr>
          <p:cNvSpPr/>
          <p:nvPr/>
        </p:nvSpPr>
        <p:spPr>
          <a:xfrm>
            <a:off x="2794657" y="3228595"/>
            <a:ext cx="3918772" cy="1889534"/>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TextBox 20">
            <a:extLst>
              <a:ext uri="{FF2B5EF4-FFF2-40B4-BE49-F238E27FC236}">
                <a16:creationId xmlns:a16="http://schemas.microsoft.com/office/drawing/2014/main" id="{DD67F249-4AA1-0186-1FA4-DB481C6FB801}"/>
              </a:ext>
            </a:extLst>
          </p:cNvPr>
          <p:cNvSpPr txBox="1"/>
          <p:nvPr/>
        </p:nvSpPr>
        <p:spPr>
          <a:xfrm>
            <a:off x="3488648" y="2832773"/>
            <a:ext cx="2639759" cy="400110"/>
          </a:xfrm>
          <a:prstGeom prst="rect">
            <a:avLst/>
          </a:prstGeom>
          <a:noFill/>
        </p:spPr>
        <p:txBody>
          <a:bodyPr wrap="square">
            <a:spAutoFit/>
          </a:bodyPr>
          <a:lstStyle/>
          <a:p>
            <a:r>
              <a:rPr lang="en-US" altLang="ko-KR" sz="2000" dirty="0">
                <a:solidFill>
                  <a:schemeClr val="accent6"/>
                </a:solidFill>
                <a:latin typeface="Arial Narrow" panose="020B0606020202030204" pitchFamily="34" charset="0"/>
              </a:rPr>
              <a:t>Trainable weight matrices</a:t>
            </a:r>
          </a:p>
        </p:txBody>
      </p:sp>
    </p:spTree>
    <p:extLst>
      <p:ext uri="{BB962C8B-B14F-4D97-AF65-F5344CB8AC3E}">
        <p14:creationId xmlns:p14="http://schemas.microsoft.com/office/powerpoint/2010/main" val="3248332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996375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1901067"/>
            <a:ext cx="6867426" cy="369332"/>
          </a:xfrm>
          <a:prstGeom prst="rect">
            <a:avLst/>
          </a:prstGeom>
          <a:noFill/>
        </p:spPr>
        <p:txBody>
          <a:bodyPr wrap="square">
            <a:spAutoFit/>
          </a:bodyPr>
          <a:lstStyle/>
          <a:p>
            <a:r>
              <a:rPr lang="en-US" altLang="ko-KR" dirty="0">
                <a:latin typeface="Arial Narrow" panose="020B0606020202030204" pitchFamily="34" charset="0"/>
              </a:rPr>
              <a:t>Line 1 </a:t>
            </a:r>
            <a:r>
              <a:rPr lang="en-US" altLang="ko-KR" dirty="0" err="1">
                <a:latin typeface="Arial Narrow" panose="020B0606020202030204" pitchFamily="34" charset="0"/>
              </a:rPr>
              <a:t>input_shape</a:t>
            </a:r>
            <a:r>
              <a:rPr lang="en-US" altLang="ko-KR" dirty="0">
                <a:latin typeface="Arial Narrow" panose="020B0606020202030204" pitchFamily="34" charset="0"/>
              </a:rPr>
              <a:t>: shape of the input data is referred by </a:t>
            </a:r>
            <a:r>
              <a:rPr lang="en-US" altLang="ko-KR" dirty="0" err="1">
                <a:latin typeface="Arial Narrow" panose="020B0606020202030204" pitchFamily="34" charset="0"/>
              </a:rPr>
              <a:t>input_shape</a:t>
            </a:r>
            <a:r>
              <a:rPr lang="en-US" altLang="ko-KR" dirty="0">
                <a:latin typeface="Arial Narrow" panose="020B0606020202030204" pitchFamily="34" charset="0"/>
              </a:rPr>
              <a:t>.</a:t>
            </a:r>
          </a:p>
        </p:txBody>
      </p:sp>
      <p:pic>
        <p:nvPicPr>
          <p:cNvPr id="23" name="그림 22">
            <a:extLst>
              <a:ext uri="{FF2B5EF4-FFF2-40B4-BE49-F238E27FC236}">
                <a16:creationId xmlns:a16="http://schemas.microsoft.com/office/drawing/2014/main" id="{F6CDC0A9-2EC4-97DC-CC27-D2D95299EADE}"/>
              </a:ext>
            </a:extLst>
          </p:cNvPr>
          <p:cNvPicPr>
            <a:picLocks noChangeAspect="1"/>
          </p:cNvPicPr>
          <p:nvPr/>
        </p:nvPicPr>
        <p:blipFill>
          <a:blip r:embed="rId3"/>
          <a:stretch>
            <a:fillRect/>
          </a:stretch>
        </p:blipFill>
        <p:spPr>
          <a:xfrm>
            <a:off x="1423349" y="2442422"/>
            <a:ext cx="5580766" cy="1909508"/>
          </a:xfrm>
          <a:prstGeom prst="rect">
            <a:avLst/>
          </a:prstGeom>
        </p:spPr>
      </p:pic>
      <p:sp>
        <p:nvSpPr>
          <p:cNvPr id="26" name="타원 25">
            <a:extLst>
              <a:ext uri="{FF2B5EF4-FFF2-40B4-BE49-F238E27FC236}">
                <a16:creationId xmlns:a16="http://schemas.microsoft.com/office/drawing/2014/main" id="{64C5FED0-F95F-C048-F79D-7D8EBFB018BB}"/>
              </a:ext>
            </a:extLst>
          </p:cNvPr>
          <p:cNvSpPr/>
          <p:nvPr/>
        </p:nvSpPr>
        <p:spPr>
          <a:xfrm rot="16549764">
            <a:off x="2198777" y="5627789"/>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7" name="타원 26">
            <a:extLst>
              <a:ext uri="{FF2B5EF4-FFF2-40B4-BE49-F238E27FC236}">
                <a16:creationId xmlns:a16="http://schemas.microsoft.com/office/drawing/2014/main" id="{27278FC2-5E7E-101E-714E-DB2F319E3CAB}"/>
              </a:ext>
            </a:extLst>
          </p:cNvPr>
          <p:cNvSpPr/>
          <p:nvPr/>
        </p:nvSpPr>
        <p:spPr>
          <a:xfrm rot="16549764">
            <a:off x="2198777" y="621865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9" name="타원 28">
            <a:extLst>
              <a:ext uri="{FF2B5EF4-FFF2-40B4-BE49-F238E27FC236}">
                <a16:creationId xmlns:a16="http://schemas.microsoft.com/office/drawing/2014/main" id="{BB7AA2CF-DE7E-5F59-A309-E2564C003226}"/>
              </a:ext>
            </a:extLst>
          </p:cNvPr>
          <p:cNvSpPr/>
          <p:nvPr/>
        </p:nvSpPr>
        <p:spPr>
          <a:xfrm rot="16549764">
            <a:off x="2192702" y="499232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a:extLst>
              <a:ext uri="{FF2B5EF4-FFF2-40B4-BE49-F238E27FC236}">
                <a16:creationId xmlns:a16="http://schemas.microsoft.com/office/drawing/2014/main" id="{73D3BEED-9067-A068-E2C8-7AD2AB962907}"/>
              </a:ext>
            </a:extLst>
          </p:cNvPr>
          <p:cNvSpPr/>
          <p:nvPr/>
        </p:nvSpPr>
        <p:spPr>
          <a:xfrm rot="16549764">
            <a:off x="6313785" y="538147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2" name="타원 31">
            <a:extLst>
              <a:ext uri="{FF2B5EF4-FFF2-40B4-BE49-F238E27FC236}">
                <a16:creationId xmlns:a16="http://schemas.microsoft.com/office/drawing/2014/main" id="{B173BD7C-CB01-69EA-4AD9-945A91EF1A71}"/>
              </a:ext>
            </a:extLst>
          </p:cNvPr>
          <p:cNvSpPr/>
          <p:nvPr/>
        </p:nvSpPr>
        <p:spPr>
          <a:xfrm rot="16549764">
            <a:off x="6313786" y="602672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40" name="직선 화살표 연결선 39">
            <a:extLst>
              <a:ext uri="{FF2B5EF4-FFF2-40B4-BE49-F238E27FC236}">
                <a16:creationId xmlns:a16="http://schemas.microsoft.com/office/drawing/2014/main" id="{088E07FF-A0F2-AAF5-F415-CB550E50626C}"/>
              </a:ext>
            </a:extLst>
          </p:cNvPr>
          <p:cNvCxnSpPr>
            <a:cxnSpLocks/>
            <a:stCxn id="29" idx="4"/>
            <a:endCxn id="31" idx="0"/>
          </p:cNvCxnSpPr>
          <p:nvPr/>
        </p:nvCxnSpPr>
        <p:spPr>
          <a:xfrm>
            <a:off x="2551771" y="5190604"/>
            <a:ext cx="3762945" cy="352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9B6D70EB-780B-BCA7-4125-9990CD1C61AC}"/>
              </a:ext>
            </a:extLst>
          </p:cNvPr>
          <p:cNvCxnSpPr>
            <a:cxnSpLocks/>
            <a:stCxn id="29" idx="4"/>
            <a:endCxn id="32" idx="0"/>
          </p:cNvCxnSpPr>
          <p:nvPr/>
        </p:nvCxnSpPr>
        <p:spPr>
          <a:xfrm>
            <a:off x="2551771" y="5190604"/>
            <a:ext cx="3762946" cy="997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직선 화살표 연결선 41">
            <a:extLst>
              <a:ext uri="{FF2B5EF4-FFF2-40B4-BE49-F238E27FC236}">
                <a16:creationId xmlns:a16="http://schemas.microsoft.com/office/drawing/2014/main" id="{B956AA58-6BCD-69DB-6246-F0BC94B7FB2D}"/>
              </a:ext>
            </a:extLst>
          </p:cNvPr>
          <p:cNvCxnSpPr>
            <a:cxnSpLocks/>
            <a:stCxn id="26" idx="4"/>
            <a:endCxn id="31" idx="0"/>
          </p:cNvCxnSpPr>
          <p:nvPr/>
        </p:nvCxnSpPr>
        <p:spPr>
          <a:xfrm flipV="1">
            <a:off x="2557846" y="5543196"/>
            <a:ext cx="3756870" cy="28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직선 화살표 연결선 42">
            <a:extLst>
              <a:ext uri="{FF2B5EF4-FFF2-40B4-BE49-F238E27FC236}">
                <a16:creationId xmlns:a16="http://schemas.microsoft.com/office/drawing/2014/main" id="{ED29A871-180A-77B7-2BCF-354774CBF93F}"/>
              </a:ext>
            </a:extLst>
          </p:cNvPr>
          <p:cNvCxnSpPr>
            <a:cxnSpLocks/>
            <a:stCxn id="26" idx="4"/>
            <a:endCxn id="32" idx="0"/>
          </p:cNvCxnSpPr>
          <p:nvPr/>
        </p:nvCxnSpPr>
        <p:spPr>
          <a:xfrm>
            <a:off x="2557846" y="5826071"/>
            <a:ext cx="3756871" cy="3623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직선 화살표 연결선 43">
            <a:extLst>
              <a:ext uri="{FF2B5EF4-FFF2-40B4-BE49-F238E27FC236}">
                <a16:creationId xmlns:a16="http://schemas.microsoft.com/office/drawing/2014/main" id="{DA2D6F5E-10ED-F55B-9775-D91CD9E18628}"/>
              </a:ext>
            </a:extLst>
          </p:cNvPr>
          <p:cNvCxnSpPr>
            <a:cxnSpLocks/>
            <a:stCxn id="27" idx="4"/>
            <a:endCxn id="31" idx="0"/>
          </p:cNvCxnSpPr>
          <p:nvPr/>
        </p:nvCxnSpPr>
        <p:spPr>
          <a:xfrm flipV="1">
            <a:off x="2557846" y="5543196"/>
            <a:ext cx="3756870" cy="873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직선 화살표 연결선 44">
            <a:extLst>
              <a:ext uri="{FF2B5EF4-FFF2-40B4-BE49-F238E27FC236}">
                <a16:creationId xmlns:a16="http://schemas.microsoft.com/office/drawing/2014/main" id="{65D3006B-8243-AE12-F1CA-14B39175C7F1}"/>
              </a:ext>
            </a:extLst>
          </p:cNvPr>
          <p:cNvCxnSpPr>
            <a:cxnSpLocks/>
            <a:stCxn id="27" idx="4"/>
            <a:endCxn id="32" idx="0"/>
          </p:cNvCxnSpPr>
          <p:nvPr/>
        </p:nvCxnSpPr>
        <p:spPr>
          <a:xfrm flipV="1">
            <a:off x="2557846" y="6188441"/>
            <a:ext cx="3756871" cy="228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사각형: 둥근 모서리 61">
            <a:extLst>
              <a:ext uri="{FF2B5EF4-FFF2-40B4-BE49-F238E27FC236}">
                <a16:creationId xmlns:a16="http://schemas.microsoft.com/office/drawing/2014/main" id="{D5DA14C8-1B42-6D7F-0725-87B7CB58659E}"/>
              </a:ext>
            </a:extLst>
          </p:cNvPr>
          <p:cNvSpPr/>
          <p:nvPr/>
        </p:nvSpPr>
        <p:spPr>
          <a:xfrm>
            <a:off x="2007910" y="4892515"/>
            <a:ext cx="741826" cy="1819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3" name="사각형: 둥근 모서리 62">
            <a:extLst>
              <a:ext uri="{FF2B5EF4-FFF2-40B4-BE49-F238E27FC236}">
                <a16:creationId xmlns:a16="http://schemas.microsoft.com/office/drawing/2014/main" id="{184DDB69-1784-8D30-F27D-977464CDD868}"/>
              </a:ext>
            </a:extLst>
          </p:cNvPr>
          <p:cNvSpPr/>
          <p:nvPr/>
        </p:nvSpPr>
        <p:spPr>
          <a:xfrm>
            <a:off x="6116751" y="5288440"/>
            <a:ext cx="734962" cy="1203374"/>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1" name="TextBox 70">
            <a:extLst>
              <a:ext uri="{FF2B5EF4-FFF2-40B4-BE49-F238E27FC236}">
                <a16:creationId xmlns:a16="http://schemas.microsoft.com/office/drawing/2014/main" id="{F6A0FA1A-694F-7511-2568-AFFC894B8E16}"/>
              </a:ext>
            </a:extLst>
          </p:cNvPr>
          <p:cNvSpPr txBox="1"/>
          <p:nvPr/>
        </p:nvSpPr>
        <p:spPr>
          <a:xfrm>
            <a:off x="2014446" y="4439074"/>
            <a:ext cx="735290" cy="369332"/>
          </a:xfrm>
          <a:prstGeom prst="rect">
            <a:avLst/>
          </a:prstGeom>
          <a:noFill/>
        </p:spPr>
        <p:txBody>
          <a:bodyPr wrap="square">
            <a:spAutoFit/>
          </a:bodyPr>
          <a:lstStyle/>
          <a:p>
            <a:r>
              <a:rPr lang="en-US" altLang="ko-KR" dirty="0">
                <a:solidFill>
                  <a:srgbClr val="7030A0"/>
                </a:solidFill>
              </a:rPr>
              <a:t>Input</a:t>
            </a:r>
            <a:endParaRPr lang="ko-KR" altLang="en-US" dirty="0">
              <a:solidFill>
                <a:srgbClr val="7030A0"/>
              </a:solidFill>
            </a:endParaRPr>
          </a:p>
        </p:txBody>
      </p:sp>
      <p:sp>
        <p:nvSpPr>
          <p:cNvPr id="72" name="TextBox 71">
            <a:extLst>
              <a:ext uri="{FF2B5EF4-FFF2-40B4-BE49-F238E27FC236}">
                <a16:creationId xmlns:a16="http://schemas.microsoft.com/office/drawing/2014/main" id="{F994621A-D433-02B8-6BB5-74CF023BC85B}"/>
              </a:ext>
            </a:extLst>
          </p:cNvPr>
          <p:cNvSpPr txBox="1"/>
          <p:nvPr/>
        </p:nvSpPr>
        <p:spPr>
          <a:xfrm>
            <a:off x="6036835" y="4487562"/>
            <a:ext cx="1003414" cy="369332"/>
          </a:xfrm>
          <a:prstGeom prst="rect">
            <a:avLst/>
          </a:prstGeom>
          <a:noFill/>
        </p:spPr>
        <p:txBody>
          <a:bodyPr wrap="square">
            <a:spAutoFit/>
          </a:bodyPr>
          <a:lstStyle/>
          <a:p>
            <a:r>
              <a:rPr lang="en-US" altLang="ko-KR" dirty="0">
                <a:solidFill>
                  <a:srgbClr val="7030A0"/>
                </a:solidFill>
              </a:rPr>
              <a:t>Output</a:t>
            </a:r>
            <a:endParaRPr lang="ko-KR" altLang="en-US" dirty="0">
              <a:solidFill>
                <a:srgbClr val="7030A0"/>
              </a:solidFill>
            </a:endParaRPr>
          </a:p>
        </p:txBody>
      </p:sp>
      <p:sp>
        <p:nvSpPr>
          <p:cNvPr id="73" name="TextBox 72">
            <a:extLst>
              <a:ext uri="{FF2B5EF4-FFF2-40B4-BE49-F238E27FC236}">
                <a16:creationId xmlns:a16="http://schemas.microsoft.com/office/drawing/2014/main" id="{D7698268-20D5-E887-95B7-F740AA5044F6}"/>
              </a:ext>
            </a:extLst>
          </p:cNvPr>
          <p:cNvSpPr txBox="1"/>
          <p:nvPr/>
        </p:nvSpPr>
        <p:spPr>
          <a:xfrm>
            <a:off x="3831250" y="4471841"/>
            <a:ext cx="1203986" cy="369332"/>
          </a:xfrm>
          <a:prstGeom prst="rect">
            <a:avLst/>
          </a:prstGeom>
          <a:noFill/>
        </p:spPr>
        <p:txBody>
          <a:bodyPr wrap="square">
            <a:spAutoFit/>
          </a:bodyPr>
          <a:lstStyle/>
          <a:p>
            <a:r>
              <a:rPr lang="en-US" altLang="ko-KR" dirty="0">
                <a:solidFill>
                  <a:srgbClr val="7030A0"/>
                </a:solidFill>
              </a:rPr>
              <a:t>Operation</a:t>
            </a:r>
            <a:endParaRPr lang="ko-KR" altLang="en-US" dirty="0">
              <a:solidFill>
                <a:srgbClr val="7030A0"/>
              </a:solidFill>
            </a:endParaRPr>
          </a:p>
        </p:txBody>
      </p:sp>
      <p:cxnSp>
        <p:nvCxnSpPr>
          <p:cNvPr id="75" name="직선 연결선 74">
            <a:extLst>
              <a:ext uri="{FF2B5EF4-FFF2-40B4-BE49-F238E27FC236}">
                <a16:creationId xmlns:a16="http://schemas.microsoft.com/office/drawing/2014/main" id="{3FDE4DF6-C4AB-B28F-86CF-8F067EE072D9}"/>
              </a:ext>
            </a:extLst>
          </p:cNvPr>
          <p:cNvCxnSpPr>
            <a:cxnSpLocks/>
          </p:cNvCxnSpPr>
          <p:nvPr/>
        </p:nvCxnSpPr>
        <p:spPr>
          <a:xfrm flipV="1">
            <a:off x="2787444"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7" name="직선 연결선 76">
            <a:extLst>
              <a:ext uri="{FF2B5EF4-FFF2-40B4-BE49-F238E27FC236}">
                <a16:creationId xmlns:a16="http://schemas.microsoft.com/office/drawing/2014/main" id="{7A078923-C0A9-4C11-DF00-B8DC7725863C}"/>
              </a:ext>
            </a:extLst>
          </p:cNvPr>
          <p:cNvCxnSpPr>
            <a:cxnSpLocks/>
          </p:cNvCxnSpPr>
          <p:nvPr/>
        </p:nvCxnSpPr>
        <p:spPr>
          <a:xfrm flipV="1">
            <a:off x="5923526" y="2442422"/>
            <a:ext cx="0" cy="4269467"/>
          </a:xfrm>
          <a:prstGeom prst="line">
            <a:avLst/>
          </a:prstGeom>
          <a:ln w="12700">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sp>
        <p:nvSpPr>
          <p:cNvPr id="78" name="사각형: 둥근 모서리 77">
            <a:extLst>
              <a:ext uri="{FF2B5EF4-FFF2-40B4-BE49-F238E27FC236}">
                <a16:creationId xmlns:a16="http://schemas.microsoft.com/office/drawing/2014/main" id="{B6BC2714-9BB5-0B96-8F7E-FA5FCB13EF76}"/>
              </a:ext>
            </a:extLst>
          </p:cNvPr>
          <p:cNvSpPr/>
          <p:nvPr/>
        </p:nvSpPr>
        <p:spPr>
          <a:xfrm>
            <a:off x="1743959" y="4056016"/>
            <a:ext cx="1005776" cy="267173"/>
          </a:xfrm>
          <a:prstGeom prst="roundRect">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0" name="TextBox 79">
            <a:extLst>
              <a:ext uri="{FF2B5EF4-FFF2-40B4-BE49-F238E27FC236}">
                <a16:creationId xmlns:a16="http://schemas.microsoft.com/office/drawing/2014/main" id="{01FB7D92-049C-6193-2182-9E7EC3F69339}"/>
              </a:ext>
            </a:extLst>
          </p:cNvPr>
          <p:cNvSpPr txBox="1"/>
          <p:nvPr/>
        </p:nvSpPr>
        <p:spPr>
          <a:xfrm>
            <a:off x="520549" y="3982598"/>
            <a:ext cx="1397710" cy="369332"/>
          </a:xfrm>
          <a:prstGeom prst="rect">
            <a:avLst/>
          </a:prstGeom>
          <a:noFill/>
        </p:spPr>
        <p:txBody>
          <a:bodyPr wrap="square">
            <a:spAutoFit/>
          </a:bodyPr>
          <a:lstStyle/>
          <a:p>
            <a:r>
              <a:rPr lang="en-US" altLang="ko-KR" dirty="0" err="1">
                <a:solidFill>
                  <a:srgbClr val="C00000"/>
                </a:solidFill>
                <a:latin typeface="Arial Narrow" panose="020B0606020202030204" pitchFamily="34" charset="0"/>
              </a:rPr>
              <a:t>input_shape</a:t>
            </a:r>
            <a:endParaRPr lang="ko-KR" altLang="en-US" dirty="0">
              <a:solidFill>
                <a:srgbClr val="C00000"/>
              </a:solidFill>
              <a:latin typeface="Arial Narrow" panose="020B0606020202030204" pitchFamily="34" charset="0"/>
            </a:endParaRPr>
          </a:p>
        </p:txBody>
      </p:sp>
    </p:spTree>
    <p:extLst>
      <p:ext uri="{BB962C8B-B14F-4D97-AF65-F5344CB8AC3E}">
        <p14:creationId xmlns:p14="http://schemas.microsoft.com/office/powerpoint/2010/main" val="1583161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3: Implement build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369332"/>
          </a:xfrm>
          <a:prstGeom prst="rect">
            <a:avLst/>
          </a:prstGeom>
          <a:noFill/>
        </p:spPr>
        <p:txBody>
          <a:bodyPr wrap="square">
            <a:spAutoFit/>
          </a:bodyPr>
          <a:lstStyle/>
          <a:p>
            <a:r>
              <a:rPr lang="en-US" altLang="ko-KR" dirty="0">
                <a:latin typeface="Arial Narrow" panose="020B0606020202030204" pitchFamily="34" charset="0"/>
              </a:rPr>
              <a:t>Line 2 to 3: generate a weight matrix and a bias corresponding to input </a:t>
            </a:r>
            <a:r>
              <a:rPr lang="en-US" altLang="ko-KR" dirty="0" err="1">
                <a:latin typeface="Arial Narrow" panose="020B0606020202030204" pitchFamily="34" charset="0"/>
              </a:rPr>
              <a:t>shap</a:t>
            </a:r>
            <a:endParaRPr lang="en-US" altLang="ko-KR" dirty="0">
              <a:latin typeface="Arial Narrow" panose="020B0606020202030204" pitchFamily="34" charset="0"/>
            </a:endParaRPr>
          </a:p>
        </p:txBody>
      </p:sp>
      <p:pic>
        <p:nvPicPr>
          <p:cNvPr id="5" name="그림 4">
            <a:extLst>
              <a:ext uri="{FF2B5EF4-FFF2-40B4-BE49-F238E27FC236}">
                <a16:creationId xmlns:a16="http://schemas.microsoft.com/office/drawing/2014/main" id="{6D135B80-02AF-DC1B-AF2C-C39DBE17586E}"/>
              </a:ext>
            </a:extLst>
          </p:cNvPr>
          <p:cNvPicPr>
            <a:picLocks noChangeAspect="1"/>
          </p:cNvPicPr>
          <p:nvPr/>
        </p:nvPicPr>
        <p:blipFill>
          <a:blip r:embed="rId3"/>
          <a:stretch>
            <a:fillRect/>
          </a:stretch>
        </p:blipFill>
        <p:spPr>
          <a:xfrm>
            <a:off x="198104" y="3429000"/>
            <a:ext cx="8640342" cy="881017"/>
          </a:xfrm>
          <a:prstGeom prst="rect">
            <a:avLst/>
          </a:prstGeom>
        </p:spPr>
      </p:pic>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646331"/>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build is the main method to build the layer properly. Generally, it initializes trainable weight matrices </a:t>
            </a:r>
          </a:p>
        </p:txBody>
      </p:sp>
    </p:spTree>
    <p:extLst>
      <p:ext uri="{BB962C8B-B14F-4D97-AF65-F5344CB8AC3E}">
        <p14:creationId xmlns:p14="http://schemas.microsoft.com/office/powerpoint/2010/main" val="26137787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4: Implement call method</a:t>
            </a:r>
          </a:p>
        </p:txBody>
      </p:sp>
      <p:sp>
        <p:nvSpPr>
          <p:cNvPr id="7" name="TextBox 6">
            <a:extLst>
              <a:ext uri="{FF2B5EF4-FFF2-40B4-BE49-F238E27FC236}">
                <a16:creationId xmlns:a16="http://schemas.microsoft.com/office/drawing/2014/main" id="{69BA5ABF-A189-9837-1BD4-573D1C71BC72}"/>
              </a:ext>
            </a:extLst>
          </p:cNvPr>
          <p:cNvSpPr txBox="1"/>
          <p:nvPr/>
        </p:nvSpPr>
        <p:spPr>
          <a:xfrm>
            <a:off x="1138287" y="4785675"/>
            <a:ext cx="6867426" cy="1200329"/>
          </a:xfrm>
          <a:prstGeom prst="rect">
            <a:avLst/>
          </a:prstGeom>
          <a:noFill/>
        </p:spPr>
        <p:txBody>
          <a:bodyPr wrap="square">
            <a:spAutoFit/>
          </a:bodyPr>
          <a:lstStyle/>
          <a:p>
            <a:r>
              <a:rPr lang="en-US" altLang="ko-KR" dirty="0">
                <a:latin typeface="Arial Narrow" panose="020B0606020202030204" pitchFamily="34" charset="0"/>
              </a:rPr>
              <a:t>Line 1 defines the call method with one argument, </a:t>
            </a:r>
            <a:r>
              <a:rPr lang="en-US" altLang="ko-KR" dirty="0" err="1">
                <a:latin typeface="Arial Narrow" panose="020B0606020202030204" pitchFamily="34" charset="0"/>
              </a:rPr>
              <a:t>input_data</a:t>
            </a:r>
            <a:r>
              <a:rPr lang="en-US" altLang="ko-KR" dirty="0">
                <a:latin typeface="Arial Narrow" panose="020B0606020202030204" pitchFamily="34" charset="0"/>
              </a:rPr>
              <a:t>, the input data from the previous layer.</a:t>
            </a:r>
          </a:p>
          <a:p>
            <a:endParaRPr lang="en-US" altLang="ko-KR" dirty="0">
              <a:latin typeface="Arial Narrow" panose="020B0606020202030204" pitchFamily="34" charset="0"/>
            </a:endParaRPr>
          </a:p>
          <a:p>
            <a:r>
              <a:rPr lang="en-US" altLang="ko-KR" dirty="0">
                <a:latin typeface="Arial Narrow" panose="020B0606020202030204" pitchFamily="34" charset="0"/>
              </a:rPr>
              <a:t>Line 2 return the result of the matrix operation.</a:t>
            </a:r>
          </a:p>
        </p:txBody>
      </p:sp>
      <p:sp>
        <p:nvSpPr>
          <p:cNvPr id="8" name="TextBox 7">
            <a:extLst>
              <a:ext uri="{FF2B5EF4-FFF2-40B4-BE49-F238E27FC236}">
                <a16:creationId xmlns:a16="http://schemas.microsoft.com/office/drawing/2014/main" id="{C10D9A2E-BC68-9976-6FD6-A85D9007CDAC}"/>
              </a:ext>
            </a:extLst>
          </p:cNvPr>
          <p:cNvSpPr txBox="1"/>
          <p:nvPr/>
        </p:nvSpPr>
        <p:spPr>
          <a:xfrm>
            <a:off x="1306200" y="2627243"/>
            <a:ext cx="6678303" cy="369332"/>
          </a:xfrm>
          <a:prstGeom prst="rect">
            <a:avLst/>
          </a:prstGeom>
          <a:noFill/>
        </p:spPr>
        <p:txBody>
          <a:bodyPr wrap="square">
            <a:spAutoFit/>
          </a:bodyPr>
          <a:lstStyle/>
          <a:p>
            <a:pPr marL="285750" indent="-285750">
              <a:buFont typeface="Arial" panose="020B0604020202020204" pitchFamily="34" charset="0"/>
              <a:buChar char="•"/>
            </a:pPr>
            <a:r>
              <a:rPr lang="en-US" altLang="ko-KR" dirty="0">
                <a:latin typeface="Arial Narrow" panose="020B0606020202030204" pitchFamily="34" charset="0"/>
              </a:rPr>
              <a:t>call method allows matrix operations.</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3469221"/>
            <a:ext cx="7390614" cy="784410"/>
          </a:xfrm>
          <a:prstGeom prst="rect">
            <a:avLst/>
          </a:prstGeom>
        </p:spPr>
      </p:pic>
    </p:spTree>
    <p:extLst>
      <p:ext uri="{BB962C8B-B14F-4D97-AF65-F5344CB8AC3E}">
        <p14:creationId xmlns:p14="http://schemas.microsoft.com/office/powerpoint/2010/main" val="955078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pic>
        <p:nvPicPr>
          <p:cNvPr id="9" name="그림 8">
            <a:extLst>
              <a:ext uri="{FF2B5EF4-FFF2-40B4-BE49-F238E27FC236}">
                <a16:creationId xmlns:a16="http://schemas.microsoft.com/office/drawing/2014/main" id="{3F37ECCF-9760-B835-0310-46B267C69DEA}"/>
              </a:ext>
            </a:extLst>
          </p:cNvPr>
          <p:cNvPicPr>
            <a:picLocks noChangeAspect="1"/>
          </p:cNvPicPr>
          <p:nvPr/>
        </p:nvPicPr>
        <p:blipFill>
          <a:blip r:embed="rId3"/>
          <a:stretch>
            <a:fillRect/>
          </a:stretch>
        </p:blipFill>
        <p:spPr>
          <a:xfrm>
            <a:off x="589761" y="2498259"/>
            <a:ext cx="7390614" cy="784410"/>
          </a:xfrm>
          <a:prstGeom prst="rect">
            <a:avLst/>
          </a:prstGeom>
        </p:spPr>
      </p:pic>
      <p:sp>
        <p:nvSpPr>
          <p:cNvPr id="3" name="TextBox 2">
            <a:extLst>
              <a:ext uri="{FF2B5EF4-FFF2-40B4-BE49-F238E27FC236}">
                <a16:creationId xmlns:a16="http://schemas.microsoft.com/office/drawing/2014/main" id="{0D0CAAA7-7E42-55D1-A116-2B2986107EB8}"/>
              </a:ext>
            </a:extLst>
          </p:cNvPr>
          <p:cNvSpPr txBox="1"/>
          <p:nvPr/>
        </p:nvSpPr>
        <p:spPr>
          <a:xfrm>
            <a:off x="1069943" y="2013805"/>
            <a:ext cx="4572000" cy="369332"/>
          </a:xfrm>
          <a:prstGeom prst="rect">
            <a:avLst/>
          </a:prstGeom>
          <a:noFill/>
        </p:spPr>
        <p:txBody>
          <a:bodyPr wrap="square">
            <a:spAutoFit/>
          </a:bodyPr>
          <a:lstStyle/>
          <a:p>
            <a:r>
              <a:rPr lang="en-US" altLang="ko-KR" dirty="0">
                <a:latin typeface="Arial Narrow" panose="020B0606020202030204" pitchFamily="34" charset="0"/>
              </a:rPr>
              <a:t>Line 2 return the result of the matrix operation.</a:t>
            </a:r>
            <a:endParaRPr lang="ko-KR" altLang="en-US" dirty="0"/>
          </a:p>
        </p:txBody>
      </p:sp>
      <p:pic>
        <p:nvPicPr>
          <p:cNvPr id="27" name="그림 26">
            <a:extLst>
              <a:ext uri="{FF2B5EF4-FFF2-40B4-BE49-F238E27FC236}">
                <a16:creationId xmlns:a16="http://schemas.microsoft.com/office/drawing/2014/main" id="{CD95B49C-599F-177A-4C41-DA7F6B224858}"/>
              </a:ext>
            </a:extLst>
          </p:cNvPr>
          <p:cNvPicPr>
            <a:picLocks noChangeAspect="1"/>
          </p:cNvPicPr>
          <p:nvPr/>
        </p:nvPicPr>
        <p:blipFill>
          <a:blip r:embed="rId4"/>
          <a:stretch>
            <a:fillRect/>
          </a:stretch>
        </p:blipFill>
        <p:spPr>
          <a:xfrm>
            <a:off x="540067" y="3835940"/>
            <a:ext cx="7440308" cy="2385751"/>
          </a:xfrm>
          <a:prstGeom prst="rect">
            <a:avLst/>
          </a:prstGeom>
        </p:spPr>
      </p:pic>
      <p:sp>
        <p:nvSpPr>
          <p:cNvPr id="28" name="사각형: 둥근 모서리 27">
            <a:extLst>
              <a:ext uri="{FF2B5EF4-FFF2-40B4-BE49-F238E27FC236}">
                <a16:creationId xmlns:a16="http://schemas.microsoft.com/office/drawing/2014/main" id="{DF7E1CDB-1D91-CD88-FE05-5E1921FFA4A6}"/>
              </a:ext>
            </a:extLst>
          </p:cNvPr>
          <p:cNvSpPr/>
          <p:nvPr/>
        </p:nvSpPr>
        <p:spPr>
          <a:xfrm>
            <a:off x="3478491" y="2969443"/>
            <a:ext cx="3101418" cy="30379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4" name="사각형: 둥근 모서리 43">
            <a:extLst>
              <a:ext uri="{FF2B5EF4-FFF2-40B4-BE49-F238E27FC236}">
                <a16:creationId xmlns:a16="http://schemas.microsoft.com/office/drawing/2014/main" id="{DE4D78AE-A619-31CB-2F8F-141E73C6B3BC}"/>
              </a:ext>
            </a:extLst>
          </p:cNvPr>
          <p:cNvSpPr/>
          <p:nvPr/>
        </p:nvSpPr>
        <p:spPr>
          <a:xfrm>
            <a:off x="2299653" y="4531788"/>
            <a:ext cx="584949" cy="62216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5" name="사각형: 둥근 모서리 44">
            <a:extLst>
              <a:ext uri="{FF2B5EF4-FFF2-40B4-BE49-F238E27FC236}">
                <a16:creationId xmlns:a16="http://schemas.microsoft.com/office/drawing/2014/main" id="{D2141E80-E72D-D4E8-DB8A-819D5DF84A72}"/>
              </a:ext>
            </a:extLst>
          </p:cNvPr>
          <p:cNvSpPr/>
          <p:nvPr/>
        </p:nvSpPr>
        <p:spPr>
          <a:xfrm>
            <a:off x="4124287" y="4472722"/>
            <a:ext cx="584949" cy="622169"/>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6" name="사각형: 둥근 모서리 45">
            <a:extLst>
              <a:ext uri="{FF2B5EF4-FFF2-40B4-BE49-F238E27FC236}">
                <a16:creationId xmlns:a16="http://schemas.microsoft.com/office/drawing/2014/main" id="{312B124C-61AA-5F25-EB91-72AD8D7DA4CE}"/>
              </a:ext>
            </a:extLst>
          </p:cNvPr>
          <p:cNvSpPr/>
          <p:nvPr/>
        </p:nvSpPr>
        <p:spPr>
          <a:xfrm>
            <a:off x="6645898" y="2969444"/>
            <a:ext cx="1197204" cy="313226"/>
          </a:xfrm>
          <a:prstGeom prst="roundRect">
            <a:avLst/>
          </a:prstGeom>
          <a:solidFill>
            <a:schemeClr val="accent4">
              <a:alpha val="20000"/>
            </a:scheme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18762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pic>
        <p:nvPicPr>
          <p:cNvPr id="1026" name="Picture 2">
            <a:extLst>
              <a:ext uri="{FF2B5EF4-FFF2-40B4-BE49-F238E27FC236}">
                <a16:creationId xmlns:a16="http://schemas.microsoft.com/office/drawing/2014/main" id="{2C05C84D-2562-A91D-1738-063EAD14EC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2752" y="1847656"/>
            <a:ext cx="6738496" cy="423562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sp>
        <p:nvSpPr>
          <p:cNvPr id="4" name="TextBox 3">
            <a:extLst>
              <a:ext uri="{FF2B5EF4-FFF2-40B4-BE49-F238E27FC236}">
                <a16:creationId xmlns:a16="http://schemas.microsoft.com/office/drawing/2014/main" id="{BB478BB8-BB7D-11B7-F15F-DC9530D00DB4}"/>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17774449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576440"/>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Steps</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to</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build</a:t>
            </a:r>
            <a:r>
              <a:rPr lang="ko-KR" altLang="en-US" sz="2400" dirty="0">
                <a:solidFill>
                  <a:srgbClr val="222222"/>
                </a:solidFill>
                <a:latin typeface="Arial Narrow" panose="020B0606020202030204" pitchFamily="34" charset="0"/>
              </a:rPr>
              <a:t> </a:t>
            </a:r>
            <a:r>
              <a:rPr lang="en-US" altLang="ko-KR" sz="2400" dirty="0">
                <a:solidFill>
                  <a:srgbClr val="222222"/>
                </a:solidFill>
                <a:latin typeface="Arial Narrow" panose="020B0606020202030204" pitchFamily="34" charset="0"/>
              </a:rPr>
              <a:t>models using Subclassing API:</a:t>
            </a:r>
          </a:p>
        </p:txBody>
      </p:sp>
      <p:sp>
        <p:nvSpPr>
          <p:cNvPr id="4" name="TextBox 3">
            <a:extLst>
              <a:ext uri="{FF2B5EF4-FFF2-40B4-BE49-F238E27FC236}">
                <a16:creationId xmlns:a16="http://schemas.microsoft.com/office/drawing/2014/main" id="{96718A4D-0F8D-7482-FA14-E2CA0F9DF548}"/>
              </a:ext>
            </a:extLst>
          </p:cNvPr>
          <p:cNvSpPr txBox="1"/>
          <p:nvPr/>
        </p:nvSpPr>
        <p:spPr>
          <a:xfrm>
            <a:off x="684031" y="2147874"/>
            <a:ext cx="4572000" cy="400110"/>
          </a:xfrm>
          <a:prstGeom prst="rect">
            <a:avLst/>
          </a:prstGeom>
          <a:noFill/>
        </p:spPr>
        <p:txBody>
          <a:bodyPr wrap="square">
            <a:spAutoFit/>
          </a:bodyPr>
          <a:lstStyle/>
          <a:p>
            <a:r>
              <a:rPr lang="en-US" altLang="ko-KR" sz="2000" dirty="0">
                <a:latin typeface="Arial Narrow" panose="020B0606020202030204" pitchFamily="34" charset="0"/>
              </a:rPr>
              <a:t>Step 5: Use the customized layer</a:t>
            </a:r>
          </a:p>
        </p:txBody>
      </p:sp>
      <p:pic>
        <p:nvPicPr>
          <p:cNvPr id="10" name="그림 9">
            <a:extLst>
              <a:ext uri="{FF2B5EF4-FFF2-40B4-BE49-F238E27FC236}">
                <a16:creationId xmlns:a16="http://schemas.microsoft.com/office/drawing/2014/main" id="{E08AC3BC-C421-9161-DFB3-3BF43259B6F1}"/>
              </a:ext>
            </a:extLst>
          </p:cNvPr>
          <p:cNvPicPr>
            <a:picLocks noChangeAspect="1"/>
          </p:cNvPicPr>
          <p:nvPr/>
        </p:nvPicPr>
        <p:blipFill>
          <a:blip r:embed="rId3"/>
          <a:stretch>
            <a:fillRect/>
          </a:stretch>
        </p:blipFill>
        <p:spPr>
          <a:xfrm>
            <a:off x="1153705" y="3221482"/>
            <a:ext cx="6218057" cy="645667"/>
          </a:xfrm>
          <a:prstGeom prst="rect">
            <a:avLst/>
          </a:prstGeom>
        </p:spPr>
      </p:pic>
      <p:sp>
        <p:nvSpPr>
          <p:cNvPr id="13" name="TextBox 12">
            <a:extLst>
              <a:ext uri="{FF2B5EF4-FFF2-40B4-BE49-F238E27FC236}">
                <a16:creationId xmlns:a16="http://schemas.microsoft.com/office/drawing/2014/main" id="{EFF6FFDD-DE1A-EEA5-51CD-777628C24EFB}"/>
              </a:ext>
            </a:extLst>
          </p:cNvPr>
          <p:cNvSpPr txBox="1"/>
          <p:nvPr/>
        </p:nvSpPr>
        <p:spPr>
          <a:xfrm>
            <a:off x="3057525" y="3867149"/>
            <a:ext cx="1564302" cy="369332"/>
          </a:xfrm>
          <a:prstGeom prst="rect">
            <a:avLst/>
          </a:prstGeom>
          <a:noFill/>
        </p:spPr>
        <p:txBody>
          <a:bodyPr wrap="square">
            <a:spAutoFit/>
          </a:bodyPr>
          <a:lstStyle/>
          <a:p>
            <a:r>
              <a:rPr lang="en-US" altLang="ko-KR" dirty="0">
                <a:latin typeface="Arial Narrow" panose="020B0606020202030204" pitchFamily="34" charset="0"/>
              </a:rPr>
              <a:t>Output shape</a:t>
            </a:r>
            <a:endParaRPr lang="ko-KR" altLang="en-US" dirty="0"/>
          </a:p>
        </p:txBody>
      </p:sp>
      <p:sp>
        <p:nvSpPr>
          <p:cNvPr id="14" name="사각형: 둥근 모서리 13">
            <a:extLst>
              <a:ext uri="{FF2B5EF4-FFF2-40B4-BE49-F238E27FC236}">
                <a16:creationId xmlns:a16="http://schemas.microsoft.com/office/drawing/2014/main" id="{C6AFFC2E-A350-7D65-57F2-82DCE85BBC4A}"/>
              </a:ext>
            </a:extLst>
          </p:cNvPr>
          <p:cNvSpPr/>
          <p:nvPr/>
        </p:nvSpPr>
        <p:spPr>
          <a:xfrm>
            <a:off x="3525625" y="3429000"/>
            <a:ext cx="452486"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사각형: 둥근 모서리 14">
            <a:extLst>
              <a:ext uri="{FF2B5EF4-FFF2-40B4-BE49-F238E27FC236}">
                <a16:creationId xmlns:a16="http://schemas.microsoft.com/office/drawing/2014/main" id="{6F4AA352-87CD-94A2-BBDE-CB7495960A8D}"/>
              </a:ext>
            </a:extLst>
          </p:cNvPr>
          <p:cNvSpPr/>
          <p:nvPr/>
        </p:nvSpPr>
        <p:spPr>
          <a:xfrm>
            <a:off x="6123788" y="3429000"/>
            <a:ext cx="1247974" cy="438149"/>
          </a:xfrm>
          <a:prstGeom prst="roundRect">
            <a:avLst/>
          </a:prstGeom>
          <a:solidFill>
            <a:schemeClr val="accent6">
              <a:alpha val="2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TextBox 15">
            <a:extLst>
              <a:ext uri="{FF2B5EF4-FFF2-40B4-BE49-F238E27FC236}">
                <a16:creationId xmlns:a16="http://schemas.microsoft.com/office/drawing/2014/main" id="{41A79B5E-B1DA-585F-4D91-B2F2151F7B39}"/>
              </a:ext>
            </a:extLst>
          </p:cNvPr>
          <p:cNvSpPr txBox="1"/>
          <p:nvPr/>
        </p:nvSpPr>
        <p:spPr>
          <a:xfrm>
            <a:off x="6098147" y="3867149"/>
            <a:ext cx="1892148" cy="646331"/>
          </a:xfrm>
          <a:prstGeom prst="rect">
            <a:avLst/>
          </a:prstGeom>
          <a:noFill/>
        </p:spPr>
        <p:txBody>
          <a:bodyPr wrap="square">
            <a:spAutoFit/>
          </a:bodyPr>
          <a:lstStyle/>
          <a:p>
            <a:r>
              <a:rPr lang="en-US" altLang="ko-KR" dirty="0">
                <a:latin typeface="Arial Narrow" panose="020B0606020202030204" pitchFamily="34" charset="0"/>
              </a:rPr>
              <a:t>Tensors from the previous layer</a:t>
            </a:r>
            <a:endParaRPr lang="ko-KR" altLang="en-US" dirty="0"/>
          </a:p>
        </p:txBody>
      </p:sp>
    </p:spTree>
    <p:extLst>
      <p:ext uri="{BB962C8B-B14F-4D97-AF65-F5344CB8AC3E}">
        <p14:creationId xmlns:p14="http://schemas.microsoft.com/office/powerpoint/2010/main" val="2279128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sp>
        <p:nvSpPr>
          <p:cNvPr id="11" name="직사각형 10">
            <a:extLst>
              <a:ext uri="{FF2B5EF4-FFF2-40B4-BE49-F238E27FC236}">
                <a16:creationId xmlns:a16="http://schemas.microsoft.com/office/drawing/2014/main" id="{ED143D8D-F242-3F99-60F3-79FD5E2B226B}"/>
              </a:ext>
            </a:extLst>
          </p:cNvPr>
          <p:cNvSpPr/>
          <p:nvPr/>
        </p:nvSpPr>
        <p:spPr>
          <a:xfrm>
            <a:off x="328771" y="1082568"/>
            <a:ext cx="8742077" cy="1973104"/>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400" dirty="0">
                <a:solidFill>
                  <a:srgbClr val="222222"/>
                </a:solidFill>
                <a:latin typeface="Arial Narrow" panose="020B0606020202030204" pitchFamily="34" charset="0"/>
              </a:rPr>
              <a:t>Subclassing API:</a:t>
            </a:r>
          </a:p>
          <a:p>
            <a:pPr marL="741600" lvl="1"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Sometimes you need to develop customized layers for sophisticated models.  </a:t>
            </a:r>
          </a:p>
          <a:p>
            <a:pPr marL="741600" lvl="1" indent="-284400">
              <a:lnSpc>
                <a:spcPct val="150000"/>
              </a:lnSpc>
              <a:buFont typeface="Arial" panose="020B0604020202020204" pitchFamily="34" charset="0"/>
              <a:buChar char="•"/>
            </a:pPr>
            <a:r>
              <a:rPr lang="en-US" altLang="ko-KR" sz="2000" dirty="0" err="1">
                <a:solidFill>
                  <a:srgbClr val="222222"/>
                </a:solidFill>
                <a:latin typeface="Arial Narrow" panose="020B0606020202030204" pitchFamily="34" charset="0"/>
              </a:rPr>
              <a:t>Keras</a:t>
            </a:r>
            <a:r>
              <a:rPr lang="en-US" altLang="ko-KR" sz="2000" dirty="0">
                <a:solidFill>
                  <a:srgbClr val="222222"/>
                </a:solidFill>
                <a:latin typeface="Arial Narrow" panose="020B0606020202030204" pitchFamily="34" charset="0"/>
              </a:rPr>
              <a:t> allows to create our own customized layer. Once a new layer is created, it can be used in any model without any restriction.</a:t>
            </a:r>
          </a:p>
        </p:txBody>
      </p:sp>
      <p:sp>
        <p:nvSpPr>
          <p:cNvPr id="2" name="TextBox 1">
            <a:extLst>
              <a:ext uri="{FF2B5EF4-FFF2-40B4-BE49-F238E27FC236}">
                <a16:creationId xmlns:a16="http://schemas.microsoft.com/office/drawing/2014/main" id="{3FEF479B-5567-17FF-6580-91803DAF0A2C}"/>
              </a:ext>
            </a:extLst>
          </p:cNvPr>
          <p:cNvSpPr txBox="1"/>
          <p:nvPr/>
        </p:nvSpPr>
        <p:spPr>
          <a:xfrm>
            <a:off x="2337609" y="4313535"/>
            <a:ext cx="4572000" cy="923330"/>
          </a:xfrm>
          <a:prstGeom prst="rect">
            <a:avLst/>
          </a:prstGeom>
          <a:noFill/>
        </p:spPr>
        <p:txBody>
          <a:bodyPr wrap="square">
            <a:spAutoFit/>
          </a:bodyPr>
          <a:lstStyle/>
          <a:p>
            <a:r>
              <a:rPr lang="en-US" altLang="ko-KR" dirty="0">
                <a:hlinkClick r:id="rId3"/>
              </a:rPr>
              <a:t>https://colab.research.google.com/github/JunetaeKim/DeepLearningClass/blob/main/Week9/Subclass%20API.ipynb</a:t>
            </a:r>
            <a:endParaRPr lang="ko-KR" altLang="en-US" dirty="0"/>
          </a:p>
        </p:txBody>
      </p:sp>
    </p:spTree>
    <p:extLst>
      <p:ext uri="{BB962C8B-B14F-4D97-AF65-F5344CB8AC3E}">
        <p14:creationId xmlns:p14="http://schemas.microsoft.com/office/powerpoint/2010/main" val="2241354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design model structures using TF 2.x</a:t>
            </a:r>
          </a:p>
        </p:txBody>
      </p:sp>
      <p:sp>
        <p:nvSpPr>
          <p:cNvPr id="3" name="TextBox 2">
            <a:extLst>
              <a:ext uri="{FF2B5EF4-FFF2-40B4-BE49-F238E27FC236}">
                <a16:creationId xmlns:a16="http://schemas.microsoft.com/office/drawing/2014/main" id="{C1057807-B923-1EFF-5F11-D64F5CD7CF07}"/>
              </a:ext>
            </a:extLst>
          </p:cNvPr>
          <p:cNvSpPr txBox="1"/>
          <p:nvPr/>
        </p:nvSpPr>
        <p:spPr>
          <a:xfrm>
            <a:off x="2397354" y="1299856"/>
            <a:ext cx="1720391" cy="461665"/>
          </a:xfrm>
          <a:prstGeom prst="rect">
            <a:avLst/>
          </a:prstGeom>
          <a:noFill/>
        </p:spPr>
        <p:txBody>
          <a:bodyPr wrap="square">
            <a:spAutoFit/>
          </a:bodyPr>
          <a:lstStyle/>
          <a:p>
            <a:r>
              <a:rPr lang="en-US" altLang="ko-KR" sz="2400" dirty="0">
                <a:solidFill>
                  <a:srgbClr val="222222"/>
                </a:solidFill>
                <a:latin typeface="Arial Narrow" panose="020B0606020202030204" pitchFamily="34" charset="0"/>
              </a:rPr>
              <a:t>TensorFlow</a:t>
            </a:r>
            <a:endParaRPr lang="ko-KR" altLang="en-US" sz="2400" dirty="0"/>
          </a:p>
        </p:txBody>
      </p:sp>
      <p:cxnSp>
        <p:nvCxnSpPr>
          <p:cNvPr id="5" name="직선 연결선 4">
            <a:extLst>
              <a:ext uri="{FF2B5EF4-FFF2-40B4-BE49-F238E27FC236}">
                <a16:creationId xmlns:a16="http://schemas.microsoft.com/office/drawing/2014/main" id="{EA9F8A2D-E79B-9CD3-F1F0-A8BD251C31BF}"/>
              </a:ext>
            </a:extLst>
          </p:cNvPr>
          <p:cNvCxnSpPr/>
          <p:nvPr/>
        </p:nvCxnSpPr>
        <p:spPr>
          <a:xfrm>
            <a:off x="4572000" y="1809946"/>
            <a:ext cx="0" cy="44291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AF34272-3079-A64C-96C0-AEED9C4C1600}"/>
              </a:ext>
            </a:extLst>
          </p:cNvPr>
          <p:cNvSpPr txBox="1"/>
          <p:nvPr/>
        </p:nvSpPr>
        <p:spPr>
          <a:xfrm>
            <a:off x="391606" y="2204126"/>
            <a:ext cx="4011496" cy="2948436"/>
          </a:xfrm>
          <a:prstGeom prst="rect">
            <a:avLst/>
          </a:prstGeom>
          <a:noFill/>
        </p:spPr>
        <p:txBody>
          <a:bodyPr wrap="square">
            <a:spAutoFit/>
          </a:bodyPr>
          <a:lstStyle/>
          <a:p>
            <a:pPr algn="just">
              <a:lnSpc>
                <a:spcPct val="150000"/>
              </a:lnSpc>
            </a:pPr>
            <a:r>
              <a:rPr lang="en-US" altLang="ko-KR" dirty="0">
                <a:latin typeface="Arial Narrow" panose="020B0606020202030204" pitchFamily="34" charset="0"/>
              </a:rPr>
              <a:t>It’s a Deep Learning Library and along with that is provides a large set of tools for numerical computation, and large-scale Machine Learning. It also provide </a:t>
            </a:r>
            <a:r>
              <a:rPr lang="en-US" altLang="ko-KR" dirty="0" err="1">
                <a:latin typeface="Arial Narrow" panose="020B0606020202030204" pitchFamily="34" charset="0"/>
              </a:rPr>
              <a:t>TensorBoard</a:t>
            </a:r>
            <a:r>
              <a:rPr lang="en-US" altLang="ko-KR" dirty="0">
                <a:latin typeface="Arial Narrow" panose="020B0606020202030204" pitchFamily="34" charset="0"/>
              </a:rPr>
              <a:t> for visualization of model, TensorFlow Extended (TFX) to productionize TensorFlow projects, and much more.</a:t>
            </a:r>
            <a:endParaRPr lang="ko-KR" altLang="en-US" dirty="0">
              <a:latin typeface="Arial Narrow" panose="020B0606020202030204" pitchFamily="34" charset="0"/>
            </a:endParaRPr>
          </a:p>
        </p:txBody>
      </p:sp>
      <p:sp>
        <p:nvSpPr>
          <p:cNvPr id="10" name="TextBox 9">
            <a:extLst>
              <a:ext uri="{FF2B5EF4-FFF2-40B4-BE49-F238E27FC236}">
                <a16:creationId xmlns:a16="http://schemas.microsoft.com/office/drawing/2014/main" id="{5BC074FF-75F1-63C7-EDBE-286B688F1E56}"/>
              </a:ext>
            </a:extLst>
          </p:cNvPr>
          <p:cNvSpPr txBox="1"/>
          <p:nvPr/>
        </p:nvSpPr>
        <p:spPr>
          <a:xfrm>
            <a:off x="4656841" y="2204126"/>
            <a:ext cx="4187320" cy="3363934"/>
          </a:xfrm>
          <a:prstGeom prst="rect">
            <a:avLst/>
          </a:prstGeom>
          <a:noFill/>
        </p:spPr>
        <p:txBody>
          <a:bodyPr wrap="square">
            <a:spAutoFit/>
          </a:bodyPr>
          <a:lstStyle/>
          <a:p>
            <a:pPr algn="just">
              <a:lnSpc>
                <a:spcPct val="150000"/>
              </a:lnSpc>
            </a:pPr>
            <a:r>
              <a:rPr lang="en-US" altLang="ko-KR" dirty="0" err="1">
                <a:latin typeface="Arial Narrow" panose="020B0606020202030204" pitchFamily="34" charset="0"/>
              </a:rPr>
              <a:t>Keras</a:t>
            </a:r>
            <a:r>
              <a:rPr lang="en-US" altLang="ko-KR" dirty="0">
                <a:latin typeface="Arial Narrow" panose="020B0606020202030204" pitchFamily="34" charset="0"/>
              </a:rPr>
              <a:t> is a high-level Deep Learning API(Application Programming Interface) that allows us to easily build, train, evaluate, and execute all sorts of neural networks. What is does is abstract away the implementation of various Deep Learning libraries like TensorFlow, Microsoft Cognitive Toolkit(CNTK), and Theano.</a:t>
            </a:r>
          </a:p>
          <a:p>
            <a:pPr algn="just">
              <a:lnSpc>
                <a:spcPct val="150000"/>
              </a:lnSpc>
            </a:pPr>
            <a:endParaRPr lang="en-US" altLang="ko-KR" dirty="0">
              <a:latin typeface="Arial Narrow" panose="020B0606020202030204" pitchFamily="34" charset="0"/>
            </a:endParaRPr>
          </a:p>
        </p:txBody>
      </p:sp>
      <p:sp>
        <p:nvSpPr>
          <p:cNvPr id="11" name="TextBox 10">
            <a:extLst>
              <a:ext uri="{FF2B5EF4-FFF2-40B4-BE49-F238E27FC236}">
                <a16:creationId xmlns:a16="http://schemas.microsoft.com/office/drawing/2014/main" id="{7DBD1BB4-429D-C26A-A159-DE73DC2793A1}"/>
              </a:ext>
            </a:extLst>
          </p:cNvPr>
          <p:cNvSpPr txBox="1"/>
          <p:nvPr/>
        </p:nvSpPr>
        <p:spPr>
          <a:xfrm>
            <a:off x="5632319" y="1299855"/>
            <a:ext cx="843895" cy="461665"/>
          </a:xfrm>
          <a:prstGeom prst="rect">
            <a:avLst/>
          </a:prstGeom>
          <a:noFill/>
        </p:spPr>
        <p:txBody>
          <a:bodyPr wrap="square">
            <a:spAutoFit/>
          </a:bodyPr>
          <a:lstStyle/>
          <a:p>
            <a:r>
              <a:rPr lang="en-US" altLang="ko-KR" sz="2400" dirty="0" err="1">
                <a:solidFill>
                  <a:srgbClr val="222222"/>
                </a:solidFill>
                <a:latin typeface="Arial Narrow" panose="020B0606020202030204" pitchFamily="34" charset="0"/>
              </a:rPr>
              <a:t>Keras</a:t>
            </a:r>
            <a:endParaRPr lang="ko-KR" altLang="en-US" sz="2400" dirty="0"/>
          </a:p>
        </p:txBody>
      </p:sp>
    </p:spTree>
    <p:extLst>
      <p:ext uri="{BB962C8B-B14F-4D97-AF65-F5344CB8AC3E}">
        <p14:creationId xmlns:p14="http://schemas.microsoft.com/office/powerpoint/2010/main" val="96323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064471" y="2680786"/>
            <a:ext cx="741826"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3251003" y="2686485"/>
            <a:ext cx="1679215"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9" name="사각형: 둥근 모서리 78">
            <a:extLst>
              <a:ext uri="{FF2B5EF4-FFF2-40B4-BE49-F238E27FC236}">
                <a16:creationId xmlns:a16="http://schemas.microsoft.com/office/drawing/2014/main" id="{989F7028-4C0C-66FD-2741-6AE28E3D0D94}"/>
              </a:ext>
            </a:extLst>
          </p:cNvPr>
          <p:cNvSpPr/>
          <p:nvPr/>
        </p:nvSpPr>
        <p:spPr>
          <a:xfrm>
            <a:off x="5288355" y="2668203"/>
            <a:ext cx="567831"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1" name="TextBox 80">
            <a:extLst>
              <a:ext uri="{FF2B5EF4-FFF2-40B4-BE49-F238E27FC236}">
                <a16:creationId xmlns:a16="http://schemas.microsoft.com/office/drawing/2014/main" id="{663D2DBC-EA98-2622-3F0B-D1C8F24AC936}"/>
              </a:ext>
            </a:extLst>
          </p:cNvPr>
          <p:cNvSpPr txBox="1"/>
          <p:nvPr/>
        </p:nvSpPr>
        <p:spPr>
          <a:xfrm>
            <a:off x="841859"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407obs with 17 features</a:t>
            </a:r>
            <a:endParaRPr lang="ko-KR" altLang="en-US" dirty="0"/>
          </a:p>
        </p:txBody>
      </p:sp>
      <p:sp>
        <p:nvSpPr>
          <p:cNvPr id="82" name="TextBox 81">
            <a:extLst>
              <a:ext uri="{FF2B5EF4-FFF2-40B4-BE49-F238E27FC236}">
                <a16:creationId xmlns:a16="http://schemas.microsoft.com/office/drawing/2014/main" id="{6C60288F-45DC-72B5-505F-68C570CE923A}"/>
              </a:ext>
            </a:extLst>
          </p:cNvPr>
          <p:cNvSpPr txBox="1"/>
          <p:nvPr/>
        </p:nvSpPr>
        <p:spPr>
          <a:xfrm>
            <a:off x="1842326" y="5372706"/>
            <a:ext cx="1217058"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Input layer</a:t>
            </a:r>
            <a:endParaRPr lang="ko-KR" altLang="en-US" dirty="0"/>
          </a:p>
        </p:txBody>
      </p:sp>
      <p:sp>
        <p:nvSpPr>
          <p:cNvPr id="83" name="TextBox 82">
            <a:extLst>
              <a:ext uri="{FF2B5EF4-FFF2-40B4-BE49-F238E27FC236}">
                <a16:creationId xmlns:a16="http://schemas.microsoft.com/office/drawing/2014/main" id="{9FCF0A2A-1FBD-EEEA-0E80-3C4C49A4117C}"/>
              </a:ext>
            </a:extLst>
          </p:cNvPr>
          <p:cNvSpPr txBox="1"/>
          <p:nvPr/>
        </p:nvSpPr>
        <p:spPr>
          <a:xfrm>
            <a:off x="3397363"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Hidden layers</a:t>
            </a:r>
            <a:endParaRPr lang="ko-KR" altLang="en-US" dirty="0"/>
          </a:p>
        </p:txBody>
      </p:sp>
      <p:sp>
        <p:nvSpPr>
          <p:cNvPr id="84" name="TextBox 83">
            <a:extLst>
              <a:ext uri="{FF2B5EF4-FFF2-40B4-BE49-F238E27FC236}">
                <a16:creationId xmlns:a16="http://schemas.microsoft.com/office/drawing/2014/main" id="{23B65495-2226-9B47-9511-CEBDE9EFDE6E}"/>
              </a:ext>
            </a:extLst>
          </p:cNvPr>
          <p:cNvSpPr txBox="1"/>
          <p:nvPr/>
        </p:nvSpPr>
        <p:spPr>
          <a:xfrm>
            <a:off x="5072694" y="5372706"/>
            <a:ext cx="1344317"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Output layer</a:t>
            </a:r>
            <a:endParaRPr lang="ko-KR" altLang="en-US" dirty="0"/>
          </a:p>
        </p:txBody>
      </p:sp>
      <p:sp>
        <p:nvSpPr>
          <p:cNvPr id="85" name="TextBox 84">
            <a:extLst>
              <a:ext uri="{FF2B5EF4-FFF2-40B4-BE49-F238E27FC236}">
                <a16:creationId xmlns:a16="http://schemas.microsoft.com/office/drawing/2014/main" id="{C2C9E7F9-2D5D-E6F0-CA92-AD90FC4495B4}"/>
              </a:ext>
            </a:extLst>
          </p:cNvPr>
          <p:cNvSpPr txBox="1"/>
          <p:nvPr/>
        </p:nvSpPr>
        <p:spPr>
          <a:xfrm>
            <a:off x="6034641" y="3670131"/>
            <a:ext cx="1217058" cy="646331"/>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1 = alive</a:t>
            </a:r>
          </a:p>
          <a:p>
            <a:r>
              <a:rPr lang="en-US" altLang="ko-KR" dirty="0">
                <a:solidFill>
                  <a:srgbClr val="222222"/>
                </a:solidFill>
                <a:latin typeface="Arial Narrow" panose="020B0606020202030204" pitchFamily="34" charset="0"/>
              </a:rPr>
              <a:t>0 = dead</a:t>
            </a:r>
            <a:endParaRPr lang="ko-KR" altLang="en-US" dirty="0"/>
          </a:p>
        </p:txBody>
      </p:sp>
    </p:spTree>
    <p:extLst>
      <p:ext uri="{BB962C8B-B14F-4D97-AF65-F5344CB8AC3E}">
        <p14:creationId xmlns:p14="http://schemas.microsoft.com/office/powerpoint/2010/main" val="313042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pSp>
        <p:nvGrpSpPr>
          <p:cNvPr id="75" name="그룹 74">
            <a:extLst>
              <a:ext uri="{FF2B5EF4-FFF2-40B4-BE49-F238E27FC236}">
                <a16:creationId xmlns:a16="http://schemas.microsoft.com/office/drawing/2014/main" id="{AB2CB97F-BBD2-5950-8E15-458233CDAE1A}"/>
              </a:ext>
            </a:extLst>
          </p:cNvPr>
          <p:cNvGrpSpPr/>
          <p:nvPr/>
        </p:nvGrpSpPr>
        <p:grpSpPr>
          <a:xfrm>
            <a:off x="2249263" y="2841978"/>
            <a:ext cx="3503837" cy="2216827"/>
            <a:chOff x="2784257" y="4351316"/>
            <a:chExt cx="3503837" cy="2216827"/>
          </a:xfrm>
        </p:grpSpPr>
        <p:sp>
          <p:nvSpPr>
            <p:cNvPr id="2" name="타원 1">
              <a:extLst>
                <a:ext uri="{FF2B5EF4-FFF2-40B4-BE49-F238E27FC236}">
                  <a16:creationId xmlns:a16="http://schemas.microsoft.com/office/drawing/2014/main" id="{3F81141A-C7D4-C0AA-A653-3B15947270F7}"/>
                </a:ext>
              </a:extLst>
            </p:cNvPr>
            <p:cNvSpPr/>
            <p:nvPr/>
          </p:nvSpPr>
          <p:spPr>
            <a:xfrm rot="16549764">
              <a:off x="2790332" y="498678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타원 2">
              <a:extLst>
                <a:ext uri="{FF2B5EF4-FFF2-40B4-BE49-F238E27FC236}">
                  <a16:creationId xmlns:a16="http://schemas.microsoft.com/office/drawing/2014/main" id="{F8D59FCD-2F6E-E806-4776-9DD4C77A9B61}"/>
                </a:ext>
              </a:extLst>
            </p:cNvPr>
            <p:cNvSpPr/>
            <p:nvPr/>
          </p:nvSpPr>
          <p:spPr>
            <a:xfrm rot="16549764">
              <a:off x="2790332" y="557764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타원 3">
              <a:extLst>
                <a:ext uri="{FF2B5EF4-FFF2-40B4-BE49-F238E27FC236}">
                  <a16:creationId xmlns:a16="http://schemas.microsoft.com/office/drawing/2014/main" id="{3422F5A1-B92A-30CE-75F0-7B670232338B}"/>
                </a:ext>
              </a:extLst>
            </p:cNvPr>
            <p:cNvSpPr/>
            <p:nvPr/>
          </p:nvSpPr>
          <p:spPr>
            <a:xfrm rot="16549764">
              <a:off x="2790332" y="62081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 name="타원 4">
              <a:extLst>
                <a:ext uri="{FF2B5EF4-FFF2-40B4-BE49-F238E27FC236}">
                  <a16:creationId xmlns:a16="http://schemas.microsoft.com/office/drawing/2014/main" id="{1ED2CFD6-C522-475B-8D17-254A271707BA}"/>
                </a:ext>
              </a:extLst>
            </p:cNvPr>
            <p:cNvSpPr/>
            <p:nvPr/>
          </p:nvSpPr>
          <p:spPr>
            <a:xfrm rot="16549764">
              <a:off x="2784257" y="4351316"/>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타원 6">
              <a:extLst>
                <a:ext uri="{FF2B5EF4-FFF2-40B4-BE49-F238E27FC236}">
                  <a16:creationId xmlns:a16="http://schemas.microsoft.com/office/drawing/2014/main" id="{290A5367-3ED3-99B3-1329-51758E722948}"/>
                </a:ext>
              </a:extLst>
            </p:cNvPr>
            <p:cNvSpPr/>
            <p:nvPr/>
          </p:nvSpPr>
          <p:spPr>
            <a:xfrm rot="16549764">
              <a:off x="3983032" y="461370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타원 7">
              <a:extLst>
                <a:ext uri="{FF2B5EF4-FFF2-40B4-BE49-F238E27FC236}">
                  <a16:creationId xmlns:a16="http://schemas.microsoft.com/office/drawing/2014/main" id="{998163F5-41D0-F9D0-4CB8-E4058F52A65D}"/>
                </a:ext>
              </a:extLst>
            </p:cNvPr>
            <p:cNvSpPr/>
            <p:nvPr/>
          </p:nvSpPr>
          <p:spPr>
            <a:xfrm rot="16549764">
              <a:off x="3983032"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9" name="타원 8">
              <a:extLst>
                <a:ext uri="{FF2B5EF4-FFF2-40B4-BE49-F238E27FC236}">
                  <a16:creationId xmlns:a16="http://schemas.microsoft.com/office/drawing/2014/main" id="{D9E5D0B2-F37D-DC75-7A27-5539E81B8208}"/>
                </a:ext>
              </a:extLst>
            </p:cNvPr>
            <p:cNvSpPr/>
            <p:nvPr/>
          </p:nvSpPr>
          <p:spPr>
            <a:xfrm rot="16549764">
              <a:off x="3983033" y="5904192"/>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타원 15">
              <a:extLst>
                <a:ext uri="{FF2B5EF4-FFF2-40B4-BE49-F238E27FC236}">
                  <a16:creationId xmlns:a16="http://schemas.microsoft.com/office/drawing/2014/main" id="{29ECBE13-42FE-677F-A8C7-3C5FDD2602F7}"/>
                </a:ext>
              </a:extLst>
            </p:cNvPr>
            <p:cNvSpPr/>
            <p:nvPr/>
          </p:nvSpPr>
          <p:spPr>
            <a:xfrm rot="16549764">
              <a:off x="5928094" y="5258947"/>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19" name="직선 화살표 연결선 18">
              <a:extLst>
                <a:ext uri="{FF2B5EF4-FFF2-40B4-BE49-F238E27FC236}">
                  <a16:creationId xmlns:a16="http://schemas.microsoft.com/office/drawing/2014/main" id="{FABBE96F-F23B-29BF-56FE-2104567F34D2}"/>
                </a:ext>
              </a:extLst>
            </p:cNvPr>
            <p:cNvCxnSpPr>
              <a:stCxn id="5" idx="4"/>
              <a:endCxn id="7" idx="0"/>
            </p:cNvCxnSpPr>
            <p:nvPr/>
          </p:nvCxnSpPr>
          <p:spPr>
            <a:xfrm>
              <a:off x="3143326" y="4549598"/>
              <a:ext cx="840637" cy="225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직선 화살표 연결선 20">
              <a:extLst>
                <a:ext uri="{FF2B5EF4-FFF2-40B4-BE49-F238E27FC236}">
                  <a16:creationId xmlns:a16="http://schemas.microsoft.com/office/drawing/2014/main" id="{78CB4AB0-1505-8E87-4DE7-991EA23B7C6B}"/>
                </a:ext>
              </a:extLst>
            </p:cNvPr>
            <p:cNvCxnSpPr>
              <a:stCxn id="2" idx="4"/>
              <a:endCxn id="7" idx="0"/>
            </p:cNvCxnSpPr>
            <p:nvPr/>
          </p:nvCxnSpPr>
          <p:spPr>
            <a:xfrm flipV="1">
              <a:off x="3149401" y="4775420"/>
              <a:ext cx="834562" cy="409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직선 화살표 연결선 22">
              <a:extLst>
                <a:ext uri="{FF2B5EF4-FFF2-40B4-BE49-F238E27FC236}">
                  <a16:creationId xmlns:a16="http://schemas.microsoft.com/office/drawing/2014/main" id="{5391C1AE-0F38-CB68-7E37-B81FDCE2F4A6}"/>
                </a:ext>
              </a:extLst>
            </p:cNvPr>
            <p:cNvCxnSpPr>
              <a:stCxn id="3" idx="4"/>
              <a:endCxn id="7" idx="0"/>
            </p:cNvCxnSpPr>
            <p:nvPr/>
          </p:nvCxnSpPr>
          <p:spPr>
            <a:xfrm flipV="1">
              <a:off x="3149401" y="4775420"/>
              <a:ext cx="834562" cy="1000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a:extLst>
                <a:ext uri="{FF2B5EF4-FFF2-40B4-BE49-F238E27FC236}">
                  <a16:creationId xmlns:a16="http://schemas.microsoft.com/office/drawing/2014/main" id="{34E60375-C162-83C1-54F4-B320E568506B}"/>
                </a:ext>
              </a:extLst>
            </p:cNvPr>
            <p:cNvCxnSpPr>
              <a:stCxn id="4" idx="4"/>
              <a:endCxn id="7" idx="0"/>
            </p:cNvCxnSpPr>
            <p:nvPr/>
          </p:nvCxnSpPr>
          <p:spPr>
            <a:xfrm flipV="1">
              <a:off x="3149401" y="4775420"/>
              <a:ext cx="834562" cy="1631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직선 화살표 연결선 26">
              <a:extLst>
                <a:ext uri="{FF2B5EF4-FFF2-40B4-BE49-F238E27FC236}">
                  <a16:creationId xmlns:a16="http://schemas.microsoft.com/office/drawing/2014/main" id="{A81FF5C5-A843-50F1-2519-36CE08D00E91}"/>
                </a:ext>
              </a:extLst>
            </p:cNvPr>
            <p:cNvCxnSpPr>
              <a:stCxn id="5" idx="4"/>
              <a:endCxn id="8" idx="0"/>
            </p:cNvCxnSpPr>
            <p:nvPr/>
          </p:nvCxnSpPr>
          <p:spPr>
            <a:xfrm>
              <a:off x="3143326" y="4549598"/>
              <a:ext cx="840637" cy="87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직선 화살표 연결선 28">
              <a:extLst>
                <a:ext uri="{FF2B5EF4-FFF2-40B4-BE49-F238E27FC236}">
                  <a16:creationId xmlns:a16="http://schemas.microsoft.com/office/drawing/2014/main" id="{7265A3F0-B043-67A8-E9EE-91584BF482E8}"/>
                </a:ext>
              </a:extLst>
            </p:cNvPr>
            <p:cNvCxnSpPr>
              <a:stCxn id="5" idx="4"/>
              <a:endCxn id="9" idx="0"/>
            </p:cNvCxnSpPr>
            <p:nvPr/>
          </p:nvCxnSpPr>
          <p:spPr>
            <a:xfrm>
              <a:off x="3143326" y="4549598"/>
              <a:ext cx="840638" cy="15163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직선 화살표 연결선 30">
              <a:extLst>
                <a:ext uri="{FF2B5EF4-FFF2-40B4-BE49-F238E27FC236}">
                  <a16:creationId xmlns:a16="http://schemas.microsoft.com/office/drawing/2014/main" id="{D02362F3-0B37-EFBE-E470-AD194712D67C}"/>
                </a:ext>
              </a:extLst>
            </p:cNvPr>
            <p:cNvCxnSpPr>
              <a:stCxn id="2" idx="4"/>
              <a:endCxn id="8" idx="0"/>
            </p:cNvCxnSpPr>
            <p:nvPr/>
          </p:nvCxnSpPr>
          <p:spPr>
            <a:xfrm>
              <a:off x="3149401" y="5185065"/>
              <a:ext cx="834562" cy="235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직선 화살표 연결선 32">
              <a:extLst>
                <a:ext uri="{FF2B5EF4-FFF2-40B4-BE49-F238E27FC236}">
                  <a16:creationId xmlns:a16="http://schemas.microsoft.com/office/drawing/2014/main" id="{9B5C2578-1F15-EB27-DB92-6A34DB285370}"/>
                </a:ext>
              </a:extLst>
            </p:cNvPr>
            <p:cNvCxnSpPr>
              <a:stCxn id="2" idx="4"/>
              <a:endCxn id="9" idx="0"/>
            </p:cNvCxnSpPr>
            <p:nvPr/>
          </p:nvCxnSpPr>
          <p:spPr>
            <a:xfrm>
              <a:off x="3149401" y="5185065"/>
              <a:ext cx="834563" cy="8808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직선 화살표 연결선 34">
              <a:extLst>
                <a:ext uri="{FF2B5EF4-FFF2-40B4-BE49-F238E27FC236}">
                  <a16:creationId xmlns:a16="http://schemas.microsoft.com/office/drawing/2014/main" id="{FFA04383-F75C-F6BB-6AB5-A87261FEA10E}"/>
                </a:ext>
              </a:extLst>
            </p:cNvPr>
            <p:cNvCxnSpPr>
              <a:stCxn id="3" idx="4"/>
              <a:endCxn id="8" idx="0"/>
            </p:cNvCxnSpPr>
            <p:nvPr/>
          </p:nvCxnSpPr>
          <p:spPr>
            <a:xfrm flipV="1">
              <a:off x="3149401" y="5420665"/>
              <a:ext cx="834562" cy="355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직선 화살표 연결선 38">
              <a:extLst>
                <a:ext uri="{FF2B5EF4-FFF2-40B4-BE49-F238E27FC236}">
                  <a16:creationId xmlns:a16="http://schemas.microsoft.com/office/drawing/2014/main" id="{5A55E209-EA70-6CD5-0E3B-827AF6D14CB1}"/>
                </a:ext>
              </a:extLst>
            </p:cNvPr>
            <p:cNvCxnSpPr>
              <a:stCxn id="3" idx="4"/>
              <a:endCxn id="9" idx="0"/>
            </p:cNvCxnSpPr>
            <p:nvPr/>
          </p:nvCxnSpPr>
          <p:spPr>
            <a:xfrm>
              <a:off x="3149401" y="5775928"/>
              <a:ext cx="834563" cy="2899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직선 화살표 연결선 40">
              <a:extLst>
                <a:ext uri="{FF2B5EF4-FFF2-40B4-BE49-F238E27FC236}">
                  <a16:creationId xmlns:a16="http://schemas.microsoft.com/office/drawing/2014/main" id="{AAB22DE6-7664-3152-D233-3951EEB56FA1}"/>
                </a:ext>
              </a:extLst>
            </p:cNvPr>
            <p:cNvCxnSpPr>
              <a:stCxn id="4" idx="4"/>
              <a:endCxn id="9" idx="0"/>
            </p:cNvCxnSpPr>
            <p:nvPr/>
          </p:nvCxnSpPr>
          <p:spPr>
            <a:xfrm flipV="1">
              <a:off x="3149401" y="6065910"/>
              <a:ext cx="834563" cy="3405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타원 46">
              <a:extLst>
                <a:ext uri="{FF2B5EF4-FFF2-40B4-BE49-F238E27FC236}">
                  <a16:creationId xmlns:a16="http://schemas.microsoft.com/office/drawing/2014/main" id="{63ADD462-7430-13B3-7C03-9DEA34B828A9}"/>
                </a:ext>
              </a:extLst>
            </p:cNvPr>
            <p:cNvSpPr/>
            <p:nvPr/>
          </p:nvSpPr>
          <p:spPr>
            <a:xfrm rot="16549764">
              <a:off x="4927283" y="464355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8" name="타원 47">
              <a:extLst>
                <a:ext uri="{FF2B5EF4-FFF2-40B4-BE49-F238E27FC236}">
                  <a16:creationId xmlns:a16="http://schemas.microsoft.com/office/drawing/2014/main" id="{C9BCF5EA-7870-9F2E-79A3-8ED3848C4317}"/>
                </a:ext>
              </a:extLst>
            </p:cNvPr>
            <p:cNvSpPr/>
            <p:nvPr/>
          </p:nvSpPr>
          <p:spPr>
            <a:xfrm rot="16549764">
              <a:off x="4927283" y="5288798"/>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9" name="타원 48">
              <a:extLst>
                <a:ext uri="{FF2B5EF4-FFF2-40B4-BE49-F238E27FC236}">
                  <a16:creationId xmlns:a16="http://schemas.microsoft.com/office/drawing/2014/main" id="{867E9DC6-D358-7B97-BD14-54CDBAF2F25B}"/>
                </a:ext>
              </a:extLst>
            </p:cNvPr>
            <p:cNvSpPr/>
            <p:nvPr/>
          </p:nvSpPr>
          <p:spPr>
            <a:xfrm rot="16549764">
              <a:off x="4927284" y="5934043"/>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51" name="직선 화살표 연결선 50">
              <a:extLst>
                <a:ext uri="{FF2B5EF4-FFF2-40B4-BE49-F238E27FC236}">
                  <a16:creationId xmlns:a16="http://schemas.microsoft.com/office/drawing/2014/main" id="{2F1CABC4-5ED1-D1DF-7CEC-B9C1860C7B02}"/>
                </a:ext>
              </a:extLst>
            </p:cNvPr>
            <p:cNvCxnSpPr>
              <a:stCxn id="7" idx="4"/>
              <a:endCxn id="47" idx="0"/>
            </p:cNvCxnSpPr>
            <p:nvPr/>
          </p:nvCxnSpPr>
          <p:spPr>
            <a:xfrm flipV="1">
              <a:off x="4342101" y="480527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직선 화살표 연결선 52">
              <a:extLst>
                <a:ext uri="{FF2B5EF4-FFF2-40B4-BE49-F238E27FC236}">
                  <a16:creationId xmlns:a16="http://schemas.microsoft.com/office/drawing/2014/main" id="{E835E617-324F-C777-0AEC-7FBDB11986E1}"/>
                </a:ext>
              </a:extLst>
            </p:cNvPr>
            <p:cNvCxnSpPr>
              <a:stCxn id="7" idx="4"/>
              <a:endCxn id="48" idx="0"/>
            </p:cNvCxnSpPr>
            <p:nvPr/>
          </p:nvCxnSpPr>
          <p:spPr>
            <a:xfrm>
              <a:off x="4342101" y="4811984"/>
              <a:ext cx="586113"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직선 화살표 연결선 54">
              <a:extLst>
                <a:ext uri="{FF2B5EF4-FFF2-40B4-BE49-F238E27FC236}">
                  <a16:creationId xmlns:a16="http://schemas.microsoft.com/office/drawing/2014/main" id="{51F67674-F9CA-9F9C-9C96-F241740BCE71}"/>
                </a:ext>
              </a:extLst>
            </p:cNvPr>
            <p:cNvCxnSpPr>
              <a:stCxn id="7" idx="4"/>
              <a:endCxn id="49" idx="0"/>
            </p:cNvCxnSpPr>
            <p:nvPr/>
          </p:nvCxnSpPr>
          <p:spPr>
            <a:xfrm>
              <a:off x="4342101" y="4811984"/>
              <a:ext cx="586114" cy="1283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직선 화살표 연결선 56">
              <a:extLst>
                <a:ext uri="{FF2B5EF4-FFF2-40B4-BE49-F238E27FC236}">
                  <a16:creationId xmlns:a16="http://schemas.microsoft.com/office/drawing/2014/main" id="{8E20D298-00D8-C5BA-EF41-7630493B86EC}"/>
                </a:ext>
              </a:extLst>
            </p:cNvPr>
            <p:cNvCxnSpPr>
              <a:stCxn id="8" idx="4"/>
              <a:endCxn id="47" idx="0"/>
            </p:cNvCxnSpPr>
            <p:nvPr/>
          </p:nvCxnSpPr>
          <p:spPr>
            <a:xfrm flipV="1">
              <a:off x="4342101" y="4805271"/>
              <a:ext cx="586113"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직선 화살표 연결선 58">
              <a:extLst>
                <a:ext uri="{FF2B5EF4-FFF2-40B4-BE49-F238E27FC236}">
                  <a16:creationId xmlns:a16="http://schemas.microsoft.com/office/drawing/2014/main" id="{A6D592DB-5266-B1D9-27E9-939161DC3718}"/>
                </a:ext>
              </a:extLst>
            </p:cNvPr>
            <p:cNvCxnSpPr>
              <a:stCxn id="8" idx="4"/>
              <a:endCxn id="48" idx="0"/>
            </p:cNvCxnSpPr>
            <p:nvPr/>
          </p:nvCxnSpPr>
          <p:spPr>
            <a:xfrm flipV="1">
              <a:off x="4342101" y="5450516"/>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직선 화살표 연결선 60">
              <a:extLst>
                <a:ext uri="{FF2B5EF4-FFF2-40B4-BE49-F238E27FC236}">
                  <a16:creationId xmlns:a16="http://schemas.microsoft.com/office/drawing/2014/main" id="{06DFE596-B493-5C61-B1B2-09C16CAD1A9E}"/>
                </a:ext>
              </a:extLst>
            </p:cNvPr>
            <p:cNvCxnSpPr>
              <a:stCxn id="8" idx="4"/>
              <a:endCxn id="49" idx="0"/>
            </p:cNvCxnSpPr>
            <p:nvPr/>
          </p:nvCxnSpPr>
          <p:spPr>
            <a:xfrm>
              <a:off x="4342101" y="5457229"/>
              <a:ext cx="586114" cy="638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직선 화살표 연결선 62">
              <a:extLst>
                <a:ext uri="{FF2B5EF4-FFF2-40B4-BE49-F238E27FC236}">
                  <a16:creationId xmlns:a16="http://schemas.microsoft.com/office/drawing/2014/main" id="{AC6FABE0-0078-90BB-71FF-A311366F7434}"/>
                </a:ext>
              </a:extLst>
            </p:cNvPr>
            <p:cNvCxnSpPr>
              <a:stCxn id="9" idx="4"/>
              <a:endCxn id="47" idx="0"/>
            </p:cNvCxnSpPr>
            <p:nvPr/>
          </p:nvCxnSpPr>
          <p:spPr>
            <a:xfrm flipV="1">
              <a:off x="4342102" y="4805271"/>
              <a:ext cx="586112" cy="12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직선 화살표 연결선 64">
              <a:extLst>
                <a:ext uri="{FF2B5EF4-FFF2-40B4-BE49-F238E27FC236}">
                  <a16:creationId xmlns:a16="http://schemas.microsoft.com/office/drawing/2014/main" id="{84A912C7-2BAF-9575-BC9B-7C68EEBAF27E}"/>
                </a:ext>
              </a:extLst>
            </p:cNvPr>
            <p:cNvCxnSpPr>
              <a:stCxn id="9" idx="4"/>
              <a:endCxn id="48" idx="0"/>
            </p:cNvCxnSpPr>
            <p:nvPr/>
          </p:nvCxnSpPr>
          <p:spPr>
            <a:xfrm flipV="1">
              <a:off x="4342102" y="5450516"/>
              <a:ext cx="586112" cy="6519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직선 화살표 연결선 66">
              <a:extLst>
                <a:ext uri="{FF2B5EF4-FFF2-40B4-BE49-F238E27FC236}">
                  <a16:creationId xmlns:a16="http://schemas.microsoft.com/office/drawing/2014/main" id="{B35B26A9-E5F2-CC45-E849-3D8CEA459D5C}"/>
                </a:ext>
              </a:extLst>
            </p:cNvPr>
            <p:cNvCxnSpPr>
              <a:stCxn id="9" idx="4"/>
              <a:endCxn id="49" idx="0"/>
            </p:cNvCxnSpPr>
            <p:nvPr/>
          </p:nvCxnSpPr>
          <p:spPr>
            <a:xfrm flipV="1">
              <a:off x="4342102" y="6095761"/>
              <a:ext cx="586113" cy="67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직선 화살표 연결선 68">
              <a:extLst>
                <a:ext uri="{FF2B5EF4-FFF2-40B4-BE49-F238E27FC236}">
                  <a16:creationId xmlns:a16="http://schemas.microsoft.com/office/drawing/2014/main" id="{1C66C97C-B370-F378-51E2-DBBFB46ACCD8}"/>
                </a:ext>
              </a:extLst>
            </p:cNvPr>
            <p:cNvCxnSpPr>
              <a:cxnSpLocks/>
              <a:stCxn id="47" idx="4"/>
            </p:cNvCxnSpPr>
            <p:nvPr/>
          </p:nvCxnSpPr>
          <p:spPr>
            <a:xfrm>
              <a:off x="5286352" y="4841835"/>
              <a:ext cx="642673" cy="6071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직선 화살표 연결선 70">
              <a:extLst>
                <a:ext uri="{FF2B5EF4-FFF2-40B4-BE49-F238E27FC236}">
                  <a16:creationId xmlns:a16="http://schemas.microsoft.com/office/drawing/2014/main" id="{0FBAC19B-10F1-241C-4145-BA375E428982}"/>
                </a:ext>
              </a:extLst>
            </p:cNvPr>
            <p:cNvCxnSpPr>
              <a:cxnSpLocks/>
              <a:stCxn id="48" idx="4"/>
            </p:cNvCxnSpPr>
            <p:nvPr/>
          </p:nvCxnSpPr>
          <p:spPr>
            <a:xfrm flipV="1">
              <a:off x="5286352" y="5448946"/>
              <a:ext cx="642673" cy="381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직선 화살표 연결선 72">
              <a:extLst>
                <a:ext uri="{FF2B5EF4-FFF2-40B4-BE49-F238E27FC236}">
                  <a16:creationId xmlns:a16="http://schemas.microsoft.com/office/drawing/2014/main" id="{5C08DE71-4699-2E1F-139F-42A70B4A1370}"/>
                </a:ext>
              </a:extLst>
            </p:cNvPr>
            <p:cNvCxnSpPr>
              <a:cxnSpLocks/>
              <a:stCxn id="49" idx="4"/>
            </p:cNvCxnSpPr>
            <p:nvPr/>
          </p:nvCxnSpPr>
          <p:spPr>
            <a:xfrm flipV="1">
              <a:off x="5286353" y="5448946"/>
              <a:ext cx="642672" cy="683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6" name="사각형: 둥근 모서리 75">
            <a:extLst>
              <a:ext uri="{FF2B5EF4-FFF2-40B4-BE49-F238E27FC236}">
                <a16:creationId xmlns:a16="http://schemas.microsoft.com/office/drawing/2014/main" id="{BC327C63-C284-F73A-32BF-4018DC3D25C4}"/>
              </a:ext>
            </a:extLst>
          </p:cNvPr>
          <p:cNvSpPr/>
          <p:nvPr/>
        </p:nvSpPr>
        <p:spPr>
          <a:xfrm>
            <a:off x="2614405" y="2680786"/>
            <a:ext cx="834563"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7" name="사각형: 둥근 모서리 76">
            <a:extLst>
              <a:ext uri="{FF2B5EF4-FFF2-40B4-BE49-F238E27FC236}">
                <a16:creationId xmlns:a16="http://schemas.microsoft.com/office/drawing/2014/main" id="{CC012751-28DD-2A38-0BBC-B4FA709209E3}"/>
              </a:ext>
            </a:extLst>
          </p:cNvPr>
          <p:cNvSpPr/>
          <p:nvPr/>
        </p:nvSpPr>
        <p:spPr>
          <a:xfrm>
            <a:off x="4750781" y="2686485"/>
            <a:ext cx="643250"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사각형: 둥근 모서리 10">
            <a:extLst>
              <a:ext uri="{FF2B5EF4-FFF2-40B4-BE49-F238E27FC236}">
                <a16:creationId xmlns:a16="http://schemas.microsoft.com/office/drawing/2014/main" id="{337EAE6B-6960-50DF-DF9A-2A3625A25500}"/>
              </a:ext>
            </a:extLst>
          </p:cNvPr>
          <p:cNvSpPr/>
          <p:nvPr/>
        </p:nvSpPr>
        <p:spPr>
          <a:xfrm>
            <a:off x="3793930" y="2687629"/>
            <a:ext cx="581007" cy="2522811"/>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3" name="TextBox 12">
            <a:extLst>
              <a:ext uri="{FF2B5EF4-FFF2-40B4-BE49-F238E27FC236}">
                <a16:creationId xmlns:a16="http://schemas.microsoft.com/office/drawing/2014/main" id="{C941F45E-F0B9-E167-7234-7840C0EDB2F4}"/>
              </a:ext>
            </a:extLst>
          </p:cNvPr>
          <p:cNvSpPr txBox="1"/>
          <p:nvPr/>
        </p:nvSpPr>
        <p:spPr>
          <a:xfrm>
            <a:off x="2339627" y="5294654"/>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4" name="TextBox 13">
            <a:extLst>
              <a:ext uri="{FF2B5EF4-FFF2-40B4-BE49-F238E27FC236}">
                <a16:creationId xmlns:a16="http://schemas.microsoft.com/office/drawing/2014/main" id="{27F23DBB-F813-A514-3C2C-60924CA055FA}"/>
              </a:ext>
            </a:extLst>
          </p:cNvPr>
          <p:cNvSpPr txBox="1"/>
          <p:nvPr/>
        </p:nvSpPr>
        <p:spPr>
          <a:xfrm>
            <a:off x="3440227" y="5314963"/>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
        <p:nvSpPr>
          <p:cNvPr id="15" name="TextBox 14">
            <a:extLst>
              <a:ext uri="{FF2B5EF4-FFF2-40B4-BE49-F238E27FC236}">
                <a16:creationId xmlns:a16="http://schemas.microsoft.com/office/drawing/2014/main" id="{7E483822-EB45-99BC-31F8-BF68BE0EC834}"/>
              </a:ext>
            </a:extLst>
          </p:cNvPr>
          <p:cNvSpPr txBox="1"/>
          <p:nvPr/>
        </p:nvSpPr>
        <p:spPr>
          <a:xfrm>
            <a:off x="4572000" y="5335272"/>
            <a:ext cx="1288411" cy="338554"/>
          </a:xfrm>
          <a:prstGeom prst="rect">
            <a:avLst/>
          </a:prstGeom>
          <a:noFill/>
        </p:spPr>
        <p:txBody>
          <a:bodyPr wrap="square">
            <a:spAutoFit/>
          </a:bodyPr>
          <a:lstStyle/>
          <a:p>
            <a:r>
              <a:rPr lang="en-US" altLang="ko-KR" sz="1600" dirty="0">
                <a:solidFill>
                  <a:srgbClr val="222222"/>
                </a:solidFill>
                <a:latin typeface="Arial Narrow" panose="020B0606020202030204" pitchFamily="34" charset="0"/>
              </a:rPr>
              <a:t>Weight matrix</a:t>
            </a:r>
            <a:endParaRPr lang="ko-KR" altLang="en-US" sz="1600" dirty="0"/>
          </a:p>
        </p:txBody>
      </p:sp>
    </p:spTree>
    <p:extLst>
      <p:ext uri="{BB962C8B-B14F-4D97-AF65-F5344CB8AC3E}">
        <p14:creationId xmlns:p14="http://schemas.microsoft.com/office/powerpoint/2010/main" val="42406974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17" name="표 17">
            <a:extLst>
              <a:ext uri="{FF2B5EF4-FFF2-40B4-BE49-F238E27FC236}">
                <a16:creationId xmlns:a16="http://schemas.microsoft.com/office/drawing/2014/main" id="{7054C835-A686-6A7C-2C50-1DD9E39E95ED}"/>
              </a:ext>
            </a:extLst>
          </p:cNvPr>
          <p:cNvGraphicFramePr>
            <a:graphicFrameLocks noGrp="1"/>
          </p:cNvGraphicFramePr>
          <p:nvPr>
            <p:extLst>
              <p:ext uri="{D42A27DB-BD31-4B8C-83A1-F6EECF244321}">
                <p14:modId xmlns:p14="http://schemas.microsoft.com/office/powerpoint/2010/main" val="3128868439"/>
              </p:ext>
            </p:extLst>
          </p:nvPr>
        </p:nvGraphicFramePr>
        <p:xfrm>
          <a:off x="65100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3001084253"/>
                  </a:ext>
                </a:extLst>
              </a:tr>
            </a:tbl>
          </a:graphicData>
        </a:graphic>
      </p:graphicFrame>
      <p:sp>
        <p:nvSpPr>
          <p:cNvPr id="20" name="TextBox 19">
            <a:extLst>
              <a:ext uri="{FF2B5EF4-FFF2-40B4-BE49-F238E27FC236}">
                <a16:creationId xmlns:a16="http://schemas.microsoft.com/office/drawing/2014/main" id="{83E8CBE3-8F46-03E1-9985-B2C7A746054A}"/>
              </a:ext>
            </a:extLst>
          </p:cNvPr>
          <p:cNvSpPr txBox="1"/>
          <p:nvPr/>
        </p:nvSpPr>
        <p:spPr>
          <a:xfrm>
            <a:off x="49530" y="4115099"/>
            <a:ext cx="743539"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Obs.</a:t>
            </a:r>
            <a:endParaRPr lang="ko-KR" altLang="en-US" dirty="0"/>
          </a:p>
        </p:txBody>
      </p:sp>
      <p:sp>
        <p:nvSpPr>
          <p:cNvPr id="22" name="TextBox 21">
            <a:extLst>
              <a:ext uri="{FF2B5EF4-FFF2-40B4-BE49-F238E27FC236}">
                <a16:creationId xmlns:a16="http://schemas.microsoft.com/office/drawing/2014/main" id="{8B295215-1417-1A8C-B5AC-C4B7BF68CA64}"/>
              </a:ext>
            </a:extLst>
          </p:cNvPr>
          <p:cNvSpPr txBox="1"/>
          <p:nvPr/>
        </p:nvSpPr>
        <p:spPr>
          <a:xfrm>
            <a:off x="937350" y="2967335"/>
            <a:ext cx="1027118" cy="369332"/>
          </a:xfrm>
          <a:prstGeom prst="rect">
            <a:avLst/>
          </a:prstGeom>
          <a:noFill/>
        </p:spPr>
        <p:txBody>
          <a:bodyPr wrap="square">
            <a:spAutoFit/>
          </a:bodyPr>
          <a:lstStyle/>
          <a:p>
            <a:r>
              <a:rPr lang="en-US" altLang="ko-KR" dirty="0">
                <a:solidFill>
                  <a:srgbClr val="222222"/>
                </a:solidFill>
                <a:latin typeface="Arial Narrow" panose="020B0606020202030204" pitchFamily="34" charset="0"/>
              </a:rPr>
              <a:t>Features</a:t>
            </a:r>
            <a:endParaRPr lang="ko-KR" altLang="en-US" dirty="0"/>
          </a:p>
        </p:txBody>
      </p:sp>
      <p:sp>
        <p:nvSpPr>
          <p:cNvPr id="24" name="십자형 23">
            <a:extLst>
              <a:ext uri="{FF2B5EF4-FFF2-40B4-BE49-F238E27FC236}">
                <a16:creationId xmlns:a16="http://schemas.microsoft.com/office/drawing/2014/main" id="{403D22F7-49C2-4F35-FBD0-ACD6C27ECC60}"/>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26" name="표 25">
            <a:extLst>
              <a:ext uri="{FF2B5EF4-FFF2-40B4-BE49-F238E27FC236}">
                <a16:creationId xmlns:a16="http://schemas.microsoft.com/office/drawing/2014/main" id="{FC77BA13-81DE-5133-E72F-257B03942602}"/>
              </a:ext>
            </a:extLst>
          </p:cNvPr>
          <p:cNvGraphicFramePr>
            <a:graphicFrameLocks noGrp="1"/>
          </p:cNvGraphicFramePr>
          <p:nvPr>
            <p:extLst>
              <p:ext uri="{D42A27DB-BD31-4B8C-83A1-F6EECF244321}">
                <p14:modId xmlns:p14="http://schemas.microsoft.com/office/powerpoint/2010/main" val="314518803"/>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32" name="같음 기호 31">
            <a:extLst>
              <a:ext uri="{FF2B5EF4-FFF2-40B4-BE49-F238E27FC236}">
                <a16:creationId xmlns:a16="http://schemas.microsoft.com/office/drawing/2014/main" id="{5968573D-F41A-3200-C437-3E8DCA1EA7E5}"/>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sp>
        <p:nvSpPr>
          <p:cNvPr id="38" name="TextBox 37">
            <a:extLst>
              <a:ext uri="{FF2B5EF4-FFF2-40B4-BE49-F238E27FC236}">
                <a16:creationId xmlns:a16="http://schemas.microsoft.com/office/drawing/2014/main" id="{44BDE5E5-198A-7BC6-773A-96BAD90A6862}"/>
              </a:ext>
            </a:extLst>
          </p:cNvPr>
          <p:cNvSpPr txBox="1"/>
          <p:nvPr/>
        </p:nvSpPr>
        <p:spPr>
          <a:xfrm>
            <a:off x="651000"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Data (407, 17)</a:t>
            </a:r>
            <a:endParaRPr lang="ko-KR" altLang="en-US" dirty="0"/>
          </a:p>
        </p:txBody>
      </p:sp>
      <p:sp>
        <p:nvSpPr>
          <p:cNvPr id="40" name="TextBox 39">
            <a:extLst>
              <a:ext uri="{FF2B5EF4-FFF2-40B4-BE49-F238E27FC236}">
                <a16:creationId xmlns:a16="http://schemas.microsoft.com/office/drawing/2014/main" id="{ECBC163B-B66A-201C-7C4A-1DAA6B1BF30A}"/>
              </a:ext>
            </a:extLst>
          </p:cNvPr>
          <p:cNvSpPr txBox="1"/>
          <p:nvPr/>
        </p:nvSpPr>
        <p:spPr>
          <a:xfrm>
            <a:off x="3055925"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W.M.1  (17, 10)</a:t>
            </a:r>
            <a:endParaRPr lang="ko-KR" altLang="en-US" dirty="0"/>
          </a:p>
        </p:txBody>
      </p:sp>
      <p:sp>
        <p:nvSpPr>
          <p:cNvPr id="42" name="TextBox 41">
            <a:extLst>
              <a:ext uri="{FF2B5EF4-FFF2-40B4-BE49-F238E27FC236}">
                <a16:creationId xmlns:a16="http://schemas.microsoft.com/office/drawing/2014/main" id="{1A6AAEF0-FC0A-07FA-76C7-B055AE92E144}"/>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graphicFrame>
        <p:nvGraphicFramePr>
          <p:cNvPr id="43" name="표 17">
            <a:extLst>
              <a:ext uri="{FF2B5EF4-FFF2-40B4-BE49-F238E27FC236}">
                <a16:creationId xmlns:a16="http://schemas.microsoft.com/office/drawing/2014/main" id="{78AFC55A-C1F8-59FA-3583-5B1F6A5D00B4}"/>
              </a:ext>
            </a:extLst>
          </p:cNvPr>
          <p:cNvGraphicFramePr>
            <a:graphicFrameLocks noGrp="1"/>
          </p:cNvGraphicFramePr>
          <p:nvPr>
            <p:extLst>
              <p:ext uri="{D42A27DB-BD31-4B8C-83A1-F6EECF244321}">
                <p14:modId xmlns:p14="http://schemas.microsoft.com/office/powerpoint/2010/main" val="1541760400"/>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graphicFrame>
        <p:nvGraphicFramePr>
          <p:cNvPr id="2" name="표 1">
            <a:extLst>
              <a:ext uri="{FF2B5EF4-FFF2-40B4-BE49-F238E27FC236}">
                <a16:creationId xmlns:a16="http://schemas.microsoft.com/office/drawing/2014/main" id="{8B46BF9D-15CC-3360-D500-E606AEE56D7E}"/>
              </a:ext>
            </a:extLst>
          </p:cNvPr>
          <p:cNvGraphicFramePr>
            <a:graphicFrameLocks noGrp="1"/>
          </p:cNvGraphicFramePr>
          <p:nvPr>
            <p:extLst>
              <p:ext uri="{D42A27DB-BD31-4B8C-83A1-F6EECF244321}">
                <p14:modId xmlns:p14="http://schemas.microsoft.com/office/powerpoint/2010/main" val="7104093"/>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3" name="십자형 2">
            <a:extLst>
              <a:ext uri="{FF2B5EF4-FFF2-40B4-BE49-F238E27FC236}">
                <a16:creationId xmlns:a16="http://schemas.microsoft.com/office/drawing/2014/main" id="{4D880257-7EE8-DA3C-1804-F0FB3F8CCE46}"/>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TextBox 3">
            <a:extLst>
              <a:ext uri="{FF2B5EF4-FFF2-40B4-BE49-F238E27FC236}">
                <a16:creationId xmlns:a16="http://schemas.microsoft.com/office/drawing/2014/main" id="{7EAF6E75-9EA3-6EFE-483B-2F5A8E6DDE00}"/>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Bias.1  (1, 10)</a:t>
            </a:r>
            <a:endParaRPr lang="ko-KR" altLang="en-US" dirty="0"/>
          </a:p>
        </p:txBody>
      </p:sp>
    </p:spTree>
    <p:extLst>
      <p:ext uri="{BB962C8B-B14F-4D97-AF65-F5344CB8AC3E}">
        <p14:creationId xmlns:p14="http://schemas.microsoft.com/office/powerpoint/2010/main" val="25483420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6" name="직선 연결선 35"/>
          <p:cNvCxnSpPr/>
          <p:nvPr/>
        </p:nvCxnSpPr>
        <p:spPr>
          <a:xfrm>
            <a:off x="361950" y="857250"/>
            <a:ext cx="5391150" cy="0"/>
          </a:xfrm>
          <a:prstGeom prst="line">
            <a:avLst/>
          </a:prstGeom>
          <a:ln w="38100">
            <a:solidFill>
              <a:schemeClr val="accent2">
                <a:alpha val="60000"/>
              </a:schemeClr>
            </a:solidFill>
          </a:ln>
        </p:spPr>
        <p:style>
          <a:lnRef idx="1">
            <a:schemeClr val="accent1"/>
          </a:lnRef>
          <a:fillRef idx="0">
            <a:schemeClr val="accent1"/>
          </a:fillRef>
          <a:effectRef idx="0">
            <a:schemeClr val="accent1"/>
          </a:effectRef>
          <a:fontRef idx="minor">
            <a:schemeClr val="tx1"/>
          </a:fontRef>
        </p:style>
      </p:cxnSp>
      <p:cxnSp>
        <p:nvCxnSpPr>
          <p:cNvPr id="37" name="직선 연결선 36"/>
          <p:cNvCxnSpPr/>
          <p:nvPr/>
        </p:nvCxnSpPr>
        <p:spPr>
          <a:xfrm>
            <a:off x="3257550" y="933450"/>
            <a:ext cx="5391150" cy="0"/>
          </a:xfrm>
          <a:prstGeom prst="line">
            <a:avLst/>
          </a:prstGeom>
          <a:ln w="38100">
            <a:solidFill>
              <a:schemeClr val="accent6">
                <a:alpha val="60000"/>
              </a:schemeClr>
            </a:solidFill>
          </a:ln>
        </p:spPr>
        <p:style>
          <a:lnRef idx="1">
            <a:schemeClr val="accent1"/>
          </a:lnRef>
          <a:fillRef idx="0">
            <a:schemeClr val="accent1"/>
          </a:fillRef>
          <a:effectRef idx="0">
            <a:schemeClr val="accent1"/>
          </a:effectRef>
          <a:fontRef idx="minor">
            <a:schemeClr val="tx1"/>
          </a:fontRef>
        </p:style>
      </p:cxnSp>
      <p:sp>
        <p:nvSpPr>
          <p:cNvPr id="10" name="직사각형 9">
            <a:extLst>
              <a:ext uri="{FF2B5EF4-FFF2-40B4-BE49-F238E27FC236}">
                <a16:creationId xmlns:a16="http://schemas.microsoft.com/office/drawing/2014/main" id="{9DC7D8DF-F1AC-5E24-6D05-87B8D3343A78}"/>
              </a:ext>
            </a:extLst>
          </p:cNvPr>
          <p:cNvSpPr/>
          <p:nvPr/>
        </p:nvSpPr>
        <p:spPr>
          <a:xfrm>
            <a:off x="328771" y="1139130"/>
            <a:ext cx="8742077" cy="1419106"/>
          </a:xfrm>
          <a:prstGeom prst="rect">
            <a:avLst/>
          </a:prstGeom>
        </p:spPr>
        <p:txBody>
          <a:bodyPr wrap="square">
            <a:spAutoFit/>
          </a:bodyPr>
          <a:lstStyle/>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Example setting: lung cancer patient survival dataset</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output: binary classification</a:t>
            </a:r>
          </a:p>
          <a:p>
            <a:pPr marL="284400" indent="-284400">
              <a:lnSpc>
                <a:spcPct val="150000"/>
              </a:lnSpc>
              <a:buFont typeface="Arial" panose="020B0604020202020204" pitchFamily="34" charset="0"/>
              <a:buChar char="•"/>
            </a:pPr>
            <a:r>
              <a:rPr lang="en-US" altLang="ko-KR" sz="2000" dirty="0">
                <a:solidFill>
                  <a:srgbClr val="222222"/>
                </a:solidFill>
                <a:latin typeface="Arial Narrow" panose="020B0606020202030204" pitchFamily="34" charset="0"/>
              </a:rPr>
              <a:t>Model setting: MLP(multilayer perceptron)</a:t>
            </a:r>
          </a:p>
        </p:txBody>
      </p:sp>
      <p:sp>
        <p:nvSpPr>
          <p:cNvPr id="6" name="직사각형 5">
            <a:extLst>
              <a:ext uri="{FF2B5EF4-FFF2-40B4-BE49-F238E27FC236}">
                <a16:creationId xmlns:a16="http://schemas.microsoft.com/office/drawing/2014/main" id="{6AE458C1-6B85-ECDF-7351-770B57E86129}"/>
              </a:ext>
            </a:extLst>
          </p:cNvPr>
          <p:cNvSpPr/>
          <p:nvPr/>
        </p:nvSpPr>
        <p:spPr>
          <a:xfrm>
            <a:off x="299839" y="70603"/>
            <a:ext cx="8544322" cy="657168"/>
          </a:xfrm>
          <a:prstGeom prst="rect">
            <a:avLst/>
          </a:prstGeom>
        </p:spPr>
        <p:txBody>
          <a:bodyPr wrap="square">
            <a:spAutoFit/>
          </a:bodyPr>
          <a:lstStyle/>
          <a:p>
            <a:pPr>
              <a:lnSpc>
                <a:spcPct val="150000"/>
              </a:lnSpc>
            </a:pPr>
            <a:r>
              <a:rPr lang="en-US" altLang="ko-KR" sz="2800" dirty="0">
                <a:latin typeface="Arial Narrow" panose="020B0606020202030204" pitchFamily="34" charset="0"/>
                <a:cs typeface="Times New Roman" panose="02020603050405020304" pitchFamily="18" charset="0"/>
              </a:rPr>
              <a:t>How to define model structures</a:t>
            </a:r>
          </a:p>
        </p:txBody>
      </p:sp>
      <p:graphicFrame>
        <p:nvGraphicFramePr>
          <p:cNvPr id="2" name="표 17">
            <a:extLst>
              <a:ext uri="{FF2B5EF4-FFF2-40B4-BE49-F238E27FC236}">
                <a16:creationId xmlns:a16="http://schemas.microsoft.com/office/drawing/2014/main" id="{918AE6C0-3702-0DBB-FBA9-535C42090C07}"/>
              </a:ext>
            </a:extLst>
          </p:cNvPr>
          <p:cNvGraphicFramePr>
            <a:graphicFrameLocks noGrp="1"/>
          </p:cNvGraphicFramePr>
          <p:nvPr>
            <p:extLst>
              <p:ext uri="{D42A27DB-BD31-4B8C-83A1-F6EECF244321}">
                <p14:modId xmlns:p14="http://schemas.microsoft.com/office/powerpoint/2010/main" val="593702672"/>
              </p:ext>
            </p:extLst>
          </p:nvPr>
        </p:nvGraphicFramePr>
        <p:xfrm>
          <a:off x="643380" y="3364997"/>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001084253"/>
                  </a:ext>
                </a:extLst>
              </a:tr>
            </a:tbl>
          </a:graphicData>
        </a:graphic>
      </p:graphicFrame>
      <p:sp>
        <p:nvSpPr>
          <p:cNvPr id="3" name="TextBox 2">
            <a:extLst>
              <a:ext uri="{FF2B5EF4-FFF2-40B4-BE49-F238E27FC236}">
                <a16:creationId xmlns:a16="http://schemas.microsoft.com/office/drawing/2014/main" id="{952B4058-513F-0817-AB65-4BDFE5B96B74}"/>
              </a:ext>
            </a:extLst>
          </p:cNvPr>
          <p:cNvSpPr txBox="1"/>
          <p:nvPr/>
        </p:nvSpPr>
        <p:spPr>
          <a:xfrm>
            <a:off x="643380"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H.L.1 (407, 10)</a:t>
            </a:r>
            <a:endParaRPr lang="ko-KR" altLang="en-US" dirty="0"/>
          </a:p>
        </p:txBody>
      </p:sp>
      <p:sp>
        <p:nvSpPr>
          <p:cNvPr id="4" name="십자형 3">
            <a:extLst>
              <a:ext uri="{FF2B5EF4-FFF2-40B4-BE49-F238E27FC236}">
                <a16:creationId xmlns:a16="http://schemas.microsoft.com/office/drawing/2014/main" id="{319367FB-11C0-2B6C-F821-9F452FE95105}"/>
              </a:ext>
            </a:extLst>
          </p:cNvPr>
          <p:cNvSpPr/>
          <p:nvPr/>
        </p:nvSpPr>
        <p:spPr>
          <a:xfrm rot="2619525">
            <a:off x="2217229" y="3872097"/>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5" name="표 4">
            <a:extLst>
              <a:ext uri="{FF2B5EF4-FFF2-40B4-BE49-F238E27FC236}">
                <a16:creationId xmlns:a16="http://schemas.microsoft.com/office/drawing/2014/main" id="{91D0217C-A5B8-0C33-41F3-51055A097DFB}"/>
              </a:ext>
            </a:extLst>
          </p:cNvPr>
          <p:cNvGraphicFramePr>
            <a:graphicFrameLocks noGrp="1"/>
          </p:cNvGraphicFramePr>
          <p:nvPr>
            <p:extLst>
              <p:ext uri="{D42A27DB-BD31-4B8C-83A1-F6EECF244321}">
                <p14:modId xmlns:p14="http://schemas.microsoft.com/office/powerpoint/2010/main" val="1630472914"/>
              </p:ext>
            </p:extLst>
          </p:nvPr>
        </p:nvGraphicFramePr>
        <p:xfrm>
          <a:off x="2854743" y="3556209"/>
          <a:ext cx="1445442" cy="1117780"/>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2925351531"/>
                    </a:ext>
                  </a:extLst>
                </a:gridCol>
                <a:gridCol w="481814">
                  <a:extLst>
                    <a:ext uri="{9D8B030D-6E8A-4147-A177-3AD203B41FA5}">
                      <a16:colId xmlns:a16="http://schemas.microsoft.com/office/drawing/2014/main" val="3774882819"/>
                    </a:ext>
                  </a:extLst>
                </a:gridCol>
                <a:gridCol w="481814">
                  <a:extLst>
                    <a:ext uri="{9D8B030D-6E8A-4147-A177-3AD203B41FA5}">
                      <a16:colId xmlns:a16="http://schemas.microsoft.com/office/drawing/2014/main" val="1199974673"/>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57571109"/>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15016684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66837871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97766745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378604350"/>
                  </a:ext>
                </a:extLst>
              </a:tr>
            </a:tbl>
          </a:graphicData>
        </a:graphic>
      </p:graphicFrame>
      <p:sp>
        <p:nvSpPr>
          <p:cNvPr id="7" name="TextBox 6">
            <a:extLst>
              <a:ext uri="{FF2B5EF4-FFF2-40B4-BE49-F238E27FC236}">
                <a16:creationId xmlns:a16="http://schemas.microsoft.com/office/drawing/2014/main" id="{A1841EA8-2469-DD76-E08A-87CFA53FAA4B}"/>
              </a:ext>
            </a:extLst>
          </p:cNvPr>
          <p:cNvSpPr txBox="1"/>
          <p:nvPr/>
        </p:nvSpPr>
        <p:spPr>
          <a:xfrm>
            <a:off x="3055925" y="5349538"/>
            <a:ext cx="1343320"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W.M.2 (10, 5)</a:t>
            </a:r>
            <a:endParaRPr lang="ko-KR" altLang="en-US" dirty="0"/>
          </a:p>
        </p:txBody>
      </p:sp>
      <p:sp>
        <p:nvSpPr>
          <p:cNvPr id="8" name="TextBox 7">
            <a:extLst>
              <a:ext uri="{FF2B5EF4-FFF2-40B4-BE49-F238E27FC236}">
                <a16:creationId xmlns:a16="http://schemas.microsoft.com/office/drawing/2014/main" id="{A0102462-6AFA-DCFC-9E78-2F2693C2DD7A}"/>
              </a:ext>
            </a:extLst>
          </p:cNvPr>
          <p:cNvSpPr txBox="1"/>
          <p:nvPr/>
        </p:nvSpPr>
        <p:spPr>
          <a:xfrm>
            <a:off x="7409701" y="5349538"/>
            <a:ext cx="1563673"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H.L.2 (407, 5)</a:t>
            </a:r>
            <a:endParaRPr lang="ko-KR" altLang="en-US" dirty="0"/>
          </a:p>
        </p:txBody>
      </p:sp>
      <p:graphicFrame>
        <p:nvGraphicFramePr>
          <p:cNvPr id="9" name="표 17">
            <a:extLst>
              <a:ext uri="{FF2B5EF4-FFF2-40B4-BE49-F238E27FC236}">
                <a16:creationId xmlns:a16="http://schemas.microsoft.com/office/drawing/2014/main" id="{536AC372-A193-0FBB-D1BC-B991D6AF6BA4}"/>
              </a:ext>
            </a:extLst>
          </p:cNvPr>
          <p:cNvGraphicFramePr>
            <a:graphicFrameLocks noGrp="1"/>
          </p:cNvGraphicFramePr>
          <p:nvPr>
            <p:extLst>
              <p:ext uri="{D42A27DB-BD31-4B8C-83A1-F6EECF244321}">
                <p14:modId xmlns:p14="http://schemas.microsoft.com/office/powerpoint/2010/main" val="764990058"/>
              </p:ext>
            </p:extLst>
          </p:nvPr>
        </p:nvGraphicFramePr>
        <p:xfrm>
          <a:off x="7328212" y="3362705"/>
          <a:ext cx="1445442" cy="1788448"/>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3155794862"/>
                    </a:ext>
                  </a:extLst>
                </a:gridCol>
                <a:gridCol w="481814">
                  <a:extLst>
                    <a:ext uri="{9D8B030D-6E8A-4147-A177-3AD203B41FA5}">
                      <a16:colId xmlns:a16="http://schemas.microsoft.com/office/drawing/2014/main" val="176760063"/>
                    </a:ext>
                  </a:extLst>
                </a:gridCol>
                <a:gridCol w="481814">
                  <a:extLst>
                    <a:ext uri="{9D8B030D-6E8A-4147-A177-3AD203B41FA5}">
                      <a16:colId xmlns:a16="http://schemas.microsoft.com/office/drawing/2014/main" val="3951317834"/>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57380521"/>
                  </a:ext>
                </a:extLst>
              </a:tr>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62639319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296762762"/>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36267607"/>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416947134"/>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736833468"/>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925973599"/>
                  </a:ext>
                </a:extLst>
              </a:tr>
              <a:tr h="223556">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3001084253"/>
                  </a:ext>
                </a:extLst>
              </a:tr>
            </a:tbl>
          </a:graphicData>
        </a:graphic>
      </p:graphicFrame>
      <p:sp>
        <p:nvSpPr>
          <p:cNvPr id="11" name="같음 기호 10">
            <a:extLst>
              <a:ext uri="{FF2B5EF4-FFF2-40B4-BE49-F238E27FC236}">
                <a16:creationId xmlns:a16="http://schemas.microsoft.com/office/drawing/2014/main" id="{E41751D9-402B-4AD8-AC7C-2F3A09E73AFA}"/>
              </a:ext>
            </a:extLst>
          </p:cNvPr>
          <p:cNvSpPr/>
          <p:nvPr/>
        </p:nvSpPr>
        <p:spPr>
          <a:xfrm>
            <a:off x="6642922" y="4033091"/>
            <a:ext cx="531720" cy="184666"/>
          </a:xfrm>
          <a:prstGeom prst="mathEqual">
            <a:avLst>
              <a:gd name="adj1" fmla="val 23520"/>
              <a:gd name="adj2" fmla="val 5296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aphicFrame>
        <p:nvGraphicFramePr>
          <p:cNvPr id="12" name="표 11">
            <a:extLst>
              <a:ext uri="{FF2B5EF4-FFF2-40B4-BE49-F238E27FC236}">
                <a16:creationId xmlns:a16="http://schemas.microsoft.com/office/drawing/2014/main" id="{07A5A315-B67B-B7E9-00E0-31156DC7F5CB}"/>
              </a:ext>
            </a:extLst>
          </p:cNvPr>
          <p:cNvGraphicFramePr>
            <a:graphicFrameLocks noGrp="1"/>
          </p:cNvGraphicFramePr>
          <p:nvPr>
            <p:extLst>
              <p:ext uri="{D42A27DB-BD31-4B8C-83A1-F6EECF244321}">
                <p14:modId xmlns:p14="http://schemas.microsoft.com/office/powerpoint/2010/main" val="531050310"/>
              </p:ext>
            </p:extLst>
          </p:nvPr>
        </p:nvGraphicFramePr>
        <p:xfrm>
          <a:off x="5090417" y="3994201"/>
          <a:ext cx="1445442" cy="223556"/>
        </p:xfrm>
        <a:graphic>
          <a:graphicData uri="http://schemas.openxmlformats.org/drawingml/2006/table">
            <a:tbl>
              <a:tblPr firstRow="1" bandRow="1">
                <a:tableStyleId>{5C22544A-7EE6-4342-B048-85BDC9FD1C3A}</a:tableStyleId>
              </a:tblPr>
              <a:tblGrid>
                <a:gridCol w="481814">
                  <a:extLst>
                    <a:ext uri="{9D8B030D-6E8A-4147-A177-3AD203B41FA5}">
                      <a16:colId xmlns:a16="http://schemas.microsoft.com/office/drawing/2014/main" val="710665939"/>
                    </a:ext>
                  </a:extLst>
                </a:gridCol>
                <a:gridCol w="481814">
                  <a:extLst>
                    <a:ext uri="{9D8B030D-6E8A-4147-A177-3AD203B41FA5}">
                      <a16:colId xmlns:a16="http://schemas.microsoft.com/office/drawing/2014/main" val="2494736201"/>
                    </a:ext>
                  </a:extLst>
                </a:gridCol>
                <a:gridCol w="481814">
                  <a:extLst>
                    <a:ext uri="{9D8B030D-6E8A-4147-A177-3AD203B41FA5}">
                      <a16:colId xmlns:a16="http://schemas.microsoft.com/office/drawing/2014/main" val="2579765131"/>
                    </a:ext>
                  </a:extLst>
                </a:gridCol>
              </a:tblGrid>
              <a:tr h="223556">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latinLnBrk="1"/>
                      <a:endParaRPr lang="ko-KR" altLang="en-US" sz="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extLst>
                  <a:ext uri="{0D108BD9-81ED-4DB2-BD59-A6C34878D82A}">
                    <a16:rowId xmlns:a16="http://schemas.microsoft.com/office/drawing/2014/main" val="3335040025"/>
                  </a:ext>
                </a:extLst>
              </a:tr>
            </a:tbl>
          </a:graphicData>
        </a:graphic>
      </p:graphicFrame>
      <p:sp>
        <p:nvSpPr>
          <p:cNvPr id="13" name="십자형 12">
            <a:extLst>
              <a:ext uri="{FF2B5EF4-FFF2-40B4-BE49-F238E27FC236}">
                <a16:creationId xmlns:a16="http://schemas.microsoft.com/office/drawing/2014/main" id="{F159E881-340E-EC7D-8851-95FA5FCA6EE8}"/>
              </a:ext>
            </a:extLst>
          </p:cNvPr>
          <p:cNvSpPr/>
          <p:nvPr/>
        </p:nvSpPr>
        <p:spPr>
          <a:xfrm rot="5400000">
            <a:off x="4428013" y="3852652"/>
            <a:ext cx="509107" cy="506654"/>
          </a:xfrm>
          <a:prstGeom prst="plus">
            <a:avLst>
              <a:gd name="adj" fmla="val 46404"/>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4" name="TextBox 13">
            <a:extLst>
              <a:ext uri="{FF2B5EF4-FFF2-40B4-BE49-F238E27FC236}">
                <a16:creationId xmlns:a16="http://schemas.microsoft.com/office/drawing/2014/main" id="{C84AC3D2-C2D8-28AF-4D5B-E64BF847F27E}"/>
              </a:ext>
            </a:extLst>
          </p:cNvPr>
          <p:cNvSpPr txBox="1"/>
          <p:nvPr/>
        </p:nvSpPr>
        <p:spPr>
          <a:xfrm>
            <a:off x="5181857" y="5349538"/>
            <a:ext cx="1445442" cy="369332"/>
          </a:xfrm>
          <a:prstGeom prst="rect">
            <a:avLst/>
          </a:prstGeom>
          <a:noFill/>
        </p:spPr>
        <p:txBody>
          <a:bodyPr wrap="square">
            <a:spAutoFit/>
          </a:bodyPr>
          <a:lstStyle/>
          <a:p>
            <a:r>
              <a:rPr lang="en-US" altLang="ko-KR" sz="1800" dirty="0">
                <a:solidFill>
                  <a:srgbClr val="222222"/>
                </a:solidFill>
                <a:latin typeface="Arial Narrow" panose="020B0606020202030204" pitchFamily="34" charset="0"/>
              </a:rPr>
              <a:t>Bias.2  (1, 5)</a:t>
            </a:r>
            <a:endParaRPr lang="ko-KR" altLang="en-US" dirty="0"/>
          </a:p>
        </p:txBody>
      </p:sp>
    </p:spTree>
    <p:extLst>
      <p:ext uri="{BB962C8B-B14F-4D97-AF65-F5344CB8AC3E}">
        <p14:creationId xmlns:p14="http://schemas.microsoft.com/office/powerpoint/2010/main" val="146434105"/>
      </p:ext>
    </p:extLst>
  </p:cSld>
  <p:clrMapOvr>
    <a:masterClrMapping/>
  </p:clrMapOvr>
</p:sld>
</file>

<file path=ppt/theme/theme1.xml><?xml version="1.0" encoding="utf-8"?>
<a:theme xmlns:a="http://schemas.openxmlformats.org/drawingml/2006/main" name="Office 테마">
  <a:themeElements>
    <a:clrScheme name="Office 테마">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테마">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테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20565</TotalTime>
  <Words>1825</Words>
  <Application>Microsoft Office PowerPoint</Application>
  <PresentationFormat>화면 슬라이드 쇼(4:3)</PresentationFormat>
  <Paragraphs>291</Paragraphs>
  <Slides>41</Slides>
  <Notes>40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41</vt:i4>
      </vt:variant>
    </vt:vector>
  </HeadingPairs>
  <TitlesOfParts>
    <vt:vector size="47" baseType="lpstr">
      <vt:lpstr>맑은 고딕</vt:lpstr>
      <vt:lpstr>Arial</vt:lpstr>
      <vt:lpstr>Arial Narrow</vt:lpstr>
      <vt:lpstr>Calibri</vt:lpstr>
      <vt:lpstr>Calibri Light</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김준태</dc:creator>
  <cp:lastModifiedBy>김 준태</cp:lastModifiedBy>
  <cp:revision>2172</cp:revision>
  <cp:lastPrinted>2017-04-16T10:58:23Z</cp:lastPrinted>
  <dcterms:created xsi:type="dcterms:W3CDTF">2017-03-22T07:59:28Z</dcterms:created>
  <dcterms:modified xsi:type="dcterms:W3CDTF">2022-11-15T04:33:39Z</dcterms:modified>
</cp:coreProperties>
</file>