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65" r:id="rId2"/>
    <p:sldId id="579" r:id="rId3"/>
    <p:sldId id="634" r:id="rId4"/>
    <p:sldId id="580" r:id="rId5"/>
    <p:sldId id="649" r:id="rId6"/>
    <p:sldId id="647" r:id="rId7"/>
    <p:sldId id="646" r:id="rId8"/>
    <p:sldId id="648" r:id="rId9"/>
    <p:sldId id="644" r:id="rId10"/>
    <p:sldId id="650" r:id="rId11"/>
    <p:sldId id="651" r:id="rId12"/>
    <p:sldId id="652" r:id="rId13"/>
    <p:sldId id="653" r:id="rId14"/>
    <p:sldId id="654" r:id="rId15"/>
    <p:sldId id="655" r:id="rId16"/>
    <p:sldId id="657" r:id="rId17"/>
    <p:sldId id="658" r:id="rId18"/>
    <p:sldId id="659" r:id="rId19"/>
    <p:sldId id="660" r:id="rId20"/>
    <p:sldId id="661" r:id="rId21"/>
    <p:sldId id="662" r:id="rId22"/>
    <p:sldId id="663" r:id="rId23"/>
    <p:sldId id="664" r:id="rId24"/>
    <p:sldId id="665" r:id="rId25"/>
    <p:sldId id="666" r:id="rId26"/>
    <p:sldId id="667" r:id="rId27"/>
    <p:sldId id="668" r:id="rId28"/>
    <p:sldId id="669" r:id="rId29"/>
    <p:sldId id="670" r:id="rId30"/>
    <p:sldId id="671" r:id="rId31"/>
    <p:sldId id="672" r:id="rId32"/>
    <p:sldId id="674" r:id="rId33"/>
    <p:sldId id="675" r:id="rId34"/>
    <p:sldId id="676" r:id="rId35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35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7C80"/>
    <a:srgbClr val="CC3300"/>
    <a:srgbClr val="CAABA2"/>
    <a:srgbClr val="FFFFCC"/>
    <a:srgbClr val="FFFF66"/>
    <a:srgbClr val="CCFF99"/>
    <a:srgbClr val="CCECFF"/>
    <a:srgbClr val="99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4" autoAdjust="0"/>
    <p:restoredTop sz="94581" autoAdjust="0"/>
  </p:normalViewPr>
  <p:slideViewPr>
    <p:cSldViewPr snapToGrid="0" showGuides="1">
      <p:cViewPr varScale="1">
        <p:scale>
          <a:sx n="101" d="100"/>
          <a:sy n="101" d="100"/>
        </p:scale>
        <p:origin x="2016" y="102"/>
      </p:cViewPr>
      <p:guideLst>
        <p:guide pos="2880"/>
        <p:guide orient="horz" pos="3543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656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4501B-16E6-1286-ACB5-9648EA96B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5D0F82E-411F-C1A0-4EF4-1ECAAA0AF8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4EB0A70-C60B-40A4-DEAF-BF0628BE9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B9D81F-1AA1-ADEF-5563-43C57F8108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97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65CA8-4E77-4874-C4D1-F67FC53DE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81E124-78EA-4AA1-257A-57EC2603F8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5C3EC6-E562-BE19-021F-7DD6C82C21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381B82-A8F0-8E86-F070-CE62FADAE2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695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A384C-0BF6-4FF6-C8E1-1C7E34B22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10E781-5DFC-2640-795E-43E78BC2A3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8FF37C5-4BD7-C555-1CB2-C5FDEC23C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0CFA2-030C-972B-51A3-CA02CA1346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479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554B1-73E0-5487-443D-715412604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614E4AC-56B8-86D3-9530-3D98EE2C6A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912CEE-7E94-7C7A-73BF-7697461896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DE3BB-3965-03FD-5EBE-164E4298B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997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8F153-E410-5827-9BBE-4181612D4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7C2FD0A-5D46-6987-72B1-BEB4DBE11D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5A17EC-319E-49A3-ED86-AADED7128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109B34-2F62-5476-75FA-7E90E17E9F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06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4BF8C-CD25-8352-D969-04FD9883C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94FD34E-B18F-C686-C59B-0149B04514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DCFA701-848A-6012-7076-424EF8B05A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DA1124-3B54-7283-D4D9-1FAD862DC4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160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B771B-82AA-C896-0F8A-72FBBC39D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1A68799-3812-D99F-E626-D9BC450053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CA68139-0B1B-5558-2E3A-8B7363A7A3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D0E4B3-AD62-1173-E934-E2D9FBC212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415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446A9-1B4A-F6FF-FF0A-61BC95081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576B7C-16E9-F749-FB88-F996036855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5ECF5EB-75F3-D403-55ED-82505E397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78561B-DFE0-079E-9CE5-15F0934615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508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A74F8-C509-8C93-338D-DCB1CD6CA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D55A91A-455E-3592-0E3C-237E8995C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BA0923C-B07C-32D2-34C8-338CC08F2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A0683D-697C-8A64-D72D-CE120F6B5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5759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67EDF-B679-F3B7-524E-324EDA959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B6BEC5-7628-324D-CED3-4E7B0E674D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ED0673D-A399-963B-216B-EB1163D16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AE30BF-A96D-63BB-F74F-3443DD2E35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03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7661D-0F5A-9826-E988-A1AF9B93C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675637-26B7-A549-F3C8-7603371A4F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21D09F3-87B9-1A37-050A-396DAE4D4C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C9D603-E19E-0919-5DEB-01DE356E2F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467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60187-B6F6-1D22-B790-A055FFD6B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4875A28-E54B-9842-BEEF-F259CB6B8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3BFE477-A21B-F9D4-D56B-0503ADAE7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321697-FC26-8758-D1DF-2777C7E1A6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51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BDCA5-6AF9-FE26-1543-CD1DB4DE5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20D9E0C-7EAC-7DDE-587D-B0020BC6FD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1325964-3C9C-BCAE-8C86-9D7387FB3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24D045-71BE-0400-183A-699B31BD05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30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A204D-FBE3-4816-043B-C8A154AA3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67ED64E-EB84-860F-373E-6868BF7E93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B00D56-1044-5338-27C1-469126303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7A6BA5-212B-3E44-8B29-AE2036E60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44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62D04-6198-7065-D836-DC258D8FF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9ACD21-DCFB-DC57-75D7-7239CC2A5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EF18727-2870-0654-C42F-6D8299D477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B84422-43D8-5361-582C-ACD857249C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01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4E84C-463A-F64F-9C94-C518E87E5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2A41B62-D0EE-FC94-98CA-8926AFAAB2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A26306-ACB4-7D71-E8C3-4F555DA3C2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3A876A-EB75-867F-3F83-7276920562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474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D79CC-48B6-A0D2-A2D4-01E932B37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421C1D-1B23-7BA3-3A6A-43B55187D0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7A0A0A-B152-01E1-244E-4183E7301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9998ED-D672-52FA-2020-10BEFAF038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A0CD9-C61A-BB8A-792F-99DD06D23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28A6E1-EEA0-CCF1-AF99-B240684C52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6972A0A-09CA-17F1-B42C-93B7640F4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D05E5B-52D0-2BEA-FCCE-75E4DE3C13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91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DAEE2-79E6-C6A0-2E51-F6F6D9FFF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BE2892B-854B-17C2-65FA-68501A7A17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2A03A71-B6EC-C95D-4FD9-0B5444988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129420-0B13-EC5A-F55B-AC3E8921F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098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17D8B-56B3-87B9-E35E-F7F4F5714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7355C0-D941-70CD-4D73-9AC6701E0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06A1087-41BF-228C-8C2A-A21D470EF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442A14-5371-4E2D-CD20-4D428CDCB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7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047751" y="1439048"/>
            <a:ext cx="7458074" cy="1475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Comparison of General and Stratified Survival Analysis (Deep Learning Perspective)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352800" y="4260246"/>
            <a:ext cx="2525050" cy="6571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</a:rPr>
              <a:t>Prof. Junetae Kim</a:t>
            </a:r>
            <a:endParaRPr lang="ko-KR" altLang="en-US" sz="2800" dirty="0">
              <a:latin typeface="Arial Narrow" panose="020B0606020202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F973E9-599C-A382-A273-F1C3C5DC60D6}"/>
              </a:ext>
            </a:extLst>
          </p:cNvPr>
          <p:cNvSpPr/>
          <p:nvPr/>
        </p:nvSpPr>
        <p:spPr>
          <a:xfrm>
            <a:off x="6602040" y="6262952"/>
            <a:ext cx="2255746" cy="495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dirty="0">
                <a:latin typeface="Arial Narrow" panose="020B0606020202030204" pitchFamily="34" charset="0"/>
              </a:rPr>
              <a:t>lyjune0070@gmil.com</a:t>
            </a:r>
            <a:endParaRPr lang="ko-KR" alt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51F77-E668-4074-87A9-F8AD95361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842F5D9-4522-D355-D47E-A8E6FE1EE9B0}"/>
              </a:ext>
            </a:extLst>
          </p:cNvPr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43BC9E3-14CE-25F6-96C6-187944E50FCE}"/>
              </a:ext>
            </a:extLst>
          </p:cNvPr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F1A256-ECFD-6745-D514-4B573E44523A}"/>
              </a:ext>
            </a:extLst>
          </p:cNvPr>
          <p:cNvSpPr/>
          <p:nvPr/>
        </p:nvSpPr>
        <p:spPr>
          <a:xfrm>
            <a:off x="266700" y="205859"/>
            <a:ext cx="5333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latin typeface="Arial Narrow" panose="020B0606020202030204" pitchFamily="34" charset="0"/>
                <a:cs typeface="Times New Roman" panose="02020603050405020304" pitchFamily="18" charset="0"/>
              </a:rPr>
              <a:t>Relationship Between </a:t>
            </a:r>
            <a:r>
              <a:rPr lang="en-US" altLang="ko-KR" sz="32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S(t)</a:t>
            </a:r>
            <a:r>
              <a:rPr lang="en-US" altLang="ko-KR" sz="3200" dirty="0">
                <a:latin typeface="Arial Narrow" panose="020B0606020202030204" pitchFamily="34" charset="0"/>
                <a:cs typeface="Times New Roman" panose="02020603050405020304" pitchFamily="18" charset="0"/>
              </a:rPr>
              <a:t> and </a:t>
            </a:r>
            <a:r>
              <a:rPr lang="en-US" altLang="ko-KR" sz="32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h(t)</a:t>
            </a:r>
            <a:endParaRPr lang="en-US" altLang="ko-KR" sz="3000" i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7B81B8-D19C-2518-56FE-C815D29D80D4}"/>
                  </a:ext>
                </a:extLst>
              </p:cNvPr>
              <p:cNvSpPr txBox="1"/>
              <p:nvPr/>
            </p:nvSpPr>
            <p:spPr>
              <a:xfrm>
                <a:off x="367419" y="1041576"/>
                <a:ext cx="7789223" cy="55440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Arial Narrow" panose="020B0606020202030204" pitchFamily="34" charset="0"/>
                  </a:rPr>
                  <a:t> From Hazard Function to Survival Function: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𝑑𝑢</m:t>
                            </m:r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Survival function is derived using the cumulative hazard function: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Arial Narrow" panose="020B0606020202030204" pitchFamily="34" charset="0"/>
                  </a:rPr>
                  <a:t> From Survival Function to Hazard Function: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b="1" dirty="0"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b="1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Arial Narrow" panose="020B0606020202030204" pitchFamily="34" charset="0"/>
                  </a:rPr>
                  <a:t>Key Intuition: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: Cumulative probability of survival up to time </a:t>
                </a:r>
                <a:r>
                  <a:rPr lang="en-US" altLang="ko-KR" i="1" dirty="0"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: Instantaneous rate of the event occurring at time </a:t>
                </a:r>
                <a:r>
                  <a:rPr lang="en-US" altLang="ko-KR" i="1" dirty="0"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b="1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7B81B8-D19C-2518-56FE-C815D29D8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19" y="1041576"/>
                <a:ext cx="7789223" cy="5544018"/>
              </a:xfrm>
              <a:prstGeom prst="rect">
                <a:avLst/>
              </a:prstGeom>
              <a:blipFill>
                <a:blip r:embed="rId2"/>
                <a:stretch>
                  <a:fillRect l="-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9A89426D-CB60-005B-86E3-D2619D8BB436}"/>
              </a:ext>
            </a:extLst>
          </p:cNvPr>
          <p:cNvSpPr/>
          <p:nvPr/>
        </p:nvSpPr>
        <p:spPr>
          <a:xfrm rot="20107333">
            <a:off x="1001238" y="1918950"/>
            <a:ext cx="466725" cy="1094424"/>
          </a:xfrm>
          <a:prstGeom prst="leftBrace">
            <a:avLst>
              <a:gd name="adj1" fmla="val 25000"/>
              <a:gd name="adj2" fmla="val 50000"/>
            </a:avLst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F5BE5-5040-CB88-0A5B-5BD3DBB972E9}"/>
              </a:ext>
            </a:extLst>
          </p:cNvPr>
          <p:cNvSpPr txBox="1"/>
          <p:nvPr/>
        </p:nvSpPr>
        <p:spPr>
          <a:xfrm rot="20132265">
            <a:off x="236400" y="2426420"/>
            <a:ext cx="8884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solidFill>
                  <a:srgbClr val="C00000"/>
                </a:solidFill>
                <a:latin typeface="Arial Narrow" panose="020B0606020202030204" pitchFamily="34" charset="0"/>
              </a:rPr>
              <a:t>Inversely related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7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4B305-685B-4C92-0164-588082A7A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C957A9B-3597-238E-A15A-04A69F48591F}"/>
              </a:ext>
            </a:extLst>
          </p:cNvPr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589B642-8801-6398-73B2-1806625DC3F1}"/>
              </a:ext>
            </a:extLst>
          </p:cNvPr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4DEE54-E653-9298-3EDA-D069C9990D19}"/>
              </a:ext>
            </a:extLst>
          </p:cNvPr>
          <p:cNvSpPr/>
          <p:nvPr/>
        </p:nvSpPr>
        <p:spPr>
          <a:xfrm>
            <a:off x="266700" y="205859"/>
            <a:ext cx="44326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latin typeface="Arial Narrow" panose="020B0606020202030204" pitchFamily="34" charset="0"/>
                <a:cs typeface="Times New Roman" panose="02020603050405020304" pitchFamily="18" charset="0"/>
              </a:rPr>
              <a:t>Special Case of </a:t>
            </a:r>
            <a:r>
              <a:rPr lang="en-US" altLang="ko-KR" sz="32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S(t)</a:t>
            </a:r>
            <a:r>
              <a:rPr lang="en-US" altLang="ko-KR" sz="3200" dirty="0">
                <a:latin typeface="Arial Narrow" panose="020B0606020202030204" pitchFamily="34" charset="0"/>
                <a:cs typeface="Times New Roman" panose="02020603050405020304" pitchFamily="18" charset="0"/>
              </a:rPr>
              <a:t> and </a:t>
            </a:r>
            <a:r>
              <a:rPr lang="en-US" altLang="ko-KR" sz="32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h(t)</a:t>
            </a:r>
            <a:endParaRPr lang="en-US" altLang="ko-KR" sz="3000" i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C389EB-7BB1-96AB-99AD-D15BD8BDB4FF}"/>
                  </a:ext>
                </a:extLst>
              </p:cNvPr>
              <p:cNvSpPr txBox="1"/>
              <p:nvPr/>
            </p:nvSpPr>
            <p:spPr>
              <a:xfrm>
                <a:off x="367419" y="1041576"/>
                <a:ext cx="7789223" cy="42798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Arial Narrow" panose="020B0606020202030204" pitchFamily="34" charset="0"/>
                  </a:rPr>
                  <a:t>Survival Function: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𝑒𝑥𝑝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: Scale parameter (controls the spread of the distribution)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: Shape parameter (controls the shape of the hazard function)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Arial Narrow" panose="020B0606020202030204" pitchFamily="34" charset="0"/>
                  </a:rPr>
                  <a:t>Hazard Function: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If k &lt; 1: Decreasing hazard rate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If k = 1: Constant hazard rate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If K &gt; 1: Increasing hazard rate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C389EB-7BB1-96AB-99AD-D15BD8BDB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19" y="1041576"/>
                <a:ext cx="7789223" cy="4279826"/>
              </a:xfrm>
              <a:prstGeom prst="rect">
                <a:avLst/>
              </a:prstGeom>
              <a:blipFill>
                <a:blip r:embed="rId2"/>
                <a:stretch>
                  <a:fillRect l="-469" b="-14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5DFD8CAC-08E2-E515-3019-85825BF9F2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012" y="3083559"/>
            <a:ext cx="2922512" cy="160323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7CB94A4-6A6B-3889-017A-3DE7BC5420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538" y="4794915"/>
            <a:ext cx="2885986" cy="160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9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46F14-120E-8FCA-E167-1551E0597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4B7FC6C-EBF9-210C-97AF-B008CB793EC7}"/>
              </a:ext>
            </a:extLst>
          </p:cNvPr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3ED4DC4-D3D0-8FF2-F3C7-79F7AD9DBB59}"/>
              </a:ext>
            </a:extLst>
          </p:cNvPr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8E0E25-2CFA-0FF5-A092-B6931FCAA52B}"/>
              </a:ext>
            </a:extLst>
          </p:cNvPr>
          <p:cNvSpPr/>
          <p:nvPr/>
        </p:nvSpPr>
        <p:spPr>
          <a:xfrm>
            <a:off x="266700" y="205859"/>
            <a:ext cx="48501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latin typeface="Arial Narrow" panose="020B0606020202030204" pitchFamily="34" charset="0"/>
                <a:cs typeface="Times New Roman" panose="02020603050405020304" pitchFamily="18" charset="0"/>
              </a:rPr>
              <a:t>Challenges in Survival Analysis</a:t>
            </a:r>
            <a:endParaRPr lang="en-US" altLang="ko-KR" sz="3000" i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CD3435-703F-BEA2-B9C3-EDE4956CA895}"/>
              </a:ext>
            </a:extLst>
          </p:cNvPr>
          <p:cNvSpPr txBox="1"/>
          <p:nvPr/>
        </p:nvSpPr>
        <p:spPr>
          <a:xfrm>
            <a:off x="367419" y="1041576"/>
            <a:ext cx="7789223" cy="2117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 Narrow" panose="020B0606020202030204" pitchFamily="34" charset="0"/>
              </a:rPr>
              <a:t>Key challenges: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Right-censoring: Some events are not observed due to time limitations.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i="1" u="sng" dirty="0">
                <a:latin typeface="Arial Narrow" panose="020B0606020202030204" pitchFamily="34" charset="0"/>
              </a:rPr>
              <a:t>Heterogeneous baseline hazards</a:t>
            </a:r>
            <a:r>
              <a:rPr lang="en-US" altLang="ko-KR" b="1" dirty="0">
                <a:latin typeface="Arial Narrow" panose="020B0606020202030204" pitchFamily="34" charset="0"/>
              </a:rPr>
              <a:t>:</a:t>
            </a:r>
            <a:r>
              <a:rPr lang="en-US" altLang="ko-KR" dirty="0">
                <a:latin typeface="Arial Narrow" panose="020B0606020202030204" pitchFamily="34" charset="0"/>
              </a:rPr>
              <a:t> Differences across subgroups lead to biased results under a single baseline hazard assumption.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Limited data in high-dimensional settings (e.g., genomics).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DB4951-8222-CABF-CCED-1864452D889A}"/>
              </a:ext>
            </a:extLst>
          </p:cNvPr>
          <p:cNvSpPr txBox="1"/>
          <p:nvPr/>
        </p:nvSpPr>
        <p:spPr>
          <a:xfrm>
            <a:off x="1619250" y="5905500"/>
            <a:ext cx="17716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Arial Narrow" panose="020B0606020202030204" pitchFamily="34" charset="0"/>
              </a:rPr>
              <a:t>Right-censoring</a:t>
            </a:r>
            <a:endParaRPr lang="ko-KR" altLang="en-US" sz="16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345FAA5-8175-9440-F2D5-B39AFE353102}"/>
              </a:ext>
            </a:extLst>
          </p:cNvPr>
          <p:cNvGrpSpPr/>
          <p:nvPr/>
        </p:nvGrpSpPr>
        <p:grpSpPr>
          <a:xfrm>
            <a:off x="4762953" y="3756719"/>
            <a:ext cx="3175361" cy="2117439"/>
            <a:chOff x="5473339" y="3873588"/>
            <a:chExt cx="2739906" cy="1855521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EFD8720-D8C0-364A-F888-7DA399DBEBA9}"/>
                </a:ext>
              </a:extLst>
            </p:cNvPr>
            <p:cNvGrpSpPr/>
            <p:nvPr/>
          </p:nvGrpSpPr>
          <p:grpSpPr>
            <a:xfrm>
              <a:off x="5778138" y="4127802"/>
              <a:ext cx="2390775" cy="1381125"/>
              <a:chOff x="6410325" y="2095500"/>
              <a:chExt cx="2162175" cy="1666875"/>
            </a:xfrm>
          </p:grpSpPr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3F2865AE-D6C3-14AE-9A74-FF175E79DB89}"/>
                  </a:ext>
                </a:extLst>
              </p:cNvPr>
              <p:cNvCxnSpPr/>
              <p:nvPr/>
            </p:nvCxnSpPr>
            <p:spPr>
              <a:xfrm>
                <a:off x="6410325" y="3609975"/>
                <a:ext cx="2162175" cy="0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3622B79C-9AD4-E1E4-680A-34689F79B6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62725" y="2095500"/>
                <a:ext cx="0" cy="166687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E3D7720E-FDDE-C6FD-89C4-F19F79FB4C54}"/>
                </a:ext>
              </a:extLst>
            </p:cNvPr>
            <p:cNvSpPr/>
            <p:nvPr/>
          </p:nvSpPr>
          <p:spPr>
            <a:xfrm>
              <a:off x="6052459" y="4134700"/>
              <a:ext cx="1990725" cy="1148981"/>
            </a:xfrm>
            <a:custGeom>
              <a:avLst/>
              <a:gdLst>
                <a:gd name="connsiteX0" fmla="*/ 0 w 1990725"/>
                <a:gd name="connsiteY0" fmla="*/ 1142150 h 1148981"/>
                <a:gd name="connsiteX1" fmla="*/ 476250 w 1990725"/>
                <a:gd name="connsiteY1" fmla="*/ 1123100 h 1148981"/>
                <a:gd name="connsiteX2" fmla="*/ 1028700 w 1990725"/>
                <a:gd name="connsiteY2" fmla="*/ 932600 h 1148981"/>
                <a:gd name="connsiteX3" fmla="*/ 1390650 w 1990725"/>
                <a:gd name="connsiteY3" fmla="*/ 161075 h 1148981"/>
                <a:gd name="connsiteX4" fmla="*/ 1476375 w 1990725"/>
                <a:gd name="connsiteY4" fmla="*/ 27725 h 1148981"/>
                <a:gd name="connsiteX5" fmla="*/ 1638300 w 1990725"/>
                <a:gd name="connsiteY5" fmla="*/ 542075 h 1148981"/>
                <a:gd name="connsiteX6" fmla="*/ 1857375 w 1990725"/>
                <a:gd name="connsiteY6" fmla="*/ 894500 h 1148981"/>
                <a:gd name="connsiteX7" fmla="*/ 1990725 w 1990725"/>
                <a:gd name="connsiteY7" fmla="*/ 1104050 h 114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0725" h="1148981">
                  <a:moveTo>
                    <a:pt x="0" y="1142150"/>
                  </a:moveTo>
                  <a:cubicBezTo>
                    <a:pt x="152400" y="1150087"/>
                    <a:pt x="304800" y="1158025"/>
                    <a:pt x="476250" y="1123100"/>
                  </a:cubicBezTo>
                  <a:cubicBezTo>
                    <a:pt x="647700" y="1088175"/>
                    <a:pt x="876300" y="1092938"/>
                    <a:pt x="1028700" y="932600"/>
                  </a:cubicBezTo>
                  <a:cubicBezTo>
                    <a:pt x="1181100" y="772262"/>
                    <a:pt x="1316037" y="311888"/>
                    <a:pt x="1390650" y="161075"/>
                  </a:cubicBezTo>
                  <a:cubicBezTo>
                    <a:pt x="1465263" y="10262"/>
                    <a:pt x="1435100" y="-35775"/>
                    <a:pt x="1476375" y="27725"/>
                  </a:cubicBezTo>
                  <a:cubicBezTo>
                    <a:pt x="1517650" y="91225"/>
                    <a:pt x="1574800" y="397613"/>
                    <a:pt x="1638300" y="542075"/>
                  </a:cubicBezTo>
                  <a:cubicBezTo>
                    <a:pt x="1701800" y="686537"/>
                    <a:pt x="1798638" y="800838"/>
                    <a:pt x="1857375" y="894500"/>
                  </a:cubicBezTo>
                  <a:cubicBezTo>
                    <a:pt x="1916112" y="988162"/>
                    <a:pt x="1953418" y="1046106"/>
                    <a:pt x="1990725" y="110405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76C10B48-BD42-8E28-93A4-BE4D581075CE}"/>
                </a:ext>
              </a:extLst>
            </p:cNvPr>
            <p:cNvSpPr/>
            <p:nvPr/>
          </p:nvSpPr>
          <p:spPr>
            <a:xfrm>
              <a:off x="6073414" y="4405438"/>
              <a:ext cx="1933575" cy="814262"/>
            </a:xfrm>
            <a:custGeom>
              <a:avLst/>
              <a:gdLst>
                <a:gd name="connsiteX0" fmla="*/ 0 w 1933575"/>
                <a:gd name="connsiteY0" fmla="*/ 814262 h 814262"/>
                <a:gd name="connsiteX1" fmla="*/ 238125 w 1933575"/>
                <a:gd name="connsiteY1" fmla="*/ 585662 h 814262"/>
                <a:gd name="connsiteX2" fmla="*/ 800100 w 1933575"/>
                <a:gd name="connsiteY2" fmla="*/ 252287 h 814262"/>
                <a:gd name="connsiteX3" fmla="*/ 1628775 w 1933575"/>
                <a:gd name="connsiteY3" fmla="*/ 33212 h 814262"/>
                <a:gd name="connsiteX4" fmla="*/ 1933575 w 1933575"/>
                <a:gd name="connsiteY4" fmla="*/ 4637 h 814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3575" h="814262">
                  <a:moveTo>
                    <a:pt x="0" y="814262"/>
                  </a:moveTo>
                  <a:cubicBezTo>
                    <a:pt x="52387" y="746793"/>
                    <a:pt x="104775" y="679324"/>
                    <a:pt x="238125" y="585662"/>
                  </a:cubicBezTo>
                  <a:cubicBezTo>
                    <a:pt x="371475" y="491999"/>
                    <a:pt x="568325" y="344362"/>
                    <a:pt x="800100" y="252287"/>
                  </a:cubicBezTo>
                  <a:cubicBezTo>
                    <a:pt x="1031875" y="160212"/>
                    <a:pt x="1439863" y="74487"/>
                    <a:pt x="1628775" y="33212"/>
                  </a:cubicBezTo>
                  <a:cubicBezTo>
                    <a:pt x="1817687" y="-8063"/>
                    <a:pt x="1875631" y="-1713"/>
                    <a:pt x="1933575" y="4637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F6B14C8-82B3-29EF-BEC7-6C19C3D13A1E}"/>
                    </a:ext>
                  </a:extLst>
                </p:cNvPr>
                <p:cNvSpPr txBox="1"/>
                <p:nvPr/>
              </p:nvSpPr>
              <p:spPr>
                <a:xfrm>
                  <a:off x="7927495" y="5359777"/>
                  <a:ext cx="2857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F6B14C8-82B3-29EF-BEC7-6C19C3D13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95" y="5359777"/>
                  <a:ext cx="2857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BC370B-5F0E-2B5C-4EB4-F76EED85F512}"/>
                </a:ext>
              </a:extLst>
            </p:cNvPr>
            <p:cNvSpPr txBox="1"/>
            <p:nvPr/>
          </p:nvSpPr>
          <p:spPr>
            <a:xfrm>
              <a:off x="5473339" y="3873588"/>
              <a:ext cx="90470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b="1" dirty="0">
                  <a:latin typeface="Arial Narrow" panose="020B0606020202030204" pitchFamily="34" charset="0"/>
                </a:rPr>
                <a:t>Risk</a:t>
              </a:r>
              <a:endParaRPr lang="ko-KR" altLang="en-US" sz="1400" b="1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FDADFC2-1335-0E9B-294F-065D9E584F27}"/>
              </a:ext>
            </a:extLst>
          </p:cNvPr>
          <p:cNvSpPr txBox="1"/>
          <p:nvPr/>
        </p:nvSpPr>
        <p:spPr>
          <a:xfrm>
            <a:off x="4986658" y="5905500"/>
            <a:ext cx="30174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latin typeface="Arial Narrow" panose="020B0606020202030204" pitchFamily="34" charset="0"/>
              </a:rPr>
              <a:t>Heterogeneous baseline hazards</a:t>
            </a:r>
            <a:endParaRPr lang="ko-KR" altLang="en-US" sz="16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4AAB72D-E91F-9F05-4E9F-07D1BDAB486D}"/>
              </a:ext>
            </a:extLst>
          </p:cNvPr>
          <p:cNvGrpSpPr/>
          <p:nvPr/>
        </p:nvGrpSpPr>
        <p:grpSpPr>
          <a:xfrm>
            <a:off x="1197430" y="4046817"/>
            <a:ext cx="2770742" cy="1576079"/>
            <a:chOff x="6410325" y="2095500"/>
            <a:chExt cx="2162175" cy="1666875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5CB8D547-BE14-4C52-4B74-D28919EA6F03}"/>
                </a:ext>
              </a:extLst>
            </p:cNvPr>
            <p:cNvCxnSpPr/>
            <p:nvPr/>
          </p:nvCxnSpPr>
          <p:spPr>
            <a:xfrm>
              <a:off x="6410325" y="3609975"/>
              <a:ext cx="216217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6CC69ADA-B8C5-850F-DEB5-4CF312B6D6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2725" y="2095500"/>
              <a:ext cx="0" cy="166687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59544E-660A-7A44-E3F3-B7C18993D945}"/>
                  </a:ext>
                </a:extLst>
              </p:cNvPr>
              <p:cNvSpPr txBox="1"/>
              <p:nvPr/>
            </p:nvSpPr>
            <p:spPr>
              <a:xfrm>
                <a:off x="3688386" y="5452693"/>
                <a:ext cx="331164" cy="421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159544E-660A-7A44-E3F3-B7C18993D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386" y="5452693"/>
                <a:ext cx="331164" cy="4214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0F3CA8C4-C07A-3078-C091-76B14ABCD85B}"/>
              </a:ext>
            </a:extLst>
          </p:cNvPr>
          <p:cNvSpPr txBox="1"/>
          <p:nvPr/>
        </p:nvSpPr>
        <p:spPr>
          <a:xfrm>
            <a:off x="844189" y="3756719"/>
            <a:ext cx="10484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Arial Narrow" panose="020B0606020202030204" pitchFamily="34" charset="0"/>
              </a:rPr>
              <a:t>Start</a:t>
            </a:r>
            <a:endParaRPr lang="ko-KR" altLang="en-US" sz="1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392382-E564-936C-253F-CE2D8A790777}"/>
              </a:ext>
            </a:extLst>
          </p:cNvPr>
          <p:cNvSpPr txBox="1"/>
          <p:nvPr/>
        </p:nvSpPr>
        <p:spPr>
          <a:xfrm>
            <a:off x="2087975" y="3756719"/>
            <a:ext cx="10484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Arial Narrow" panose="020B0606020202030204" pitchFamily="34" charset="0"/>
              </a:rPr>
              <a:t>End</a:t>
            </a:r>
            <a:endParaRPr lang="ko-KR" altLang="en-US" sz="1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18D40A-D8AA-3D7E-2F94-D1FCD72A9E22}"/>
              </a:ext>
            </a:extLst>
          </p:cNvPr>
          <p:cNvSpPr txBox="1"/>
          <p:nvPr/>
        </p:nvSpPr>
        <p:spPr>
          <a:xfrm>
            <a:off x="3123885" y="3756719"/>
            <a:ext cx="10484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Arial Narrow" panose="020B0606020202030204" pitchFamily="34" charset="0"/>
              </a:rPr>
              <a:t>Current</a:t>
            </a:r>
            <a:endParaRPr lang="ko-KR" altLang="en-US" sz="1400" b="1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DFFF618-1FD7-94A5-EC74-153D1F241649}"/>
              </a:ext>
            </a:extLst>
          </p:cNvPr>
          <p:cNvCxnSpPr>
            <a:cxnSpLocks/>
          </p:cNvCxnSpPr>
          <p:nvPr/>
        </p:nvCxnSpPr>
        <p:spPr>
          <a:xfrm flipV="1">
            <a:off x="2612220" y="4064496"/>
            <a:ext cx="0" cy="15760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C534529-65BA-A8D6-AD71-F06D9FD8BB68}"/>
              </a:ext>
            </a:extLst>
          </p:cNvPr>
          <p:cNvCxnSpPr>
            <a:cxnSpLocks/>
          </p:cNvCxnSpPr>
          <p:nvPr/>
        </p:nvCxnSpPr>
        <p:spPr>
          <a:xfrm flipV="1">
            <a:off x="3648130" y="4064496"/>
            <a:ext cx="0" cy="157607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1543778-19C6-3CCF-4433-13D52A8ABC4D}"/>
              </a:ext>
            </a:extLst>
          </p:cNvPr>
          <p:cNvCxnSpPr>
            <a:cxnSpLocks/>
          </p:cNvCxnSpPr>
          <p:nvPr/>
        </p:nvCxnSpPr>
        <p:spPr>
          <a:xfrm>
            <a:off x="1392725" y="4469000"/>
            <a:ext cx="91232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7EC342A-8606-29D7-AD3A-36ED1C8B7D83}"/>
              </a:ext>
            </a:extLst>
          </p:cNvPr>
          <p:cNvCxnSpPr>
            <a:cxnSpLocks/>
          </p:cNvCxnSpPr>
          <p:nvPr/>
        </p:nvCxnSpPr>
        <p:spPr>
          <a:xfrm>
            <a:off x="1392724" y="4852535"/>
            <a:ext cx="1617176" cy="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8485DB7-F9E1-FFDF-CD7B-C00146AA8A42}"/>
              </a:ext>
            </a:extLst>
          </p:cNvPr>
          <p:cNvCxnSpPr>
            <a:cxnSpLocks/>
          </p:cNvCxnSpPr>
          <p:nvPr/>
        </p:nvCxnSpPr>
        <p:spPr>
          <a:xfrm>
            <a:off x="1392724" y="5185910"/>
            <a:ext cx="2255406" cy="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59B3273-A32D-F3F0-5248-D58795F31877}"/>
              </a:ext>
            </a:extLst>
          </p:cNvPr>
          <p:cNvSpPr txBox="1"/>
          <p:nvPr/>
        </p:nvSpPr>
        <p:spPr>
          <a:xfrm>
            <a:off x="2915848" y="4579881"/>
            <a:ext cx="784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  <a:latin typeface="Arial Narrow" panose="020B0606020202030204" pitchFamily="34" charset="0"/>
              </a:rPr>
              <a:t>Right </a:t>
            </a:r>
          </a:p>
          <a:p>
            <a:r>
              <a:rPr lang="en-US" altLang="ko-KR" sz="1200" b="1" dirty="0">
                <a:solidFill>
                  <a:schemeClr val="accent2"/>
                </a:solidFill>
                <a:latin typeface="Arial Narrow" panose="020B0606020202030204" pitchFamily="34" charset="0"/>
              </a:rPr>
              <a:t>censored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2D5337-1805-0B2E-ECB1-F5FEBC2B42C7}"/>
              </a:ext>
            </a:extLst>
          </p:cNvPr>
          <p:cNvSpPr txBox="1"/>
          <p:nvPr/>
        </p:nvSpPr>
        <p:spPr>
          <a:xfrm>
            <a:off x="3627127" y="4945344"/>
            <a:ext cx="784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  <a:latin typeface="Arial Narrow" panose="020B0606020202030204" pitchFamily="34" charset="0"/>
              </a:rPr>
              <a:t>Right </a:t>
            </a:r>
          </a:p>
          <a:p>
            <a:r>
              <a:rPr lang="en-US" altLang="ko-KR" sz="1200" b="1" dirty="0">
                <a:solidFill>
                  <a:schemeClr val="accent2"/>
                </a:solidFill>
                <a:latin typeface="Arial Narrow" panose="020B0606020202030204" pitchFamily="34" charset="0"/>
              </a:rPr>
              <a:t>censored</a:t>
            </a:r>
            <a:endParaRPr lang="ko-KR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3891ED-BD4A-7762-EB6F-C4C1462C0548}"/>
              </a:ext>
            </a:extLst>
          </p:cNvPr>
          <p:cNvSpPr txBox="1"/>
          <p:nvPr/>
        </p:nvSpPr>
        <p:spPr>
          <a:xfrm>
            <a:off x="7479838" y="4209754"/>
            <a:ext cx="10484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C00000"/>
                </a:solidFill>
                <a:latin typeface="Arial Narrow" panose="020B0606020202030204" pitchFamily="34" charset="0"/>
              </a:rPr>
              <a:t>Group1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79BCC6-0854-591D-6426-10FD809D482B}"/>
              </a:ext>
            </a:extLst>
          </p:cNvPr>
          <p:cNvSpPr txBox="1"/>
          <p:nvPr/>
        </p:nvSpPr>
        <p:spPr>
          <a:xfrm>
            <a:off x="7552584" y="5114549"/>
            <a:ext cx="10484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Arial Narrow" panose="020B0606020202030204" pitchFamily="34" charset="0"/>
              </a:rPr>
              <a:t>Group2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95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4C7A0-A889-53FC-CFA7-39578C9F5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4A4A3F8-B53D-0F65-2DE5-F692713CB151}"/>
              </a:ext>
            </a:extLst>
          </p:cNvPr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E71EAE0-A2B8-CBE1-10D4-3762DBBAD18A}"/>
              </a:ext>
            </a:extLst>
          </p:cNvPr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E3C0DC-85A6-8523-0D45-FB695D6FA2BA}"/>
              </a:ext>
            </a:extLst>
          </p:cNvPr>
          <p:cNvSpPr/>
          <p:nvPr/>
        </p:nvSpPr>
        <p:spPr>
          <a:xfrm>
            <a:off x="266700" y="205859"/>
            <a:ext cx="6649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latin typeface="Arial Narrow" panose="020B0606020202030204" pitchFamily="34" charset="0"/>
                <a:cs typeface="Times New Roman" panose="02020603050405020304" pitchFamily="18" charset="0"/>
              </a:rPr>
              <a:t>Handling Heterogeneous Baseline Hazards</a:t>
            </a:r>
            <a:endParaRPr lang="en-US" altLang="ko-KR" sz="3000" i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E25F2F-F5D4-18C1-FA27-A521DA331635}"/>
              </a:ext>
            </a:extLst>
          </p:cNvPr>
          <p:cNvSpPr txBox="1"/>
          <p:nvPr/>
        </p:nvSpPr>
        <p:spPr>
          <a:xfrm>
            <a:off x="367419" y="1041576"/>
            <a:ext cx="7789223" cy="25329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u="sng" dirty="0">
                <a:latin typeface="Arial Narrow" panose="020B0606020202030204" pitchFamily="34" charset="0"/>
              </a:rPr>
              <a:t>Ignoring</a:t>
            </a:r>
            <a:r>
              <a:rPr lang="en-US" altLang="ko-KR" dirty="0">
                <a:latin typeface="Arial Narrow" panose="020B0606020202030204" pitchFamily="34" charset="0"/>
              </a:rPr>
              <a:t> the baseline hazard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Cox Proportional Hazards Model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 Narrow" panose="020B0606020202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u="sng" dirty="0">
                <a:latin typeface="Arial Narrow" panose="020B0606020202030204" pitchFamily="34" charset="0"/>
              </a:rPr>
              <a:t>Incorporating</a:t>
            </a:r>
            <a:r>
              <a:rPr lang="en-US" altLang="ko-KR" dirty="0">
                <a:latin typeface="Arial Narrow" panose="020B0606020202030204" pitchFamily="34" charset="0"/>
              </a:rPr>
              <a:t> heterogeneous baseline hazards into modeling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Stratified Cox Model </a:t>
            </a:r>
            <a:r>
              <a:rPr lang="en-US" altLang="ko-KR" dirty="0"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Arial Narrow" panose="020B0606020202030204" pitchFamily="34" charset="0"/>
              </a:rPr>
              <a:t>Stratified neural network for Cox Model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946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251FB-3C63-92E5-4E22-FD1B83792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41AFE29-FACA-D014-B6A8-5A2579ABDD99}"/>
              </a:ext>
            </a:extLst>
          </p:cNvPr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EA516E7-7DCB-E194-9AE2-864DC8CE978B}"/>
              </a:ext>
            </a:extLst>
          </p:cNvPr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EEA5D5-02FE-BD90-25BE-8C6A3FE58644}"/>
              </a:ext>
            </a:extLst>
          </p:cNvPr>
          <p:cNvSpPr/>
          <p:nvPr/>
        </p:nvSpPr>
        <p:spPr>
          <a:xfrm>
            <a:off x="266700" y="205859"/>
            <a:ext cx="6649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latin typeface="Arial Narrow" panose="020B0606020202030204" pitchFamily="34" charset="0"/>
                <a:cs typeface="Times New Roman" panose="02020603050405020304" pitchFamily="18" charset="0"/>
              </a:rPr>
              <a:t>Cox Proportional Hazards Model Overview</a:t>
            </a:r>
            <a:endParaRPr lang="en-US" altLang="ko-KR" sz="3000" i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EE192D-DFB0-0EF5-E158-A85D19F02229}"/>
                  </a:ext>
                </a:extLst>
              </p:cNvPr>
              <p:cNvSpPr txBox="1"/>
              <p:nvPr/>
            </p:nvSpPr>
            <p:spPr>
              <a:xfrm>
                <a:off x="367420" y="1041576"/>
                <a:ext cx="7852655" cy="5441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Model Equation: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l-G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Components: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: Baseline hazard (common to all individuals, does not depend on covariates).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l-G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: The relative risk factor, determined by the covariate values.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0" dirty="0">
                    <a:latin typeface="Arial Narrow" panose="020B0606020202030204" pitchFamily="34" charset="0"/>
                  </a:rPr>
                  <a:t>Proportional Hazards Assumption: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The hazard ratio between any two individuals with covariate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 is constant over time.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EE192D-DFB0-0EF5-E158-A85D19F02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20" y="1041576"/>
                <a:ext cx="7852655" cy="5441426"/>
              </a:xfrm>
              <a:prstGeom prst="rect">
                <a:avLst/>
              </a:prstGeom>
              <a:blipFill>
                <a:blip r:embed="rId3"/>
                <a:stretch>
                  <a:fillRect l="-4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318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1ACA1-3CB1-58A4-B721-6D3C7DA2F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288C228-1933-F259-CB4A-1091EFB77617}"/>
              </a:ext>
            </a:extLst>
          </p:cNvPr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D9F8E50-FCE3-DEC2-61D0-910347A187EF}"/>
              </a:ext>
            </a:extLst>
          </p:cNvPr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309787-CD2C-9FDF-31D9-431AAD945A7B}"/>
              </a:ext>
            </a:extLst>
          </p:cNvPr>
          <p:cNvSpPr/>
          <p:nvPr/>
        </p:nvSpPr>
        <p:spPr>
          <a:xfrm>
            <a:off x="266700" y="205859"/>
            <a:ext cx="6649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latin typeface="Arial Narrow" panose="020B0606020202030204" pitchFamily="34" charset="0"/>
                <a:cs typeface="Times New Roman" panose="02020603050405020304" pitchFamily="18" charset="0"/>
              </a:rPr>
              <a:t>Cox Proportional Hazards Model Overview</a:t>
            </a:r>
            <a:endParaRPr lang="en-US" altLang="ko-KR" sz="3000" i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DBD5DF-FB12-86D8-BEDF-C46C8185AC4C}"/>
                  </a:ext>
                </a:extLst>
              </p:cNvPr>
              <p:cNvSpPr txBox="1"/>
              <p:nvPr/>
            </p:nvSpPr>
            <p:spPr>
              <a:xfrm>
                <a:off x="367420" y="1041576"/>
                <a:ext cx="7833605" cy="5115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Derivation of the assumption: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The </a:t>
                </a:r>
                <a:r>
                  <a:rPr lang="en-US" altLang="ko-KR" b="1" dirty="0">
                    <a:latin typeface="Arial Narrow" panose="020B0606020202030204" pitchFamily="34" charset="0"/>
                  </a:rPr>
                  <a:t>hazard ratio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 compares the hazards of two individuals with covariate vectors 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 are the covariate vectors for individual 1 and 2.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Substituting the hazard function from the model: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𝑒𝑥𝑝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𝑒𝑥𝑝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The terms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 cancel out because they are the same for both individuals: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DBD5DF-FB12-86D8-BEDF-C46C8185A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20" y="1041576"/>
                <a:ext cx="7833605" cy="5115952"/>
              </a:xfrm>
              <a:prstGeom prst="rect">
                <a:avLst/>
              </a:prstGeom>
              <a:blipFill>
                <a:blip r:embed="rId3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50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51E17-2B74-96FC-9D50-9E12ED553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90BB631-C52D-694C-75C4-0C0B7F47AC1F}"/>
              </a:ext>
            </a:extLst>
          </p:cNvPr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750C73-F75C-9C23-A98E-CE6FDC3390E2}"/>
              </a:ext>
            </a:extLst>
          </p:cNvPr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0B55E2-3D8E-1445-D666-D1BAC77D2222}"/>
              </a:ext>
            </a:extLst>
          </p:cNvPr>
          <p:cNvSpPr/>
          <p:nvPr/>
        </p:nvSpPr>
        <p:spPr>
          <a:xfrm>
            <a:off x="266700" y="205859"/>
            <a:ext cx="64588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latin typeface="Arial Narrow" panose="020B0606020202030204" pitchFamily="34" charset="0"/>
                <a:cs typeface="Times New Roman" panose="02020603050405020304" pitchFamily="18" charset="0"/>
              </a:rPr>
              <a:t>Cox Proportional Hazards Model Example</a:t>
            </a:r>
            <a:endParaRPr lang="en-US" altLang="ko-KR" sz="3000" i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FF8C3C-78A2-DF50-D458-26701BA2EC5B}"/>
                  </a:ext>
                </a:extLst>
              </p:cNvPr>
              <p:cNvSpPr txBox="1"/>
              <p:nvPr/>
            </p:nvSpPr>
            <p:spPr>
              <a:xfrm>
                <a:off x="367420" y="1041576"/>
                <a:ext cx="7833605" cy="29484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Covariates: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Smoking status (Smoker = 1, Non-smoker = 0) and age (in years).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Individual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): Smoker, 30 years old.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=[1, 30]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Individual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​): Non-smoker, 40 years 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=[0, 40]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Coefficients (</a:t>
                </a:r>
                <a:r>
                  <a:rPr lang="el-GR" altLang="ko-KR" dirty="0">
                    <a:latin typeface="Arial Narrow" panose="020B0606020202030204" pitchFamily="34" charset="0"/>
                  </a:rPr>
                  <a:t>β):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=[0.8, 0.02]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FF8C3C-78A2-DF50-D458-26701BA2E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20" y="1041576"/>
                <a:ext cx="7833605" cy="2948436"/>
              </a:xfrm>
              <a:prstGeom prst="rect">
                <a:avLst/>
              </a:prstGeom>
              <a:blipFill>
                <a:blip r:embed="rId3"/>
                <a:stretch>
                  <a:fillRect l="-4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043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C303B-DE63-8BBD-E840-88F88FF54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C6CA98A-9C2C-ADC2-8BC4-DB5E2F1B966D}"/>
              </a:ext>
            </a:extLst>
          </p:cNvPr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75BB3CA-BEE4-D7DF-6458-14F0F5123157}"/>
              </a:ext>
            </a:extLst>
          </p:cNvPr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18AD2C-D4A5-DEBA-9778-776A42897335}"/>
              </a:ext>
            </a:extLst>
          </p:cNvPr>
          <p:cNvSpPr/>
          <p:nvPr/>
        </p:nvSpPr>
        <p:spPr>
          <a:xfrm>
            <a:off x="266700" y="205859"/>
            <a:ext cx="64588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latin typeface="Arial Narrow" panose="020B0606020202030204" pitchFamily="34" charset="0"/>
                <a:cs typeface="Times New Roman" panose="02020603050405020304" pitchFamily="18" charset="0"/>
              </a:rPr>
              <a:t>Cox Proportional Hazards Model Example</a:t>
            </a:r>
            <a:endParaRPr lang="en-US" altLang="ko-KR" sz="3000" i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43ABC1-91D6-89F9-500E-0EBCA6B0ADF7}"/>
                  </a:ext>
                </a:extLst>
              </p:cNvPr>
              <p:cNvSpPr txBox="1"/>
              <p:nvPr/>
            </p:nvSpPr>
            <p:spPr>
              <a:xfrm>
                <a:off x="367420" y="1041576"/>
                <a:ext cx="7833605" cy="55483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Covariates: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Smoking status (Smoker = 1, Non-smoker = 0) and age (in years).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Individual 1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): Smoker, 30 years old.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=[1, 30]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Individual 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​): Non-smoker, 40 years 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=[0, 40]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Coefficients (</a:t>
                </a:r>
                <a:r>
                  <a:rPr lang="el-GR" altLang="ko-KR" dirty="0">
                    <a:latin typeface="Arial Narrow" panose="020B0606020202030204" pitchFamily="34" charset="0"/>
                  </a:rPr>
                  <a:t>β):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=[0.8, 0.02]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Hazard Ratio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.8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+0.02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30−40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≈1.82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Interpretation: Individual 1 (smoker, 30 years old) has a hazard that is 1.82 times higher than Individual 2 (non-smoker, 40 years old).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43ABC1-91D6-89F9-500E-0EBCA6B0A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20" y="1041576"/>
                <a:ext cx="7833605" cy="5548378"/>
              </a:xfrm>
              <a:prstGeom prst="rect">
                <a:avLst/>
              </a:prstGeom>
              <a:blipFill>
                <a:blip r:embed="rId3"/>
                <a:stretch>
                  <a:fillRect l="-467" r="-778" b="-8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3913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4A796-4EE3-BF9C-FD77-1C9B9BA89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E874533-57B9-1B89-811A-571AE02C80FE}"/>
              </a:ext>
            </a:extLst>
          </p:cNvPr>
          <p:cNvSpPr/>
          <p:nvPr/>
        </p:nvSpPr>
        <p:spPr>
          <a:xfrm>
            <a:off x="457200" y="1795893"/>
            <a:ext cx="8432501" cy="817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Chapter 2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2AFCAF4-9912-D70C-7339-4462394FE642}"/>
              </a:ext>
            </a:extLst>
          </p:cNvPr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6C9D758-7F0C-4CDA-C4A5-102B579DECC1}"/>
              </a:ext>
            </a:extLst>
          </p:cNvPr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171578-EC5B-0E75-2B1C-23A2376A4EFB}"/>
              </a:ext>
            </a:extLst>
          </p:cNvPr>
          <p:cNvSpPr txBox="1"/>
          <p:nvPr/>
        </p:nvSpPr>
        <p:spPr>
          <a:xfrm>
            <a:off x="1773407" y="4435077"/>
            <a:ext cx="61033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General Survival Analysis with MLE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0376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3C50C-57B4-C475-CBEC-D385E24CD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AF992FD-52EC-4057-D519-75AE4F74E6A6}"/>
              </a:ext>
            </a:extLst>
          </p:cNvPr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E0F1D22-4D80-37D2-1B26-7457A0CFBB67}"/>
              </a:ext>
            </a:extLst>
          </p:cNvPr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2FA5CA-3E38-69FE-7AC1-05EFA14F9352}"/>
              </a:ext>
            </a:extLst>
          </p:cNvPr>
          <p:cNvSpPr/>
          <p:nvPr/>
        </p:nvSpPr>
        <p:spPr>
          <a:xfrm>
            <a:off x="266700" y="205859"/>
            <a:ext cx="45496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latin typeface="Arial Narrow" panose="020B0606020202030204" pitchFamily="34" charset="0"/>
                <a:cs typeface="Times New Roman" panose="02020603050405020304" pitchFamily="18" charset="0"/>
              </a:rPr>
              <a:t>Likelihood for Censored Data</a:t>
            </a:r>
            <a:endParaRPr lang="en-US" altLang="ko-KR" sz="3000" i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BA9307-09AD-D10D-DF63-70AD6A0CCACD}"/>
                  </a:ext>
                </a:extLst>
              </p:cNvPr>
              <p:cNvSpPr txBox="1"/>
              <p:nvPr/>
            </p:nvSpPr>
            <p:spPr>
              <a:xfrm>
                <a:off x="367421" y="1041576"/>
                <a:ext cx="7538329" cy="54617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Objective: Maximize the likelihood function for right-censored data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For individual </a:t>
                </a:r>
                <a:r>
                  <a:rPr lang="en-US" altLang="ko-KR" i="1" dirty="0" err="1">
                    <a:latin typeface="Arial Narrow" panose="020B0606020202030204" pitchFamily="34" charset="0"/>
                  </a:rPr>
                  <a:t>i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, observed data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 if event occurred, and 0 if censored.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Contribution to likelihood: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: The observed time. 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: The event indicator, where: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: Indicates the event occurred (e.g., failure, death)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: Indicates the data is censored (e.g., event did not occur within the observed time)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: The hazard function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: The survival function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BA9307-09AD-D10D-DF63-70AD6A0CC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21" y="1041576"/>
                <a:ext cx="7538329" cy="5461752"/>
              </a:xfrm>
              <a:prstGeom prst="rect">
                <a:avLst/>
              </a:prstGeom>
              <a:blipFill>
                <a:blip r:embed="rId3"/>
                <a:stretch>
                  <a:fillRect l="-485" r="-1213" b="-8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91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800DC-236D-6ED6-9149-A54ACB242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CE8DB5B-2FCF-5545-B838-49A255EA9424}"/>
              </a:ext>
            </a:extLst>
          </p:cNvPr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F258E03-971F-5045-CAAD-C65BEE4A8FB8}"/>
              </a:ext>
            </a:extLst>
          </p:cNvPr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48A88F-B55C-C276-064B-EDDA023939B0}"/>
              </a:ext>
            </a:extLst>
          </p:cNvPr>
          <p:cNvSpPr/>
          <p:nvPr/>
        </p:nvSpPr>
        <p:spPr>
          <a:xfrm>
            <a:off x="266700" y="205859"/>
            <a:ext cx="296747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000" dirty="0">
                <a:latin typeface="Arial Narrow" panose="020B0606020202030204" pitchFamily="34" charset="0"/>
                <a:cs typeface="Times New Roman" panose="02020603050405020304" pitchFamily="18" charset="0"/>
              </a:rPr>
              <a:t>Learning Objectives</a:t>
            </a:r>
            <a:endParaRPr lang="ko-KR" altLang="en-US" sz="3000" dirty="0">
              <a:latin typeface="Arial Narrow" panose="020B06060202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268A82-A27D-0544-F2B0-3A79783E5416}"/>
              </a:ext>
            </a:extLst>
          </p:cNvPr>
          <p:cNvSpPr txBox="1"/>
          <p:nvPr/>
        </p:nvSpPr>
        <p:spPr>
          <a:xfrm>
            <a:off x="472786" y="1231933"/>
            <a:ext cx="8671213" cy="1880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dirty="0">
                <a:latin typeface="Arial Narrow" panose="020B0606020202030204" pitchFamily="34" charset="0"/>
              </a:rPr>
              <a:t>Understand the Cox Proportional Hazards Model and its assumptions.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dirty="0">
                <a:latin typeface="Arial Narrow" panose="020B0606020202030204" pitchFamily="34" charset="0"/>
              </a:rPr>
              <a:t>Learn the derivation of MLE for general survival analysis.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dirty="0">
                <a:latin typeface="Arial Narrow" panose="020B0606020202030204" pitchFamily="34" charset="0"/>
              </a:rPr>
              <a:t>Explore stratified survival analysis and its theoretical basis.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2000" dirty="0">
                <a:latin typeface="Arial Narrow" panose="020B0606020202030204" pitchFamily="34" charset="0"/>
              </a:rPr>
              <a:t>Compare the performance of general and stratified models using case studies.</a:t>
            </a:r>
          </a:p>
        </p:txBody>
      </p:sp>
    </p:spTree>
    <p:extLst>
      <p:ext uri="{BB962C8B-B14F-4D97-AF65-F5344CB8AC3E}">
        <p14:creationId xmlns:p14="http://schemas.microsoft.com/office/powerpoint/2010/main" val="2533164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4B9AF-1CAD-0EF6-EB1D-DD1A9B6C3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90F8A40-8B70-8137-1C19-EC7EAD5FFBA0}"/>
              </a:ext>
            </a:extLst>
          </p:cNvPr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BBDEC4-C968-216A-E519-A2558003994A}"/>
              </a:ext>
            </a:extLst>
          </p:cNvPr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D4F767-47D9-E1E6-D4E2-9D94924ADCDA}"/>
              </a:ext>
            </a:extLst>
          </p:cNvPr>
          <p:cNvSpPr/>
          <p:nvPr/>
        </p:nvSpPr>
        <p:spPr>
          <a:xfrm>
            <a:off x="266700" y="205859"/>
            <a:ext cx="53735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latin typeface="Arial Narrow" panose="020B0606020202030204" pitchFamily="34" charset="0"/>
                <a:cs typeface="Times New Roman" panose="02020603050405020304" pitchFamily="18" charset="0"/>
              </a:rPr>
              <a:t>Partial Likelihood in the Cox Model</a:t>
            </a:r>
            <a:endParaRPr lang="en-US" altLang="ko-KR" sz="3000" i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0F6274-9A03-50C4-C268-2EA782F844AE}"/>
                  </a:ext>
                </a:extLst>
              </p:cNvPr>
              <p:cNvSpPr txBox="1"/>
              <p:nvPr/>
            </p:nvSpPr>
            <p:spPr>
              <a:xfrm>
                <a:off x="367421" y="1041576"/>
                <a:ext cx="7538329" cy="39573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Full likelihood depends on the baseline hazard,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which is unspecified.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Arial Narrow" panose="020B0606020202030204" pitchFamily="34" charset="0"/>
                  </a:rPr>
                  <a:t>Partial likelihood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: Eliminates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and focuses on relative risks.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𝑒𝑥𝑝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den>
                        </m:f>
                      </m:e>
                    </m:nary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b="1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Arial Narrow" panose="020B0606020202030204" pitchFamily="34" charset="0"/>
                  </a:rPr>
                  <a:t>Log-partial likelihood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𝑒𝑥𝑝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0F6274-9A03-50C4-C268-2EA782F84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21" y="1041576"/>
                <a:ext cx="7538329" cy="3957302"/>
              </a:xfrm>
              <a:prstGeom prst="rect">
                <a:avLst/>
              </a:prstGeom>
              <a:blipFill>
                <a:blip r:embed="rId3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210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27303-1712-E367-9ADB-E3E5BB2D5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2D33A41-2C6C-825E-3BF7-366A71C53EEE}"/>
              </a:ext>
            </a:extLst>
          </p:cNvPr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D17358A-2350-2A45-BB05-DAF436559AB6}"/>
              </a:ext>
            </a:extLst>
          </p:cNvPr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E3C54B-564B-C40E-0326-78C83E0ACABA}"/>
              </a:ext>
            </a:extLst>
          </p:cNvPr>
          <p:cNvSpPr/>
          <p:nvPr/>
        </p:nvSpPr>
        <p:spPr>
          <a:xfrm>
            <a:off x="266700" y="205859"/>
            <a:ext cx="42466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latin typeface="Arial Narrow" panose="020B0606020202030204" pitchFamily="34" charset="0"/>
                <a:cs typeface="Times New Roman" panose="02020603050405020304" pitchFamily="18" charset="0"/>
              </a:rPr>
              <a:t>Limitations of General MLE</a:t>
            </a:r>
            <a:endParaRPr lang="en-US" altLang="ko-KR" sz="3000" i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AB6A5-7E63-9A46-09C8-3E01BB1D8212}"/>
              </a:ext>
            </a:extLst>
          </p:cNvPr>
          <p:cNvSpPr txBox="1"/>
          <p:nvPr/>
        </p:nvSpPr>
        <p:spPr>
          <a:xfrm>
            <a:off x="367421" y="1041576"/>
            <a:ext cx="7538329" cy="2117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Assumes a single baseline hazard for all individuals.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 Narrow" panose="020B0606020202030204" pitchFamily="34" charset="0"/>
              </a:rPr>
              <a:t>Heterogeneity problem:</a:t>
            </a:r>
            <a:r>
              <a:rPr lang="en-US" altLang="ko-KR" dirty="0">
                <a:latin typeface="Arial Narrow" panose="020B0606020202030204" pitchFamily="34" charset="0"/>
              </a:rPr>
              <a:t> When baseline hazards differ (e.g., different tumor types), estimates of </a:t>
            </a:r>
            <a:r>
              <a:rPr lang="el-GR" altLang="ko-KR" i="1" dirty="0">
                <a:latin typeface="Arial Narrow" panose="020B0606020202030204" pitchFamily="34" charset="0"/>
              </a:rPr>
              <a:t>β</a:t>
            </a:r>
            <a:r>
              <a:rPr lang="en-US" altLang="ko-KR" i="1" dirty="0">
                <a:latin typeface="Arial Narrow" panose="020B0606020202030204" pitchFamily="34" charset="0"/>
              </a:rPr>
              <a:t> </a:t>
            </a:r>
            <a:r>
              <a:rPr lang="en-US" altLang="ko-KR" dirty="0">
                <a:latin typeface="Arial Narrow" panose="020B0606020202030204" pitchFamily="34" charset="0"/>
              </a:rPr>
              <a:t>become biased.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Prediction performance degrades for pooled datasets.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634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3843B-78C7-08A2-C2FE-CBDC162A0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8407DBA-4106-5022-9038-B195274E5A18}"/>
              </a:ext>
            </a:extLst>
          </p:cNvPr>
          <p:cNvSpPr/>
          <p:nvPr/>
        </p:nvSpPr>
        <p:spPr>
          <a:xfrm>
            <a:off x="457200" y="1795893"/>
            <a:ext cx="8432501" cy="817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Chapter 3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0D7C410-E3A4-711A-771A-CBA03B844A92}"/>
              </a:ext>
            </a:extLst>
          </p:cNvPr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6A88032-9063-37B6-B5AE-F8890AB0AB5A}"/>
              </a:ext>
            </a:extLst>
          </p:cNvPr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A2FFE9-6B69-943A-CE56-B625356E446D}"/>
              </a:ext>
            </a:extLst>
          </p:cNvPr>
          <p:cNvSpPr txBox="1"/>
          <p:nvPr/>
        </p:nvSpPr>
        <p:spPr>
          <a:xfrm>
            <a:off x="1773407" y="4435077"/>
            <a:ext cx="61033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C0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Stratified</a:t>
            </a:r>
            <a:r>
              <a:rPr lang="en-US" altLang="ko-KR" sz="28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 Survival Analysis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14467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C4024-E0D9-7D5B-3A93-ADEF64954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7F635EE-CAB8-FBA6-D6F6-BACCAAFE34AC}"/>
              </a:ext>
            </a:extLst>
          </p:cNvPr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737ED5A-05AF-1056-05D1-B20AB0541853}"/>
              </a:ext>
            </a:extLst>
          </p:cNvPr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9F1405-7CF4-7A15-9301-D9D427B6D152}"/>
              </a:ext>
            </a:extLst>
          </p:cNvPr>
          <p:cNvSpPr/>
          <p:nvPr/>
        </p:nvSpPr>
        <p:spPr>
          <a:xfrm>
            <a:off x="266700" y="205859"/>
            <a:ext cx="42466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latin typeface="Arial Narrow" panose="020B0606020202030204" pitchFamily="34" charset="0"/>
                <a:cs typeface="Times New Roman" panose="02020603050405020304" pitchFamily="18" charset="0"/>
              </a:rPr>
              <a:t>The Need for Stratification</a:t>
            </a:r>
            <a:endParaRPr lang="en-US" altLang="ko-KR" sz="3000" i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EE2295-27A6-1A43-F830-9AF657BADC5E}"/>
              </a:ext>
            </a:extLst>
          </p:cNvPr>
          <p:cNvSpPr txBox="1"/>
          <p:nvPr/>
        </p:nvSpPr>
        <p:spPr>
          <a:xfrm>
            <a:off x="367421" y="1041576"/>
            <a:ext cx="7538329" cy="253287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Motivation: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Real-world datasets often contain </a:t>
            </a:r>
            <a:r>
              <a:rPr lang="en-US" altLang="ko-KR" dirty="0">
                <a:solidFill>
                  <a:srgbClr val="C00000"/>
                </a:solidFill>
                <a:latin typeface="Arial Narrow" panose="020B0606020202030204" pitchFamily="34" charset="0"/>
              </a:rPr>
              <a:t>subgroups with distinct baseline hazards</a:t>
            </a:r>
            <a:r>
              <a:rPr lang="en-US" altLang="ko-KR" dirty="0">
                <a:latin typeface="Arial Narrow" panose="020B060602020203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Example: Different cancer types in TCGA dataset.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 Narrow" panose="020B0606020202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 Narrow" panose="020B0606020202030204" pitchFamily="34" charset="0"/>
              </a:rPr>
              <a:t>Solution: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Stratify data into </a:t>
            </a:r>
            <a:r>
              <a:rPr lang="en-US" altLang="ko-KR" b="1" i="1" dirty="0">
                <a:latin typeface="Arial Narrow" panose="020B0606020202030204" pitchFamily="34" charset="0"/>
              </a:rPr>
              <a:t>K</a:t>
            </a:r>
            <a:r>
              <a:rPr lang="en-US" altLang="ko-KR" dirty="0">
                <a:latin typeface="Arial Narrow" panose="020B0606020202030204" pitchFamily="34" charset="0"/>
              </a:rPr>
              <a:t> groups based on subgroup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2476737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2DD69-5E62-92F1-6F31-11A8837D9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4740071-89E6-6BD9-BACD-7E23F04ABE28}"/>
              </a:ext>
            </a:extLst>
          </p:cNvPr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619956B-F03A-A2BF-9F6D-2386F00A3BA1}"/>
              </a:ext>
            </a:extLst>
          </p:cNvPr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26F95FE-2A43-ACF3-B73C-1A327864B15C}"/>
              </a:ext>
            </a:extLst>
          </p:cNvPr>
          <p:cNvSpPr/>
          <p:nvPr/>
        </p:nvSpPr>
        <p:spPr>
          <a:xfrm>
            <a:off x="266700" y="205859"/>
            <a:ext cx="32175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latin typeface="Arial Narrow" panose="020B0606020202030204" pitchFamily="34" charset="0"/>
                <a:cs typeface="Times New Roman" panose="02020603050405020304" pitchFamily="18" charset="0"/>
              </a:rPr>
              <a:t>Stratified Cox Model</a:t>
            </a:r>
            <a:endParaRPr lang="en-US" altLang="ko-KR" sz="3000" i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75B93C-6FF9-ED59-E533-537F4B3A77AE}"/>
                  </a:ext>
                </a:extLst>
              </p:cNvPr>
              <p:cNvSpPr txBox="1"/>
              <p:nvPr/>
            </p:nvSpPr>
            <p:spPr>
              <a:xfrm>
                <a:off x="367421" y="1041576"/>
                <a:ext cx="8186029" cy="4812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Model equation: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𝑒𝑥𝑝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i="1" dirty="0">
                    <a:latin typeface="Arial Narrow" panose="020B0606020202030204" pitchFamily="34" charset="0"/>
                  </a:rPr>
                  <a:t>K</a:t>
                </a:r>
                <a:r>
                  <a:rPr lang="en-US" altLang="ko-KR" b="1" dirty="0">
                    <a:latin typeface="Arial Narrow" panose="020B0606020202030204" pitchFamily="34" charset="0"/>
                  </a:rPr>
                  <a:t>: 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Stratum index indicating the subgroup.</a:t>
                </a:r>
                <a:endParaRPr lang="en-US" altLang="ko-KR" b="1" dirty="0"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Each Stratum has its own baseline hazard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, while the covariates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 share a common set of coefficients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Arial Narrow" panose="020B0606020202030204" pitchFamily="34" charset="0"/>
                  </a:rPr>
                  <a:t>Key Features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Captures differences in baseline hazards across strata.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Maintains a consistent interpretation of covariate effects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 across all groups.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Avoids bias due to pooling data from distinct subgroups.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Provides a more accurate understanding of covariate effects within stratified subgroups.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75B93C-6FF9-ED59-E533-537F4B3A7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21" y="1041576"/>
                <a:ext cx="8186029" cy="4812664"/>
              </a:xfrm>
              <a:prstGeom prst="rect">
                <a:avLst/>
              </a:prstGeom>
              <a:blipFill>
                <a:blip r:embed="rId3"/>
                <a:stretch>
                  <a:fillRect l="-447" r="-968" b="-11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430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D3102-9FFA-698D-6D1E-71BCBB19B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F066BD7-4275-04AA-9DEA-9E3AD4E40715}"/>
              </a:ext>
            </a:extLst>
          </p:cNvPr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641D5D4-3D44-FD09-043E-CB884F4B42B3}"/>
              </a:ext>
            </a:extLst>
          </p:cNvPr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BEE350-82F3-A66E-3725-ABAB04931534}"/>
              </a:ext>
            </a:extLst>
          </p:cNvPr>
          <p:cNvSpPr/>
          <p:nvPr/>
        </p:nvSpPr>
        <p:spPr>
          <a:xfrm>
            <a:off x="266700" y="205859"/>
            <a:ext cx="41745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latin typeface="Arial Narrow" panose="020B0606020202030204" pitchFamily="34" charset="0"/>
                <a:cs typeface="Times New Roman" panose="02020603050405020304" pitchFamily="18" charset="0"/>
              </a:rPr>
              <a:t>Stratified Partial Likelihood</a:t>
            </a:r>
            <a:endParaRPr lang="en-US" altLang="ko-KR" sz="3000" i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495461-C861-E251-ACA2-5CB598071EA3}"/>
              </a:ext>
            </a:extLst>
          </p:cNvPr>
          <p:cNvSpPr txBox="1"/>
          <p:nvPr/>
        </p:nvSpPr>
        <p:spPr>
          <a:xfrm>
            <a:off x="367421" y="1041576"/>
            <a:ext cx="8290805" cy="41949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 Narrow" panose="020B0606020202030204" pitchFamily="34" charset="0"/>
              </a:rPr>
              <a:t>Formula</a:t>
            </a:r>
            <a:r>
              <a:rPr lang="en-US" altLang="ko-KR" dirty="0">
                <a:latin typeface="Arial Narrow" panose="020B060602020203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 Narrow" panose="020B0606020202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 Narrow" panose="020B0606020202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​</a:t>
            </a:r>
            <a:r>
              <a:rPr lang="en-US" altLang="ko-KR" b="1" dirty="0">
                <a:latin typeface="Arial Narrow" panose="020B0606020202030204" pitchFamily="34" charset="0"/>
              </a:rPr>
              <a:t>Explanation</a:t>
            </a:r>
            <a:r>
              <a:rPr lang="en-US" altLang="ko-KR" dirty="0">
                <a:latin typeface="Arial Narrow" panose="020B060602020203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The likelihood is computed separately for each stratum </a:t>
            </a:r>
            <a:r>
              <a:rPr lang="en-US" altLang="ko-KR" i="1" dirty="0">
                <a:latin typeface="Arial Narrow" panose="020B0606020202030204" pitchFamily="34" charset="0"/>
              </a:rPr>
              <a:t>k</a:t>
            </a:r>
            <a:r>
              <a:rPr lang="en-US" altLang="ko-KR" dirty="0">
                <a:latin typeface="Arial Narrow" panose="020B060602020203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The contribution of each individual is weighted based on their risk set within their stratum.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 Narrow" panose="020B0606020202030204" pitchFamily="34" charset="0"/>
              </a:rPr>
              <a:t>Key Properties</a:t>
            </a:r>
            <a:r>
              <a:rPr lang="en-US" altLang="ko-KR" dirty="0">
                <a:latin typeface="Arial Narrow" panose="020B060602020203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Ensures model consistency </a:t>
            </a:r>
            <a:r>
              <a:rPr lang="en-US" altLang="ko-KR" b="1" dirty="0">
                <a:latin typeface="Arial Narrow" panose="020B0606020202030204" pitchFamily="34" charset="0"/>
              </a:rPr>
              <a:t>within each stratum</a:t>
            </a:r>
            <a:r>
              <a:rPr lang="en-US" altLang="ko-KR" dirty="0">
                <a:latin typeface="Arial Narrow" panose="020B060602020203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Reduces bias by avoiding assumptions of a shared baseline hazard across subgroups.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07FA32-2145-5AF4-D4A7-BF526B477D17}"/>
                  </a:ext>
                </a:extLst>
              </p:cNvPr>
              <p:cNvSpPr txBox="1"/>
              <p:nvPr/>
            </p:nvSpPr>
            <p:spPr>
              <a:xfrm>
                <a:off x="485774" y="1424918"/>
                <a:ext cx="7572375" cy="9352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𝑆𝑃𝐿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𝑠𝑡𝑟𝑎𝑡𝑢𝑚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𝑠𝑡𝑟𝑎𝑡𝑢𝑚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≥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𝑒𝑥𝑝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07FA32-2145-5AF4-D4A7-BF526B477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4" y="1424918"/>
                <a:ext cx="7572375" cy="9352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6C874CE5-FAF7-5CA1-92E2-D1A2D3B20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34" y="4969133"/>
            <a:ext cx="3240527" cy="11370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3254BA-9B04-0812-0A68-DA4E27B66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0947" y="5067915"/>
            <a:ext cx="3135753" cy="171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85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E72C4-46F2-48DB-76CF-E99FD1C59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1316F27-694C-4A27-366C-93BD7743E85F}"/>
              </a:ext>
            </a:extLst>
          </p:cNvPr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92D73DC-FC4F-71BF-DC5F-7F10DAC42491}"/>
              </a:ext>
            </a:extLst>
          </p:cNvPr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227CF7-8316-3DA8-BF22-8D96B5CCC903}"/>
              </a:ext>
            </a:extLst>
          </p:cNvPr>
          <p:cNvSpPr/>
          <p:nvPr/>
        </p:nvSpPr>
        <p:spPr>
          <a:xfrm>
            <a:off x="266700" y="205859"/>
            <a:ext cx="41745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latin typeface="Arial Narrow" panose="020B0606020202030204" pitchFamily="34" charset="0"/>
                <a:cs typeface="Times New Roman" panose="02020603050405020304" pitchFamily="18" charset="0"/>
              </a:rPr>
              <a:t>General vs. Stratified MLE</a:t>
            </a:r>
            <a:endParaRPr lang="en-US" altLang="ko-KR" sz="3000" i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6F93A943-000B-8C07-EC5B-1701EA68C6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9267193"/>
                  </p:ext>
                </p:extLst>
              </p:nvPr>
            </p:nvGraphicFramePr>
            <p:xfrm>
              <a:off x="638174" y="1612900"/>
              <a:ext cx="7305675" cy="16993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35225">
                      <a:extLst>
                        <a:ext uri="{9D8B030D-6E8A-4147-A177-3AD203B41FA5}">
                          <a16:colId xmlns:a16="http://schemas.microsoft.com/office/drawing/2014/main" val="1752796816"/>
                        </a:ext>
                      </a:extLst>
                    </a:gridCol>
                    <a:gridCol w="2435225">
                      <a:extLst>
                        <a:ext uri="{9D8B030D-6E8A-4147-A177-3AD203B41FA5}">
                          <a16:colId xmlns:a16="http://schemas.microsoft.com/office/drawing/2014/main" val="2064154696"/>
                        </a:ext>
                      </a:extLst>
                    </a:gridCol>
                    <a:gridCol w="2435225">
                      <a:extLst>
                        <a:ext uri="{9D8B030D-6E8A-4147-A177-3AD203B41FA5}">
                          <a16:colId xmlns:a16="http://schemas.microsoft.com/office/drawing/2014/main" val="3661377844"/>
                        </a:ext>
                      </a:extLst>
                    </a:gridCol>
                  </a:tblGrid>
                  <a:tr h="42227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>
                              <a:latin typeface="Arial Narrow" panose="020B0606020202030204" pitchFamily="34" charset="0"/>
                            </a:rPr>
                            <a:t>Aspect</a:t>
                          </a:r>
                          <a:endParaRPr lang="en-US" dirty="0">
                            <a:latin typeface="Arial Narrow" panose="020B0606020202030204" pitchFamily="34" charset="0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>
                              <a:latin typeface="Arial Narrow" panose="020B0606020202030204" pitchFamily="34" charset="0"/>
                            </a:rPr>
                            <a:t>General MLE</a:t>
                          </a:r>
                          <a:endParaRPr lang="en-US" dirty="0">
                            <a:latin typeface="Arial Narrow" panose="020B0606020202030204" pitchFamily="34" charset="0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>
                              <a:latin typeface="Arial Narrow" panose="020B0606020202030204" pitchFamily="34" charset="0"/>
                            </a:rPr>
                            <a:t>Stratified MLE</a:t>
                          </a:r>
                          <a:endParaRPr lang="en-US" dirty="0">
                            <a:latin typeface="Arial Narrow" panose="020B0606020202030204" pitchFamily="34" charset="0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8130993"/>
                      </a:ext>
                    </a:extLst>
                  </a:tr>
                  <a:tr h="42227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Arial Narrow" panose="020B0606020202030204" pitchFamily="34" charset="0"/>
                            </a:rPr>
                            <a:t>Baseline hazard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>
                              <a:latin typeface="Arial Narrow" panose="020B0606020202030204" pitchFamily="34" charset="0"/>
                            </a:rPr>
                            <a:t>Single shared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a14:m>
                          <a:endParaRPr lang="ko-KR" altLang="en-US" dirty="0">
                            <a:latin typeface="Arial Narrow" panose="020B0606020202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>
                              <a:latin typeface="Arial Narrow" panose="020B0606020202030204" pitchFamily="34" charset="0"/>
                            </a:rPr>
                            <a:t>Group-specific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a14:m>
                          <a:endParaRPr lang="ko-KR" altLang="en-US" dirty="0">
                            <a:latin typeface="Arial Narrow" panose="020B0606020202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5336682"/>
                      </a:ext>
                    </a:extLst>
                  </a:tr>
                  <a:tr h="42227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Arial Narrow" panose="020B0606020202030204" pitchFamily="34" charset="0"/>
                            </a:rPr>
                            <a:t>Bias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>
                              <a:latin typeface="Arial Narrow" panose="020B0606020202030204" pitchFamily="34" charset="0"/>
                            </a:rPr>
                            <a:t>Higher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Arial Narrow" panose="020B0606020202030204" pitchFamily="34" charset="0"/>
                            </a:rPr>
                            <a:t>Lower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1166502"/>
                      </a:ext>
                    </a:extLst>
                  </a:tr>
                  <a:tr h="42227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Arial Narrow" panose="020B0606020202030204" pitchFamily="34" charset="0"/>
                            </a:rPr>
                            <a:t>Prediction performance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>
                              <a:latin typeface="Arial Narrow" panose="020B0606020202030204" pitchFamily="34" charset="0"/>
                            </a:rPr>
                            <a:t>Moderate</a:t>
                          </a:r>
                          <a:endParaRPr lang="ko-KR" altLang="en-US" dirty="0">
                            <a:latin typeface="Arial Narrow" panose="020B0606020202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>
                              <a:latin typeface="Arial Narrow" panose="020B0606020202030204" pitchFamily="34" charset="0"/>
                            </a:rPr>
                            <a:t>Improved</a:t>
                          </a:r>
                          <a:endParaRPr lang="ko-KR" altLang="en-US" dirty="0">
                            <a:latin typeface="Arial Narrow" panose="020B0606020202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2754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6F93A943-000B-8C07-EC5B-1701EA68C6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9267193"/>
                  </p:ext>
                </p:extLst>
              </p:nvPr>
            </p:nvGraphicFramePr>
            <p:xfrm>
              <a:off x="638174" y="1612900"/>
              <a:ext cx="7305675" cy="16993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435225">
                      <a:extLst>
                        <a:ext uri="{9D8B030D-6E8A-4147-A177-3AD203B41FA5}">
                          <a16:colId xmlns:a16="http://schemas.microsoft.com/office/drawing/2014/main" val="1752796816"/>
                        </a:ext>
                      </a:extLst>
                    </a:gridCol>
                    <a:gridCol w="2435225">
                      <a:extLst>
                        <a:ext uri="{9D8B030D-6E8A-4147-A177-3AD203B41FA5}">
                          <a16:colId xmlns:a16="http://schemas.microsoft.com/office/drawing/2014/main" val="2064154696"/>
                        </a:ext>
                      </a:extLst>
                    </a:gridCol>
                    <a:gridCol w="2435225">
                      <a:extLst>
                        <a:ext uri="{9D8B030D-6E8A-4147-A177-3AD203B41FA5}">
                          <a16:colId xmlns:a16="http://schemas.microsoft.com/office/drawing/2014/main" val="3661377844"/>
                        </a:ext>
                      </a:extLst>
                    </a:gridCol>
                  </a:tblGrid>
                  <a:tr h="42227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>
                              <a:latin typeface="Arial Narrow" panose="020B0606020202030204" pitchFamily="34" charset="0"/>
                            </a:rPr>
                            <a:t>Aspect</a:t>
                          </a:r>
                          <a:endParaRPr lang="en-US" dirty="0">
                            <a:latin typeface="Arial Narrow" panose="020B0606020202030204" pitchFamily="34" charset="0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>
                              <a:latin typeface="Arial Narrow" panose="020B0606020202030204" pitchFamily="34" charset="0"/>
                            </a:rPr>
                            <a:t>General MLE</a:t>
                          </a:r>
                          <a:endParaRPr lang="en-US" dirty="0">
                            <a:latin typeface="Arial Narrow" panose="020B0606020202030204" pitchFamily="34" charset="0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b="1" dirty="0">
                              <a:latin typeface="Arial Narrow" panose="020B0606020202030204" pitchFamily="34" charset="0"/>
                            </a:rPr>
                            <a:t>Stratified MLE</a:t>
                          </a:r>
                          <a:endParaRPr lang="en-US" dirty="0">
                            <a:latin typeface="Arial Narrow" panose="020B0606020202030204" pitchFamily="34" charset="0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8130993"/>
                      </a:ext>
                    </a:extLst>
                  </a:tr>
                  <a:tr h="43249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Arial Narrow" panose="020B0606020202030204" pitchFamily="34" charset="0"/>
                            </a:rPr>
                            <a:t>Baseline hazard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250" t="-100000" r="-100500" b="-212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0250" t="-100000" r="-500" b="-2126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5336682"/>
                      </a:ext>
                    </a:extLst>
                  </a:tr>
                  <a:tr h="42227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Arial Narrow" panose="020B0606020202030204" pitchFamily="34" charset="0"/>
                            </a:rPr>
                            <a:t>Bias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>
                              <a:latin typeface="Arial Narrow" panose="020B0606020202030204" pitchFamily="34" charset="0"/>
                            </a:rPr>
                            <a:t>Higher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Arial Narrow" panose="020B0606020202030204" pitchFamily="34" charset="0"/>
                            </a:rPr>
                            <a:t>Lower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1166502"/>
                      </a:ext>
                    </a:extLst>
                  </a:tr>
                  <a:tr h="42227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latin typeface="Arial Narrow" panose="020B0606020202030204" pitchFamily="34" charset="0"/>
                            </a:rPr>
                            <a:t>Prediction performance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>
                              <a:latin typeface="Arial Narrow" panose="020B0606020202030204" pitchFamily="34" charset="0"/>
                            </a:rPr>
                            <a:t>Moderate</a:t>
                          </a:r>
                          <a:endParaRPr lang="ko-KR" altLang="en-US" dirty="0">
                            <a:latin typeface="Arial Narrow" panose="020B0606020202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dirty="0">
                              <a:latin typeface="Arial Narrow" panose="020B0606020202030204" pitchFamily="34" charset="0"/>
                            </a:rPr>
                            <a:t>Improved</a:t>
                          </a:r>
                          <a:endParaRPr lang="ko-KR" altLang="en-US" dirty="0">
                            <a:latin typeface="Arial Narrow" panose="020B0606020202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52754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0556BDF-640A-6BB6-1441-9CA2E751CF53}"/>
              </a:ext>
            </a:extLst>
          </p:cNvPr>
          <p:cNvSpPr txBox="1"/>
          <p:nvPr/>
        </p:nvSpPr>
        <p:spPr>
          <a:xfrm>
            <a:off x="367421" y="1041576"/>
            <a:ext cx="8290805" cy="4553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 Narrow" panose="020B0606020202030204" pitchFamily="34" charset="0"/>
              </a:rPr>
              <a:t>Comparison</a:t>
            </a:r>
            <a:r>
              <a:rPr lang="en-US" altLang="ko-KR" dirty="0">
                <a:latin typeface="Arial Narrow" panose="020B060602020203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25672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D1A2C-4F3B-C8DF-A5B4-866D2F9B0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07F61F4-7E5C-566C-31EE-9E3BF195B6D9}"/>
              </a:ext>
            </a:extLst>
          </p:cNvPr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DD30611-17BE-CB9B-2869-6F310B803AB7}"/>
              </a:ext>
            </a:extLst>
          </p:cNvPr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580499-0C39-2EF2-3A0C-9AD682C8066E}"/>
              </a:ext>
            </a:extLst>
          </p:cNvPr>
          <p:cNvSpPr/>
          <p:nvPr/>
        </p:nvSpPr>
        <p:spPr>
          <a:xfrm>
            <a:off x="266700" y="205859"/>
            <a:ext cx="75248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latin typeface="Arial Narrow" panose="020B0606020202030204" pitchFamily="34" charset="0"/>
                <a:cs typeface="Times New Roman" panose="02020603050405020304" pitchFamily="18" charset="0"/>
              </a:rPr>
              <a:t>Evaluation Metrics: C-index (Concordance Index)</a:t>
            </a:r>
            <a:endParaRPr lang="en-US" altLang="ko-KR" sz="3000" i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5C8A3C-9B68-CFAC-425A-689E72ED5178}"/>
                  </a:ext>
                </a:extLst>
              </p:cNvPr>
              <p:cNvSpPr txBox="1"/>
              <p:nvPr/>
            </p:nvSpPr>
            <p:spPr>
              <a:xfrm>
                <a:off x="367421" y="1041576"/>
                <a:ext cx="8290805" cy="50890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Arial Narrow" panose="020B0606020202030204" pitchFamily="34" charset="0"/>
                  </a:rPr>
                  <a:t>Definition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The C-index measures the </a:t>
                </a:r>
                <a:r>
                  <a:rPr lang="en-US" altLang="ko-KR" b="1" dirty="0">
                    <a:latin typeface="Arial Narrow" panose="020B0606020202030204" pitchFamily="34" charset="0"/>
                  </a:rPr>
                  <a:t>discrimination power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 of a model, i.e., how well the predicted risk scores </a:t>
                </a:r>
                <a:r>
                  <a:rPr lang="en-US" altLang="ko-KR" i="1" dirty="0">
                    <a:latin typeface="Arial Narrow" panose="020B0606020202030204" pitchFamily="34" charset="0"/>
                  </a:rPr>
                  <a:t>r(x)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 reflect the actual order of survival times </a:t>
                </a:r>
                <a:r>
                  <a:rPr lang="en-US" altLang="ko-KR" b="1" i="1" dirty="0">
                    <a:latin typeface="Arial Narrow" panose="020B0606020202030204" pitchFamily="34" charset="0"/>
                  </a:rPr>
                  <a:t>T, 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calculated as: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Arial Narrow" panose="020B0606020202030204" pitchFamily="34" charset="0"/>
                  </a:rPr>
                  <a:t>Explanation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: The predicted risk score for the </a:t>
                </a:r>
                <a:r>
                  <a:rPr lang="en-US" altLang="ko-KR" i="1" dirty="0" err="1">
                    <a:latin typeface="Arial Narrow" panose="020B0606020202030204" pitchFamily="34" charset="0"/>
                  </a:rPr>
                  <a:t>i-th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 sample.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​: The observed survival time for the </a:t>
                </a:r>
                <a:r>
                  <a:rPr lang="en-US" altLang="ko-KR" i="1" dirty="0" err="1">
                    <a:latin typeface="Arial Narrow" panose="020B0606020202030204" pitchFamily="34" charset="0"/>
                  </a:rPr>
                  <a:t>i-th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 sample.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It computes the proportion of pairs where the sample with the shorter survival time has a higher predicted risk score.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Arial Narrow" panose="020B0606020202030204" pitchFamily="34" charset="0"/>
                  </a:rPr>
                  <a:t>Interpretation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: Perfect model (all pairwise predictions are correct).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=0.5 </m:t>
                    </m:r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: No predictive ability (random guess level).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5C8A3C-9B68-CFAC-425A-689E72ED5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21" y="1041576"/>
                <a:ext cx="8290805" cy="5089022"/>
              </a:xfrm>
              <a:prstGeom prst="rect">
                <a:avLst/>
              </a:prstGeom>
              <a:blipFill>
                <a:blip r:embed="rId3"/>
                <a:stretch>
                  <a:fillRect l="-441" r="-882" b="-9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696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41C08-27C9-5161-6760-5162EE627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9987DE2-7061-C329-58B5-E138C4362168}"/>
              </a:ext>
            </a:extLst>
          </p:cNvPr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F88A46E-0F36-AEFA-F819-38684FF71BD5}"/>
              </a:ext>
            </a:extLst>
          </p:cNvPr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5420CD-5F41-82FC-9AC6-8E5793624F4A}"/>
              </a:ext>
            </a:extLst>
          </p:cNvPr>
          <p:cNvSpPr/>
          <p:nvPr/>
        </p:nvSpPr>
        <p:spPr>
          <a:xfrm>
            <a:off x="266700" y="205859"/>
            <a:ext cx="48077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latin typeface="Arial Narrow" panose="020B0606020202030204" pitchFamily="34" charset="0"/>
                <a:cs typeface="Times New Roman" panose="02020603050405020304" pitchFamily="18" charset="0"/>
              </a:rPr>
              <a:t>Evaluation Metrics: Brier Score</a:t>
            </a:r>
            <a:endParaRPr lang="en-US" altLang="ko-KR" sz="3000" i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00ABBC-6D06-819F-6EFC-CC660115345E}"/>
                  </a:ext>
                </a:extLst>
              </p:cNvPr>
              <p:cNvSpPr txBox="1"/>
              <p:nvPr/>
            </p:nvSpPr>
            <p:spPr>
              <a:xfrm>
                <a:off x="367421" y="1041576"/>
                <a:ext cx="8290805" cy="4619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Arial Narrow" panose="020B0606020202030204" pitchFamily="34" charset="0"/>
                  </a:rPr>
                  <a:t>Definition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The Brier Score measures </a:t>
                </a:r>
                <a:r>
                  <a:rPr lang="en-US" altLang="ko-KR" b="1" dirty="0">
                    <a:latin typeface="Arial Narrow" panose="020B0606020202030204" pitchFamily="34" charset="0"/>
                  </a:rPr>
                  <a:t>prediction accuracy or error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. At a given time </a:t>
                </a:r>
                <a:r>
                  <a:rPr lang="ko-KR" altLang="en-US" dirty="0">
                    <a:latin typeface="Arial Narrow" panose="020B0606020202030204" pitchFamily="34" charset="0"/>
                  </a:rPr>
                  <a:t>𝑡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, it is computed as: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𝐸𝑟𝑟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Arial Narrow" panose="020B0606020202030204" pitchFamily="34" charset="0"/>
                  </a:rPr>
                  <a:t>Explanation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: The observed survival time.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​: Indicator function: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1 if the observed survival time </a:t>
                </a:r>
                <a:r>
                  <a:rPr lang="en-US" altLang="ko-KR" b="1" i="1" dirty="0"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 exceeds </a:t>
                </a:r>
                <a:r>
                  <a:rPr lang="en-US" altLang="ko-KR" b="1" i="1" dirty="0">
                    <a:latin typeface="Arial Narrow" panose="020B0606020202030204" pitchFamily="34" charset="0"/>
                  </a:rPr>
                  <a:t>t,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 or 0 otherwise.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Arial Narrow" panose="020B0606020202030204" pitchFamily="34" charset="0"/>
                  </a:rPr>
                  <a:t>Interpretation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Arial Narrow" panose="020B0606020202030204" pitchFamily="34" charset="0"/>
                  </a:rPr>
                  <a:t>Lower values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 indicate better predictions.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Arial Narrow" panose="020B0606020202030204" pitchFamily="34" charset="0"/>
                  </a:rPr>
                  <a:t>Higher values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 suggest worse predictions and larger errors.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00ABBC-6D06-819F-6EFC-CC6601153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21" y="1041576"/>
                <a:ext cx="8290805" cy="4619854"/>
              </a:xfrm>
              <a:prstGeom prst="rect">
                <a:avLst/>
              </a:prstGeom>
              <a:blipFill>
                <a:blip r:embed="rId3"/>
                <a:stretch>
                  <a:fillRect l="-441" b="-10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171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7F9D0-1B2B-B94B-523C-48B2C897E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8058CC5-222E-E1A1-6186-37BE31FCA7CA}"/>
              </a:ext>
            </a:extLst>
          </p:cNvPr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79746C-EA8E-E6A6-2B49-3DDA9B0DE32E}"/>
              </a:ext>
            </a:extLst>
          </p:cNvPr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7CEB41-8079-8A29-58B1-F6583761F338}"/>
              </a:ext>
            </a:extLst>
          </p:cNvPr>
          <p:cNvSpPr/>
          <p:nvPr/>
        </p:nvSpPr>
        <p:spPr>
          <a:xfrm>
            <a:off x="266700" y="205859"/>
            <a:ext cx="5650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latin typeface="Arial Narrow" panose="020B0606020202030204" pitchFamily="34" charset="0"/>
                <a:cs typeface="Times New Roman" panose="02020603050405020304" pitchFamily="18" charset="0"/>
              </a:rPr>
              <a:t>Comparison: C-index vs. Brier Score</a:t>
            </a:r>
            <a:endParaRPr lang="en-US" altLang="ko-KR" sz="3000" i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5A65BE4-523D-7773-5B76-8F46DACF5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409843"/>
              </p:ext>
            </p:extLst>
          </p:nvPr>
        </p:nvGraphicFramePr>
        <p:xfrm>
          <a:off x="485775" y="1290955"/>
          <a:ext cx="824865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3630526077"/>
                    </a:ext>
                  </a:extLst>
                </a:gridCol>
                <a:gridCol w="3762375">
                  <a:extLst>
                    <a:ext uri="{9D8B030D-6E8A-4147-A177-3AD203B41FA5}">
                      <a16:colId xmlns:a16="http://schemas.microsoft.com/office/drawing/2014/main" val="577738853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1360963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Narrow" panose="020B0606020202030204" pitchFamily="34" charset="0"/>
                        </a:rPr>
                        <a:t>Metric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Narrow" panose="020B0606020202030204" pitchFamily="34" charset="0"/>
                        </a:rPr>
                        <a:t>C-index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Arial Narrow" panose="020B0606020202030204" pitchFamily="34" charset="0"/>
                        </a:rPr>
                        <a:t>Brier Score</a:t>
                      </a:r>
                      <a:endParaRPr lang="en-US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765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Narrow" panose="020B0606020202030204" pitchFamily="34" charset="0"/>
                        </a:rPr>
                        <a:t>Purpose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Narrow" panose="020B0606020202030204" pitchFamily="34" charset="0"/>
                        </a:rPr>
                        <a:t>Evaluates the ranking ability of risk scores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 Narrow" panose="020B0606020202030204" pitchFamily="34" charset="0"/>
                        </a:rPr>
                        <a:t>Measures the prediction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9503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latin typeface="Arial Narrow" panose="020B0606020202030204" pitchFamily="34" charset="0"/>
                        </a:rPr>
                        <a:t>Range</a:t>
                      </a:r>
                      <a:endParaRPr lang="en-US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Arial Narrow" panose="020B0606020202030204" pitchFamily="34" charset="0"/>
                        </a:rPr>
                        <a:t>[0.5 , 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Narrow" panose="020B0606020202030204" pitchFamily="34" charset="0"/>
                        </a:rPr>
                        <a:t>[0,∞), typically normalized to [0, 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2998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latin typeface="Arial Narrow" panose="020B0606020202030204" pitchFamily="34" charset="0"/>
                        </a:rPr>
                        <a:t>Ideal Value</a:t>
                      </a:r>
                      <a:endParaRPr lang="en-US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Narrow" panose="020B0606020202030204" pitchFamily="34" charset="0"/>
                        </a:rPr>
                        <a:t>Closer to 1 is better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 Narrow" panose="020B0606020202030204" pitchFamily="34" charset="0"/>
                        </a:rPr>
                        <a:t>Closer to 0 is better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8116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 Narrow" panose="020B0606020202030204" pitchFamily="34" charset="0"/>
                        </a:rPr>
                        <a:t>Interpretation</a:t>
                      </a:r>
                      <a:endParaRPr lang="en-US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Narrow" panose="020B0606020202030204" pitchFamily="34" charset="0"/>
                        </a:rPr>
                        <a:t>Relative ranking 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Narrow" panose="020B0606020202030204" pitchFamily="34" charset="0"/>
                        </a:rPr>
                        <a:t>Absolute prediction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770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62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89100-F75A-41B7-24C9-FEE3A145F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9E19ED9-F4B8-10EF-CBB7-96514B80095E}"/>
              </a:ext>
            </a:extLst>
          </p:cNvPr>
          <p:cNvSpPr/>
          <p:nvPr/>
        </p:nvSpPr>
        <p:spPr>
          <a:xfrm>
            <a:off x="457200" y="1795893"/>
            <a:ext cx="8432501" cy="817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Chapter 1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399927C-A70D-6D00-D4EA-1814A66A742C}"/>
              </a:ext>
            </a:extLst>
          </p:cNvPr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07D6EDC-0DF1-8202-22E8-DC716AB81711}"/>
              </a:ext>
            </a:extLst>
          </p:cNvPr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490A407-389B-E4AB-D5F7-954DE3E45E09}"/>
              </a:ext>
            </a:extLst>
          </p:cNvPr>
          <p:cNvSpPr txBox="1"/>
          <p:nvPr/>
        </p:nvSpPr>
        <p:spPr>
          <a:xfrm>
            <a:off x="1773407" y="4435077"/>
            <a:ext cx="61033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Foundations of Survival Analysis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9530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92311-B77B-84AF-4B20-3A26C741B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67FDE4C-D63F-EE49-1DFC-0CA5446A25BD}"/>
              </a:ext>
            </a:extLst>
          </p:cNvPr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AF27227-6A18-F0D2-537B-A32C5F849234}"/>
              </a:ext>
            </a:extLst>
          </p:cNvPr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E4E4543-5F5F-1FED-9042-CE73AD2AEBCA}"/>
              </a:ext>
            </a:extLst>
          </p:cNvPr>
          <p:cNvSpPr/>
          <p:nvPr/>
        </p:nvSpPr>
        <p:spPr>
          <a:xfrm>
            <a:off x="266700" y="205859"/>
            <a:ext cx="3826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latin typeface="Arial Narrow" panose="020B0606020202030204" pitchFamily="34" charset="0"/>
                <a:cs typeface="Times New Roman" panose="02020603050405020304" pitchFamily="18" charset="0"/>
              </a:rPr>
              <a:t>Case Study: TCGA Data</a:t>
            </a:r>
            <a:endParaRPr lang="en-US" altLang="ko-KR" sz="3000" i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9EE52-2501-E9EC-BD62-3C5F29D7434C}"/>
              </a:ext>
            </a:extLst>
          </p:cNvPr>
          <p:cNvSpPr txBox="1"/>
          <p:nvPr/>
        </p:nvSpPr>
        <p:spPr>
          <a:xfrm>
            <a:off x="1829496" y="6047145"/>
            <a:ext cx="5604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Arial Narrow" panose="020B0606020202030204" pitchFamily="34" charset="0"/>
              </a:rPr>
              <a:t>https://pubmed.ncbi.nlm.nih.gov/34585236/</a:t>
            </a:r>
            <a:endParaRPr lang="ko-KR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EA0821-68CC-0E01-7EC5-B2A1B593BC02}"/>
              </a:ext>
            </a:extLst>
          </p:cNvPr>
          <p:cNvSpPr txBox="1"/>
          <p:nvPr/>
        </p:nvSpPr>
        <p:spPr>
          <a:xfrm>
            <a:off x="1314450" y="1321128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Arial Narrow" panose="020B0606020202030204" pitchFamily="34" charset="0"/>
              </a:rPr>
              <a:t>Stratified neural networks in a time-to-event setting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B379DE6-0053-36C0-12E5-A0EC180D7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273" y="2187466"/>
            <a:ext cx="5892248" cy="379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57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8B13D-D90C-F207-99D8-D565471C3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EFC91FD-C1C1-03C2-8BCD-4D600BD74F3D}"/>
              </a:ext>
            </a:extLst>
          </p:cNvPr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949180F-AEBD-8CC4-BD51-1275086C3A9F}"/>
              </a:ext>
            </a:extLst>
          </p:cNvPr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E0045D-D60A-04AE-06AF-2D12AA7A9BA5}"/>
              </a:ext>
            </a:extLst>
          </p:cNvPr>
          <p:cNvSpPr/>
          <p:nvPr/>
        </p:nvSpPr>
        <p:spPr>
          <a:xfrm>
            <a:off x="266700" y="205859"/>
            <a:ext cx="3826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latin typeface="Arial Narrow" panose="020B0606020202030204" pitchFamily="34" charset="0"/>
                <a:cs typeface="Times New Roman" panose="02020603050405020304" pitchFamily="18" charset="0"/>
              </a:rPr>
              <a:t>Case Study: TCGA Data</a:t>
            </a:r>
            <a:endParaRPr lang="en-US" altLang="ko-KR" sz="3000" i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7C608E-95B9-0481-1191-95FFB7D0EC73}"/>
              </a:ext>
            </a:extLst>
          </p:cNvPr>
          <p:cNvSpPr txBox="1"/>
          <p:nvPr/>
        </p:nvSpPr>
        <p:spPr>
          <a:xfrm>
            <a:off x="367421" y="1136826"/>
            <a:ext cx="8290805" cy="50259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 Narrow" panose="020B0606020202030204" pitchFamily="34" charset="0"/>
              </a:rPr>
              <a:t>Dataset Overview</a:t>
            </a:r>
            <a:endParaRPr lang="en-US" altLang="ko-KR" dirty="0"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 Narrow" panose="020B0606020202030204" pitchFamily="34" charset="0"/>
              </a:rPr>
              <a:t>Source:</a:t>
            </a:r>
            <a:r>
              <a:rPr lang="en-US" altLang="ko-KR" dirty="0">
                <a:latin typeface="Arial Narrow" panose="020B0606020202030204" pitchFamily="34" charset="0"/>
              </a:rPr>
              <a:t> The Cancer Genome Atlas (TCGA) RNA-Seq data.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 Narrow" panose="020B0606020202030204" pitchFamily="34" charset="0"/>
              </a:rPr>
              <a:t>Details:</a:t>
            </a:r>
            <a:endParaRPr lang="en-US" altLang="ko-KR" dirty="0">
              <a:latin typeface="Arial Narrow" panose="020B0606020202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Covers 24 cancer types.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Stratified into three groups based on baseline hazard similarity: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 Narrow" panose="020B0606020202030204" pitchFamily="34" charset="0"/>
              </a:rPr>
              <a:t>BRCA</a:t>
            </a:r>
            <a:r>
              <a:rPr lang="en-US" altLang="ko-KR" dirty="0">
                <a:latin typeface="Arial Narrow" panose="020B0606020202030204" pitchFamily="34" charset="0"/>
              </a:rPr>
              <a:t> (Breast Invasive Carcinoma).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 Narrow" panose="020B0606020202030204" pitchFamily="34" charset="0"/>
              </a:rPr>
              <a:t>GLIOMA</a:t>
            </a:r>
            <a:r>
              <a:rPr lang="en-US" altLang="ko-KR" dirty="0">
                <a:latin typeface="Arial Narrow" panose="020B0606020202030204" pitchFamily="34" charset="0"/>
              </a:rPr>
              <a:t> (Glioblastoma Multiforme + Lower Grade Glioma).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 Narrow" panose="020B0606020202030204" pitchFamily="34" charset="0"/>
              </a:rPr>
              <a:t>KIPAN</a:t>
            </a:r>
            <a:r>
              <a:rPr lang="en-US" altLang="ko-KR" dirty="0">
                <a:latin typeface="Arial Narrow" panose="020B0606020202030204" pitchFamily="34" charset="0"/>
              </a:rPr>
              <a:t> (Pan-kidney cancers: Renal Cell Carcinomas).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 Narrow" panose="020B0606020202030204" pitchFamily="34" charset="0"/>
              </a:rPr>
              <a:t>Data Dimensions:</a:t>
            </a:r>
            <a:endParaRPr lang="en-US" altLang="ko-KR" dirty="0">
              <a:latin typeface="Arial Narrow" panose="020B0606020202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∼3,000 genes selected based on variance filtering.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Training size: ∼2,470 samples across three groups.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10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34E78-ED83-B1C4-28AA-B1067A252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A4D9012-9660-0F43-1ABE-56DC65A4F069}"/>
              </a:ext>
            </a:extLst>
          </p:cNvPr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6A2A84D-E936-3C6D-A343-38D0DC705DB6}"/>
              </a:ext>
            </a:extLst>
          </p:cNvPr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52C227-7445-8D0D-FA9C-F4AB5B2BBFF6}"/>
              </a:ext>
            </a:extLst>
          </p:cNvPr>
          <p:cNvSpPr/>
          <p:nvPr/>
        </p:nvSpPr>
        <p:spPr>
          <a:xfrm>
            <a:off x="266700" y="205859"/>
            <a:ext cx="3826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latin typeface="Arial Narrow" panose="020B0606020202030204" pitchFamily="34" charset="0"/>
                <a:cs typeface="Times New Roman" panose="02020603050405020304" pitchFamily="18" charset="0"/>
              </a:rPr>
              <a:t>Case Study: TCGA Data</a:t>
            </a:r>
            <a:endParaRPr lang="en-US" altLang="ko-KR" sz="3000" i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6707ED-8A82-1849-4777-9F9ACD8FB420}"/>
                  </a:ext>
                </a:extLst>
              </p:cNvPr>
              <p:cNvSpPr txBox="1"/>
              <p:nvPr/>
            </p:nvSpPr>
            <p:spPr>
              <a:xfrm>
                <a:off x="367421" y="1136826"/>
                <a:ext cx="8290805" cy="3010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Arial Narrow" panose="020B0606020202030204" pitchFamily="34" charset="0"/>
                  </a:rPr>
                  <a:t>Neural Network Architecture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Arial Narrow" panose="020B0606020202030204" pitchFamily="34" charset="0"/>
                  </a:rPr>
                  <a:t>Input Layer: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 Features corresponding to selected genes (2000∼3000 nodes).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Arial Narrow" panose="020B0606020202030204" pitchFamily="34" charset="0"/>
                  </a:rPr>
                  <a:t>Hidden Layers:</a:t>
                </a: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Architectures with 1–10 layers.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Node count per layer: 10–200 (descending order).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Activation Function: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⁡(0,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Arial Narrow" panose="020B0606020202030204" pitchFamily="34" charset="0"/>
                  </a:rPr>
                  <a:t>Output Layer: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 Single node representing predicted risk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6707ED-8A82-1849-4777-9F9ACD8FB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21" y="1136826"/>
                <a:ext cx="8290805" cy="3010632"/>
              </a:xfrm>
              <a:prstGeom prst="rect">
                <a:avLst/>
              </a:prstGeom>
              <a:blipFill>
                <a:blip r:embed="rId3"/>
                <a:stretch>
                  <a:fillRect l="-441" b="-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AE25A16C-0FA4-23B9-98F3-68DC74DD3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181" y="4350833"/>
            <a:ext cx="4391638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01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7C7F9-A851-1517-829F-9F084089A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18CB4E-056C-1F40-617F-E7659CD57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1572298"/>
            <a:ext cx="7419975" cy="4966805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336042B-C28B-A487-9E27-2CBAC1336D3C}"/>
              </a:ext>
            </a:extLst>
          </p:cNvPr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D64826B-9CE3-763D-1D81-34C3C20B7CFA}"/>
              </a:ext>
            </a:extLst>
          </p:cNvPr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20CD4F-5A52-7E31-6A74-06882C549E65}"/>
              </a:ext>
            </a:extLst>
          </p:cNvPr>
          <p:cNvSpPr/>
          <p:nvPr/>
        </p:nvSpPr>
        <p:spPr>
          <a:xfrm>
            <a:off x="266700" y="205859"/>
            <a:ext cx="3826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latin typeface="Arial Narrow" panose="020B0606020202030204" pitchFamily="34" charset="0"/>
                <a:cs typeface="Times New Roman" panose="02020603050405020304" pitchFamily="18" charset="0"/>
              </a:rPr>
              <a:t>Case Study: TCGA Data</a:t>
            </a:r>
            <a:endParaRPr lang="en-US" altLang="ko-KR" sz="3000" i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BAE5AC-366B-BCE2-1A97-2C63D1EF70F1}"/>
              </a:ext>
            </a:extLst>
          </p:cNvPr>
          <p:cNvSpPr txBox="1"/>
          <p:nvPr/>
        </p:nvSpPr>
        <p:spPr>
          <a:xfrm>
            <a:off x="367421" y="1136826"/>
            <a:ext cx="8290805" cy="8709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 Narrow" panose="020B0606020202030204" pitchFamily="34" charset="0"/>
              </a:rPr>
              <a:t>Results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55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3D906-5A94-8C5B-FB1B-042F11583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7F6920F-DA80-4549-064F-0670A703D2E7}"/>
              </a:ext>
            </a:extLst>
          </p:cNvPr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746C73E-48FF-58DA-8C48-99BAEE21F8EE}"/>
              </a:ext>
            </a:extLst>
          </p:cNvPr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987550-76C8-3ECC-1B7D-0F82D3A2DB61}"/>
              </a:ext>
            </a:extLst>
          </p:cNvPr>
          <p:cNvSpPr/>
          <p:nvPr/>
        </p:nvSpPr>
        <p:spPr>
          <a:xfrm>
            <a:off x="266700" y="205859"/>
            <a:ext cx="3826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latin typeface="Arial Narrow" panose="020B0606020202030204" pitchFamily="34" charset="0"/>
                <a:cs typeface="Times New Roman" panose="02020603050405020304" pitchFamily="18" charset="0"/>
              </a:rPr>
              <a:t>Case Study: TCGA Data</a:t>
            </a:r>
            <a:endParaRPr lang="en-US" altLang="ko-KR" sz="3000" i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1292BF-4FE6-1E5C-6DAD-0BC067C53547}"/>
              </a:ext>
            </a:extLst>
          </p:cNvPr>
          <p:cNvSpPr txBox="1"/>
          <p:nvPr/>
        </p:nvSpPr>
        <p:spPr>
          <a:xfrm>
            <a:off x="367421" y="1136826"/>
            <a:ext cx="8290805" cy="8709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 Narrow" panose="020B0606020202030204" pitchFamily="34" charset="0"/>
              </a:rPr>
              <a:t>Results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Arial Narrow" panose="020B0606020202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7A6F9F-66B6-34EC-B7B3-C39053A7B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41752"/>
            <a:ext cx="7219950" cy="487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2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B1EB3-9028-31C7-BF4A-FBDA33A14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37CEC6-BE77-A506-D058-7AF672323BE2}"/>
              </a:ext>
            </a:extLst>
          </p:cNvPr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C338D3C-C123-89DF-4CBF-79125B1A1156}"/>
              </a:ext>
            </a:extLst>
          </p:cNvPr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7BEE33-9F29-E37B-1DB5-36511B0DD931}"/>
              </a:ext>
            </a:extLst>
          </p:cNvPr>
          <p:cNvSpPr/>
          <p:nvPr/>
        </p:nvSpPr>
        <p:spPr>
          <a:xfrm>
            <a:off x="266700" y="205859"/>
            <a:ext cx="386227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000" dirty="0">
                <a:latin typeface="Arial Narrow" panose="020B0606020202030204" pitchFamily="34" charset="0"/>
                <a:cs typeface="Times New Roman" panose="02020603050405020304" pitchFamily="18" charset="0"/>
              </a:rPr>
              <a:t>What is Survival Analysis?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A634C8-0465-021C-F881-71A72C854842}"/>
              </a:ext>
            </a:extLst>
          </p:cNvPr>
          <p:cNvSpPr txBox="1"/>
          <p:nvPr/>
        </p:nvSpPr>
        <p:spPr>
          <a:xfrm>
            <a:off x="378515" y="1063909"/>
            <a:ext cx="7528264" cy="2532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Arial Narrow" panose="020B0606020202030204" pitchFamily="34" charset="0"/>
              </a:rPr>
              <a:t>Definition:</a:t>
            </a:r>
            <a:r>
              <a:rPr lang="en-US" altLang="ko-KR" dirty="0">
                <a:latin typeface="Arial Narrow" panose="020B0606020202030204" pitchFamily="34" charset="0"/>
              </a:rPr>
              <a:t> A statistical approach to modeling time until an event occurs.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Examples: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Biomedical research: Predicting time to death or disease relapse.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Industrial applications: Machine failure time.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 Narrow" panose="020B0606020202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11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9E1B1-F562-8069-3F4F-BAA0B0F95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91E3EA6-CF2F-A41B-06F1-64A037C4DC10}"/>
              </a:ext>
            </a:extLst>
          </p:cNvPr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C63810-463C-03A9-87F1-D1BC67FDE0D9}"/>
              </a:ext>
            </a:extLst>
          </p:cNvPr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04C506-0657-7C1C-7758-BA73A4BEDE8F}"/>
              </a:ext>
            </a:extLst>
          </p:cNvPr>
          <p:cNvSpPr/>
          <p:nvPr/>
        </p:nvSpPr>
        <p:spPr>
          <a:xfrm>
            <a:off x="266700" y="205859"/>
            <a:ext cx="386227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000" dirty="0">
                <a:latin typeface="Arial Narrow" panose="020B0606020202030204" pitchFamily="34" charset="0"/>
                <a:cs typeface="Times New Roman" panose="02020603050405020304" pitchFamily="18" charset="0"/>
              </a:rPr>
              <a:t>What is Survival Analysis?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C8036A-057A-61BB-86FA-C6F033827A08}"/>
                  </a:ext>
                </a:extLst>
              </p:cNvPr>
              <p:cNvSpPr txBox="1"/>
              <p:nvPr/>
            </p:nvSpPr>
            <p:spPr>
              <a:xfrm>
                <a:off x="378515" y="1063909"/>
                <a:ext cx="7528264" cy="3225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Arial Narrow" panose="020B0606020202030204" pitchFamily="34" charset="0"/>
                  </a:rPr>
                  <a:t>Definition: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 A statistical approach to modeling time until an event occurs.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Key components: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Survival function: 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0" dirty="0">
                    <a:latin typeface="Arial Narrow" panose="020B0606020202030204" pitchFamily="34" charset="0"/>
                  </a:rPr>
                  <a:t>Represent the probability of surviving beyond time </a:t>
                </a:r>
                <a:r>
                  <a:rPr lang="en-US" altLang="ko-KR" b="0" i="1" dirty="0">
                    <a:latin typeface="Arial Narrow" panose="020B0606020202030204" pitchFamily="34" charset="0"/>
                  </a:rPr>
                  <a:t>t</a:t>
                </a:r>
                <a:r>
                  <a:rPr lang="en-US" altLang="ko-KR" b="0" dirty="0">
                    <a:latin typeface="Arial Narrow" panose="020B0606020202030204" pitchFamily="34" charset="0"/>
                  </a:rPr>
                  <a:t>.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0" dirty="0">
                    <a:latin typeface="Arial Narrow" panose="020B0606020202030204" pitchFamily="34" charset="0"/>
                  </a:rPr>
                  <a:t>Formula: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 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i="1" dirty="0"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: Time of the event (e.g., failure or death).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200" dirty="0">
                  <a:latin typeface="Arial Narrow" panose="020B0606020202030204" pitchFamily="34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C8036A-057A-61BB-86FA-C6F033827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15" y="1063909"/>
                <a:ext cx="7528264" cy="3225435"/>
              </a:xfrm>
              <a:prstGeom prst="rect">
                <a:avLst/>
              </a:prstGeom>
              <a:blipFill>
                <a:blip r:embed="rId2"/>
                <a:stretch>
                  <a:fillRect l="-4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2DE5E427-9D1B-A896-3143-38D664ECD603}"/>
              </a:ext>
            </a:extLst>
          </p:cNvPr>
          <p:cNvGrpSpPr/>
          <p:nvPr/>
        </p:nvGrpSpPr>
        <p:grpSpPr>
          <a:xfrm>
            <a:off x="6257925" y="2102325"/>
            <a:ext cx="2390775" cy="1381125"/>
            <a:chOff x="6410325" y="2095500"/>
            <a:chExt cx="2162175" cy="1666875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8F3BF723-E87B-28E9-D8FD-D1AEABC8658E}"/>
                </a:ext>
              </a:extLst>
            </p:cNvPr>
            <p:cNvCxnSpPr/>
            <p:nvPr/>
          </p:nvCxnSpPr>
          <p:spPr>
            <a:xfrm>
              <a:off x="6410325" y="3609975"/>
              <a:ext cx="216217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9533A981-D2A1-2F6C-205E-D6E70CC830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2725" y="2095500"/>
              <a:ext cx="0" cy="166687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4FDDBABA-AD8F-6F59-FCDB-542FBE908CDC}"/>
              </a:ext>
            </a:extLst>
          </p:cNvPr>
          <p:cNvSpPr/>
          <p:nvPr/>
        </p:nvSpPr>
        <p:spPr>
          <a:xfrm>
            <a:off x="6515100" y="2257425"/>
            <a:ext cx="1962150" cy="1019175"/>
          </a:xfrm>
          <a:custGeom>
            <a:avLst/>
            <a:gdLst>
              <a:gd name="connsiteX0" fmla="*/ 0 w 1962150"/>
              <a:gd name="connsiteY0" fmla="*/ 0 h 1019175"/>
              <a:gd name="connsiteX1" fmla="*/ 514350 w 1962150"/>
              <a:gd name="connsiteY1" fmla="*/ 57150 h 1019175"/>
              <a:gd name="connsiteX2" fmla="*/ 1162050 w 1962150"/>
              <a:gd name="connsiteY2" fmla="*/ 295275 h 1019175"/>
              <a:gd name="connsiteX3" fmla="*/ 1600200 w 1962150"/>
              <a:gd name="connsiteY3" fmla="*/ 619125 h 1019175"/>
              <a:gd name="connsiteX4" fmla="*/ 1962150 w 1962150"/>
              <a:gd name="connsiteY4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150" h="1019175">
                <a:moveTo>
                  <a:pt x="0" y="0"/>
                </a:moveTo>
                <a:cubicBezTo>
                  <a:pt x="160337" y="3969"/>
                  <a:pt x="320675" y="7938"/>
                  <a:pt x="514350" y="57150"/>
                </a:cubicBezTo>
                <a:cubicBezTo>
                  <a:pt x="708025" y="106363"/>
                  <a:pt x="981075" y="201613"/>
                  <a:pt x="1162050" y="295275"/>
                </a:cubicBezTo>
                <a:cubicBezTo>
                  <a:pt x="1343025" y="388937"/>
                  <a:pt x="1466850" y="498475"/>
                  <a:pt x="1600200" y="619125"/>
                </a:cubicBezTo>
                <a:cubicBezTo>
                  <a:pt x="1733550" y="739775"/>
                  <a:pt x="1847850" y="879475"/>
                  <a:pt x="1962150" y="1019175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5104C7-30EF-928B-0F61-2D0EA8B11ACD}"/>
                  </a:ext>
                </a:extLst>
              </p:cNvPr>
              <p:cNvSpPr txBox="1"/>
              <p:nvPr/>
            </p:nvSpPr>
            <p:spPr>
              <a:xfrm>
                <a:off x="8407281" y="3342456"/>
                <a:ext cx="2857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5104C7-30EF-928B-0F61-2D0EA8B11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281" y="3342456"/>
                <a:ext cx="2857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CC2867-F08B-57BA-EF71-2C5E75421834}"/>
                  </a:ext>
                </a:extLst>
              </p:cNvPr>
              <p:cNvSpPr txBox="1"/>
              <p:nvPr/>
            </p:nvSpPr>
            <p:spPr>
              <a:xfrm>
                <a:off x="7932417" y="3299476"/>
                <a:ext cx="2857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CC2867-F08B-57BA-EF71-2C5E75421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417" y="3299476"/>
                <a:ext cx="285750" cy="369332"/>
              </a:xfrm>
              <a:prstGeom prst="rect">
                <a:avLst/>
              </a:prstGeom>
              <a:blipFill>
                <a:blip r:embed="rId4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BF36ABC4-66A0-58A7-52F8-A3C17E03FCD3}"/>
              </a:ext>
            </a:extLst>
          </p:cNvPr>
          <p:cNvSpPr txBox="1"/>
          <p:nvPr/>
        </p:nvSpPr>
        <p:spPr>
          <a:xfrm>
            <a:off x="5953125" y="1819190"/>
            <a:ext cx="904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err="1">
                <a:latin typeface="Arial Narrow" panose="020B0606020202030204" pitchFamily="34" charset="0"/>
              </a:rPr>
              <a:t>Surv</a:t>
            </a:r>
            <a:r>
              <a:rPr lang="en-US" altLang="ko-KR" sz="1400" b="1" dirty="0">
                <a:latin typeface="Arial Narrow" panose="020B0606020202030204" pitchFamily="34" charset="0"/>
              </a:rPr>
              <a:t>. rate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1342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3B931-448C-6858-03FC-FD75C7CBF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228BE7-111C-8E96-974A-966700C5386B}"/>
              </a:ext>
            </a:extLst>
          </p:cNvPr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D8B3DB3-AE2D-7E3A-7727-71EA9BFE94C7}"/>
              </a:ext>
            </a:extLst>
          </p:cNvPr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6E5150-B0E4-A7A6-55AA-2301BFB94B6B}"/>
              </a:ext>
            </a:extLst>
          </p:cNvPr>
          <p:cNvSpPr/>
          <p:nvPr/>
        </p:nvSpPr>
        <p:spPr>
          <a:xfrm>
            <a:off x="266700" y="205859"/>
            <a:ext cx="386227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000" dirty="0">
                <a:latin typeface="Arial Narrow" panose="020B0606020202030204" pitchFamily="34" charset="0"/>
                <a:cs typeface="Times New Roman" panose="02020603050405020304" pitchFamily="18" charset="0"/>
              </a:rPr>
              <a:t>What is Survival Analysis?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4E50DD-88EE-5E30-F5DD-06DABF7C6991}"/>
                  </a:ext>
                </a:extLst>
              </p:cNvPr>
              <p:cNvSpPr txBox="1"/>
              <p:nvPr/>
            </p:nvSpPr>
            <p:spPr>
              <a:xfrm>
                <a:off x="378515" y="1063909"/>
                <a:ext cx="7528264" cy="52545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Arial Narrow" panose="020B0606020202030204" pitchFamily="34" charset="0"/>
                  </a:rPr>
                  <a:t>Definition: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 A statistical approach to modeling time until an event occurs.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Key components: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Survival function: 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0" dirty="0">
                    <a:latin typeface="Arial Narrow" panose="020B0606020202030204" pitchFamily="34" charset="0"/>
                  </a:rPr>
                  <a:t>Represent the probability of surviving beyond time </a:t>
                </a:r>
                <a:r>
                  <a:rPr lang="en-US" altLang="ko-KR" b="0" i="1" dirty="0">
                    <a:latin typeface="Arial Narrow" panose="020B0606020202030204" pitchFamily="34" charset="0"/>
                  </a:rPr>
                  <a:t>t</a:t>
                </a:r>
                <a:r>
                  <a:rPr lang="en-US" altLang="ko-KR" b="0" dirty="0">
                    <a:latin typeface="Arial Narrow" panose="020B0606020202030204" pitchFamily="34" charset="0"/>
                  </a:rPr>
                  <a:t>.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0" dirty="0">
                    <a:latin typeface="Arial Narrow" panose="020B0606020202030204" pitchFamily="34" charset="0"/>
                  </a:rPr>
                  <a:t>Formula: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 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i="1" dirty="0"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: Time of the event (e.g., failure or death).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200" dirty="0"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Hazard function: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Indicates the instantaneous risk of </a:t>
                </a:r>
                <a:r>
                  <a:rPr lang="en-US" altLang="ko-KR" b="1" dirty="0">
                    <a:latin typeface="Arial Narrow" panose="020B0606020202030204" pitchFamily="34" charset="0"/>
                  </a:rPr>
                  <a:t>the event at time t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, given survival up to that point.  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Formula: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l-GR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l-GR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l-GR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4E50DD-88EE-5E30-F5DD-06DABF7C6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15" y="1063909"/>
                <a:ext cx="7528264" cy="5254580"/>
              </a:xfrm>
              <a:prstGeom prst="rect">
                <a:avLst/>
              </a:prstGeom>
              <a:blipFill>
                <a:blip r:embed="rId2"/>
                <a:stretch>
                  <a:fillRect l="-4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4E56BDB6-CC9B-95FB-CFE9-1E06A7BD5BE0}"/>
              </a:ext>
            </a:extLst>
          </p:cNvPr>
          <p:cNvGrpSpPr/>
          <p:nvPr/>
        </p:nvGrpSpPr>
        <p:grpSpPr>
          <a:xfrm>
            <a:off x="6257925" y="2102325"/>
            <a:ext cx="2390775" cy="1381125"/>
            <a:chOff x="6410325" y="2095500"/>
            <a:chExt cx="2162175" cy="1666875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31ECAFB5-B08A-1587-31A4-9C577C399D6D}"/>
                </a:ext>
              </a:extLst>
            </p:cNvPr>
            <p:cNvCxnSpPr/>
            <p:nvPr/>
          </p:nvCxnSpPr>
          <p:spPr>
            <a:xfrm>
              <a:off x="6410325" y="3609975"/>
              <a:ext cx="216217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D52809ED-EA09-1159-5538-9651E58E04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2725" y="2095500"/>
              <a:ext cx="0" cy="166687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7EFD3CEB-0FB7-2EC6-1DD9-56A631E90721}"/>
              </a:ext>
            </a:extLst>
          </p:cNvPr>
          <p:cNvSpPr/>
          <p:nvPr/>
        </p:nvSpPr>
        <p:spPr>
          <a:xfrm>
            <a:off x="6515100" y="2257425"/>
            <a:ext cx="1962150" cy="1019175"/>
          </a:xfrm>
          <a:custGeom>
            <a:avLst/>
            <a:gdLst>
              <a:gd name="connsiteX0" fmla="*/ 0 w 1962150"/>
              <a:gd name="connsiteY0" fmla="*/ 0 h 1019175"/>
              <a:gd name="connsiteX1" fmla="*/ 514350 w 1962150"/>
              <a:gd name="connsiteY1" fmla="*/ 57150 h 1019175"/>
              <a:gd name="connsiteX2" fmla="*/ 1162050 w 1962150"/>
              <a:gd name="connsiteY2" fmla="*/ 295275 h 1019175"/>
              <a:gd name="connsiteX3" fmla="*/ 1600200 w 1962150"/>
              <a:gd name="connsiteY3" fmla="*/ 619125 h 1019175"/>
              <a:gd name="connsiteX4" fmla="*/ 1962150 w 1962150"/>
              <a:gd name="connsiteY4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150" h="1019175">
                <a:moveTo>
                  <a:pt x="0" y="0"/>
                </a:moveTo>
                <a:cubicBezTo>
                  <a:pt x="160337" y="3969"/>
                  <a:pt x="320675" y="7938"/>
                  <a:pt x="514350" y="57150"/>
                </a:cubicBezTo>
                <a:cubicBezTo>
                  <a:pt x="708025" y="106363"/>
                  <a:pt x="981075" y="201613"/>
                  <a:pt x="1162050" y="295275"/>
                </a:cubicBezTo>
                <a:cubicBezTo>
                  <a:pt x="1343025" y="388937"/>
                  <a:pt x="1466850" y="498475"/>
                  <a:pt x="1600200" y="619125"/>
                </a:cubicBezTo>
                <a:cubicBezTo>
                  <a:pt x="1733550" y="739775"/>
                  <a:pt x="1847850" y="879475"/>
                  <a:pt x="1962150" y="1019175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71F2436-6F6E-18DD-822D-8657BB4DC259}"/>
              </a:ext>
            </a:extLst>
          </p:cNvPr>
          <p:cNvGrpSpPr/>
          <p:nvPr/>
        </p:nvGrpSpPr>
        <p:grpSpPr>
          <a:xfrm>
            <a:off x="6257924" y="4918377"/>
            <a:ext cx="2390775" cy="1381125"/>
            <a:chOff x="6410325" y="2095500"/>
            <a:chExt cx="2162175" cy="1666875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672FAAF-63EA-6E9A-011C-97BC22833CCF}"/>
                </a:ext>
              </a:extLst>
            </p:cNvPr>
            <p:cNvCxnSpPr/>
            <p:nvPr/>
          </p:nvCxnSpPr>
          <p:spPr>
            <a:xfrm>
              <a:off x="6410325" y="3609975"/>
              <a:ext cx="216217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B32A591-E9DC-BB20-CCCC-E857AA48BB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2725" y="2095500"/>
              <a:ext cx="0" cy="166687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085CE791-3C10-0E76-EB22-F82B189C9DAE}"/>
              </a:ext>
            </a:extLst>
          </p:cNvPr>
          <p:cNvSpPr/>
          <p:nvPr/>
        </p:nvSpPr>
        <p:spPr>
          <a:xfrm>
            <a:off x="6524625" y="4925275"/>
            <a:ext cx="1990725" cy="1148981"/>
          </a:xfrm>
          <a:custGeom>
            <a:avLst/>
            <a:gdLst>
              <a:gd name="connsiteX0" fmla="*/ 0 w 1990725"/>
              <a:gd name="connsiteY0" fmla="*/ 1142150 h 1148981"/>
              <a:gd name="connsiteX1" fmla="*/ 476250 w 1990725"/>
              <a:gd name="connsiteY1" fmla="*/ 1123100 h 1148981"/>
              <a:gd name="connsiteX2" fmla="*/ 1028700 w 1990725"/>
              <a:gd name="connsiteY2" fmla="*/ 932600 h 1148981"/>
              <a:gd name="connsiteX3" fmla="*/ 1390650 w 1990725"/>
              <a:gd name="connsiteY3" fmla="*/ 161075 h 1148981"/>
              <a:gd name="connsiteX4" fmla="*/ 1476375 w 1990725"/>
              <a:gd name="connsiteY4" fmla="*/ 27725 h 1148981"/>
              <a:gd name="connsiteX5" fmla="*/ 1638300 w 1990725"/>
              <a:gd name="connsiteY5" fmla="*/ 542075 h 1148981"/>
              <a:gd name="connsiteX6" fmla="*/ 1857375 w 1990725"/>
              <a:gd name="connsiteY6" fmla="*/ 894500 h 1148981"/>
              <a:gd name="connsiteX7" fmla="*/ 1990725 w 1990725"/>
              <a:gd name="connsiteY7" fmla="*/ 1104050 h 114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90725" h="1148981">
                <a:moveTo>
                  <a:pt x="0" y="1142150"/>
                </a:moveTo>
                <a:cubicBezTo>
                  <a:pt x="152400" y="1150087"/>
                  <a:pt x="304800" y="1158025"/>
                  <a:pt x="476250" y="1123100"/>
                </a:cubicBezTo>
                <a:cubicBezTo>
                  <a:pt x="647700" y="1088175"/>
                  <a:pt x="876300" y="1092938"/>
                  <a:pt x="1028700" y="932600"/>
                </a:cubicBezTo>
                <a:cubicBezTo>
                  <a:pt x="1181100" y="772262"/>
                  <a:pt x="1316037" y="311888"/>
                  <a:pt x="1390650" y="161075"/>
                </a:cubicBezTo>
                <a:cubicBezTo>
                  <a:pt x="1465263" y="10262"/>
                  <a:pt x="1435100" y="-35775"/>
                  <a:pt x="1476375" y="27725"/>
                </a:cubicBezTo>
                <a:cubicBezTo>
                  <a:pt x="1517650" y="91225"/>
                  <a:pt x="1574800" y="397613"/>
                  <a:pt x="1638300" y="542075"/>
                </a:cubicBezTo>
                <a:cubicBezTo>
                  <a:pt x="1701800" y="686537"/>
                  <a:pt x="1798638" y="800838"/>
                  <a:pt x="1857375" y="894500"/>
                </a:cubicBezTo>
                <a:cubicBezTo>
                  <a:pt x="1916112" y="988162"/>
                  <a:pt x="1953418" y="1046106"/>
                  <a:pt x="1990725" y="110405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8EDA3983-6AE2-E0ED-3279-A6659C55CFBD}"/>
              </a:ext>
            </a:extLst>
          </p:cNvPr>
          <p:cNvSpPr/>
          <p:nvPr/>
        </p:nvSpPr>
        <p:spPr>
          <a:xfrm>
            <a:off x="6553200" y="5196013"/>
            <a:ext cx="1933575" cy="814262"/>
          </a:xfrm>
          <a:custGeom>
            <a:avLst/>
            <a:gdLst>
              <a:gd name="connsiteX0" fmla="*/ 0 w 1933575"/>
              <a:gd name="connsiteY0" fmla="*/ 814262 h 814262"/>
              <a:gd name="connsiteX1" fmla="*/ 238125 w 1933575"/>
              <a:gd name="connsiteY1" fmla="*/ 585662 h 814262"/>
              <a:gd name="connsiteX2" fmla="*/ 800100 w 1933575"/>
              <a:gd name="connsiteY2" fmla="*/ 252287 h 814262"/>
              <a:gd name="connsiteX3" fmla="*/ 1628775 w 1933575"/>
              <a:gd name="connsiteY3" fmla="*/ 33212 h 814262"/>
              <a:gd name="connsiteX4" fmla="*/ 1933575 w 1933575"/>
              <a:gd name="connsiteY4" fmla="*/ 4637 h 81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3575" h="814262">
                <a:moveTo>
                  <a:pt x="0" y="814262"/>
                </a:moveTo>
                <a:cubicBezTo>
                  <a:pt x="52387" y="746793"/>
                  <a:pt x="104775" y="679324"/>
                  <a:pt x="238125" y="585662"/>
                </a:cubicBezTo>
                <a:cubicBezTo>
                  <a:pt x="371475" y="491999"/>
                  <a:pt x="568325" y="344362"/>
                  <a:pt x="800100" y="252287"/>
                </a:cubicBezTo>
                <a:cubicBezTo>
                  <a:pt x="1031875" y="160212"/>
                  <a:pt x="1439863" y="74487"/>
                  <a:pt x="1628775" y="33212"/>
                </a:cubicBezTo>
                <a:cubicBezTo>
                  <a:pt x="1817687" y="-8063"/>
                  <a:pt x="1875631" y="-1713"/>
                  <a:pt x="1933575" y="463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8C715B-96F8-124A-4E7E-26350BE78AB0}"/>
                  </a:ext>
                </a:extLst>
              </p:cNvPr>
              <p:cNvSpPr txBox="1"/>
              <p:nvPr/>
            </p:nvSpPr>
            <p:spPr>
              <a:xfrm>
                <a:off x="8407281" y="3342456"/>
                <a:ext cx="2857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8C715B-96F8-124A-4E7E-26350BE78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281" y="3342456"/>
                <a:ext cx="2857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153ACF-74B3-7976-4CEF-780B14D96D88}"/>
                  </a:ext>
                </a:extLst>
              </p:cNvPr>
              <p:cNvSpPr txBox="1"/>
              <p:nvPr/>
            </p:nvSpPr>
            <p:spPr>
              <a:xfrm>
                <a:off x="8407281" y="6150352"/>
                <a:ext cx="2857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153ACF-74B3-7976-4CEF-780B14D96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281" y="6150352"/>
                <a:ext cx="2857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8D0DFF-0BA4-6DBA-4DD5-227C99171548}"/>
                  </a:ext>
                </a:extLst>
              </p:cNvPr>
              <p:cNvSpPr txBox="1"/>
              <p:nvPr/>
            </p:nvSpPr>
            <p:spPr>
              <a:xfrm>
                <a:off x="7932417" y="3299476"/>
                <a:ext cx="2857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8D0DFF-0BA4-6DBA-4DD5-227C99171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417" y="3299476"/>
                <a:ext cx="285750" cy="369332"/>
              </a:xfrm>
              <a:prstGeom prst="rect">
                <a:avLst/>
              </a:prstGeom>
              <a:blipFill>
                <a:blip r:embed="rId5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03E8EAD5-F6C4-CF92-F93D-8271712FA671}"/>
              </a:ext>
            </a:extLst>
          </p:cNvPr>
          <p:cNvSpPr txBox="1"/>
          <p:nvPr/>
        </p:nvSpPr>
        <p:spPr>
          <a:xfrm>
            <a:off x="5953125" y="1819190"/>
            <a:ext cx="904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err="1">
                <a:latin typeface="Arial Narrow" panose="020B0606020202030204" pitchFamily="34" charset="0"/>
              </a:rPr>
              <a:t>Surv</a:t>
            </a:r>
            <a:r>
              <a:rPr lang="en-US" altLang="ko-KR" sz="1400" b="1" dirty="0">
                <a:latin typeface="Arial Narrow" panose="020B0606020202030204" pitchFamily="34" charset="0"/>
              </a:rPr>
              <a:t>. rate</a:t>
            </a:r>
            <a:endParaRPr lang="ko-KR" alt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3AB3D1-9BA7-6680-DC3E-AD61C6F318B8}"/>
              </a:ext>
            </a:extLst>
          </p:cNvPr>
          <p:cNvSpPr txBox="1"/>
          <p:nvPr/>
        </p:nvSpPr>
        <p:spPr>
          <a:xfrm>
            <a:off x="5953125" y="4664163"/>
            <a:ext cx="904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Arial Narrow" panose="020B0606020202030204" pitchFamily="34" charset="0"/>
              </a:rPr>
              <a:t>Risk</a:t>
            </a:r>
            <a:endParaRPr lang="ko-KR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A11157-E026-D9EA-6946-2350F650A87F}"/>
                  </a:ext>
                </a:extLst>
              </p:cNvPr>
              <p:cNvSpPr txBox="1"/>
              <p:nvPr/>
            </p:nvSpPr>
            <p:spPr>
              <a:xfrm>
                <a:off x="7930335" y="6116836"/>
                <a:ext cx="2857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A11157-E026-D9EA-6946-2350F650A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35" y="6116836"/>
                <a:ext cx="285750" cy="369332"/>
              </a:xfrm>
              <a:prstGeom prst="rect">
                <a:avLst/>
              </a:prstGeom>
              <a:blipFill>
                <a:blip r:embed="rId6"/>
                <a:stretch>
                  <a:fillRect r="-8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48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9DBC3-A6FF-5413-008A-2F6D64084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1A4758C-5D89-05F2-5D1E-88682549C630}"/>
              </a:ext>
            </a:extLst>
          </p:cNvPr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A65B290-FF22-B439-B5B7-91999EB692D0}"/>
              </a:ext>
            </a:extLst>
          </p:cNvPr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A79BB0-F109-C0FE-24EA-F5EC5D0C1729}"/>
              </a:ext>
            </a:extLst>
          </p:cNvPr>
          <p:cNvSpPr/>
          <p:nvPr/>
        </p:nvSpPr>
        <p:spPr>
          <a:xfrm>
            <a:off x="266700" y="205859"/>
            <a:ext cx="386227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000" dirty="0">
                <a:latin typeface="Arial Narrow" panose="020B0606020202030204" pitchFamily="34" charset="0"/>
                <a:cs typeface="Times New Roman" panose="02020603050405020304" pitchFamily="18" charset="0"/>
              </a:rPr>
              <a:t>What is Survival Analysis?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9A65B07-C273-876E-FB6A-F308D67F19D7}"/>
                  </a:ext>
                </a:extLst>
              </p:cNvPr>
              <p:cNvSpPr txBox="1"/>
              <p:nvPr/>
            </p:nvSpPr>
            <p:spPr>
              <a:xfrm>
                <a:off x="378515" y="1063909"/>
                <a:ext cx="7528264" cy="52545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Arial Narrow" panose="020B0606020202030204" pitchFamily="34" charset="0"/>
                  </a:rPr>
                  <a:t>Definition: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 A statistical approach to modeling time until an event occurs.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Key components: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Survival function: 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0" dirty="0">
                    <a:latin typeface="Arial Narrow" panose="020B0606020202030204" pitchFamily="34" charset="0"/>
                  </a:rPr>
                  <a:t>Represent the probability of surviving beyond time </a:t>
                </a:r>
                <a:r>
                  <a:rPr lang="en-US" altLang="ko-KR" b="0" i="1" dirty="0">
                    <a:latin typeface="Arial Narrow" panose="020B0606020202030204" pitchFamily="34" charset="0"/>
                  </a:rPr>
                  <a:t>t</a:t>
                </a:r>
                <a:r>
                  <a:rPr lang="en-US" altLang="ko-KR" b="0" dirty="0">
                    <a:latin typeface="Arial Narrow" panose="020B0606020202030204" pitchFamily="34" charset="0"/>
                  </a:rPr>
                  <a:t>.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0" dirty="0">
                    <a:latin typeface="Arial Narrow" panose="020B0606020202030204" pitchFamily="34" charset="0"/>
                  </a:rPr>
                  <a:t>Formula: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 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i="1" dirty="0"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: Time of the event (e.g., failure or death).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200" dirty="0"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Hazard function: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Indicates the instantaneous risk of </a:t>
                </a:r>
                <a:r>
                  <a:rPr lang="en-US" altLang="ko-KR" b="1" dirty="0">
                    <a:highlight>
                      <a:srgbClr val="FF9966"/>
                    </a:highlight>
                    <a:latin typeface="Arial Narrow" panose="020B0606020202030204" pitchFamily="34" charset="0"/>
                  </a:rPr>
                  <a:t>the event at time t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, given survival up to that point.  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Formula: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l-GR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l-GR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l-GR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9A65B07-C273-876E-FB6A-F308D67F1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15" y="1063909"/>
                <a:ext cx="7528264" cy="5254580"/>
              </a:xfrm>
              <a:prstGeom prst="rect">
                <a:avLst/>
              </a:prstGeom>
              <a:blipFill>
                <a:blip r:embed="rId2"/>
                <a:stretch>
                  <a:fillRect l="-4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67A0DD60-31C0-94C2-AC6D-A0B185B1E54D}"/>
              </a:ext>
            </a:extLst>
          </p:cNvPr>
          <p:cNvGrpSpPr/>
          <p:nvPr/>
        </p:nvGrpSpPr>
        <p:grpSpPr>
          <a:xfrm>
            <a:off x="6257925" y="2102325"/>
            <a:ext cx="2390775" cy="1381125"/>
            <a:chOff x="6410325" y="2095500"/>
            <a:chExt cx="2162175" cy="1666875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5311C9A6-E78B-6071-C570-88F8269364BC}"/>
                </a:ext>
              </a:extLst>
            </p:cNvPr>
            <p:cNvCxnSpPr/>
            <p:nvPr/>
          </p:nvCxnSpPr>
          <p:spPr>
            <a:xfrm>
              <a:off x="6410325" y="3609975"/>
              <a:ext cx="216217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F3D5230D-CABB-A314-B048-085B0BAF5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2725" y="2095500"/>
              <a:ext cx="0" cy="166687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2975D79D-0D97-A4A1-E9CE-2148D8A385C4}"/>
              </a:ext>
            </a:extLst>
          </p:cNvPr>
          <p:cNvSpPr/>
          <p:nvPr/>
        </p:nvSpPr>
        <p:spPr>
          <a:xfrm>
            <a:off x="6515100" y="2257425"/>
            <a:ext cx="1962150" cy="1019175"/>
          </a:xfrm>
          <a:custGeom>
            <a:avLst/>
            <a:gdLst>
              <a:gd name="connsiteX0" fmla="*/ 0 w 1962150"/>
              <a:gd name="connsiteY0" fmla="*/ 0 h 1019175"/>
              <a:gd name="connsiteX1" fmla="*/ 514350 w 1962150"/>
              <a:gd name="connsiteY1" fmla="*/ 57150 h 1019175"/>
              <a:gd name="connsiteX2" fmla="*/ 1162050 w 1962150"/>
              <a:gd name="connsiteY2" fmla="*/ 295275 h 1019175"/>
              <a:gd name="connsiteX3" fmla="*/ 1600200 w 1962150"/>
              <a:gd name="connsiteY3" fmla="*/ 619125 h 1019175"/>
              <a:gd name="connsiteX4" fmla="*/ 1962150 w 1962150"/>
              <a:gd name="connsiteY4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150" h="1019175">
                <a:moveTo>
                  <a:pt x="0" y="0"/>
                </a:moveTo>
                <a:cubicBezTo>
                  <a:pt x="160337" y="3969"/>
                  <a:pt x="320675" y="7938"/>
                  <a:pt x="514350" y="57150"/>
                </a:cubicBezTo>
                <a:cubicBezTo>
                  <a:pt x="708025" y="106363"/>
                  <a:pt x="981075" y="201613"/>
                  <a:pt x="1162050" y="295275"/>
                </a:cubicBezTo>
                <a:cubicBezTo>
                  <a:pt x="1343025" y="388937"/>
                  <a:pt x="1466850" y="498475"/>
                  <a:pt x="1600200" y="619125"/>
                </a:cubicBezTo>
                <a:cubicBezTo>
                  <a:pt x="1733550" y="739775"/>
                  <a:pt x="1847850" y="879475"/>
                  <a:pt x="1962150" y="1019175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C948317-F596-14C8-1520-3C24ABCB56C3}"/>
              </a:ext>
            </a:extLst>
          </p:cNvPr>
          <p:cNvGrpSpPr/>
          <p:nvPr/>
        </p:nvGrpSpPr>
        <p:grpSpPr>
          <a:xfrm>
            <a:off x="6257924" y="4918377"/>
            <a:ext cx="2390775" cy="1381125"/>
            <a:chOff x="6410325" y="2095500"/>
            <a:chExt cx="2162175" cy="1666875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4B1A37E0-1F61-056C-21A2-D8813A059187}"/>
                </a:ext>
              </a:extLst>
            </p:cNvPr>
            <p:cNvCxnSpPr/>
            <p:nvPr/>
          </p:nvCxnSpPr>
          <p:spPr>
            <a:xfrm>
              <a:off x="6410325" y="3609975"/>
              <a:ext cx="216217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C3A693A-B016-783D-E4E6-2919F8CC06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2725" y="2095500"/>
              <a:ext cx="0" cy="166687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E5CE95C6-48CA-2679-B369-72AB811F8EFA}"/>
              </a:ext>
            </a:extLst>
          </p:cNvPr>
          <p:cNvSpPr/>
          <p:nvPr/>
        </p:nvSpPr>
        <p:spPr>
          <a:xfrm>
            <a:off x="6524625" y="4925275"/>
            <a:ext cx="1990725" cy="1148981"/>
          </a:xfrm>
          <a:custGeom>
            <a:avLst/>
            <a:gdLst>
              <a:gd name="connsiteX0" fmla="*/ 0 w 1990725"/>
              <a:gd name="connsiteY0" fmla="*/ 1142150 h 1148981"/>
              <a:gd name="connsiteX1" fmla="*/ 476250 w 1990725"/>
              <a:gd name="connsiteY1" fmla="*/ 1123100 h 1148981"/>
              <a:gd name="connsiteX2" fmla="*/ 1028700 w 1990725"/>
              <a:gd name="connsiteY2" fmla="*/ 932600 h 1148981"/>
              <a:gd name="connsiteX3" fmla="*/ 1390650 w 1990725"/>
              <a:gd name="connsiteY3" fmla="*/ 161075 h 1148981"/>
              <a:gd name="connsiteX4" fmla="*/ 1476375 w 1990725"/>
              <a:gd name="connsiteY4" fmla="*/ 27725 h 1148981"/>
              <a:gd name="connsiteX5" fmla="*/ 1638300 w 1990725"/>
              <a:gd name="connsiteY5" fmla="*/ 542075 h 1148981"/>
              <a:gd name="connsiteX6" fmla="*/ 1857375 w 1990725"/>
              <a:gd name="connsiteY6" fmla="*/ 894500 h 1148981"/>
              <a:gd name="connsiteX7" fmla="*/ 1990725 w 1990725"/>
              <a:gd name="connsiteY7" fmla="*/ 1104050 h 114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90725" h="1148981">
                <a:moveTo>
                  <a:pt x="0" y="1142150"/>
                </a:moveTo>
                <a:cubicBezTo>
                  <a:pt x="152400" y="1150087"/>
                  <a:pt x="304800" y="1158025"/>
                  <a:pt x="476250" y="1123100"/>
                </a:cubicBezTo>
                <a:cubicBezTo>
                  <a:pt x="647700" y="1088175"/>
                  <a:pt x="876300" y="1092938"/>
                  <a:pt x="1028700" y="932600"/>
                </a:cubicBezTo>
                <a:cubicBezTo>
                  <a:pt x="1181100" y="772262"/>
                  <a:pt x="1316037" y="311888"/>
                  <a:pt x="1390650" y="161075"/>
                </a:cubicBezTo>
                <a:cubicBezTo>
                  <a:pt x="1465263" y="10262"/>
                  <a:pt x="1435100" y="-35775"/>
                  <a:pt x="1476375" y="27725"/>
                </a:cubicBezTo>
                <a:cubicBezTo>
                  <a:pt x="1517650" y="91225"/>
                  <a:pt x="1574800" y="397613"/>
                  <a:pt x="1638300" y="542075"/>
                </a:cubicBezTo>
                <a:cubicBezTo>
                  <a:pt x="1701800" y="686537"/>
                  <a:pt x="1798638" y="800838"/>
                  <a:pt x="1857375" y="894500"/>
                </a:cubicBezTo>
                <a:cubicBezTo>
                  <a:pt x="1916112" y="988162"/>
                  <a:pt x="1953418" y="1046106"/>
                  <a:pt x="1990725" y="110405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9459304-4A3D-AC6B-F804-886B93166A5C}"/>
              </a:ext>
            </a:extLst>
          </p:cNvPr>
          <p:cNvSpPr/>
          <p:nvPr/>
        </p:nvSpPr>
        <p:spPr>
          <a:xfrm>
            <a:off x="6553200" y="5196013"/>
            <a:ext cx="1933575" cy="814262"/>
          </a:xfrm>
          <a:custGeom>
            <a:avLst/>
            <a:gdLst>
              <a:gd name="connsiteX0" fmla="*/ 0 w 1933575"/>
              <a:gd name="connsiteY0" fmla="*/ 814262 h 814262"/>
              <a:gd name="connsiteX1" fmla="*/ 238125 w 1933575"/>
              <a:gd name="connsiteY1" fmla="*/ 585662 h 814262"/>
              <a:gd name="connsiteX2" fmla="*/ 800100 w 1933575"/>
              <a:gd name="connsiteY2" fmla="*/ 252287 h 814262"/>
              <a:gd name="connsiteX3" fmla="*/ 1628775 w 1933575"/>
              <a:gd name="connsiteY3" fmla="*/ 33212 h 814262"/>
              <a:gd name="connsiteX4" fmla="*/ 1933575 w 1933575"/>
              <a:gd name="connsiteY4" fmla="*/ 4637 h 81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3575" h="814262">
                <a:moveTo>
                  <a:pt x="0" y="814262"/>
                </a:moveTo>
                <a:cubicBezTo>
                  <a:pt x="52387" y="746793"/>
                  <a:pt x="104775" y="679324"/>
                  <a:pt x="238125" y="585662"/>
                </a:cubicBezTo>
                <a:cubicBezTo>
                  <a:pt x="371475" y="491999"/>
                  <a:pt x="568325" y="344362"/>
                  <a:pt x="800100" y="252287"/>
                </a:cubicBezTo>
                <a:cubicBezTo>
                  <a:pt x="1031875" y="160212"/>
                  <a:pt x="1439863" y="74487"/>
                  <a:pt x="1628775" y="33212"/>
                </a:cubicBezTo>
                <a:cubicBezTo>
                  <a:pt x="1817687" y="-8063"/>
                  <a:pt x="1875631" y="-1713"/>
                  <a:pt x="1933575" y="463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429EEE-3F27-72FD-ACE1-76CDB1FCFBFB}"/>
                  </a:ext>
                </a:extLst>
              </p:cNvPr>
              <p:cNvSpPr txBox="1"/>
              <p:nvPr/>
            </p:nvSpPr>
            <p:spPr>
              <a:xfrm>
                <a:off x="8407281" y="3342456"/>
                <a:ext cx="2857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429EEE-3F27-72FD-ACE1-76CDB1FCF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281" y="3342456"/>
                <a:ext cx="2857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20C421-27C9-8EBF-58B3-A73550B50267}"/>
                  </a:ext>
                </a:extLst>
              </p:cNvPr>
              <p:cNvSpPr txBox="1"/>
              <p:nvPr/>
            </p:nvSpPr>
            <p:spPr>
              <a:xfrm>
                <a:off x="8407281" y="6150352"/>
                <a:ext cx="2857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20C421-27C9-8EBF-58B3-A73550B50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281" y="6150352"/>
                <a:ext cx="2857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D5FABB-4353-D0AE-1666-05D88E8278C0}"/>
                  </a:ext>
                </a:extLst>
              </p:cNvPr>
              <p:cNvSpPr txBox="1"/>
              <p:nvPr/>
            </p:nvSpPr>
            <p:spPr>
              <a:xfrm>
                <a:off x="7932417" y="3299476"/>
                <a:ext cx="2857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D5FABB-4353-D0AE-1666-05D88E827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417" y="3299476"/>
                <a:ext cx="285750" cy="369332"/>
              </a:xfrm>
              <a:prstGeom prst="rect">
                <a:avLst/>
              </a:prstGeom>
              <a:blipFill>
                <a:blip r:embed="rId5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3664D94-4FCB-D8C8-DF52-147BB326C91E}"/>
              </a:ext>
            </a:extLst>
          </p:cNvPr>
          <p:cNvCxnSpPr>
            <a:endCxn id="20" idx="1"/>
          </p:cNvCxnSpPr>
          <p:nvPr/>
        </p:nvCxnSpPr>
        <p:spPr>
          <a:xfrm flipV="1">
            <a:off x="5391150" y="3484142"/>
            <a:ext cx="2541267" cy="859258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D4BF3C-AE8A-F1D8-45E5-1DC2E5021128}"/>
              </a:ext>
            </a:extLst>
          </p:cNvPr>
          <p:cNvSpPr txBox="1"/>
          <p:nvPr/>
        </p:nvSpPr>
        <p:spPr>
          <a:xfrm>
            <a:off x="5953125" y="1819190"/>
            <a:ext cx="904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err="1">
                <a:latin typeface="Arial Narrow" panose="020B0606020202030204" pitchFamily="34" charset="0"/>
              </a:rPr>
              <a:t>Surv</a:t>
            </a:r>
            <a:r>
              <a:rPr lang="en-US" altLang="ko-KR" sz="1400" b="1" dirty="0">
                <a:latin typeface="Arial Narrow" panose="020B0606020202030204" pitchFamily="34" charset="0"/>
              </a:rPr>
              <a:t>. rate</a:t>
            </a:r>
            <a:endParaRPr lang="ko-KR" alt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854B22-2153-7F14-7352-0BD3BDB4A11C}"/>
              </a:ext>
            </a:extLst>
          </p:cNvPr>
          <p:cNvSpPr txBox="1"/>
          <p:nvPr/>
        </p:nvSpPr>
        <p:spPr>
          <a:xfrm>
            <a:off x="5953125" y="4664163"/>
            <a:ext cx="904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Arial Narrow" panose="020B0606020202030204" pitchFamily="34" charset="0"/>
              </a:rPr>
              <a:t>Risk</a:t>
            </a:r>
            <a:endParaRPr lang="ko-KR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86E771A-D246-9F6D-94BF-09E747B677F8}"/>
                  </a:ext>
                </a:extLst>
              </p:cNvPr>
              <p:cNvSpPr txBox="1"/>
              <p:nvPr/>
            </p:nvSpPr>
            <p:spPr>
              <a:xfrm>
                <a:off x="7930335" y="6116836"/>
                <a:ext cx="2857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86E771A-D246-9F6D-94BF-09E747B67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35" y="6116836"/>
                <a:ext cx="285750" cy="369332"/>
              </a:xfrm>
              <a:prstGeom prst="rect">
                <a:avLst/>
              </a:prstGeom>
              <a:blipFill>
                <a:blip r:embed="rId6"/>
                <a:stretch>
                  <a:fillRect r="-8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49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4E932-E79F-E8B4-0C23-DDCDE07D6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9B4253C-04D4-B7DE-6893-7CCA12B6FAE6}"/>
              </a:ext>
            </a:extLst>
          </p:cNvPr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52F9AF2-EC23-BA32-2FB6-EC92226A7440}"/>
              </a:ext>
            </a:extLst>
          </p:cNvPr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925E28-2218-B6E3-E5E6-8FA1A10938AB}"/>
              </a:ext>
            </a:extLst>
          </p:cNvPr>
          <p:cNvSpPr/>
          <p:nvPr/>
        </p:nvSpPr>
        <p:spPr>
          <a:xfrm>
            <a:off x="266700" y="205859"/>
            <a:ext cx="386227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000" dirty="0">
                <a:latin typeface="Arial Narrow" panose="020B0606020202030204" pitchFamily="34" charset="0"/>
                <a:cs typeface="Times New Roman" panose="02020603050405020304" pitchFamily="18" charset="0"/>
              </a:rPr>
              <a:t>What is Survival Analysis?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DF60EC-B9B0-7C9A-59EE-62A61CBDD67D}"/>
                  </a:ext>
                </a:extLst>
              </p:cNvPr>
              <p:cNvSpPr txBox="1"/>
              <p:nvPr/>
            </p:nvSpPr>
            <p:spPr>
              <a:xfrm>
                <a:off x="378515" y="1063909"/>
                <a:ext cx="7528264" cy="52545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Arial Narrow" panose="020B0606020202030204" pitchFamily="34" charset="0"/>
                  </a:rPr>
                  <a:t>Definition: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 A statistical approach to modeling time until an event occurs.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Key components: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Survival function: 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0" dirty="0">
                    <a:latin typeface="Arial Narrow" panose="020B0606020202030204" pitchFamily="34" charset="0"/>
                  </a:rPr>
                  <a:t>Represent the probability of surviving beyond time </a:t>
                </a:r>
                <a:r>
                  <a:rPr lang="en-US" altLang="ko-KR" b="0" i="1" dirty="0">
                    <a:latin typeface="Arial Narrow" panose="020B0606020202030204" pitchFamily="34" charset="0"/>
                  </a:rPr>
                  <a:t>t</a:t>
                </a:r>
                <a:r>
                  <a:rPr lang="en-US" altLang="ko-KR" b="0" dirty="0">
                    <a:latin typeface="Arial Narrow" panose="020B0606020202030204" pitchFamily="34" charset="0"/>
                  </a:rPr>
                  <a:t>.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0" dirty="0">
                    <a:latin typeface="Arial Narrow" panose="020B0606020202030204" pitchFamily="34" charset="0"/>
                  </a:rPr>
                  <a:t>Formula: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 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i="1" dirty="0"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: Time of the event (e.g., failure or death).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200" dirty="0"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Hazard function: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Indicates the instantaneous risk of </a:t>
                </a:r>
                <a:r>
                  <a:rPr lang="en-US" altLang="ko-KR" b="1" dirty="0">
                    <a:highlight>
                      <a:srgbClr val="FF9966"/>
                    </a:highlight>
                    <a:latin typeface="Arial Narrow" panose="020B0606020202030204" pitchFamily="34" charset="0"/>
                  </a:rPr>
                  <a:t>the event at time t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, given survival up to that point.  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Formula: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l-GR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l-GR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l-GR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DF60EC-B9B0-7C9A-59EE-62A61CBDD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15" y="1063909"/>
                <a:ext cx="7528264" cy="5254580"/>
              </a:xfrm>
              <a:prstGeom prst="rect">
                <a:avLst/>
              </a:prstGeom>
              <a:blipFill>
                <a:blip r:embed="rId2"/>
                <a:stretch>
                  <a:fillRect l="-4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BF65BBEC-DD31-7C02-B133-5DF50BCEE1A3}"/>
              </a:ext>
            </a:extLst>
          </p:cNvPr>
          <p:cNvGrpSpPr/>
          <p:nvPr/>
        </p:nvGrpSpPr>
        <p:grpSpPr>
          <a:xfrm>
            <a:off x="6257925" y="2102325"/>
            <a:ext cx="2390775" cy="1381125"/>
            <a:chOff x="6410325" y="2095500"/>
            <a:chExt cx="2162175" cy="1666875"/>
          </a:xfrm>
        </p:grpSpPr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16837A97-2725-FDB5-78BC-DC705CFE686E}"/>
                </a:ext>
              </a:extLst>
            </p:cNvPr>
            <p:cNvCxnSpPr/>
            <p:nvPr/>
          </p:nvCxnSpPr>
          <p:spPr>
            <a:xfrm>
              <a:off x="6410325" y="3609975"/>
              <a:ext cx="216217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2180932E-7ABC-938A-7B96-09AE7FC64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2725" y="2095500"/>
              <a:ext cx="0" cy="166687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EAA0060-9FB2-F623-6207-41FDD54751AD}"/>
              </a:ext>
            </a:extLst>
          </p:cNvPr>
          <p:cNvSpPr/>
          <p:nvPr/>
        </p:nvSpPr>
        <p:spPr>
          <a:xfrm>
            <a:off x="6515100" y="2257425"/>
            <a:ext cx="1962150" cy="1019175"/>
          </a:xfrm>
          <a:custGeom>
            <a:avLst/>
            <a:gdLst>
              <a:gd name="connsiteX0" fmla="*/ 0 w 1962150"/>
              <a:gd name="connsiteY0" fmla="*/ 0 h 1019175"/>
              <a:gd name="connsiteX1" fmla="*/ 514350 w 1962150"/>
              <a:gd name="connsiteY1" fmla="*/ 57150 h 1019175"/>
              <a:gd name="connsiteX2" fmla="*/ 1162050 w 1962150"/>
              <a:gd name="connsiteY2" fmla="*/ 295275 h 1019175"/>
              <a:gd name="connsiteX3" fmla="*/ 1600200 w 1962150"/>
              <a:gd name="connsiteY3" fmla="*/ 619125 h 1019175"/>
              <a:gd name="connsiteX4" fmla="*/ 1962150 w 1962150"/>
              <a:gd name="connsiteY4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150" h="1019175">
                <a:moveTo>
                  <a:pt x="0" y="0"/>
                </a:moveTo>
                <a:cubicBezTo>
                  <a:pt x="160337" y="3969"/>
                  <a:pt x="320675" y="7938"/>
                  <a:pt x="514350" y="57150"/>
                </a:cubicBezTo>
                <a:cubicBezTo>
                  <a:pt x="708025" y="106363"/>
                  <a:pt x="981075" y="201613"/>
                  <a:pt x="1162050" y="295275"/>
                </a:cubicBezTo>
                <a:cubicBezTo>
                  <a:pt x="1343025" y="388937"/>
                  <a:pt x="1466850" y="498475"/>
                  <a:pt x="1600200" y="619125"/>
                </a:cubicBezTo>
                <a:cubicBezTo>
                  <a:pt x="1733550" y="739775"/>
                  <a:pt x="1847850" y="879475"/>
                  <a:pt x="1962150" y="1019175"/>
                </a:cubicBezTo>
              </a:path>
            </a:pathLst>
          </a:cu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697F862-2D1B-26C9-AD17-024A05A3272B}"/>
              </a:ext>
            </a:extLst>
          </p:cNvPr>
          <p:cNvGrpSpPr/>
          <p:nvPr/>
        </p:nvGrpSpPr>
        <p:grpSpPr>
          <a:xfrm>
            <a:off x="6257924" y="4918377"/>
            <a:ext cx="2390775" cy="1381125"/>
            <a:chOff x="6410325" y="2095500"/>
            <a:chExt cx="2162175" cy="1666875"/>
          </a:xfrm>
        </p:grpSpPr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59B9540-2EB7-FE36-C114-161B239FAAC9}"/>
                </a:ext>
              </a:extLst>
            </p:cNvPr>
            <p:cNvCxnSpPr/>
            <p:nvPr/>
          </p:nvCxnSpPr>
          <p:spPr>
            <a:xfrm>
              <a:off x="6410325" y="3609975"/>
              <a:ext cx="216217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B7181A8-C116-B942-1384-0DD1829F99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2725" y="2095500"/>
              <a:ext cx="0" cy="166687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938EE2A-AA8A-63AB-3E92-5CD8BA417D8D}"/>
              </a:ext>
            </a:extLst>
          </p:cNvPr>
          <p:cNvSpPr/>
          <p:nvPr/>
        </p:nvSpPr>
        <p:spPr>
          <a:xfrm>
            <a:off x="6532245" y="4925275"/>
            <a:ext cx="1990725" cy="1148981"/>
          </a:xfrm>
          <a:custGeom>
            <a:avLst/>
            <a:gdLst>
              <a:gd name="connsiteX0" fmla="*/ 0 w 1990725"/>
              <a:gd name="connsiteY0" fmla="*/ 1142150 h 1148981"/>
              <a:gd name="connsiteX1" fmla="*/ 476250 w 1990725"/>
              <a:gd name="connsiteY1" fmla="*/ 1123100 h 1148981"/>
              <a:gd name="connsiteX2" fmla="*/ 1028700 w 1990725"/>
              <a:gd name="connsiteY2" fmla="*/ 932600 h 1148981"/>
              <a:gd name="connsiteX3" fmla="*/ 1390650 w 1990725"/>
              <a:gd name="connsiteY3" fmla="*/ 161075 h 1148981"/>
              <a:gd name="connsiteX4" fmla="*/ 1476375 w 1990725"/>
              <a:gd name="connsiteY4" fmla="*/ 27725 h 1148981"/>
              <a:gd name="connsiteX5" fmla="*/ 1638300 w 1990725"/>
              <a:gd name="connsiteY5" fmla="*/ 542075 h 1148981"/>
              <a:gd name="connsiteX6" fmla="*/ 1857375 w 1990725"/>
              <a:gd name="connsiteY6" fmla="*/ 894500 h 1148981"/>
              <a:gd name="connsiteX7" fmla="*/ 1990725 w 1990725"/>
              <a:gd name="connsiteY7" fmla="*/ 1104050 h 114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90725" h="1148981">
                <a:moveTo>
                  <a:pt x="0" y="1142150"/>
                </a:moveTo>
                <a:cubicBezTo>
                  <a:pt x="152400" y="1150087"/>
                  <a:pt x="304800" y="1158025"/>
                  <a:pt x="476250" y="1123100"/>
                </a:cubicBezTo>
                <a:cubicBezTo>
                  <a:pt x="647700" y="1088175"/>
                  <a:pt x="876300" y="1092938"/>
                  <a:pt x="1028700" y="932600"/>
                </a:cubicBezTo>
                <a:cubicBezTo>
                  <a:pt x="1181100" y="772262"/>
                  <a:pt x="1316037" y="311888"/>
                  <a:pt x="1390650" y="161075"/>
                </a:cubicBezTo>
                <a:cubicBezTo>
                  <a:pt x="1465263" y="10262"/>
                  <a:pt x="1435100" y="-35775"/>
                  <a:pt x="1476375" y="27725"/>
                </a:cubicBezTo>
                <a:cubicBezTo>
                  <a:pt x="1517650" y="91225"/>
                  <a:pt x="1574800" y="397613"/>
                  <a:pt x="1638300" y="542075"/>
                </a:cubicBezTo>
                <a:cubicBezTo>
                  <a:pt x="1701800" y="686537"/>
                  <a:pt x="1798638" y="800838"/>
                  <a:pt x="1857375" y="894500"/>
                </a:cubicBezTo>
                <a:cubicBezTo>
                  <a:pt x="1916112" y="988162"/>
                  <a:pt x="1953418" y="1046106"/>
                  <a:pt x="1990725" y="1104050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063D069D-4178-52E3-C1B7-40BC867C0591}"/>
              </a:ext>
            </a:extLst>
          </p:cNvPr>
          <p:cNvSpPr/>
          <p:nvPr/>
        </p:nvSpPr>
        <p:spPr>
          <a:xfrm>
            <a:off x="6553200" y="5196013"/>
            <a:ext cx="1933575" cy="814262"/>
          </a:xfrm>
          <a:custGeom>
            <a:avLst/>
            <a:gdLst>
              <a:gd name="connsiteX0" fmla="*/ 0 w 1933575"/>
              <a:gd name="connsiteY0" fmla="*/ 814262 h 814262"/>
              <a:gd name="connsiteX1" fmla="*/ 238125 w 1933575"/>
              <a:gd name="connsiteY1" fmla="*/ 585662 h 814262"/>
              <a:gd name="connsiteX2" fmla="*/ 800100 w 1933575"/>
              <a:gd name="connsiteY2" fmla="*/ 252287 h 814262"/>
              <a:gd name="connsiteX3" fmla="*/ 1628775 w 1933575"/>
              <a:gd name="connsiteY3" fmla="*/ 33212 h 814262"/>
              <a:gd name="connsiteX4" fmla="*/ 1933575 w 1933575"/>
              <a:gd name="connsiteY4" fmla="*/ 4637 h 81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3575" h="814262">
                <a:moveTo>
                  <a:pt x="0" y="814262"/>
                </a:moveTo>
                <a:cubicBezTo>
                  <a:pt x="52387" y="746793"/>
                  <a:pt x="104775" y="679324"/>
                  <a:pt x="238125" y="585662"/>
                </a:cubicBezTo>
                <a:cubicBezTo>
                  <a:pt x="371475" y="491999"/>
                  <a:pt x="568325" y="344362"/>
                  <a:pt x="800100" y="252287"/>
                </a:cubicBezTo>
                <a:cubicBezTo>
                  <a:pt x="1031875" y="160212"/>
                  <a:pt x="1439863" y="74487"/>
                  <a:pt x="1628775" y="33212"/>
                </a:cubicBezTo>
                <a:cubicBezTo>
                  <a:pt x="1817687" y="-8063"/>
                  <a:pt x="1875631" y="-1713"/>
                  <a:pt x="1933575" y="463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A1A170-D0D4-6822-B306-656ECC8FA1EE}"/>
                  </a:ext>
                </a:extLst>
              </p:cNvPr>
              <p:cNvSpPr txBox="1"/>
              <p:nvPr/>
            </p:nvSpPr>
            <p:spPr>
              <a:xfrm>
                <a:off x="8407281" y="3342456"/>
                <a:ext cx="2857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A1A170-D0D4-6822-B306-656ECC8FA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281" y="3342456"/>
                <a:ext cx="2857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2933DB-DDE8-A431-FB54-EEA140CF0D45}"/>
                  </a:ext>
                </a:extLst>
              </p:cNvPr>
              <p:cNvSpPr txBox="1"/>
              <p:nvPr/>
            </p:nvSpPr>
            <p:spPr>
              <a:xfrm>
                <a:off x="8407281" y="6150352"/>
                <a:ext cx="2857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2933DB-DDE8-A431-FB54-EEA140CF0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281" y="6150352"/>
                <a:ext cx="2857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F5D5CE-7BAF-B2B6-A7D6-577AEC152F9B}"/>
                  </a:ext>
                </a:extLst>
              </p:cNvPr>
              <p:cNvSpPr txBox="1"/>
              <p:nvPr/>
            </p:nvSpPr>
            <p:spPr>
              <a:xfrm>
                <a:off x="7932417" y="3299476"/>
                <a:ext cx="2857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F5D5CE-7BAF-B2B6-A7D6-577AEC152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417" y="3299476"/>
                <a:ext cx="285750" cy="369332"/>
              </a:xfrm>
              <a:prstGeom prst="rect">
                <a:avLst/>
              </a:prstGeom>
              <a:blipFill>
                <a:blip r:embed="rId5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39868C1-C896-D078-F27B-7683C1BE7FC5}"/>
                  </a:ext>
                </a:extLst>
              </p:cNvPr>
              <p:cNvSpPr txBox="1"/>
              <p:nvPr/>
            </p:nvSpPr>
            <p:spPr>
              <a:xfrm>
                <a:off x="7930335" y="6116836"/>
                <a:ext cx="2857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39868C1-C896-D078-F27B-7683C1BE7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35" y="6116836"/>
                <a:ext cx="285750" cy="369332"/>
              </a:xfrm>
              <a:prstGeom prst="rect">
                <a:avLst/>
              </a:prstGeom>
              <a:blipFill>
                <a:blip r:embed="rId6"/>
                <a:stretch>
                  <a:fillRect r="-8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5AA7585-A8A5-D1F4-1217-059D2E25D5A6}"/>
              </a:ext>
            </a:extLst>
          </p:cNvPr>
          <p:cNvCxnSpPr>
            <a:endCxn id="20" idx="1"/>
          </p:cNvCxnSpPr>
          <p:nvPr/>
        </p:nvCxnSpPr>
        <p:spPr>
          <a:xfrm flipV="1">
            <a:off x="5391150" y="3484142"/>
            <a:ext cx="2541267" cy="859258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1007FBF-F75C-9A90-5513-BFD505C9E373}"/>
              </a:ext>
            </a:extLst>
          </p:cNvPr>
          <p:cNvSpPr txBox="1"/>
          <p:nvPr/>
        </p:nvSpPr>
        <p:spPr>
          <a:xfrm>
            <a:off x="5953125" y="1819190"/>
            <a:ext cx="904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err="1">
                <a:latin typeface="Arial Narrow" panose="020B0606020202030204" pitchFamily="34" charset="0"/>
              </a:rPr>
              <a:t>Surv</a:t>
            </a:r>
            <a:r>
              <a:rPr lang="en-US" altLang="ko-KR" sz="1400" b="1" dirty="0">
                <a:latin typeface="Arial Narrow" panose="020B0606020202030204" pitchFamily="34" charset="0"/>
              </a:rPr>
              <a:t>. rate</a:t>
            </a:r>
            <a:endParaRPr lang="ko-KR" alt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1EC823-5786-49F2-6680-B6DB2635D226}"/>
              </a:ext>
            </a:extLst>
          </p:cNvPr>
          <p:cNvSpPr txBox="1"/>
          <p:nvPr/>
        </p:nvSpPr>
        <p:spPr>
          <a:xfrm>
            <a:off x="5953125" y="4664163"/>
            <a:ext cx="9047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Arial Narrow" panose="020B0606020202030204" pitchFamily="34" charset="0"/>
              </a:rPr>
              <a:t>Risk</a:t>
            </a:r>
            <a:endParaRPr lang="ko-KR" altLang="en-US" sz="14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43D2565-82D8-BC2C-995F-C02A1613E576}"/>
              </a:ext>
            </a:extLst>
          </p:cNvPr>
          <p:cNvCxnSpPr>
            <a:cxnSpLocks/>
          </p:cNvCxnSpPr>
          <p:nvPr/>
        </p:nvCxnSpPr>
        <p:spPr>
          <a:xfrm flipV="1">
            <a:off x="8081642" y="2869799"/>
            <a:ext cx="0" cy="466307"/>
          </a:xfrm>
          <a:prstGeom prst="straightConnector1">
            <a:avLst/>
          </a:prstGeom>
          <a:ln w="15875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CA98C74-0CF9-955B-10D9-90D99769669F}"/>
              </a:ext>
            </a:extLst>
          </p:cNvPr>
          <p:cNvCxnSpPr>
            <a:cxnSpLocks/>
          </p:cNvCxnSpPr>
          <p:nvPr/>
        </p:nvCxnSpPr>
        <p:spPr>
          <a:xfrm>
            <a:off x="8073506" y="3623762"/>
            <a:ext cx="0" cy="1452137"/>
          </a:xfrm>
          <a:prstGeom prst="straightConnector1">
            <a:avLst/>
          </a:prstGeom>
          <a:ln w="158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99EDE8EE-3E2E-C9C6-DA99-E69892B2EA76}"/>
              </a:ext>
            </a:extLst>
          </p:cNvPr>
          <p:cNvSpPr/>
          <p:nvPr/>
        </p:nvSpPr>
        <p:spPr>
          <a:xfrm>
            <a:off x="8014254" y="2763937"/>
            <a:ext cx="118507" cy="121072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EC9FA01-A341-ECD4-EB92-E90810194498}"/>
              </a:ext>
            </a:extLst>
          </p:cNvPr>
          <p:cNvSpPr/>
          <p:nvPr/>
        </p:nvSpPr>
        <p:spPr>
          <a:xfrm>
            <a:off x="8025684" y="5075127"/>
            <a:ext cx="118507" cy="121072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03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06359-BED8-84C9-6FA9-A06859157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A4EE0DB-CCF0-C280-E157-16CA77C6D642}"/>
              </a:ext>
            </a:extLst>
          </p:cNvPr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49F58B0-04A5-83FB-274F-4035CE9FD02C}"/>
              </a:ext>
            </a:extLst>
          </p:cNvPr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9C9057-9246-2343-51A5-36E672A08DA8}"/>
              </a:ext>
            </a:extLst>
          </p:cNvPr>
          <p:cNvSpPr/>
          <p:nvPr/>
        </p:nvSpPr>
        <p:spPr>
          <a:xfrm>
            <a:off x="266700" y="205859"/>
            <a:ext cx="5333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en-US" altLang="ko-KR" sz="3200" dirty="0">
                <a:latin typeface="Arial Narrow" panose="020B0606020202030204" pitchFamily="34" charset="0"/>
                <a:cs typeface="Times New Roman" panose="02020603050405020304" pitchFamily="18" charset="0"/>
              </a:rPr>
              <a:t>Relationship Between </a:t>
            </a:r>
            <a:r>
              <a:rPr lang="en-US" altLang="ko-KR" sz="32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S(t)</a:t>
            </a:r>
            <a:r>
              <a:rPr lang="en-US" altLang="ko-KR" sz="3200" dirty="0">
                <a:latin typeface="Arial Narrow" panose="020B0606020202030204" pitchFamily="34" charset="0"/>
                <a:cs typeface="Times New Roman" panose="02020603050405020304" pitchFamily="18" charset="0"/>
              </a:rPr>
              <a:t> and </a:t>
            </a:r>
            <a:r>
              <a:rPr lang="en-US" altLang="ko-KR" sz="32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h(t)</a:t>
            </a:r>
            <a:endParaRPr lang="en-US" altLang="ko-KR" sz="3000" i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786336-5481-5C0B-B158-3F49DF46136F}"/>
                  </a:ext>
                </a:extLst>
              </p:cNvPr>
              <p:cNvSpPr txBox="1"/>
              <p:nvPr/>
            </p:nvSpPr>
            <p:spPr>
              <a:xfrm>
                <a:off x="367419" y="1041576"/>
                <a:ext cx="7789223" cy="55440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Arial Narrow" panose="020B0606020202030204" pitchFamily="34" charset="0"/>
                  </a:rPr>
                  <a:t> From Hazard Function to Survival Function: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𝑑𝑢</m:t>
                            </m:r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Survival function is derived using the cumulative hazard function:</a:t>
                </a:r>
              </a:p>
              <a:p>
                <a:pPr marL="1257300" lvl="2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Arial Narrow" panose="020B0606020202030204" pitchFamily="34" charset="0"/>
                  </a:rPr>
                  <a:t> From Survival Function to Hazard Function: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ko-KR" b="1" dirty="0"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b="1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latin typeface="Arial Narrow" panose="020B0606020202030204" pitchFamily="34" charset="0"/>
                  </a:rPr>
                  <a:t>Key Intuition: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: Cumulative probability of survival up to time </a:t>
                </a:r>
                <a:r>
                  <a:rPr lang="en-US" altLang="ko-KR" i="1" dirty="0"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.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: Instantaneous rate of the event occurring at time </a:t>
                </a:r>
                <a:r>
                  <a:rPr lang="en-US" altLang="ko-KR" i="1" dirty="0"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latin typeface="Arial Narrow" panose="020B0606020202030204" pitchFamily="34" charset="0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b="1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786336-5481-5C0B-B158-3F49DF461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19" y="1041576"/>
                <a:ext cx="7789223" cy="5544018"/>
              </a:xfrm>
              <a:prstGeom prst="rect">
                <a:avLst/>
              </a:prstGeom>
              <a:blipFill>
                <a:blip r:embed="rId2"/>
                <a:stretch>
                  <a:fillRect l="-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66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18444</TotalTime>
  <Words>2026</Words>
  <Application>Microsoft Office PowerPoint</Application>
  <PresentationFormat>화면 슬라이드 쇼(4:3)</PresentationFormat>
  <Paragraphs>334</Paragraphs>
  <Slides>34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Arial Narrow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준태 김</cp:lastModifiedBy>
  <cp:revision>1837</cp:revision>
  <cp:lastPrinted>2017-04-16T10:58:23Z</cp:lastPrinted>
  <dcterms:created xsi:type="dcterms:W3CDTF">2017-03-22T07:59:28Z</dcterms:created>
  <dcterms:modified xsi:type="dcterms:W3CDTF">2025-01-16T08:53:06Z</dcterms:modified>
</cp:coreProperties>
</file>