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 id="2147483696" r:id="rId4"/>
    <p:sldMasterId id="2147483708" r:id="rId5"/>
    <p:sldMasterId id="2147483720" r:id="rId6"/>
    <p:sldMasterId id="2147483732" r:id="rId7"/>
    <p:sldMasterId id="2147483744" r:id="rId8"/>
  </p:sldMasterIdLst>
  <p:sldIdLst>
    <p:sldId id="256" r:id="rId9"/>
    <p:sldId id="273" r:id="rId10"/>
    <p:sldId id="274" r:id="rId11"/>
    <p:sldId id="280" r:id="rId12"/>
    <p:sldId id="258" r:id="rId13"/>
    <p:sldId id="275" r:id="rId14"/>
    <p:sldId id="281" r:id="rId15"/>
    <p:sldId id="282" r:id="rId16"/>
    <p:sldId id="262" r:id="rId17"/>
    <p:sldId id="277" r:id="rId18"/>
    <p:sldId id="284" r:id="rId19"/>
    <p:sldId id="285" r:id="rId20"/>
    <p:sldId id="283" r:id="rId21"/>
    <p:sldId id="265" r:id="rId22"/>
    <p:sldId id="286" r:id="rId23"/>
    <p:sldId id="287" r:id="rId24"/>
    <p:sldId id="288" r:id="rId25"/>
    <p:sldId id="289" r:id="rId26"/>
    <p:sldId id="268" r:id="rId27"/>
    <p:sldId id="290" r:id="rId28"/>
    <p:sldId id="291" r:id="rId29"/>
    <p:sldId id="292" r:id="rId30"/>
    <p:sldId id="293" r:id="rId31"/>
    <p:sldId id="294" r:id="rId32"/>
    <p:sldId id="295" r:id="rId33"/>
    <p:sldId id="271" r:id="rId34"/>
  </p:sldIdLst>
  <p:sldSz cx="24384000" cy="13716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46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25.11.2017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25.11.2017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25.11.2017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2051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72938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30986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17809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199646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280495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682209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7371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25.11.2017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57476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168902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2824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764681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9050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186306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747794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65156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133306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59030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t>25.11.2017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17605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6681172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1730207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5459181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7240950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661433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803189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3489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1669508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19067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t>25.11.2017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6366976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8984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713175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287936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40786540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542730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4910665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1255803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715811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27012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t>25.11.2017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8840652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530322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504356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4604104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721310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5957789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4307418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7687134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827898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8973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t>25.11.2017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3332701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9318828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279271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5164032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1252408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7228845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225198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670573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211372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0515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t>25.11.2017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8241485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732701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5550833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296904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40984467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6615397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6583592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89772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1175795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2467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t>25.11.2017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170395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978381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2697655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910427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1294638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099937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20106424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72997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30137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t>25.11.2017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t>25.11.2017</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379252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899940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71863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40898134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9370527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67015389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solidFill>
                  <a:prstClr val="black">
                    <a:tint val="75000"/>
                  </a:prstClr>
                </a:solidFill>
              </a:rPr>
              <a:pPr/>
              <a:t>25.11.2017</a:t>
            </a:fld>
            <a:endParaRPr lang="de-D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192117284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3" Type="http://schemas.openxmlformats.org/officeDocument/2006/relationships/hyperlink" Target="https://linux.cn/article-2561-1.html"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nmap.org/man/zh/index.html#man-descriptio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3" Type="http://schemas.openxmlformats.org/officeDocument/2006/relationships/hyperlink" Target="http://www.cinemax-prod.co.il/project.asp?item_id=10"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cinemax-prod.co.il/project.asp?item_id=10"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8.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8.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8.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8.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8.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hyperlink" Target="http://blog.csdn.net/tan6600/article/details/46850057"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www.freebuf.com/articles/web/5628.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31"/>
        <p:cNvGrpSpPr/>
        <p:nvPr/>
      </p:nvGrpSpPr>
      <p:grpSpPr>
        <a:xfrm>
          <a:off x="0" y="0"/>
          <a:ext cx="0" cy="0"/>
          <a:chOff x="0" y="0"/>
          <a:chExt cx="0" cy="0"/>
        </a:xfrm>
      </p:grpSpPr>
      <p:grpSp>
        <p:nvGrpSpPr>
          <p:cNvPr id="40" name="Group 40"/>
          <p:cNvGrpSpPr/>
          <p:nvPr/>
        </p:nvGrpSpPr>
        <p:grpSpPr>
          <a:xfrm>
            <a:off x="0" y="0"/>
            <a:ext cx="24384000" cy="13716000"/>
            <a:chOff x="0" y="0"/>
            <a:chExt cx="24384000" cy="13716000"/>
          </a:xfrm>
        </p:grpSpPr>
      </p:grpSp>
      <p:pic>
        <p:nvPicPr>
          <p:cNvPr id="1026" name="Picture 2" descr="D:\2017.1.课程学期\学习笔记\Kali\timg.jpg"/>
          <p:cNvPicPr>
            <a:picLocks noChangeAspect="1" noChangeArrowheads="1"/>
          </p:cNvPicPr>
          <p:nvPr/>
        </p:nvPicPr>
        <p:blipFill rotWithShape="1">
          <a:blip r:embed="rId3">
            <a:extLst>
              <a:ext uri="{28A0092B-C50C-407E-A947-70E740481C1C}">
                <a14:useLocalDpi xmlns:a14="http://schemas.microsoft.com/office/drawing/2010/main" val="0"/>
              </a:ext>
            </a:extLst>
          </a:blip>
          <a:srcRect l="3730" t="6467" r="4123" b="6075"/>
          <a:stretch/>
        </p:blipFill>
        <p:spPr bwMode="auto">
          <a:xfrm>
            <a:off x="-1057472" y="-1"/>
            <a:ext cx="26023786" cy="1389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err="1">
                  <a:latin typeface="微软雅黑" pitchFamily="34" charset="-122"/>
                  <a:ea typeface="微软雅黑" pitchFamily="34" charset="-122"/>
                </a:rPr>
                <a:t>Nmap</a:t>
              </a:r>
              <a:endParaRPr lang="zh-CN" altLang="zh-CN" sz="6000" spc="0" dirty="0">
                <a:latin typeface="微软雅黑" pitchFamily="34" charset="-122"/>
                <a:ea typeface="微软雅黑" pitchFamily="34" charset="-122"/>
              </a:endParaRPr>
            </a:p>
          </p:txBody>
        </p:sp>
      </p:grpSp>
      <p:sp>
        <p:nvSpPr>
          <p:cNvPr id="8" name="TextBox 7"/>
          <p:cNvSpPr txBox="1"/>
          <p:nvPr/>
        </p:nvSpPr>
        <p:spPr>
          <a:xfrm>
            <a:off x="1079866" y="2609528"/>
            <a:ext cx="22168025" cy="10248960"/>
          </a:xfrm>
          <a:prstGeom prst="rect">
            <a:avLst/>
          </a:prstGeom>
          <a:noFill/>
        </p:spPr>
        <p:txBody>
          <a:bodyPr wrap="square" rtlCol="0">
            <a:spAutoFit/>
          </a:bodyPr>
          <a:lstStyle/>
          <a:p>
            <a:pPr>
              <a:lnSpc>
                <a:spcPct val="150000"/>
              </a:lnSpc>
            </a:pPr>
            <a:r>
              <a:rPr lang="en-US" altLang="zh-CN" sz="4400" spc="330" dirty="0">
                <a:solidFill>
                  <a:prstClr val="black"/>
                </a:solidFill>
                <a:latin typeface="微软雅黑" pitchFamily="34" charset="-122"/>
                <a:ea typeface="微软雅黑" pitchFamily="34" charset="-122"/>
                <a:cs typeface="安卓中文"/>
                <a:sym typeface="安卓中文"/>
              </a:rPr>
              <a:t>Network Mapper</a:t>
            </a:r>
            <a:r>
              <a:rPr lang="zh-CN" altLang="en-US" sz="4400" spc="330" dirty="0">
                <a:solidFill>
                  <a:prstClr val="black"/>
                </a:solidFill>
                <a:latin typeface="微软雅黑" pitchFamily="34" charset="-122"/>
                <a:ea typeface="微软雅黑" pitchFamily="34" charset="-122"/>
                <a:cs typeface="安卓中文"/>
                <a:sym typeface="安卓中文"/>
              </a:rPr>
              <a:t>的</a:t>
            </a:r>
            <a:r>
              <a:rPr lang="zh-CN" altLang="en-US" sz="4400" spc="330" dirty="0" smtClean="0">
                <a:solidFill>
                  <a:prstClr val="black"/>
                </a:solidFill>
                <a:latin typeface="微软雅黑" pitchFamily="34" charset="-122"/>
                <a:ea typeface="微软雅黑" pitchFamily="34" charset="-122"/>
                <a:cs typeface="安卓中文"/>
                <a:sym typeface="安卓中文"/>
              </a:rPr>
              <a:t>简称</a:t>
            </a:r>
            <a:r>
              <a:rPr lang="en-US" altLang="zh-CN" sz="4400" spc="330" dirty="0" smtClean="0">
                <a:solidFill>
                  <a:prstClr val="black"/>
                </a:solidFill>
                <a:latin typeface="微软雅黑" pitchFamily="34" charset="-122"/>
                <a:ea typeface="微软雅黑" pitchFamily="34" charset="-122"/>
                <a:cs typeface="安卓中文"/>
                <a:sym typeface="安卓中文"/>
              </a:rPr>
              <a:t>,</a:t>
            </a:r>
            <a:r>
              <a:rPr lang="zh-CN" altLang="en-US" sz="4400" spc="330" dirty="0" smtClean="0">
                <a:solidFill>
                  <a:prstClr val="black"/>
                </a:solidFill>
                <a:latin typeface="微软雅黑" pitchFamily="34" charset="-122"/>
                <a:ea typeface="微软雅黑" pitchFamily="34" charset="-122"/>
                <a:cs typeface="安卓中文"/>
                <a:sym typeface="安卓中文"/>
              </a:rPr>
              <a:t>一</a:t>
            </a:r>
            <a:r>
              <a:rPr lang="zh-CN" altLang="en-US" sz="4400" spc="330" dirty="0">
                <a:solidFill>
                  <a:prstClr val="black"/>
                </a:solidFill>
                <a:latin typeface="微软雅黑" pitchFamily="34" charset="-122"/>
                <a:ea typeface="微软雅黑" pitchFamily="34" charset="-122"/>
                <a:cs typeface="安卓中文"/>
                <a:sym typeface="安卓中文"/>
              </a:rPr>
              <a:t>款用于网络发现和安全审计的网络安全工具，它是自由软件</a:t>
            </a:r>
            <a:r>
              <a:rPr lang="zh-CN" altLang="en-US" sz="4400" spc="330" dirty="0" smtClean="0">
                <a:solidFill>
                  <a:prstClr val="black"/>
                </a:solidFill>
                <a:latin typeface="微软雅黑" pitchFamily="34" charset="-122"/>
                <a:ea typeface="微软雅黑" pitchFamily="34" charset="-122"/>
                <a:cs typeface="安卓中文"/>
                <a:sym typeface="安卓中文"/>
              </a:rPr>
              <a:t>。可以</a:t>
            </a:r>
            <a:r>
              <a:rPr lang="zh-CN" altLang="en-US" sz="4400" spc="330" dirty="0">
                <a:solidFill>
                  <a:prstClr val="black"/>
                </a:solidFill>
                <a:latin typeface="微软雅黑" pitchFamily="34" charset="-122"/>
                <a:ea typeface="微软雅黑" pitchFamily="34" charset="-122"/>
                <a:cs typeface="安卓中文"/>
                <a:sym typeface="安卓中文"/>
              </a:rPr>
              <a:t>检测目标主机是否在线、端口开放情况、侦测运行的服务类型及版本信息、侦测操作系统与设备类型等信息。 它是网络管理员必用的软件之一，用以评估网络系统安全。</a:t>
            </a:r>
          </a:p>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通常</a:t>
            </a:r>
            <a:r>
              <a:rPr lang="zh-CN" altLang="en-US" sz="4400" spc="330" dirty="0">
                <a:solidFill>
                  <a:prstClr val="black"/>
                </a:solidFill>
                <a:latin typeface="微软雅黑" pitchFamily="34" charset="-122"/>
                <a:ea typeface="微软雅黑" pitchFamily="34" charset="-122"/>
                <a:cs typeface="安卓中文"/>
                <a:sym typeface="安卓中文"/>
              </a:rPr>
              <a:t>用在信息搜集阶段，用于搜集目标机主机的基本状态信息。扫描结果可以作为漏洞扫描、漏洞利用和权限提升阶段的输入</a:t>
            </a:r>
            <a:r>
              <a:rPr lang="zh-CN" altLang="en-US" sz="4400" spc="330" dirty="0" smtClean="0">
                <a:solidFill>
                  <a:prstClr val="black"/>
                </a:solidFill>
                <a:latin typeface="微软雅黑" pitchFamily="34" charset="-122"/>
                <a:ea typeface="微软雅黑" pitchFamily="34" charset="-122"/>
                <a:cs typeface="安卓中文"/>
                <a:sym typeface="安卓中文"/>
              </a:rPr>
              <a:t>。</a:t>
            </a: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不仅可以用于扫描单个主机，也可以适用于扫描大规模的</a:t>
            </a:r>
            <a:r>
              <a:rPr lang="zh-CN" altLang="en-US" sz="4400" spc="330" dirty="0" smtClean="0">
                <a:solidFill>
                  <a:prstClr val="black"/>
                </a:solidFill>
                <a:latin typeface="微软雅黑" pitchFamily="34" charset="-122"/>
                <a:ea typeface="微软雅黑" pitchFamily="34" charset="-122"/>
                <a:cs typeface="安卓中文"/>
                <a:sym typeface="安卓中文"/>
              </a:rPr>
              <a:t>计算机网络</a:t>
            </a:r>
            <a:endParaRPr lang="zh-CN" altLang="en-US" sz="4400" spc="330" dirty="0">
              <a:solidFill>
                <a:prstClr val="black"/>
              </a:solidFill>
              <a:latin typeface="微软雅黑" pitchFamily="34" charset="-122"/>
              <a:ea typeface="微软雅黑" pitchFamily="34" charset="-122"/>
              <a:cs typeface="安卓中文"/>
              <a:sym typeface="安卓中文"/>
            </a:endParaRPr>
          </a:p>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业界</a:t>
            </a:r>
            <a:r>
              <a:rPr lang="zh-CN" altLang="en-US" sz="4400" spc="330" dirty="0">
                <a:solidFill>
                  <a:prstClr val="black"/>
                </a:solidFill>
                <a:latin typeface="微软雅黑" pitchFamily="34" charset="-122"/>
                <a:ea typeface="微软雅黑" pitchFamily="34" charset="-122"/>
                <a:cs typeface="安卓中文"/>
                <a:sym typeface="安卓中文"/>
              </a:rPr>
              <a:t>流行的漏洞扫描工具</a:t>
            </a:r>
            <a:r>
              <a:rPr lang="en-US" altLang="zh-CN" sz="4400" spc="330" dirty="0">
                <a:solidFill>
                  <a:prstClr val="black"/>
                </a:solidFill>
                <a:latin typeface="微软雅黑" pitchFamily="34" charset="-122"/>
                <a:ea typeface="微软雅黑" pitchFamily="34" charset="-122"/>
                <a:cs typeface="安卓中文"/>
                <a:sym typeface="安卓中文"/>
              </a:rPr>
              <a:t>Nessus</a:t>
            </a:r>
            <a:r>
              <a:rPr lang="zh-CN" altLang="en-US" sz="4400" spc="330" dirty="0">
                <a:solidFill>
                  <a:prstClr val="black"/>
                </a:solidFill>
                <a:latin typeface="微软雅黑" pitchFamily="34" charset="-122"/>
                <a:ea typeface="微软雅黑" pitchFamily="34" charset="-122"/>
                <a:cs typeface="安卓中文"/>
                <a:sym typeface="安卓中文"/>
              </a:rPr>
              <a:t>与漏洞利用工具</a:t>
            </a:r>
            <a:r>
              <a:rPr lang="en-US" altLang="zh-CN" sz="4400" spc="330" dirty="0" err="1">
                <a:solidFill>
                  <a:prstClr val="black"/>
                </a:solidFill>
                <a:latin typeface="微软雅黑" pitchFamily="34" charset="-122"/>
                <a:ea typeface="微软雅黑" pitchFamily="34" charset="-122"/>
                <a:cs typeface="安卓中文"/>
                <a:sym typeface="安卓中文"/>
              </a:rPr>
              <a:t>Metasploit</a:t>
            </a:r>
            <a:r>
              <a:rPr lang="zh-CN" altLang="en-US" sz="4400" spc="330" dirty="0">
                <a:solidFill>
                  <a:prstClr val="black"/>
                </a:solidFill>
                <a:latin typeface="微软雅黑" pitchFamily="34" charset="-122"/>
                <a:ea typeface="微软雅黑" pitchFamily="34" charset="-122"/>
                <a:cs typeface="安卓中文"/>
                <a:sym typeface="安卓中文"/>
              </a:rPr>
              <a:t>都支持导入</a:t>
            </a: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的</a:t>
            </a:r>
            <a:r>
              <a:rPr lang="en-US" altLang="zh-CN" sz="4400" spc="330" dirty="0">
                <a:solidFill>
                  <a:prstClr val="black"/>
                </a:solidFill>
                <a:latin typeface="微软雅黑" pitchFamily="34" charset="-122"/>
                <a:ea typeface="微软雅黑" pitchFamily="34" charset="-122"/>
                <a:cs typeface="安卓中文"/>
                <a:sym typeface="安卓中文"/>
              </a:rPr>
              <a:t>XML</a:t>
            </a:r>
            <a:r>
              <a:rPr lang="zh-CN" altLang="en-US" sz="4400" spc="330" dirty="0">
                <a:solidFill>
                  <a:prstClr val="black"/>
                </a:solidFill>
                <a:latin typeface="微软雅黑" pitchFamily="34" charset="-122"/>
                <a:ea typeface="微软雅黑" pitchFamily="34" charset="-122"/>
                <a:cs typeface="安卓中文"/>
                <a:sym typeface="安卓中文"/>
              </a:rPr>
              <a:t>格式结果，而</a:t>
            </a:r>
            <a:r>
              <a:rPr lang="en-US" altLang="zh-CN" sz="4400" spc="330" dirty="0" err="1">
                <a:solidFill>
                  <a:prstClr val="black"/>
                </a:solidFill>
                <a:latin typeface="微软雅黑" pitchFamily="34" charset="-122"/>
                <a:ea typeface="微软雅黑" pitchFamily="34" charset="-122"/>
                <a:cs typeface="安卓中文"/>
                <a:sym typeface="安卓中文"/>
              </a:rPr>
              <a:t>Metasploit</a:t>
            </a:r>
            <a:r>
              <a:rPr lang="zh-CN" altLang="en-US" sz="4400" spc="330" dirty="0">
                <a:solidFill>
                  <a:prstClr val="black"/>
                </a:solidFill>
                <a:latin typeface="微软雅黑" pitchFamily="34" charset="-122"/>
                <a:ea typeface="微软雅黑" pitchFamily="34" charset="-122"/>
                <a:cs typeface="安卓中文"/>
                <a:sym typeface="安卓中文"/>
              </a:rPr>
              <a:t>框架内也集成了</a:t>
            </a: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工具（支持</a:t>
            </a:r>
            <a:r>
              <a:rPr lang="en-US" altLang="zh-CN" sz="4400" spc="330" dirty="0" err="1">
                <a:solidFill>
                  <a:prstClr val="black"/>
                </a:solidFill>
                <a:latin typeface="微软雅黑" pitchFamily="34" charset="-122"/>
                <a:ea typeface="微软雅黑" pitchFamily="34" charset="-122"/>
                <a:cs typeface="安卓中文"/>
                <a:sym typeface="安卓中文"/>
              </a:rPr>
              <a:t>Metasploit</a:t>
            </a:r>
            <a:r>
              <a:rPr lang="zh-CN" altLang="en-US" sz="4400" spc="330" dirty="0">
                <a:solidFill>
                  <a:prstClr val="black"/>
                </a:solidFill>
                <a:latin typeface="微软雅黑" pitchFamily="34" charset="-122"/>
                <a:ea typeface="微软雅黑" pitchFamily="34" charset="-122"/>
                <a:cs typeface="安卓中文"/>
                <a:sym typeface="安卓中文"/>
              </a:rPr>
              <a:t>直接扫描</a:t>
            </a:r>
            <a:r>
              <a:rPr lang="zh-CN" altLang="en-US" sz="4400" spc="330" dirty="0" smtClean="0">
                <a:solidFill>
                  <a:prstClr val="black"/>
                </a:solidFill>
                <a:latin typeface="微软雅黑" pitchFamily="34" charset="-122"/>
                <a:ea typeface="微软雅黑" pitchFamily="34" charset="-122"/>
                <a:cs typeface="安卓中文"/>
                <a:sym typeface="安卓中文"/>
              </a:rPr>
              <a:t>）</a:t>
            </a: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763989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smtClean="0">
                  <a:latin typeface="微软雅黑" pitchFamily="34" charset="-122"/>
                  <a:ea typeface="微软雅黑" pitchFamily="34" charset="-122"/>
                </a:rPr>
                <a:t>基本功能</a:t>
              </a:r>
              <a:endParaRPr lang="zh-CN" altLang="zh-CN" sz="6000" spc="0" dirty="0">
                <a:latin typeface="微软雅黑" pitchFamily="34" charset="-122"/>
                <a:ea typeface="微软雅黑" pitchFamily="34" charset="-122"/>
              </a:endParaRPr>
            </a:p>
          </p:txBody>
        </p:sp>
      </p:grpSp>
      <p:sp>
        <p:nvSpPr>
          <p:cNvPr id="6" name="TextBox 5"/>
          <p:cNvSpPr txBox="1"/>
          <p:nvPr/>
        </p:nvSpPr>
        <p:spPr>
          <a:xfrm>
            <a:off x="1246784" y="2897560"/>
            <a:ext cx="21314368" cy="9233297"/>
          </a:xfrm>
          <a:prstGeom prst="rect">
            <a:avLst/>
          </a:prstGeom>
          <a:noFill/>
        </p:spPr>
        <p:txBody>
          <a:bodyPr wrap="square" rtlCol="0">
            <a:spAutoFit/>
          </a:bodyPr>
          <a:lstStyle/>
          <a:p>
            <a:pPr>
              <a:lnSpc>
                <a:spcPct val="150000"/>
              </a:lnSpc>
            </a:pPr>
            <a:r>
              <a:rPr lang="zh-CN" altLang="en-US" sz="4400" spc="330" dirty="0">
                <a:solidFill>
                  <a:prstClr val="black"/>
                </a:solidFill>
                <a:latin typeface="微软雅黑" pitchFamily="34" charset="-122"/>
                <a:ea typeface="微软雅黑" pitchFamily="34" charset="-122"/>
                <a:cs typeface="安卓中文"/>
                <a:sym typeface="安卓中文"/>
              </a:rPr>
              <a:t>端口扫描：</a:t>
            </a: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可以将端口识别为</a:t>
            </a:r>
            <a:r>
              <a:rPr lang="zh-CN" altLang="en-US" sz="4400" spc="330" dirty="0" smtClean="0">
                <a:solidFill>
                  <a:prstClr val="black"/>
                </a:solidFill>
                <a:latin typeface="微软雅黑" pitchFamily="34" charset="-122"/>
                <a:ea typeface="微软雅黑" pitchFamily="34" charset="-122"/>
                <a:cs typeface="安卓中文"/>
                <a:sym typeface="安卓中文"/>
              </a:rPr>
              <a:t>开放、关闭、过滤、</a:t>
            </a:r>
            <a:r>
              <a:rPr lang="zh-CN" altLang="en-US" sz="4400" spc="330" dirty="0">
                <a:solidFill>
                  <a:prstClr val="black"/>
                </a:solidFill>
                <a:latin typeface="微软雅黑" pitchFamily="34" charset="-122"/>
                <a:ea typeface="微软雅黑" pitchFamily="34" charset="-122"/>
                <a:cs typeface="安卓中文"/>
                <a:sym typeface="安卓中文"/>
              </a:rPr>
              <a:t>未</a:t>
            </a:r>
            <a:r>
              <a:rPr lang="zh-CN" altLang="en-US" sz="4400" spc="330" dirty="0" smtClean="0">
                <a:solidFill>
                  <a:prstClr val="black"/>
                </a:solidFill>
                <a:latin typeface="微软雅黑" pitchFamily="34" charset="-122"/>
                <a:ea typeface="微软雅黑" pitchFamily="34" charset="-122"/>
                <a:cs typeface="安卓中文"/>
                <a:sym typeface="安卓中文"/>
              </a:rPr>
              <a:t>过滤。</a:t>
            </a:r>
            <a:r>
              <a:rPr lang="zh-CN" altLang="en-US" sz="4400" spc="330" dirty="0">
                <a:solidFill>
                  <a:prstClr val="black"/>
                </a:solidFill>
                <a:latin typeface="微软雅黑" pitchFamily="34" charset="-122"/>
                <a:ea typeface="微软雅黑" pitchFamily="34" charset="-122"/>
                <a:cs typeface="安卓中文"/>
                <a:sym typeface="安卓中文"/>
              </a:rPr>
              <a:t>默认情况下，</a:t>
            </a: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会扫描</a:t>
            </a:r>
            <a:r>
              <a:rPr lang="en-US" altLang="zh-CN" sz="4400" spc="330" dirty="0">
                <a:solidFill>
                  <a:prstClr val="black"/>
                </a:solidFill>
                <a:latin typeface="微软雅黑" pitchFamily="34" charset="-122"/>
                <a:ea typeface="微软雅黑" pitchFamily="34" charset="-122"/>
                <a:cs typeface="安卓中文"/>
                <a:sym typeface="安卓中文"/>
              </a:rPr>
              <a:t>1660</a:t>
            </a:r>
            <a:r>
              <a:rPr lang="zh-CN" altLang="en-US" sz="4400" spc="330" dirty="0">
                <a:solidFill>
                  <a:prstClr val="black"/>
                </a:solidFill>
                <a:latin typeface="微软雅黑" pitchFamily="34" charset="-122"/>
                <a:ea typeface="微软雅黑" pitchFamily="34" charset="-122"/>
                <a:cs typeface="安卓中文"/>
                <a:sym typeface="安卓中文"/>
              </a:rPr>
              <a:t>个常用的</a:t>
            </a:r>
            <a:r>
              <a:rPr lang="zh-CN" altLang="en-US" sz="4400" spc="330" dirty="0" smtClean="0">
                <a:solidFill>
                  <a:prstClr val="black"/>
                </a:solidFill>
                <a:latin typeface="微软雅黑" pitchFamily="34" charset="-122"/>
                <a:ea typeface="微软雅黑" pitchFamily="34" charset="-122"/>
                <a:cs typeface="安卓中文"/>
                <a:sym typeface="安卓中文"/>
              </a:rPr>
              <a:t>端口，</a:t>
            </a:r>
            <a:r>
              <a:rPr lang="zh-CN" altLang="en-US" sz="4400" spc="330" dirty="0">
                <a:solidFill>
                  <a:prstClr val="black"/>
                </a:solidFill>
                <a:latin typeface="微软雅黑" pitchFamily="34" charset="-122"/>
                <a:ea typeface="微软雅黑" pitchFamily="34" charset="-122"/>
                <a:cs typeface="安卓中文"/>
                <a:sym typeface="安卓中文"/>
              </a:rPr>
              <a:t>可以覆盖大多数基本应用情况</a:t>
            </a:r>
            <a:r>
              <a:rPr lang="zh-CN" altLang="en-US" sz="4400" spc="330" dirty="0" smtClean="0">
                <a:solidFill>
                  <a:prstClr val="black"/>
                </a:solidFill>
                <a:latin typeface="微软雅黑" pitchFamily="34" charset="-122"/>
                <a:ea typeface="微软雅黑" pitchFamily="34" charset="-122"/>
                <a:cs typeface="安卓中文"/>
                <a:sym typeface="安卓中文"/>
              </a:rPr>
              <a:t>。</a:t>
            </a:r>
            <a:endParaRPr lang="zh-CN" altLang="en-US" sz="4400" spc="330" dirty="0">
              <a:solidFill>
                <a:prstClr val="black"/>
              </a:solidFill>
              <a:latin typeface="微软雅黑" pitchFamily="34" charset="-122"/>
              <a:ea typeface="微软雅黑" pitchFamily="34" charset="-122"/>
              <a:cs typeface="安卓中文"/>
              <a:sym typeface="安卓中文"/>
            </a:endParaRPr>
          </a:p>
          <a:p>
            <a:pPr>
              <a:lnSpc>
                <a:spcPct val="150000"/>
              </a:lnSpc>
            </a:pPr>
            <a:r>
              <a:rPr lang="zh-CN" altLang="en-US" sz="4400" spc="330" dirty="0">
                <a:solidFill>
                  <a:prstClr val="black"/>
                </a:solidFill>
                <a:latin typeface="微软雅黑" pitchFamily="34" charset="-122"/>
                <a:ea typeface="微软雅黑" pitchFamily="34" charset="-122"/>
                <a:cs typeface="安卓中文"/>
                <a:sym typeface="安卓中文"/>
              </a:rPr>
              <a:t>版本侦测：用于识别端口上运行的应用程序与程序版本。</a:t>
            </a: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目前可以识别数千种应用的</a:t>
            </a:r>
            <a:r>
              <a:rPr lang="zh-CN" altLang="en-US" sz="4400" spc="330" dirty="0" smtClean="0">
                <a:solidFill>
                  <a:prstClr val="black"/>
                </a:solidFill>
                <a:latin typeface="微软雅黑" pitchFamily="34" charset="-122"/>
                <a:ea typeface="微软雅黑" pitchFamily="34" charset="-122"/>
                <a:cs typeface="安卓中文"/>
                <a:sym typeface="安卓中文"/>
              </a:rPr>
              <a:t>签名</a:t>
            </a:r>
            <a:r>
              <a:rPr lang="en-US" altLang="zh-CN" sz="4400" spc="330" dirty="0" smtClean="0">
                <a:solidFill>
                  <a:prstClr val="black"/>
                </a:solidFill>
                <a:latin typeface="微软雅黑" pitchFamily="34" charset="-122"/>
                <a:ea typeface="微软雅黑" pitchFamily="34" charset="-122"/>
                <a:cs typeface="安卓中文"/>
                <a:sym typeface="安卓中文"/>
              </a:rPr>
              <a:t>,</a:t>
            </a:r>
            <a:r>
              <a:rPr lang="zh-CN" altLang="en-US" sz="4400" spc="330" dirty="0">
                <a:solidFill>
                  <a:prstClr val="black"/>
                </a:solidFill>
                <a:latin typeface="微软雅黑" pitchFamily="34" charset="-122"/>
                <a:ea typeface="微软雅黑" pitchFamily="34" charset="-122"/>
                <a:cs typeface="安卓中文"/>
                <a:sym typeface="安卓中文"/>
              </a:rPr>
              <a:t>检测数百种应用协议。而对于不识别的应用，</a:t>
            </a: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默认会将应用的</a:t>
            </a:r>
            <a:r>
              <a:rPr lang="zh-CN" altLang="en-US" sz="4400" spc="330" dirty="0" smtClean="0">
                <a:solidFill>
                  <a:prstClr val="black"/>
                </a:solidFill>
                <a:latin typeface="微软雅黑" pitchFamily="34" charset="-122"/>
                <a:ea typeface="微软雅黑" pitchFamily="34" charset="-122"/>
                <a:cs typeface="安卓中文"/>
                <a:sym typeface="安卓中文"/>
              </a:rPr>
              <a:t>指纹打印</a:t>
            </a:r>
            <a:r>
              <a:rPr lang="zh-CN" altLang="en-US" sz="4400" spc="330" dirty="0">
                <a:solidFill>
                  <a:prstClr val="black"/>
                </a:solidFill>
                <a:latin typeface="微软雅黑" pitchFamily="34" charset="-122"/>
                <a:ea typeface="微软雅黑" pitchFamily="34" charset="-122"/>
                <a:cs typeface="安卓中文"/>
                <a:sym typeface="安卓中文"/>
              </a:rPr>
              <a:t>出来，如果用户确知该应用程序，那么用户可以将信息提交到社区，为社区做贡献</a:t>
            </a:r>
            <a:r>
              <a:rPr lang="zh-CN" altLang="en-US" sz="4400" spc="330" dirty="0" smtClean="0">
                <a:solidFill>
                  <a:prstClr val="black"/>
                </a:solidFill>
                <a:latin typeface="微软雅黑" pitchFamily="34" charset="-122"/>
                <a:ea typeface="微软雅黑" pitchFamily="34" charset="-122"/>
                <a:cs typeface="安卓中文"/>
                <a:sym typeface="安卓中文"/>
              </a:rPr>
              <a:t>。</a:t>
            </a:r>
            <a:endParaRPr lang="zh-CN" altLang="en-US" sz="4400" spc="330" dirty="0">
              <a:solidFill>
                <a:prstClr val="black"/>
              </a:solidFill>
              <a:latin typeface="微软雅黑" pitchFamily="34" charset="-122"/>
              <a:ea typeface="微软雅黑" pitchFamily="34" charset="-122"/>
              <a:cs typeface="安卓中文"/>
              <a:sym typeface="安卓中文"/>
            </a:endParaRPr>
          </a:p>
          <a:p>
            <a:pPr>
              <a:lnSpc>
                <a:spcPct val="150000"/>
              </a:lnSpc>
            </a:pPr>
            <a:r>
              <a:rPr lang="zh-CN" altLang="en-US" sz="4400" spc="330" dirty="0">
                <a:solidFill>
                  <a:prstClr val="black"/>
                </a:solidFill>
                <a:latin typeface="微软雅黑" pitchFamily="34" charset="-122"/>
                <a:ea typeface="微软雅黑" pitchFamily="34" charset="-122"/>
                <a:cs typeface="安卓中文"/>
                <a:sym typeface="安卓中文"/>
              </a:rPr>
              <a:t>操作系统侦测：用于识别目标主机的操作系统类型、版本编号及设备类型。</a:t>
            </a:r>
          </a:p>
          <a:p>
            <a:pPr>
              <a:lnSpc>
                <a:spcPct val="150000"/>
              </a:lnSpc>
            </a:pP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目前提供</a:t>
            </a:r>
            <a:r>
              <a:rPr lang="en-US" altLang="zh-CN" sz="4400" spc="330" dirty="0">
                <a:solidFill>
                  <a:prstClr val="black"/>
                </a:solidFill>
                <a:latin typeface="微软雅黑" pitchFamily="34" charset="-122"/>
                <a:ea typeface="微软雅黑" pitchFamily="34" charset="-122"/>
                <a:cs typeface="安卓中文"/>
                <a:sym typeface="安卓中文"/>
              </a:rPr>
              <a:t>1500</a:t>
            </a:r>
            <a:r>
              <a:rPr lang="zh-CN" altLang="en-US" sz="4400" spc="330" dirty="0">
                <a:solidFill>
                  <a:prstClr val="black"/>
                </a:solidFill>
                <a:latin typeface="微软雅黑" pitchFamily="34" charset="-122"/>
                <a:ea typeface="微软雅黑" pitchFamily="34" charset="-122"/>
                <a:cs typeface="安卓中文"/>
                <a:sym typeface="安卓中文"/>
              </a:rPr>
              <a:t>个操作系统或设备的指纹</a:t>
            </a:r>
            <a:r>
              <a:rPr lang="zh-CN" altLang="en-US" sz="4400" spc="330" dirty="0" smtClean="0">
                <a:solidFill>
                  <a:prstClr val="black"/>
                </a:solidFill>
                <a:latin typeface="微软雅黑" pitchFamily="34" charset="-122"/>
                <a:ea typeface="微软雅黑" pitchFamily="34" charset="-122"/>
                <a:cs typeface="安卓中文"/>
                <a:sym typeface="安卓中文"/>
              </a:rPr>
              <a:t>数据库，</a:t>
            </a:r>
            <a:r>
              <a:rPr lang="zh-CN" altLang="en-US" sz="4400" spc="330" dirty="0">
                <a:solidFill>
                  <a:prstClr val="black"/>
                </a:solidFill>
                <a:latin typeface="微软雅黑" pitchFamily="34" charset="-122"/>
                <a:ea typeface="微软雅黑" pitchFamily="34" charset="-122"/>
                <a:cs typeface="安卓中文"/>
                <a:sym typeface="安卓中文"/>
              </a:rPr>
              <a:t>可以识别通用</a:t>
            </a:r>
            <a:r>
              <a:rPr lang="en-US" altLang="zh-CN" sz="4400" spc="330" dirty="0">
                <a:solidFill>
                  <a:prstClr val="black"/>
                </a:solidFill>
                <a:latin typeface="微软雅黑" pitchFamily="34" charset="-122"/>
                <a:ea typeface="微软雅黑" pitchFamily="34" charset="-122"/>
                <a:cs typeface="安卓中文"/>
                <a:sym typeface="安卓中文"/>
              </a:rPr>
              <a:t>PC</a:t>
            </a:r>
            <a:r>
              <a:rPr lang="zh-CN" altLang="en-US" sz="4400" spc="330" dirty="0">
                <a:solidFill>
                  <a:prstClr val="black"/>
                </a:solidFill>
                <a:latin typeface="微软雅黑" pitchFamily="34" charset="-122"/>
                <a:ea typeface="微软雅黑" pitchFamily="34" charset="-122"/>
                <a:cs typeface="安卓中文"/>
                <a:sym typeface="安卓中文"/>
              </a:rPr>
              <a:t>系统、路由器、交换机等设备类型</a:t>
            </a:r>
            <a:r>
              <a:rPr lang="zh-CN" altLang="en-US" sz="4400" spc="330" dirty="0" smtClean="0">
                <a:solidFill>
                  <a:prstClr val="black"/>
                </a:solidFill>
                <a:latin typeface="微软雅黑" pitchFamily="34" charset="-122"/>
                <a:ea typeface="微软雅黑" pitchFamily="34" charset="-122"/>
                <a:cs typeface="安卓中文"/>
                <a:sym typeface="安卓中文"/>
              </a:rPr>
              <a:t>。</a:t>
            </a: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702761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smtClean="0">
                  <a:latin typeface="微软雅黑" pitchFamily="34" charset="-122"/>
                  <a:ea typeface="微软雅黑" pitchFamily="34" charset="-122"/>
                </a:rPr>
                <a:t>基本功能</a:t>
              </a:r>
              <a:endParaRPr lang="zh-CN" altLang="zh-CN" sz="6000" spc="0" dirty="0">
                <a:latin typeface="微软雅黑" pitchFamily="34" charset="-122"/>
                <a:ea typeface="微软雅黑" pitchFamily="34" charset="-122"/>
              </a:endParaRPr>
            </a:p>
          </p:txBody>
        </p:sp>
      </p:grpSp>
      <p:sp>
        <p:nvSpPr>
          <p:cNvPr id="6" name="TextBox 5"/>
          <p:cNvSpPr txBox="1"/>
          <p:nvPr/>
        </p:nvSpPr>
        <p:spPr>
          <a:xfrm>
            <a:off x="1246784" y="2897560"/>
            <a:ext cx="21314368" cy="3816429"/>
          </a:xfrm>
          <a:prstGeom prst="rect">
            <a:avLst/>
          </a:prstGeom>
          <a:noFill/>
        </p:spPr>
        <p:txBody>
          <a:bodyPr wrap="square" rtlCol="0">
            <a:spAutoFit/>
          </a:bodyPr>
          <a:lstStyle/>
          <a:p>
            <a:pPr>
              <a:lnSpc>
                <a:spcPct val="150000"/>
              </a:lnSpc>
            </a:pPr>
            <a:r>
              <a:rPr lang="zh-CN" altLang="en-US" sz="4400" spc="330" dirty="0">
                <a:solidFill>
                  <a:prstClr val="black"/>
                </a:solidFill>
                <a:latin typeface="微软雅黑" pitchFamily="34" charset="-122"/>
                <a:ea typeface="微软雅黑" pitchFamily="34" charset="-122"/>
                <a:cs typeface="安卓中文"/>
                <a:sym typeface="安卓中文"/>
              </a:rPr>
              <a:t>防火墙</a:t>
            </a:r>
            <a:r>
              <a:rPr lang="en-US" altLang="zh-CN" sz="4400" spc="330" dirty="0">
                <a:solidFill>
                  <a:prstClr val="black"/>
                </a:solidFill>
                <a:latin typeface="微软雅黑" pitchFamily="34" charset="-122"/>
                <a:ea typeface="微软雅黑" pitchFamily="34" charset="-122"/>
                <a:cs typeface="安卓中文"/>
                <a:sym typeface="安卓中文"/>
              </a:rPr>
              <a:t>/IDS</a:t>
            </a:r>
            <a:r>
              <a:rPr lang="zh-CN" altLang="en-US" sz="4400" spc="330" dirty="0">
                <a:solidFill>
                  <a:prstClr val="black"/>
                </a:solidFill>
                <a:latin typeface="微软雅黑" pitchFamily="34" charset="-122"/>
                <a:ea typeface="微软雅黑" pitchFamily="34" charset="-122"/>
                <a:cs typeface="安卓中文"/>
                <a:sym typeface="安卓中文"/>
              </a:rPr>
              <a:t>规避和哄骗：</a:t>
            </a:r>
            <a:r>
              <a:rPr lang="en-US" altLang="zh-CN" sz="4400" spc="330" dirty="0" err="1">
                <a:solidFill>
                  <a:prstClr val="black"/>
                </a:solidFill>
                <a:latin typeface="微软雅黑" pitchFamily="34" charset="-122"/>
                <a:ea typeface="微软雅黑" pitchFamily="34" charset="-122"/>
                <a:cs typeface="安卓中文"/>
                <a:sym typeface="安卓中文"/>
              </a:rPr>
              <a:t>Nmap</a:t>
            </a:r>
            <a:r>
              <a:rPr lang="zh-CN" altLang="en-US" sz="4400" spc="330" dirty="0">
                <a:solidFill>
                  <a:prstClr val="black"/>
                </a:solidFill>
                <a:latin typeface="微软雅黑" pitchFamily="34" charset="-122"/>
                <a:ea typeface="微软雅黑" pitchFamily="34" charset="-122"/>
                <a:cs typeface="安卓中文"/>
                <a:sym typeface="安卓中文"/>
              </a:rPr>
              <a:t>提供多种机制来规避防火墙、</a:t>
            </a:r>
            <a:r>
              <a:rPr lang="en-US" altLang="zh-CN" sz="4400" spc="330" dirty="0">
                <a:solidFill>
                  <a:prstClr val="black"/>
                </a:solidFill>
                <a:latin typeface="微软雅黑" pitchFamily="34" charset="-122"/>
                <a:ea typeface="微软雅黑" pitchFamily="34" charset="-122"/>
                <a:cs typeface="安卓中文"/>
                <a:sym typeface="安卓中文"/>
              </a:rPr>
              <a:t>IDS</a:t>
            </a:r>
            <a:r>
              <a:rPr lang="zh-CN" altLang="en-US" sz="4400" spc="330" dirty="0">
                <a:solidFill>
                  <a:prstClr val="black"/>
                </a:solidFill>
                <a:latin typeface="微软雅黑" pitchFamily="34" charset="-122"/>
                <a:ea typeface="微软雅黑" pitchFamily="34" charset="-122"/>
                <a:cs typeface="安卓中文"/>
                <a:sym typeface="安卓中文"/>
              </a:rPr>
              <a:t>的的屏蔽和检查，便于秘密地探查目标主机的状况</a:t>
            </a:r>
            <a:r>
              <a:rPr lang="zh-CN" altLang="en-US" sz="4400" spc="330" dirty="0" smtClean="0">
                <a:solidFill>
                  <a:prstClr val="black"/>
                </a:solidFill>
                <a:latin typeface="微软雅黑" pitchFamily="34" charset="-122"/>
                <a:ea typeface="微软雅黑" pitchFamily="34" charset="-122"/>
                <a:cs typeface="安卓中文"/>
                <a:sym typeface="安卓中文"/>
              </a:rPr>
              <a:t>。</a:t>
            </a:r>
            <a:endParaRPr lang="en-US" altLang="zh-CN" sz="4400" spc="330" dirty="0" smtClean="0">
              <a:solidFill>
                <a:prstClr val="black"/>
              </a:solidFill>
              <a:latin typeface="微软雅黑" pitchFamily="34" charset="-122"/>
              <a:ea typeface="微软雅黑" pitchFamily="34" charset="-122"/>
              <a:cs typeface="安卓中文"/>
              <a:sym typeface="安卓中文"/>
            </a:endParaRPr>
          </a:p>
          <a:p>
            <a:pPr>
              <a:lnSpc>
                <a:spcPct val="150000"/>
              </a:lnSpc>
            </a:pPr>
            <a:endParaRPr lang="en-US" altLang="zh-CN" sz="4400" spc="330" dirty="0" smtClean="0">
              <a:solidFill>
                <a:prstClr val="black"/>
              </a:solidFill>
              <a:latin typeface="微软雅黑" pitchFamily="34" charset="-122"/>
              <a:ea typeface="微软雅黑" pitchFamily="34" charset="-122"/>
              <a:cs typeface="安卓中文"/>
              <a:sym typeface="安卓中文"/>
            </a:endParaRPr>
          </a:p>
          <a:p>
            <a:r>
              <a:rPr lang="zh-CN" altLang="en-US" sz="4400" spc="330" dirty="0" smtClean="0">
                <a:solidFill>
                  <a:prstClr val="black"/>
                </a:solidFill>
                <a:latin typeface="微软雅黑" pitchFamily="34" charset="-122"/>
                <a:ea typeface="微软雅黑" pitchFamily="34" charset="-122"/>
                <a:cs typeface="安卓中文"/>
              </a:rPr>
              <a:t>总结起来，</a:t>
            </a:r>
            <a:r>
              <a:rPr lang="zh-CN" altLang="zh-CN" sz="4400" spc="330" dirty="0" smtClean="0">
                <a:solidFill>
                  <a:prstClr val="black"/>
                </a:solidFill>
                <a:latin typeface="微软雅黑" pitchFamily="34" charset="-122"/>
                <a:ea typeface="微软雅黑" pitchFamily="34" charset="-122"/>
                <a:cs typeface="安卓中文"/>
              </a:rPr>
              <a:t>其</a:t>
            </a:r>
            <a:r>
              <a:rPr lang="zh-CN" altLang="zh-CN" sz="4400" spc="330" dirty="0">
                <a:solidFill>
                  <a:prstClr val="black"/>
                </a:solidFill>
                <a:latin typeface="微软雅黑" pitchFamily="34" charset="-122"/>
                <a:ea typeface="微软雅黑" pitchFamily="34" charset="-122"/>
                <a:cs typeface="安卓中文"/>
              </a:rPr>
              <a:t>基本功能有</a:t>
            </a:r>
            <a:r>
              <a:rPr lang="zh-CN" altLang="zh-CN" sz="4400" spc="330" dirty="0" smtClean="0">
                <a:solidFill>
                  <a:prstClr val="black"/>
                </a:solidFill>
                <a:latin typeface="微软雅黑" pitchFamily="34" charset="-122"/>
                <a:ea typeface="微软雅黑" pitchFamily="34" charset="-122"/>
                <a:cs typeface="安卓中文"/>
              </a:rPr>
              <a:t>：主机发现</a:t>
            </a:r>
            <a:r>
              <a:rPr lang="zh-CN" altLang="en-US" sz="4400" spc="330" dirty="0" smtClean="0">
                <a:solidFill>
                  <a:prstClr val="black"/>
                </a:solidFill>
                <a:latin typeface="微软雅黑" pitchFamily="34" charset="-122"/>
                <a:ea typeface="微软雅黑" pitchFamily="34" charset="-122"/>
                <a:cs typeface="安卓中文"/>
              </a:rPr>
              <a:t>、</a:t>
            </a:r>
            <a:r>
              <a:rPr lang="zh-CN" altLang="zh-CN" sz="4400" spc="330" dirty="0" smtClean="0">
                <a:solidFill>
                  <a:prstClr val="black"/>
                </a:solidFill>
                <a:latin typeface="微软雅黑" pitchFamily="34" charset="-122"/>
                <a:ea typeface="微软雅黑" pitchFamily="34" charset="-122"/>
                <a:cs typeface="安卓中文"/>
              </a:rPr>
              <a:t>端口扫描</a:t>
            </a:r>
            <a:r>
              <a:rPr lang="zh-CN" altLang="en-US" sz="4400" spc="330" dirty="0" smtClean="0">
                <a:solidFill>
                  <a:prstClr val="black"/>
                </a:solidFill>
                <a:latin typeface="微软雅黑" pitchFamily="34" charset="-122"/>
                <a:ea typeface="微软雅黑" pitchFamily="34" charset="-122"/>
                <a:cs typeface="安卓中文"/>
              </a:rPr>
              <a:t>、</a:t>
            </a:r>
            <a:r>
              <a:rPr lang="zh-CN" altLang="zh-CN" sz="4400" spc="330" dirty="0" smtClean="0">
                <a:solidFill>
                  <a:prstClr val="black"/>
                </a:solidFill>
                <a:latin typeface="微软雅黑" pitchFamily="34" charset="-122"/>
                <a:ea typeface="微软雅黑" pitchFamily="34" charset="-122"/>
                <a:cs typeface="安卓中文"/>
              </a:rPr>
              <a:t>版本侦测</a:t>
            </a:r>
            <a:r>
              <a:rPr lang="zh-CN" altLang="en-US" sz="4400" spc="330" dirty="0" smtClean="0">
                <a:solidFill>
                  <a:prstClr val="black"/>
                </a:solidFill>
                <a:latin typeface="微软雅黑" pitchFamily="34" charset="-122"/>
                <a:ea typeface="微软雅黑" pitchFamily="34" charset="-122"/>
                <a:cs typeface="安卓中文"/>
              </a:rPr>
              <a:t>、</a:t>
            </a:r>
            <a:r>
              <a:rPr lang="zh-CN" altLang="zh-CN" sz="4400" spc="330" dirty="0" smtClean="0">
                <a:solidFill>
                  <a:prstClr val="black"/>
                </a:solidFill>
                <a:latin typeface="微软雅黑" pitchFamily="34" charset="-122"/>
                <a:ea typeface="微软雅黑" pitchFamily="34" charset="-122"/>
                <a:cs typeface="安卓中文"/>
              </a:rPr>
              <a:t>操作系统侦测</a:t>
            </a:r>
            <a:r>
              <a:rPr lang="zh-CN" altLang="en-US" sz="4400" spc="330" dirty="0" smtClean="0">
                <a:solidFill>
                  <a:prstClr val="black"/>
                </a:solidFill>
                <a:latin typeface="微软雅黑" pitchFamily="34" charset="-122"/>
                <a:ea typeface="微软雅黑" pitchFamily="34" charset="-122"/>
                <a:cs typeface="安卓中文"/>
              </a:rPr>
              <a:t>。</a:t>
            </a: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1825035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smtClean="0">
                  <a:latin typeface="微软雅黑" pitchFamily="34" charset="-122"/>
                  <a:ea typeface="微软雅黑" pitchFamily="34" charset="-122"/>
                </a:rPr>
                <a:t>实例</a:t>
              </a:r>
              <a:endParaRPr lang="en-US" altLang="zh-CN" sz="6000" spc="0" dirty="0">
                <a:latin typeface="微软雅黑" pitchFamily="34" charset="-122"/>
                <a:ea typeface="微软雅黑" pitchFamily="34" charset="-122"/>
              </a:endParaRPr>
            </a:p>
          </p:txBody>
        </p:sp>
      </p:grpSp>
      <p:sp>
        <p:nvSpPr>
          <p:cNvPr id="33" name="TextBox 32"/>
          <p:cNvSpPr txBox="1"/>
          <p:nvPr/>
        </p:nvSpPr>
        <p:spPr>
          <a:xfrm>
            <a:off x="1557159" y="3251466"/>
            <a:ext cx="19059777" cy="3785652"/>
          </a:xfrm>
          <a:prstGeom prst="rect">
            <a:avLst/>
          </a:prstGeom>
          <a:noFill/>
        </p:spPr>
        <p:txBody>
          <a:bodyPr wrap="square" rtlCol="0">
            <a:spAutoFit/>
          </a:bodyPr>
          <a:lstStyle/>
          <a:p>
            <a:r>
              <a:rPr lang="en-US" altLang="zh-CN" sz="4800" dirty="0">
                <a:solidFill>
                  <a:prstClr val="black"/>
                </a:solidFill>
                <a:sym typeface="安卓中文"/>
                <a:hlinkClick r:id="rId3"/>
              </a:rPr>
              <a:t>https://</a:t>
            </a:r>
            <a:r>
              <a:rPr lang="en-US" altLang="zh-CN" sz="4800" dirty="0" smtClean="0">
                <a:solidFill>
                  <a:prstClr val="black"/>
                </a:solidFill>
                <a:sym typeface="安卓中文"/>
                <a:hlinkClick r:id="rId3"/>
              </a:rPr>
              <a:t>linux.cn/article-2561-1.html</a:t>
            </a:r>
            <a:endParaRPr lang="en-US" altLang="zh-CN" sz="4800" dirty="0" smtClean="0">
              <a:solidFill>
                <a:prstClr val="black"/>
              </a:solidFill>
              <a:sym typeface="安卓中文"/>
            </a:endParaRPr>
          </a:p>
          <a:p>
            <a:endParaRPr lang="en-US" altLang="zh-CN" sz="4800" dirty="0" smtClean="0">
              <a:solidFill>
                <a:prstClr val="black"/>
              </a:solidFill>
              <a:sym typeface="安卓中文"/>
            </a:endParaRPr>
          </a:p>
          <a:p>
            <a:r>
              <a:rPr lang="en-US" altLang="zh-CN" sz="4800" dirty="0">
                <a:solidFill>
                  <a:prstClr val="black"/>
                </a:solidFill>
                <a:sym typeface="安卓中文"/>
                <a:hlinkClick r:id="rId4"/>
              </a:rPr>
              <a:t>https://</a:t>
            </a:r>
            <a:r>
              <a:rPr lang="en-US" altLang="zh-CN" sz="4800" dirty="0" smtClean="0">
                <a:solidFill>
                  <a:prstClr val="black"/>
                </a:solidFill>
                <a:sym typeface="安卓中文"/>
                <a:hlinkClick r:id="rId4"/>
              </a:rPr>
              <a:t>nmap.org/man/zh/index.html#man-description</a:t>
            </a:r>
            <a:endParaRPr lang="en-US" altLang="zh-CN" sz="4800" dirty="0" smtClean="0">
              <a:solidFill>
                <a:prstClr val="black"/>
              </a:solidFill>
              <a:sym typeface="安卓中文"/>
            </a:endParaRPr>
          </a:p>
          <a:p>
            <a:endParaRPr lang="en-US" altLang="zh-CN" sz="4800" dirty="0" smtClean="0">
              <a:solidFill>
                <a:prstClr val="black"/>
              </a:solidFill>
              <a:sym typeface="安卓中文"/>
            </a:endParaRPr>
          </a:p>
          <a:p>
            <a:endParaRPr lang="zh-CN" altLang="en-US" sz="4800" dirty="0">
              <a:solidFill>
                <a:prstClr val="black"/>
              </a:solidFill>
              <a:sym typeface="安卓中文"/>
            </a:endParaRPr>
          </a:p>
        </p:txBody>
      </p:sp>
    </p:spTree>
    <p:extLst>
      <p:ext uri="{BB962C8B-B14F-4D97-AF65-F5344CB8AC3E}">
        <p14:creationId xmlns:p14="http://schemas.microsoft.com/office/powerpoint/2010/main" val="932640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112"/>
        <p:cNvGrpSpPr/>
        <p:nvPr/>
      </p:nvGrpSpPr>
      <p:grpSpPr>
        <a:xfrm>
          <a:off x="0" y="0"/>
          <a:ext cx="0" cy="0"/>
          <a:chOff x="0" y="0"/>
          <a:chExt cx="0" cy="0"/>
        </a:xfrm>
      </p:grpSpPr>
      <p:grpSp>
        <p:nvGrpSpPr>
          <p:cNvPr id="113" name="Group 113"/>
          <p:cNvGrpSpPr/>
          <p:nvPr/>
        </p:nvGrpSpPr>
        <p:grpSpPr>
          <a:xfrm>
            <a:off x="0" y="0"/>
            <a:ext cx="24384000" cy="13716000"/>
            <a:chOff x="0" y="0"/>
            <a:chExt cx="24384000" cy="13716000"/>
          </a:xfrm>
        </p:grpSpPr>
      </p:grpSp>
      <p:grpSp>
        <p:nvGrpSpPr>
          <p:cNvPr id="115" name="Group 115"/>
          <p:cNvGrpSpPr/>
          <p:nvPr/>
        </p:nvGrpSpPr>
        <p:grpSpPr>
          <a:xfrm>
            <a:off x="9239672" y="5829161"/>
            <a:ext cx="12919744" cy="1157176"/>
            <a:chOff x="1129702" y="76732"/>
            <a:chExt cx="20269200" cy="1157176"/>
          </a:xfrm>
        </p:grpSpPr>
        <p:sp>
          <p:nvSpPr>
            <p:cNvPr id="2" name="text 115"/>
            <p:cNvSpPr/>
            <p:nvPr/>
          </p:nvSpPr>
          <p:spPr>
            <a:xfrm>
              <a:off x="1129702" y="76732"/>
              <a:ext cx="20269200" cy="1157176"/>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a:lnSpc>
                  <a:spcPct val="89142"/>
                </a:lnSpc>
                <a:defRPr spc="330">
                  <a:solidFill>
                    <a:srgbClr val="FFFFFF">
                      <a:alpha val="100000"/>
                    </a:srgbClr>
                  </a:solidFill>
                  <a:latin typeface="安卓中文"/>
                  <a:ea typeface="安卓中文"/>
                  <a:cs typeface="安卓中文"/>
                  <a:sym typeface="安卓中文"/>
                </a:defRPr>
              </a:lvl1pPr>
            </a:lstStyle>
            <a:p>
              <a:pPr lvl="0">
                <a:defRPr sz="2400" spc="0"/>
              </a:pPr>
              <a:r>
                <a:rPr lang="en-US" altLang="zh-CN" sz="7700" dirty="0" err="1" smtClean="0"/>
                <a:t>Sqlmap</a:t>
              </a:r>
              <a:r>
                <a:rPr lang="en-US" altLang="zh-CN" sz="7700" dirty="0" smtClean="0"/>
                <a:t>	</a:t>
              </a:r>
              <a:endParaRPr lang="zh-CN" sz="7700" spc="330" dirty="0"/>
            </a:p>
          </p:txBody>
        </p:sp>
      </p:grpSp>
      <p:grpSp>
        <p:nvGrpSpPr>
          <p:cNvPr id="116" name="Group 116"/>
          <p:cNvGrpSpPr/>
          <p:nvPr/>
        </p:nvGrpSpPr>
        <p:grpSpPr>
          <a:xfrm>
            <a:off x="10967863" y="4206132"/>
            <a:ext cx="10471471" cy="1428020"/>
            <a:chOff x="0" y="93710"/>
            <a:chExt cx="17526000" cy="1428020"/>
          </a:xfrm>
        </p:grpSpPr>
        <p:sp>
          <p:nvSpPr>
            <p:cNvPr id="3" name="text 116"/>
            <p:cNvSpPr/>
            <p:nvPr/>
          </p:nvSpPr>
          <p:spPr>
            <a:xfrm>
              <a:off x="0" y="93710"/>
              <a:ext cx="17526000" cy="1428020"/>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a:lnSpc>
                  <a:spcPct val="87111"/>
                </a:lnSpc>
                <a:defRPr spc="330">
                  <a:solidFill>
                    <a:srgbClr val="FFFFFF">
                      <a:alpha val="100000"/>
                    </a:srgbClr>
                  </a:solidFill>
                  <a:latin typeface="安卓中文"/>
                  <a:ea typeface="安卓中文"/>
                  <a:cs typeface="安卓中文"/>
                  <a:sym typeface="安卓中文"/>
                </a:defRPr>
              </a:lvl1pPr>
            </a:lstStyle>
            <a:p>
              <a:pPr lvl="0">
                <a:defRPr sz="2400" spc="0"/>
              </a:pPr>
              <a:r>
                <a:rPr lang="en-US" altLang="zh-CN" sz="9900" spc="330" dirty="0" smtClean="0"/>
                <a:t>NO.3</a:t>
              </a:r>
              <a:endParaRPr lang="zh-CN" sz="9900" spc="330"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err="1">
                  <a:latin typeface="微软雅黑" pitchFamily="34" charset="-122"/>
                  <a:ea typeface="微软雅黑" pitchFamily="34" charset="-122"/>
                </a:rPr>
                <a:t>Sqlmap</a:t>
              </a:r>
              <a:endParaRPr lang="zh-CN" altLang="zh-CN" sz="6000" spc="0" dirty="0">
                <a:latin typeface="微软雅黑" pitchFamily="34" charset="-122"/>
                <a:ea typeface="微软雅黑" pitchFamily="34" charset="-122"/>
              </a:endParaRPr>
            </a:p>
          </p:txBody>
        </p:sp>
      </p:grpSp>
      <p:sp>
        <p:nvSpPr>
          <p:cNvPr id="8" name="TextBox 7"/>
          <p:cNvSpPr txBox="1"/>
          <p:nvPr/>
        </p:nvSpPr>
        <p:spPr>
          <a:xfrm>
            <a:off x="1079866" y="2609528"/>
            <a:ext cx="22168025" cy="5050998"/>
          </a:xfrm>
          <a:prstGeom prst="rect">
            <a:avLst/>
          </a:prstGeom>
          <a:noFill/>
        </p:spPr>
        <p:txBody>
          <a:bodyPr wrap="square" rtlCol="0">
            <a:spAutoFit/>
          </a:bodyPr>
          <a:lstStyle/>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	SQL</a:t>
            </a:r>
            <a:r>
              <a:rPr lang="zh-CN" altLang="en-US" sz="4400" spc="330" dirty="0">
                <a:solidFill>
                  <a:prstClr val="black"/>
                </a:solidFill>
                <a:latin typeface="微软雅黑" pitchFamily="34" charset="-122"/>
                <a:ea typeface="微软雅黑" pitchFamily="34" charset="-122"/>
                <a:cs typeface="安卓中文"/>
                <a:sym typeface="安卓中文"/>
              </a:rPr>
              <a:t>注入是一种代码注入技术，过去常常用于攻击数据驱动性的应用，比如将恶意的</a:t>
            </a:r>
            <a:r>
              <a:rPr lang="en-US" altLang="zh-CN" sz="4400" spc="330" dirty="0">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代码注入到特定字段用于实施拖库攻击等。</a:t>
            </a:r>
            <a:r>
              <a:rPr lang="en-US" altLang="zh-CN" sz="4400" spc="330" dirty="0">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注入的成功必须借助应用程序的安全漏洞，例如用户输入没有经过正确地过滤（针对某些特定字符串）或者没有特别强调类型的时候，都容易造成异常地执行</a:t>
            </a:r>
            <a:r>
              <a:rPr lang="en-US" altLang="zh-CN" sz="4400" spc="330" dirty="0">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语句。</a:t>
            </a:r>
            <a:r>
              <a:rPr lang="en-US" altLang="zh-CN" sz="4400" spc="330" dirty="0">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注入是网站渗透中最常用的攻击技术，但是其实</a:t>
            </a:r>
            <a:r>
              <a:rPr lang="en-US" altLang="zh-CN" sz="4400" spc="330" dirty="0">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注入可以用来攻击所有的</a:t>
            </a:r>
            <a:r>
              <a:rPr lang="en-US" altLang="zh-CN" sz="4400" spc="330" dirty="0">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数据库。</a:t>
            </a:r>
          </a:p>
        </p:txBody>
      </p:sp>
      <p:sp>
        <p:nvSpPr>
          <p:cNvPr id="6" name="TextBox 5"/>
          <p:cNvSpPr txBox="1"/>
          <p:nvPr/>
        </p:nvSpPr>
        <p:spPr>
          <a:xfrm>
            <a:off x="1066437" y="8082136"/>
            <a:ext cx="22168025" cy="4035335"/>
          </a:xfrm>
          <a:prstGeom prst="rect">
            <a:avLst/>
          </a:prstGeom>
          <a:noFill/>
        </p:spPr>
        <p:txBody>
          <a:bodyPr wrap="square" rtlCol="0">
            <a:spAutoFit/>
          </a:bodyPr>
          <a:lstStyle/>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en-US" altLang="zh-CN" sz="4400" spc="330" dirty="0" err="1" smtClean="0">
                <a:solidFill>
                  <a:prstClr val="black"/>
                </a:solidFill>
                <a:latin typeface="微软雅黑" pitchFamily="34" charset="-122"/>
                <a:ea typeface="微软雅黑" pitchFamily="34" charset="-122"/>
                <a:cs typeface="安卓中文"/>
                <a:sym typeface="安卓中文"/>
              </a:rPr>
              <a:t>Sqlmap</a:t>
            </a:r>
            <a:r>
              <a:rPr lang="zh-CN" altLang="en-US" sz="4400" spc="330" dirty="0">
                <a:solidFill>
                  <a:prstClr val="black"/>
                </a:solidFill>
                <a:latin typeface="微软雅黑" pitchFamily="34" charset="-122"/>
                <a:ea typeface="微软雅黑" pitchFamily="34" charset="-122"/>
                <a:cs typeface="安卓中文"/>
                <a:sym typeface="安卓中文"/>
              </a:rPr>
              <a:t>是一款用来检测与利用</a:t>
            </a:r>
            <a:r>
              <a:rPr lang="en-US" altLang="zh-CN" sz="4400" spc="330" dirty="0">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注入漏洞的免费开源工具，有一个非常棒的特性，即对检测与利用的自动化处理（数据库指纹、访问底层文件系统、执行命令）。</a:t>
            </a:r>
            <a:r>
              <a:rPr lang="en-US" altLang="zh-CN" sz="4400" spc="330" dirty="0" err="1">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自动化注入工具，可以用来检测和利用</a:t>
            </a:r>
            <a:r>
              <a:rPr lang="en-US" altLang="zh-CN" sz="4400" spc="330" dirty="0" err="1">
                <a:solidFill>
                  <a:prstClr val="black"/>
                </a:solidFill>
                <a:latin typeface="微软雅黑" pitchFamily="34" charset="-122"/>
                <a:ea typeface="微软雅黑" pitchFamily="34" charset="-122"/>
                <a:cs typeface="安卓中文"/>
                <a:sym typeface="安卓中文"/>
              </a:rPr>
              <a:t>sql</a:t>
            </a:r>
            <a:r>
              <a:rPr lang="zh-CN" altLang="en-US" sz="4400" spc="330" dirty="0">
                <a:solidFill>
                  <a:prstClr val="black"/>
                </a:solidFill>
                <a:latin typeface="微软雅黑" pitchFamily="34" charset="-122"/>
                <a:ea typeface="微软雅黑" pitchFamily="34" charset="-122"/>
                <a:cs typeface="安卓中文"/>
                <a:sym typeface="安卓中文"/>
              </a:rPr>
              <a:t>注入漏洞。它由</a:t>
            </a:r>
            <a:r>
              <a:rPr lang="en-US" altLang="zh-CN" sz="4400" spc="330" dirty="0">
                <a:solidFill>
                  <a:prstClr val="black"/>
                </a:solidFill>
                <a:latin typeface="微软雅黑" pitchFamily="34" charset="-122"/>
                <a:ea typeface="微软雅黑" pitchFamily="34" charset="-122"/>
                <a:cs typeface="安卓中文"/>
                <a:sym typeface="安卓中文"/>
              </a:rPr>
              <a:t>python</a:t>
            </a:r>
            <a:r>
              <a:rPr lang="zh-CN" altLang="en-US" sz="4400" spc="330" dirty="0">
                <a:solidFill>
                  <a:prstClr val="black"/>
                </a:solidFill>
                <a:latin typeface="微软雅黑" pitchFamily="34" charset="-122"/>
                <a:ea typeface="微软雅黑" pitchFamily="34" charset="-122"/>
                <a:cs typeface="安卓中文"/>
                <a:sym typeface="安卓中文"/>
              </a:rPr>
              <a:t>语言开发而成，因此运行需要安装</a:t>
            </a:r>
            <a:r>
              <a:rPr lang="en-US" altLang="zh-CN" sz="4400" spc="330" dirty="0">
                <a:solidFill>
                  <a:prstClr val="black"/>
                </a:solidFill>
                <a:latin typeface="微软雅黑" pitchFamily="34" charset="-122"/>
                <a:ea typeface="微软雅黑" pitchFamily="34" charset="-122"/>
                <a:cs typeface="安卓中文"/>
                <a:sym typeface="安卓中文"/>
              </a:rPr>
              <a:t>python</a:t>
            </a:r>
            <a:r>
              <a:rPr lang="zh-CN" altLang="en-US" sz="4400" spc="330" dirty="0">
                <a:solidFill>
                  <a:prstClr val="black"/>
                </a:solidFill>
                <a:latin typeface="微软雅黑" pitchFamily="34" charset="-122"/>
                <a:ea typeface="微软雅黑" pitchFamily="34" charset="-122"/>
                <a:cs typeface="安卓中文"/>
                <a:sym typeface="安卓中文"/>
              </a:rPr>
              <a:t>环境。</a:t>
            </a:r>
          </a:p>
        </p:txBody>
      </p:sp>
    </p:spTree>
    <p:extLst>
      <p:ext uri="{BB962C8B-B14F-4D97-AF65-F5344CB8AC3E}">
        <p14:creationId xmlns:p14="http://schemas.microsoft.com/office/powerpoint/2010/main" val="308481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err="1">
                  <a:latin typeface="微软雅黑" pitchFamily="34" charset="-122"/>
                  <a:ea typeface="微软雅黑" pitchFamily="34" charset="-122"/>
                </a:rPr>
                <a:t>Sqlmap</a:t>
              </a:r>
              <a:endParaRPr lang="zh-CN" altLang="zh-CN" sz="6000" spc="0" dirty="0">
                <a:latin typeface="微软雅黑" pitchFamily="34" charset="-122"/>
                <a:ea typeface="微软雅黑" pitchFamily="34" charset="-122"/>
              </a:endParaRPr>
            </a:p>
          </p:txBody>
        </p:sp>
      </p:grpSp>
      <p:sp>
        <p:nvSpPr>
          <p:cNvPr id="8" name="TextBox 7"/>
          <p:cNvSpPr txBox="1"/>
          <p:nvPr/>
        </p:nvSpPr>
        <p:spPr>
          <a:xfrm>
            <a:off x="1079866" y="2609528"/>
            <a:ext cx="22168025" cy="3231654"/>
          </a:xfrm>
          <a:prstGeom prst="rect">
            <a:avLst/>
          </a:prstGeom>
          <a:noFill/>
        </p:spPr>
        <p:txBody>
          <a:bodyPr wrap="square" rtlCol="0">
            <a:spAutoFit/>
          </a:bodyPr>
          <a:lstStyle/>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a:solidFill>
                  <a:prstClr val="black"/>
                </a:solidFill>
                <a:latin typeface="微软雅黑" pitchFamily="34" charset="-122"/>
                <a:ea typeface="微软雅黑" pitchFamily="34" charset="-122"/>
                <a:cs typeface="安卓中文"/>
                <a:sym typeface="安卓中文"/>
              </a:rPr>
              <a:t>几年前的</a:t>
            </a:r>
            <a:r>
              <a:rPr lang="en-US" altLang="zh-CN" sz="4400" spc="330" dirty="0">
                <a:solidFill>
                  <a:prstClr val="black"/>
                </a:solidFill>
                <a:latin typeface="微软雅黑" pitchFamily="34" charset="-122"/>
                <a:ea typeface="微软雅黑" pitchFamily="34" charset="-122"/>
                <a:cs typeface="安卓中文"/>
                <a:sym typeface="安卓中文"/>
              </a:rPr>
              <a:t>asp</a:t>
            </a:r>
            <a:r>
              <a:rPr lang="zh-CN" altLang="en-US" sz="4400" spc="330" dirty="0">
                <a:solidFill>
                  <a:prstClr val="black"/>
                </a:solidFill>
                <a:latin typeface="微软雅黑" pitchFamily="34" charset="-122"/>
                <a:ea typeface="微软雅黑" pitchFamily="34" charset="-122"/>
                <a:cs typeface="安卓中文"/>
                <a:sym typeface="安卓中文"/>
              </a:rPr>
              <a:t>网站，基本上都</a:t>
            </a:r>
            <a:r>
              <a:rPr lang="zh-CN" altLang="en-US" sz="4400" spc="330" dirty="0" smtClean="0">
                <a:solidFill>
                  <a:prstClr val="black"/>
                </a:solidFill>
                <a:latin typeface="微软雅黑" pitchFamily="34" charset="-122"/>
                <a:ea typeface="微软雅黑" pitchFamily="34" charset="-122"/>
                <a:cs typeface="安卓中文"/>
                <a:sym typeface="安卓中文"/>
              </a:rPr>
              <a:t>有</a:t>
            </a:r>
            <a:r>
              <a:rPr lang="en-US" altLang="zh-CN" sz="4400" spc="330" dirty="0" err="1">
                <a:solidFill>
                  <a:prstClr val="black"/>
                </a:solidFill>
                <a:latin typeface="微软雅黑" pitchFamily="34" charset="-122"/>
                <a:ea typeface="微软雅黑" pitchFamily="34" charset="-122"/>
                <a:cs typeface="安卓中文"/>
                <a:sym typeface="安卓中文"/>
              </a:rPr>
              <a:t>sql</a:t>
            </a:r>
            <a:r>
              <a:rPr lang="zh-CN" altLang="en-US" sz="4400" spc="330" dirty="0" smtClean="0">
                <a:solidFill>
                  <a:prstClr val="black"/>
                </a:solidFill>
                <a:latin typeface="微软雅黑" pitchFamily="34" charset="-122"/>
                <a:ea typeface="微软雅黑" pitchFamily="34" charset="-122"/>
                <a:cs typeface="安卓中文"/>
                <a:sym typeface="安卓中文"/>
              </a:rPr>
              <a:t>注入漏洞</a:t>
            </a:r>
            <a:r>
              <a:rPr lang="zh-CN" altLang="en-US" sz="4400" spc="330" dirty="0">
                <a:solidFill>
                  <a:prstClr val="black"/>
                </a:solidFill>
                <a:latin typeface="微软雅黑" pitchFamily="34" charset="-122"/>
                <a:ea typeface="微软雅黑" pitchFamily="34" charset="-122"/>
                <a:cs typeface="安卓中文"/>
                <a:sym typeface="安卓中文"/>
              </a:rPr>
              <a:t>，</a:t>
            </a:r>
            <a:r>
              <a:rPr lang="zh-CN" altLang="en-US" sz="4400" spc="330" dirty="0" smtClean="0">
                <a:solidFill>
                  <a:prstClr val="black"/>
                </a:solidFill>
                <a:latin typeface="微软雅黑" pitchFamily="34" charset="-122"/>
                <a:ea typeface="微软雅黑" pitchFamily="34" charset="-122"/>
                <a:cs typeface="安卓中文"/>
                <a:sym typeface="安卓中文"/>
              </a:rPr>
              <a:t>定位注入的网站可利用</a:t>
            </a:r>
            <a:r>
              <a:rPr lang="en-US" altLang="zh-CN" sz="4400" spc="330" dirty="0" smtClean="0">
                <a:solidFill>
                  <a:prstClr val="black"/>
                </a:solidFill>
                <a:latin typeface="微软雅黑" pitchFamily="34" charset="-122"/>
                <a:ea typeface="微软雅黑" pitchFamily="34" charset="-122"/>
                <a:cs typeface="安卓中文"/>
                <a:sym typeface="安卓中文"/>
              </a:rPr>
              <a:t>Google Dorks</a:t>
            </a:r>
            <a:r>
              <a:rPr lang="zh-CN" altLang="en-US" sz="4400" spc="330" dirty="0" smtClean="0">
                <a:solidFill>
                  <a:prstClr val="black"/>
                </a:solidFill>
                <a:latin typeface="微软雅黑" pitchFamily="34" charset="-122"/>
                <a:ea typeface="微软雅黑" pitchFamily="34" charset="-122"/>
                <a:cs typeface="安卓中文"/>
                <a:sym typeface="安卓中文"/>
              </a:rPr>
              <a:t>字符串找到可注入的网站。</a:t>
            </a:r>
            <a:endParaRPr lang="en-US" altLang="zh-CN" sz="4400" spc="330" dirty="0" smtClean="0">
              <a:solidFill>
                <a:prstClr val="black"/>
              </a:solidFill>
              <a:latin typeface="微软雅黑" pitchFamily="34" charset="-122"/>
              <a:ea typeface="微软雅黑" pitchFamily="34" charset="-122"/>
              <a:cs typeface="安卓中文"/>
              <a:sym typeface="安卓中文"/>
            </a:endParaRPr>
          </a:p>
          <a:p>
            <a:pPr>
              <a:lnSpc>
                <a:spcPct val="150000"/>
              </a:lnSpc>
            </a:pPr>
            <a:r>
              <a:rPr lang="zh-CN" altLang="en-US" sz="4400" spc="330" dirty="0" smtClean="0">
                <a:solidFill>
                  <a:prstClr val="black"/>
                </a:solidFill>
                <a:latin typeface="微软雅黑" pitchFamily="34" charset="-122"/>
                <a:ea typeface="微软雅黑" pitchFamily="34" charset="-122"/>
                <a:cs typeface="安卓中文"/>
                <a:sym typeface="安卓中文"/>
              </a:rPr>
              <a:t>如：</a:t>
            </a:r>
            <a:r>
              <a:rPr lang="en-US" altLang="zh-CN" sz="4800" dirty="0" err="1"/>
              <a:t>inurl:item_id</a:t>
            </a:r>
            <a:r>
              <a:rPr lang="en-US" altLang="zh-CN" sz="4800" dirty="0"/>
              <a:t>=</a:t>
            </a:r>
            <a:endParaRPr lang="zh-CN" altLang="zh-CN" sz="4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424" y="4913784"/>
            <a:ext cx="15552762" cy="853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222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err="1">
                  <a:latin typeface="微软雅黑" pitchFamily="34" charset="-122"/>
                  <a:ea typeface="微软雅黑" pitchFamily="34" charset="-122"/>
                </a:rPr>
                <a:t>Sqlmap</a:t>
              </a:r>
              <a:endParaRPr lang="zh-CN" altLang="zh-CN" sz="6000" spc="0" dirty="0">
                <a:latin typeface="微软雅黑" pitchFamily="34" charset="-122"/>
                <a:ea typeface="微软雅黑" pitchFamily="34" charset="-122"/>
              </a:endParaRPr>
            </a:p>
          </p:txBody>
        </p:sp>
      </p:grpSp>
      <p:sp>
        <p:nvSpPr>
          <p:cNvPr id="8" name="TextBox 7"/>
          <p:cNvSpPr txBox="1"/>
          <p:nvPr/>
        </p:nvSpPr>
        <p:spPr>
          <a:xfrm>
            <a:off x="1557159" y="2610327"/>
            <a:ext cx="21940097" cy="9325630"/>
          </a:xfrm>
          <a:prstGeom prst="rect">
            <a:avLst/>
          </a:prstGeom>
          <a:noFill/>
        </p:spPr>
        <p:txBody>
          <a:bodyPr wrap="square" rtlCol="0">
            <a:spAutoFit/>
          </a:bodyPr>
          <a:lstStyle/>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a:solidFill>
                  <a:prstClr val="black"/>
                </a:solidFill>
                <a:latin typeface="微软雅黑" pitchFamily="34" charset="-122"/>
                <a:ea typeface="微软雅黑" pitchFamily="34" charset="-122"/>
                <a:cs typeface="安卓中文"/>
                <a:sym typeface="安卓中文"/>
              </a:rPr>
              <a:t>验证网站是否可以进行</a:t>
            </a:r>
            <a:r>
              <a:rPr lang="en-US" altLang="zh-CN" sz="4400" spc="330" dirty="0">
                <a:solidFill>
                  <a:prstClr val="black"/>
                </a:solidFill>
                <a:latin typeface="微软雅黑" pitchFamily="34" charset="-122"/>
                <a:ea typeface="微软雅黑" pitchFamily="34" charset="-122"/>
                <a:cs typeface="安卓中文"/>
                <a:sym typeface="安卓中文"/>
              </a:rPr>
              <a:t>SQL</a:t>
            </a:r>
            <a:r>
              <a:rPr lang="zh-CN" altLang="en-US" sz="4400" spc="330" dirty="0" smtClean="0">
                <a:solidFill>
                  <a:prstClr val="black"/>
                </a:solidFill>
                <a:latin typeface="微软雅黑" pitchFamily="34" charset="-122"/>
                <a:ea typeface="微软雅黑" pitchFamily="34" charset="-122"/>
                <a:cs typeface="安卓中文"/>
                <a:sym typeface="安卓中文"/>
              </a:rPr>
              <a:t>注入，</a:t>
            </a:r>
            <a:r>
              <a:rPr lang="zh-CN" altLang="en-US" sz="4800" dirty="0" smtClean="0"/>
              <a:t>可以通过</a:t>
            </a:r>
            <a:r>
              <a:rPr lang="zh-CN" altLang="en-US" sz="4800" dirty="0"/>
              <a:t>注入点</a:t>
            </a:r>
            <a:r>
              <a:rPr lang="zh-CN" altLang="en-US" sz="4800" dirty="0" smtClean="0"/>
              <a:t>测试</a:t>
            </a:r>
            <a:endParaRPr lang="en-US" altLang="zh-CN" sz="4800" dirty="0" smtClean="0"/>
          </a:p>
          <a:p>
            <a:pPr>
              <a:lnSpc>
                <a:spcPct val="150000"/>
              </a:lnSpc>
            </a:pPr>
            <a:endParaRPr lang="en-US" altLang="zh-CN" sz="4800" dirty="0" smtClean="0"/>
          </a:p>
          <a:p>
            <a:r>
              <a:rPr lang="en-US" altLang="zh-CN" sz="4800" u="sng" dirty="0">
                <a:hlinkClick r:id="rId3"/>
              </a:rPr>
              <a:t>http://www.cinemax-prod.co.il/</a:t>
            </a:r>
            <a:r>
              <a:rPr lang="en-US" altLang="zh-CN" sz="4800" u="sng" dirty="0" err="1">
                <a:hlinkClick r:id="rId3"/>
              </a:rPr>
              <a:t>project.asp?item_id</a:t>
            </a:r>
            <a:r>
              <a:rPr lang="en-US" altLang="zh-CN" sz="4800" u="sng" dirty="0">
                <a:hlinkClick r:id="rId3"/>
              </a:rPr>
              <a:t>=10</a:t>
            </a:r>
            <a:r>
              <a:rPr lang="en-US" altLang="zh-CN" sz="4800" dirty="0"/>
              <a:t>’</a:t>
            </a:r>
            <a:endParaRPr lang="zh-CN" altLang="zh-CN" sz="4800" dirty="0"/>
          </a:p>
          <a:p>
            <a:r>
              <a:rPr lang="en-US" altLang="zh-CN" sz="4800" u="sng" dirty="0">
                <a:hlinkClick r:id="rId3"/>
              </a:rPr>
              <a:t>http://www.cinemax-prod.co.il/project.asp?item_id=10</a:t>
            </a:r>
            <a:r>
              <a:rPr lang="en-US" altLang="zh-CN" sz="4800" dirty="0"/>
              <a:t> and 1 = 1</a:t>
            </a:r>
            <a:endParaRPr lang="zh-CN" altLang="zh-CN" sz="4800" dirty="0"/>
          </a:p>
          <a:p>
            <a:r>
              <a:rPr lang="en-US" altLang="zh-CN" sz="4800" u="sng" dirty="0">
                <a:hlinkClick r:id="rId3"/>
              </a:rPr>
              <a:t>http://www.cinemax-prod.co.il/project.asp?item_id=10</a:t>
            </a:r>
            <a:r>
              <a:rPr lang="en-US" altLang="zh-CN" sz="4800" dirty="0"/>
              <a:t> and 1 = </a:t>
            </a:r>
            <a:r>
              <a:rPr lang="en-US" altLang="zh-CN" sz="4800" dirty="0" smtClean="0"/>
              <a:t>2</a:t>
            </a:r>
          </a:p>
          <a:p>
            <a:endParaRPr lang="en-US" altLang="zh-CN" sz="4800" dirty="0" smtClean="0"/>
          </a:p>
          <a:p>
            <a:pPr>
              <a:lnSpc>
                <a:spcPct val="150000"/>
              </a:lnSpc>
            </a:pPr>
            <a:r>
              <a:rPr lang="en-US" altLang="zh-CN" sz="4800" dirty="0"/>
              <a:t>	</a:t>
            </a:r>
            <a:r>
              <a:rPr lang="zh-CN" altLang="zh-CN" sz="4800" dirty="0" smtClean="0"/>
              <a:t>如果</a:t>
            </a:r>
            <a:r>
              <a:rPr lang="zh-CN" altLang="zh-CN" sz="4800" dirty="0"/>
              <a:t>页面返回一个</a:t>
            </a:r>
            <a:r>
              <a:rPr lang="en-US" altLang="zh-CN" sz="4800" dirty="0"/>
              <a:t>SQL</a:t>
            </a:r>
            <a:r>
              <a:rPr lang="zh-CN" altLang="zh-CN" sz="4800" dirty="0"/>
              <a:t>错误，说明页面可能存在</a:t>
            </a:r>
            <a:r>
              <a:rPr lang="en-US" altLang="zh-CN" sz="4800" dirty="0"/>
              <a:t>SQL</a:t>
            </a:r>
            <a:r>
              <a:rPr lang="zh-CN" altLang="zh-CN" sz="4800" dirty="0"/>
              <a:t>注入点；如果页面加载正常显示或者重定向到一个不同的页面，跳过这个网站，用同样的方法去测试下一个网站。</a:t>
            </a:r>
          </a:p>
          <a:p>
            <a:endParaRPr lang="zh-CN" altLang="zh-CN" sz="4800" dirty="0"/>
          </a:p>
        </p:txBody>
      </p:sp>
    </p:spTree>
    <p:extLst>
      <p:ext uri="{BB962C8B-B14F-4D97-AF65-F5344CB8AC3E}">
        <p14:creationId xmlns:p14="http://schemas.microsoft.com/office/powerpoint/2010/main" val="1482241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a:latin typeface="微软雅黑" pitchFamily="34" charset="-122"/>
                  <a:ea typeface="微软雅黑" pitchFamily="34" charset="-122"/>
                </a:rPr>
                <a:t>基本用法</a:t>
              </a:r>
              <a:endParaRPr lang="en-US" altLang="zh-CN" sz="6000" spc="0" dirty="0">
                <a:latin typeface="微软雅黑" pitchFamily="34" charset="-122"/>
                <a:ea typeface="微软雅黑" pitchFamily="34" charset="-122"/>
              </a:endParaRPr>
            </a:p>
          </p:txBody>
        </p:sp>
      </p:grpSp>
      <p:sp>
        <p:nvSpPr>
          <p:cNvPr id="33" name="TextBox 32"/>
          <p:cNvSpPr txBox="1"/>
          <p:nvPr/>
        </p:nvSpPr>
        <p:spPr>
          <a:xfrm>
            <a:off x="1102768" y="3221850"/>
            <a:ext cx="22826841" cy="8586966"/>
          </a:xfrm>
          <a:prstGeom prst="rect">
            <a:avLst/>
          </a:prstGeom>
          <a:noFill/>
        </p:spPr>
        <p:txBody>
          <a:bodyPr wrap="square" rtlCol="0">
            <a:spAutoFit/>
          </a:bodyPr>
          <a:lstStyle/>
          <a:p>
            <a:r>
              <a:rPr lang="en-US" altLang="zh-CN" sz="4800" dirty="0" smtClean="0">
                <a:solidFill>
                  <a:prstClr val="black"/>
                </a:solidFill>
                <a:sym typeface="安卓中文"/>
              </a:rPr>
              <a:t>1. </a:t>
            </a:r>
            <a:r>
              <a:rPr lang="en-US" altLang="zh-CN" sz="4800" dirty="0" err="1" smtClean="0">
                <a:solidFill>
                  <a:prstClr val="black"/>
                </a:solidFill>
                <a:sym typeface="安卓中文"/>
              </a:rPr>
              <a:t>Sql</a:t>
            </a:r>
            <a:r>
              <a:rPr lang="zh-CN" altLang="en-US" sz="4800" dirty="0" smtClean="0">
                <a:solidFill>
                  <a:prstClr val="black"/>
                </a:solidFill>
                <a:sym typeface="安卓中文"/>
              </a:rPr>
              <a:t>注入</a:t>
            </a:r>
            <a:r>
              <a:rPr lang="en-US" altLang="zh-CN" sz="4800" dirty="0" smtClean="0">
                <a:solidFill>
                  <a:prstClr val="black"/>
                </a:solidFill>
                <a:sym typeface="安卓中文"/>
              </a:rPr>
              <a:t> </a:t>
            </a:r>
          </a:p>
          <a:p>
            <a:r>
              <a:rPr lang="en-US" altLang="zh-CN" sz="4800" dirty="0" smtClean="0">
                <a:solidFill>
                  <a:prstClr val="black"/>
                </a:solidFill>
                <a:sym typeface="安卓中文"/>
              </a:rPr>
              <a:t>&gt; </a:t>
            </a:r>
            <a:r>
              <a:rPr lang="en-US" altLang="zh-CN" sz="4800" dirty="0" smtClean="0"/>
              <a:t>sqlmap.py –u “</a:t>
            </a:r>
            <a:r>
              <a:rPr lang="en-US" altLang="zh-CN" sz="4800" u="sng" dirty="0" smtClean="0">
                <a:hlinkClick r:id="rId3"/>
              </a:rPr>
              <a:t>http</a:t>
            </a:r>
            <a:r>
              <a:rPr lang="en-US" altLang="zh-CN" sz="4800" u="sng" dirty="0">
                <a:hlinkClick r:id="rId3"/>
              </a:rPr>
              <a:t>://</a:t>
            </a:r>
            <a:r>
              <a:rPr lang="en-US" altLang="zh-CN" sz="4800" u="sng" dirty="0" smtClean="0">
                <a:hlinkClick r:id="rId3"/>
              </a:rPr>
              <a:t>www.cinemax-prod.co.il/</a:t>
            </a:r>
            <a:r>
              <a:rPr lang="en-US" altLang="zh-CN" sz="4800" u="sng" dirty="0" err="1" smtClean="0">
                <a:hlinkClick r:id="rId3"/>
              </a:rPr>
              <a:t>project.asp?item_id</a:t>
            </a:r>
            <a:r>
              <a:rPr lang="en-US" altLang="zh-CN" sz="4800" u="sng" dirty="0" smtClean="0">
                <a:hlinkClick r:id="rId3"/>
              </a:rPr>
              <a:t>=10</a:t>
            </a:r>
            <a:r>
              <a:rPr lang="en-US" altLang="zh-CN" sz="4800" dirty="0" smtClean="0"/>
              <a:t>” </a:t>
            </a:r>
          </a:p>
          <a:p>
            <a:pPr>
              <a:lnSpc>
                <a:spcPct val="150000"/>
              </a:lnSpc>
            </a:pPr>
            <a:r>
              <a:rPr lang="en-US" altLang="zh-CN" sz="4800" dirty="0" smtClean="0"/>
              <a:t>2. </a:t>
            </a:r>
            <a:r>
              <a:rPr lang="zh-CN" altLang="en-US" sz="4800" dirty="0" smtClean="0"/>
              <a:t>查询</a:t>
            </a:r>
            <a:r>
              <a:rPr lang="zh-CN" altLang="en-US" sz="4800" dirty="0"/>
              <a:t>有哪些数据库</a:t>
            </a:r>
            <a:endParaRPr lang="en-US" altLang="zh-CN" sz="4800" dirty="0" smtClean="0">
              <a:solidFill>
                <a:prstClr val="black"/>
              </a:solidFill>
              <a:sym typeface="安卓中文"/>
            </a:endParaRPr>
          </a:p>
          <a:p>
            <a:r>
              <a:rPr lang="en-US" altLang="zh-CN" sz="4800" dirty="0" smtClean="0">
                <a:solidFill>
                  <a:prstClr val="black"/>
                </a:solidFill>
                <a:sym typeface="安卓中文"/>
              </a:rPr>
              <a:t>&gt; </a:t>
            </a:r>
            <a:r>
              <a:rPr lang="en-US" altLang="zh-CN" sz="4800" dirty="0" smtClean="0"/>
              <a:t>sqlmap.py </a:t>
            </a:r>
            <a:r>
              <a:rPr lang="en-US" altLang="zh-CN" sz="4800" dirty="0"/>
              <a:t>–u </a:t>
            </a:r>
            <a:r>
              <a:rPr lang="en-US" altLang="zh-CN" sz="4800" dirty="0" smtClean="0">
                <a:hlinkClick r:id="rId3"/>
              </a:rPr>
              <a:t>“</a:t>
            </a:r>
            <a:r>
              <a:rPr lang="en-US" altLang="zh-CN" sz="4800" u="sng" dirty="0" smtClean="0">
                <a:hlinkClick r:id="rId3"/>
              </a:rPr>
              <a:t>http</a:t>
            </a:r>
            <a:r>
              <a:rPr lang="en-US" altLang="zh-CN" sz="4800" u="sng" dirty="0">
                <a:hlinkClick r:id="rId3"/>
              </a:rPr>
              <a:t>://</a:t>
            </a:r>
            <a:r>
              <a:rPr lang="en-US" altLang="zh-CN" sz="4800" u="sng" dirty="0" smtClean="0">
                <a:hlinkClick r:id="rId3"/>
              </a:rPr>
              <a:t>www.cinemax-prod.co.il/</a:t>
            </a:r>
            <a:r>
              <a:rPr lang="en-US" altLang="zh-CN" sz="4800" u="sng" dirty="0" err="1" smtClean="0">
                <a:hlinkClick r:id="rId3"/>
              </a:rPr>
              <a:t>project.asp?item_id</a:t>
            </a:r>
            <a:r>
              <a:rPr lang="en-US" altLang="zh-CN" sz="4800" u="sng" dirty="0" smtClean="0">
                <a:hlinkClick r:id="rId3"/>
              </a:rPr>
              <a:t>=10</a:t>
            </a:r>
            <a:r>
              <a:rPr lang="en-US" altLang="zh-CN" sz="4800" u="sng" dirty="0" smtClean="0"/>
              <a:t>”  </a:t>
            </a:r>
            <a:r>
              <a:rPr lang="en-US" altLang="zh-CN" sz="4800" dirty="0" smtClean="0"/>
              <a:t>--</a:t>
            </a:r>
            <a:r>
              <a:rPr lang="en-US" altLang="zh-CN" sz="4800" dirty="0" err="1"/>
              <a:t>dbms</a:t>
            </a:r>
            <a:r>
              <a:rPr lang="en-US" altLang="zh-CN" sz="4800" dirty="0"/>
              <a:t> </a:t>
            </a:r>
            <a:r>
              <a:rPr lang="en-US" altLang="zh-CN" sz="4800" dirty="0" err="1"/>
              <a:t>mysql</a:t>
            </a:r>
            <a:r>
              <a:rPr lang="en-US" altLang="zh-CN" sz="4800" dirty="0"/>
              <a:t> --level 3 --</a:t>
            </a:r>
            <a:r>
              <a:rPr lang="en-US" altLang="zh-CN" sz="4800" dirty="0" err="1"/>
              <a:t>dbs</a:t>
            </a:r>
            <a:r>
              <a:rPr lang="en-US" altLang="zh-CN" sz="4800" dirty="0"/>
              <a:t>  </a:t>
            </a:r>
            <a:endParaRPr lang="en-US" altLang="zh-CN" sz="4800" dirty="0" smtClean="0"/>
          </a:p>
          <a:p>
            <a:r>
              <a:rPr lang="en-US" altLang="zh-CN" sz="4800" dirty="0" smtClean="0"/>
              <a:t>3. </a:t>
            </a:r>
            <a:r>
              <a:rPr lang="zh-CN" altLang="en-US" sz="4800" dirty="0" smtClean="0"/>
              <a:t>查询</a:t>
            </a:r>
            <a:r>
              <a:rPr lang="en-US" altLang="zh-CN" sz="4800" dirty="0"/>
              <a:t>test</a:t>
            </a:r>
            <a:r>
              <a:rPr lang="zh-CN" altLang="en-US" sz="4800" dirty="0"/>
              <a:t>数据库中有哪些</a:t>
            </a:r>
            <a:r>
              <a:rPr lang="zh-CN" altLang="en-US" sz="4800" dirty="0" smtClean="0"/>
              <a:t>表</a:t>
            </a:r>
            <a:endParaRPr lang="en-US" altLang="zh-CN" sz="4800" dirty="0" smtClean="0"/>
          </a:p>
          <a:p>
            <a:r>
              <a:rPr lang="en-US" altLang="zh-CN" sz="4800" dirty="0">
                <a:solidFill>
                  <a:prstClr val="black"/>
                </a:solidFill>
                <a:sym typeface="安卓中文"/>
              </a:rPr>
              <a:t>&gt; </a:t>
            </a:r>
            <a:r>
              <a:rPr lang="en-US" altLang="zh-CN" sz="4800" dirty="0"/>
              <a:t>sqlmap.py –u </a:t>
            </a:r>
            <a:r>
              <a:rPr lang="en-US" altLang="zh-CN" sz="4800" dirty="0" smtClean="0">
                <a:hlinkClick r:id="rId3"/>
              </a:rPr>
              <a:t>“</a:t>
            </a:r>
            <a:r>
              <a:rPr lang="en-US" altLang="zh-CN" sz="4800" u="sng" dirty="0" smtClean="0">
                <a:hlinkClick r:id="rId3"/>
              </a:rPr>
              <a:t>http</a:t>
            </a:r>
            <a:r>
              <a:rPr lang="en-US" altLang="zh-CN" sz="4800" u="sng" dirty="0">
                <a:hlinkClick r:id="rId3"/>
              </a:rPr>
              <a:t>://</a:t>
            </a:r>
            <a:r>
              <a:rPr lang="en-US" altLang="zh-CN" sz="4800" u="sng" dirty="0" smtClean="0">
                <a:hlinkClick r:id="rId3"/>
              </a:rPr>
              <a:t>www.cinemax-prod.co.il/</a:t>
            </a:r>
            <a:r>
              <a:rPr lang="en-US" altLang="zh-CN" sz="4800" u="sng" dirty="0" err="1" smtClean="0">
                <a:hlinkClick r:id="rId3"/>
              </a:rPr>
              <a:t>project.asp?item_id</a:t>
            </a:r>
            <a:r>
              <a:rPr lang="en-US" altLang="zh-CN" sz="4800" u="sng" dirty="0" smtClean="0">
                <a:hlinkClick r:id="rId3"/>
              </a:rPr>
              <a:t>=10</a:t>
            </a:r>
            <a:r>
              <a:rPr lang="en-US" altLang="zh-CN" sz="4800" u="sng" dirty="0" smtClean="0"/>
              <a:t>”  </a:t>
            </a:r>
            <a:r>
              <a:rPr lang="en-US" altLang="zh-CN" sz="4800" dirty="0" smtClean="0"/>
              <a:t>--</a:t>
            </a:r>
            <a:r>
              <a:rPr lang="en-US" altLang="zh-CN" sz="4800" dirty="0" err="1"/>
              <a:t>dbms</a:t>
            </a:r>
            <a:r>
              <a:rPr lang="en-US" altLang="zh-CN" sz="4800" dirty="0"/>
              <a:t> </a:t>
            </a:r>
            <a:r>
              <a:rPr lang="en-US" altLang="zh-CN" sz="4800" dirty="0" err="1"/>
              <a:t>mysql</a:t>
            </a:r>
            <a:r>
              <a:rPr lang="en-US" altLang="zh-CN" sz="4800" dirty="0"/>
              <a:t> --level 3 -D test --tables</a:t>
            </a:r>
            <a:endParaRPr lang="en-US" altLang="zh-CN" sz="4800" dirty="0">
              <a:sym typeface="安卓中文"/>
            </a:endParaRPr>
          </a:p>
          <a:p>
            <a:r>
              <a:rPr lang="en-US" altLang="zh-CN" sz="4800" dirty="0" smtClean="0"/>
              <a:t>4. </a:t>
            </a:r>
            <a:r>
              <a:rPr lang="zh-CN" altLang="en-US" sz="4800" dirty="0" smtClean="0"/>
              <a:t>查询</a:t>
            </a:r>
            <a:r>
              <a:rPr lang="en-US" altLang="zh-CN" sz="4800" dirty="0"/>
              <a:t>test</a:t>
            </a:r>
            <a:r>
              <a:rPr lang="zh-CN" altLang="en-US" sz="4800" dirty="0"/>
              <a:t>数据库中</a:t>
            </a:r>
            <a:r>
              <a:rPr lang="en-US" altLang="zh-CN" sz="4800" dirty="0"/>
              <a:t>admin</a:t>
            </a:r>
            <a:r>
              <a:rPr lang="zh-CN" altLang="en-US" sz="4800" dirty="0"/>
              <a:t>表有哪些</a:t>
            </a:r>
            <a:r>
              <a:rPr lang="zh-CN" altLang="en-US" sz="4800" dirty="0" smtClean="0"/>
              <a:t>字段</a:t>
            </a:r>
            <a:endParaRPr lang="en-US" altLang="zh-CN" sz="4800" dirty="0" smtClean="0"/>
          </a:p>
          <a:p>
            <a:r>
              <a:rPr lang="en-US" altLang="zh-CN" sz="4800" dirty="0">
                <a:solidFill>
                  <a:prstClr val="black"/>
                </a:solidFill>
                <a:sym typeface="安卓中文"/>
              </a:rPr>
              <a:t>&gt; </a:t>
            </a:r>
            <a:r>
              <a:rPr lang="en-US" altLang="zh-CN" sz="4800" dirty="0"/>
              <a:t>sqlmap.py –u </a:t>
            </a:r>
            <a:r>
              <a:rPr lang="en-US" altLang="zh-CN" sz="4800" dirty="0">
                <a:hlinkClick r:id="rId3"/>
              </a:rPr>
              <a:t>“</a:t>
            </a:r>
            <a:r>
              <a:rPr lang="en-US" altLang="zh-CN" sz="4800" u="sng" dirty="0">
                <a:hlinkClick r:id="rId3"/>
              </a:rPr>
              <a:t>http://www.cinemax-prod.co.il/</a:t>
            </a:r>
            <a:r>
              <a:rPr lang="en-US" altLang="zh-CN" sz="4800" u="sng" dirty="0" err="1">
                <a:hlinkClick r:id="rId3"/>
              </a:rPr>
              <a:t>project.asp?item_id</a:t>
            </a:r>
            <a:r>
              <a:rPr lang="en-US" altLang="zh-CN" sz="4800" u="sng" dirty="0">
                <a:hlinkClick r:id="rId3"/>
              </a:rPr>
              <a:t>=10</a:t>
            </a:r>
            <a:r>
              <a:rPr lang="en-US" altLang="zh-CN" sz="4800" u="sng" dirty="0"/>
              <a:t>” --</a:t>
            </a:r>
            <a:r>
              <a:rPr lang="en-US" altLang="zh-CN" sz="4800" u="sng" dirty="0" err="1"/>
              <a:t>dbms</a:t>
            </a:r>
            <a:r>
              <a:rPr lang="en-US" altLang="zh-CN" sz="4800" u="sng" dirty="0"/>
              <a:t> </a:t>
            </a:r>
            <a:r>
              <a:rPr lang="en-US" altLang="zh-CN" sz="4800" u="sng" dirty="0" err="1"/>
              <a:t>mysql</a:t>
            </a:r>
            <a:r>
              <a:rPr lang="en-US" altLang="zh-CN" sz="4800" u="sng" dirty="0"/>
              <a:t> --level 3 -D test -T admin -C </a:t>
            </a:r>
            <a:endParaRPr lang="zh-CN" altLang="en-US" sz="4800" dirty="0">
              <a:solidFill>
                <a:prstClr val="black"/>
              </a:solidFill>
              <a:sym typeface="安卓中文"/>
            </a:endParaRPr>
          </a:p>
        </p:txBody>
      </p:sp>
    </p:spTree>
    <p:extLst>
      <p:ext uri="{BB962C8B-B14F-4D97-AF65-F5344CB8AC3E}">
        <p14:creationId xmlns:p14="http://schemas.microsoft.com/office/powerpoint/2010/main" val="4005757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123"/>
        <p:cNvGrpSpPr/>
        <p:nvPr/>
      </p:nvGrpSpPr>
      <p:grpSpPr>
        <a:xfrm>
          <a:off x="0" y="0"/>
          <a:ext cx="0" cy="0"/>
          <a:chOff x="0" y="0"/>
          <a:chExt cx="0" cy="0"/>
        </a:xfrm>
      </p:grpSpPr>
      <p:grpSp>
        <p:nvGrpSpPr>
          <p:cNvPr id="124" name="Group 124"/>
          <p:cNvGrpSpPr/>
          <p:nvPr/>
        </p:nvGrpSpPr>
        <p:grpSpPr>
          <a:xfrm>
            <a:off x="0" y="0"/>
            <a:ext cx="24384000" cy="13716000"/>
            <a:chOff x="0" y="0"/>
            <a:chExt cx="24384000" cy="13716000"/>
          </a:xfrm>
        </p:grpSpPr>
      </p:grpSp>
      <p:grpSp>
        <p:nvGrpSpPr>
          <p:cNvPr id="126" name="Group 126"/>
          <p:cNvGrpSpPr/>
          <p:nvPr/>
        </p:nvGrpSpPr>
        <p:grpSpPr>
          <a:xfrm>
            <a:off x="2898328" y="5829161"/>
            <a:ext cx="20269200" cy="1157176"/>
            <a:chOff x="0" y="76732"/>
            <a:chExt cx="20269200" cy="1157176"/>
          </a:xfrm>
        </p:grpSpPr>
        <p:sp>
          <p:nvSpPr>
            <p:cNvPr id="2" name="text 126"/>
            <p:cNvSpPr/>
            <p:nvPr/>
          </p:nvSpPr>
          <p:spPr>
            <a:xfrm>
              <a:off x="0" y="76732"/>
              <a:ext cx="20269200" cy="1157176"/>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a:lnSpc>
                  <a:spcPct val="89142"/>
                </a:lnSpc>
                <a:defRPr spc="330">
                  <a:solidFill>
                    <a:srgbClr val="FFFFFF">
                      <a:alpha val="100000"/>
                    </a:srgbClr>
                  </a:solidFill>
                  <a:latin typeface="安卓中文"/>
                  <a:ea typeface="安卓中文"/>
                  <a:cs typeface="安卓中文"/>
                  <a:sym typeface="安卓中文"/>
                </a:defRPr>
              </a:lvl1pPr>
            </a:lstStyle>
            <a:p>
              <a:pPr lvl="0">
                <a:defRPr sz="2400" spc="0"/>
              </a:pPr>
              <a:r>
                <a:rPr lang="en-US" altLang="zh-CN" sz="7700" dirty="0" err="1" smtClean="0"/>
                <a:t>Aircrack-ng</a:t>
              </a:r>
              <a:endParaRPr lang="zh-CN" sz="7700" spc="330" dirty="0"/>
            </a:p>
          </p:txBody>
        </p:sp>
      </p:grpSp>
      <p:grpSp>
        <p:nvGrpSpPr>
          <p:cNvPr id="127" name="Group 127"/>
          <p:cNvGrpSpPr/>
          <p:nvPr/>
        </p:nvGrpSpPr>
        <p:grpSpPr>
          <a:xfrm>
            <a:off x="5641527" y="4206132"/>
            <a:ext cx="17526000" cy="1428020"/>
            <a:chOff x="0" y="93710"/>
            <a:chExt cx="17526000" cy="1428020"/>
          </a:xfrm>
        </p:grpSpPr>
        <p:sp>
          <p:nvSpPr>
            <p:cNvPr id="3" name="text 127"/>
            <p:cNvSpPr/>
            <p:nvPr/>
          </p:nvSpPr>
          <p:spPr>
            <a:xfrm>
              <a:off x="0" y="93710"/>
              <a:ext cx="17526000" cy="1428020"/>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a:lnSpc>
                  <a:spcPct val="87111"/>
                </a:lnSpc>
                <a:defRPr spc="330">
                  <a:solidFill>
                    <a:srgbClr val="FFFFFF">
                      <a:alpha val="100000"/>
                    </a:srgbClr>
                  </a:solidFill>
                  <a:latin typeface="安卓中文"/>
                  <a:ea typeface="安卓中文"/>
                  <a:cs typeface="安卓中文"/>
                  <a:sym typeface="安卓中文"/>
                </a:defRPr>
              </a:lvl1pPr>
            </a:lstStyle>
            <a:p>
              <a:pPr lvl="0">
                <a:defRPr sz="2400" spc="0"/>
              </a:pPr>
              <a:r>
                <a:rPr lang="en-US" altLang="zh-CN" sz="9900" spc="330" dirty="0" smtClean="0"/>
                <a:t>NO.4</a:t>
              </a:r>
              <a:endParaRPr lang="zh-CN" sz="9900" spc="33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lvl="0">
                <a:defRPr sz="2400" spc="0"/>
              </a:pPr>
              <a:r>
                <a:rPr lang="zh-CN" altLang="en-US" sz="6000" dirty="0">
                  <a:latin typeface="微软雅黑" pitchFamily="34" charset="-122"/>
                  <a:ea typeface="微软雅黑" pitchFamily="34" charset="-122"/>
                </a:rPr>
                <a:t>简介</a:t>
              </a:r>
              <a:endParaRPr lang="zh-CN" altLang="zh-CN" sz="6000" dirty="0">
                <a:latin typeface="微软雅黑" pitchFamily="34" charset="-122"/>
                <a:ea typeface="微软雅黑" pitchFamily="34" charset="-122"/>
              </a:endParaRPr>
            </a:p>
          </p:txBody>
        </p:sp>
      </p:grpSp>
      <p:sp>
        <p:nvSpPr>
          <p:cNvPr id="33" name="TextBox 32"/>
          <p:cNvSpPr txBox="1"/>
          <p:nvPr/>
        </p:nvSpPr>
        <p:spPr>
          <a:xfrm>
            <a:off x="1662173" y="3185592"/>
            <a:ext cx="21098344" cy="3554819"/>
          </a:xfrm>
          <a:prstGeom prst="rect">
            <a:avLst/>
          </a:prstGeom>
          <a:noFill/>
        </p:spPr>
        <p:txBody>
          <a:bodyPr wrap="square" rtlCol="0">
            <a:spAutoFit/>
          </a:bodyPr>
          <a:lstStyle/>
          <a:p>
            <a:pPr>
              <a:lnSpc>
                <a:spcPct val="150000"/>
              </a:lnSpc>
            </a:pPr>
            <a:r>
              <a:rPr lang="en-US" altLang="zh-CN" sz="5000" spc="330" dirty="0">
                <a:latin typeface="微软雅黑" pitchFamily="34" charset="-122"/>
                <a:ea typeface="微软雅黑" pitchFamily="34" charset="-122"/>
                <a:cs typeface="安卓中文"/>
                <a:sym typeface="安卓中文"/>
              </a:rPr>
              <a:t>Kali Linux</a:t>
            </a:r>
            <a:r>
              <a:rPr lang="zh-CN" altLang="en-US" sz="5000" spc="330" dirty="0">
                <a:latin typeface="微软雅黑" pitchFamily="34" charset="-122"/>
                <a:ea typeface="微软雅黑" pitchFamily="34" charset="-122"/>
                <a:cs typeface="安卓中文"/>
                <a:sym typeface="安卓中文"/>
              </a:rPr>
              <a:t>是基于</a:t>
            </a:r>
            <a:r>
              <a:rPr lang="en-US" altLang="zh-CN" sz="5000" spc="330" dirty="0" err="1">
                <a:latin typeface="微软雅黑" pitchFamily="34" charset="-122"/>
                <a:ea typeface="微软雅黑" pitchFamily="34" charset="-122"/>
                <a:cs typeface="安卓中文"/>
                <a:sym typeface="安卓中文"/>
              </a:rPr>
              <a:t>Debian</a:t>
            </a:r>
            <a:r>
              <a:rPr lang="zh-CN" altLang="en-US" sz="5000" spc="330" dirty="0">
                <a:latin typeface="微软雅黑" pitchFamily="34" charset="-122"/>
                <a:ea typeface="微软雅黑" pitchFamily="34" charset="-122"/>
                <a:cs typeface="安卓中文"/>
                <a:sym typeface="安卓中文"/>
              </a:rPr>
              <a:t>的</a:t>
            </a:r>
            <a:r>
              <a:rPr lang="en-US" altLang="zh-CN" sz="5000" spc="330" dirty="0">
                <a:latin typeface="微软雅黑" pitchFamily="34" charset="-122"/>
                <a:ea typeface="微软雅黑" pitchFamily="34" charset="-122"/>
                <a:cs typeface="安卓中文"/>
                <a:sym typeface="安卓中文"/>
              </a:rPr>
              <a:t>Linux</a:t>
            </a:r>
            <a:r>
              <a:rPr lang="zh-CN" altLang="en-US" sz="5000" spc="330" dirty="0">
                <a:latin typeface="微软雅黑" pitchFamily="34" charset="-122"/>
                <a:ea typeface="微软雅黑" pitchFamily="34" charset="-122"/>
                <a:cs typeface="安卓中文"/>
                <a:sym typeface="安卓中文"/>
              </a:rPr>
              <a:t>发行版， 设计用于数字鉴识和渗透</a:t>
            </a:r>
            <a:r>
              <a:rPr lang="zh-CN" altLang="en-US" sz="5000" spc="330" dirty="0" smtClean="0">
                <a:latin typeface="微软雅黑" pitchFamily="34" charset="-122"/>
                <a:ea typeface="微软雅黑" pitchFamily="34" charset="-122"/>
                <a:cs typeface="安卓中文"/>
                <a:sym typeface="安卓中文"/>
              </a:rPr>
              <a:t>测试，</a:t>
            </a:r>
            <a:r>
              <a:rPr lang="zh-CN" altLang="en-US" sz="5000" spc="330" dirty="0">
                <a:latin typeface="微软雅黑" pitchFamily="34" charset="-122"/>
                <a:ea typeface="微软雅黑" pitchFamily="34" charset="-122"/>
                <a:cs typeface="安卓中文"/>
              </a:rPr>
              <a:t>集成了各种的渗透测试和安全审计的工具，供渗透测试和安全设计人员</a:t>
            </a:r>
            <a:r>
              <a:rPr lang="zh-CN" altLang="en-US" sz="5000" spc="330" dirty="0" smtClean="0">
                <a:latin typeface="微软雅黑" pitchFamily="34" charset="-122"/>
                <a:ea typeface="微软雅黑" pitchFamily="34" charset="-122"/>
                <a:cs typeface="安卓中文"/>
              </a:rPr>
              <a:t>使用。</a:t>
            </a:r>
            <a:endParaRPr lang="zh-CN" altLang="en-US" sz="5000" spc="330" dirty="0">
              <a:latin typeface="微软雅黑" pitchFamily="34" charset="-122"/>
              <a:ea typeface="微软雅黑" pitchFamily="34" charset="-122"/>
              <a:cs typeface="安卓中文"/>
              <a:sym typeface="安卓中文"/>
            </a:endParaRPr>
          </a:p>
        </p:txBody>
      </p:sp>
      <p:sp>
        <p:nvSpPr>
          <p:cNvPr id="13" name="TextBox 12"/>
          <p:cNvSpPr txBox="1"/>
          <p:nvPr/>
        </p:nvSpPr>
        <p:spPr>
          <a:xfrm>
            <a:off x="1694583" y="7290048"/>
            <a:ext cx="21065933" cy="4708981"/>
          </a:xfrm>
          <a:prstGeom prst="rect">
            <a:avLst/>
          </a:prstGeom>
          <a:noFill/>
        </p:spPr>
        <p:txBody>
          <a:bodyPr wrap="square" rtlCol="0">
            <a:spAutoFit/>
          </a:bodyPr>
          <a:lstStyle/>
          <a:p>
            <a:pPr>
              <a:lnSpc>
                <a:spcPct val="150000"/>
              </a:lnSpc>
            </a:pPr>
            <a:r>
              <a:rPr lang="en-US" altLang="zh-CN" sz="5000" spc="330" dirty="0">
                <a:latin typeface="微软雅黑" pitchFamily="34" charset="-122"/>
                <a:ea typeface="微软雅黑" pitchFamily="34" charset="-122"/>
                <a:cs typeface="安卓中文"/>
              </a:rPr>
              <a:t>Kali Linux</a:t>
            </a:r>
            <a:r>
              <a:rPr lang="zh-CN" altLang="en-US" sz="5000" spc="330" dirty="0">
                <a:latin typeface="微软雅黑" pitchFamily="34" charset="-122"/>
                <a:ea typeface="微软雅黑" pitchFamily="34" charset="-122"/>
                <a:cs typeface="安卓中文"/>
              </a:rPr>
              <a:t>将所带的工具集划分为</a:t>
            </a:r>
            <a:r>
              <a:rPr lang="zh-CN" altLang="en-US" sz="5000" spc="330" dirty="0" smtClean="0">
                <a:latin typeface="微软雅黑" pitchFamily="34" charset="-122"/>
                <a:ea typeface="微软雅黑" pitchFamily="34" charset="-122"/>
                <a:cs typeface="安卓中文"/>
              </a:rPr>
              <a:t>十三个</a:t>
            </a:r>
            <a:r>
              <a:rPr lang="zh-CN" altLang="en-US" sz="5000" spc="330" dirty="0">
                <a:latin typeface="微软雅黑" pitchFamily="34" charset="-122"/>
                <a:ea typeface="微软雅黑" pitchFamily="34" charset="-122"/>
                <a:cs typeface="安卓中文"/>
              </a:rPr>
              <a:t>大</a:t>
            </a:r>
            <a:r>
              <a:rPr lang="zh-CN" altLang="en-US" sz="5000" spc="330" dirty="0" smtClean="0">
                <a:latin typeface="微软雅黑" pitchFamily="34" charset="-122"/>
                <a:ea typeface="微软雅黑" pitchFamily="34" charset="-122"/>
                <a:cs typeface="安卓中文"/>
              </a:rPr>
              <a:t>类</a:t>
            </a:r>
            <a:r>
              <a:rPr lang="zh-CN" altLang="en-US" sz="5000" spc="330" dirty="0">
                <a:latin typeface="微软雅黑" pitchFamily="34" charset="-122"/>
                <a:ea typeface="微软雅黑" pitchFamily="34" charset="-122"/>
                <a:cs typeface="安卓中文"/>
              </a:rPr>
              <a:t>。这些大类中，很多工具是重复出现的，因为这些工具同时具有多种功能，比如</a:t>
            </a:r>
            <a:r>
              <a:rPr lang="en-US" altLang="zh-CN" sz="5000" spc="330" dirty="0" err="1">
                <a:latin typeface="微软雅黑" pitchFamily="34" charset="-122"/>
                <a:ea typeface="微软雅黑" pitchFamily="34" charset="-122"/>
                <a:cs typeface="安卓中文"/>
              </a:rPr>
              <a:t>nmap</a:t>
            </a:r>
            <a:r>
              <a:rPr lang="zh-CN" altLang="en-US" sz="5000" spc="330" dirty="0">
                <a:latin typeface="微软雅黑" pitchFamily="34" charset="-122"/>
                <a:ea typeface="微软雅黑" pitchFamily="34" charset="-122"/>
                <a:cs typeface="安卓中文"/>
              </a:rPr>
              <a:t>既能作为信息搜集工具也能作为漏洞探测工具</a:t>
            </a:r>
            <a:r>
              <a:rPr lang="zh-CN" altLang="en-US" sz="5000" spc="330" dirty="0" smtClean="0">
                <a:latin typeface="微软雅黑" pitchFamily="34" charset="-122"/>
                <a:ea typeface="微软雅黑" pitchFamily="34" charset="-122"/>
                <a:cs typeface="安卓中文"/>
              </a:rPr>
              <a:t>。</a:t>
            </a:r>
            <a:r>
              <a:rPr lang="zh-CN" altLang="en-US" sz="5000" spc="330" dirty="0">
                <a:latin typeface="微软雅黑" pitchFamily="34" charset="-122"/>
                <a:ea typeface="微软雅黑" pitchFamily="34" charset="-122"/>
                <a:cs typeface="安卓中文"/>
              </a:rPr>
              <a:t>这里介绍的工具都是系统默认推荐的工具，我们也可以自行添加新的工具源，丰富工具集。</a:t>
            </a:r>
          </a:p>
        </p:txBody>
      </p:sp>
    </p:spTree>
    <p:extLst>
      <p:ext uri="{BB962C8B-B14F-4D97-AF65-F5344CB8AC3E}">
        <p14:creationId xmlns:p14="http://schemas.microsoft.com/office/powerpoint/2010/main" val="244305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err="1">
                  <a:latin typeface="微软雅黑" pitchFamily="34" charset="-122"/>
                  <a:ea typeface="微软雅黑" pitchFamily="34" charset="-122"/>
                </a:rPr>
                <a:t>Aircrack-ng</a:t>
              </a:r>
              <a:endParaRPr lang="en-US" altLang="zh-CN" sz="6000" spc="0" dirty="0">
                <a:latin typeface="微软雅黑" pitchFamily="34" charset="-122"/>
                <a:ea typeface="微软雅黑" pitchFamily="34" charset="-122"/>
              </a:endParaRPr>
            </a:p>
          </p:txBody>
        </p:sp>
      </p:grpSp>
      <p:sp>
        <p:nvSpPr>
          <p:cNvPr id="8" name="TextBox 7"/>
          <p:cNvSpPr txBox="1"/>
          <p:nvPr/>
        </p:nvSpPr>
        <p:spPr>
          <a:xfrm>
            <a:off x="1079866" y="2609528"/>
            <a:ext cx="22168025" cy="9233297"/>
          </a:xfrm>
          <a:prstGeom prst="rect">
            <a:avLst/>
          </a:prstGeom>
          <a:noFill/>
        </p:spPr>
        <p:txBody>
          <a:bodyPr wrap="square" rtlCol="0">
            <a:spAutoFit/>
          </a:bodyPr>
          <a:lstStyle/>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en-US" altLang="zh-CN" sz="4400" spc="330" dirty="0" err="1">
                <a:solidFill>
                  <a:prstClr val="black"/>
                </a:solidFill>
                <a:latin typeface="微软雅黑" pitchFamily="34" charset="-122"/>
                <a:ea typeface="微软雅黑" pitchFamily="34" charset="-122"/>
                <a:cs typeface="安卓中文"/>
                <a:sym typeface="安卓中文"/>
              </a:rPr>
              <a:t>Aircrack-ng</a:t>
            </a:r>
            <a:r>
              <a:rPr lang="zh-CN" altLang="en-US" sz="4400" spc="330" dirty="0">
                <a:solidFill>
                  <a:prstClr val="black"/>
                </a:solidFill>
                <a:latin typeface="微软雅黑" pitchFamily="34" charset="-122"/>
                <a:ea typeface="微软雅黑" pitchFamily="34" charset="-122"/>
                <a:cs typeface="安卓中文"/>
                <a:sym typeface="安卓中文"/>
              </a:rPr>
              <a:t>是一个与</a:t>
            </a:r>
            <a:r>
              <a:rPr lang="en-US" altLang="zh-CN" sz="4400" spc="330" dirty="0">
                <a:solidFill>
                  <a:prstClr val="black"/>
                </a:solidFill>
                <a:latin typeface="微软雅黑" pitchFamily="34" charset="-122"/>
                <a:ea typeface="微软雅黑" pitchFamily="34" charset="-122"/>
                <a:cs typeface="安卓中文"/>
                <a:sym typeface="安卓中文"/>
              </a:rPr>
              <a:t>IEEE 802.11</a:t>
            </a:r>
            <a:r>
              <a:rPr lang="zh-CN" altLang="en-US" sz="4400" spc="330" dirty="0">
                <a:solidFill>
                  <a:prstClr val="black"/>
                </a:solidFill>
                <a:latin typeface="微软雅黑" pitchFamily="34" charset="-122"/>
                <a:ea typeface="微软雅黑" pitchFamily="34" charset="-122"/>
                <a:cs typeface="安卓中文"/>
                <a:sym typeface="安卓中文"/>
              </a:rPr>
              <a:t>协议标准的无线网络分析有关的安全软件，主要功能有：网络侦测，数据包嗅探，</a:t>
            </a:r>
            <a:r>
              <a:rPr lang="en-US" altLang="zh-CN" sz="4400" spc="330" dirty="0">
                <a:solidFill>
                  <a:prstClr val="black"/>
                </a:solidFill>
                <a:latin typeface="微软雅黑" pitchFamily="34" charset="-122"/>
                <a:ea typeface="微软雅黑" pitchFamily="34" charset="-122"/>
                <a:cs typeface="安卓中文"/>
                <a:sym typeface="安卓中文"/>
              </a:rPr>
              <a:t>WEP</a:t>
            </a:r>
            <a:r>
              <a:rPr lang="zh-CN" altLang="en-US" sz="4400" spc="330" dirty="0">
                <a:solidFill>
                  <a:prstClr val="black"/>
                </a:solidFill>
                <a:latin typeface="微软雅黑" pitchFamily="34" charset="-122"/>
                <a:ea typeface="微软雅黑" pitchFamily="34" charset="-122"/>
                <a:cs typeface="安卓中文"/>
                <a:sym typeface="安卓中文"/>
              </a:rPr>
              <a:t>和</a:t>
            </a:r>
            <a:r>
              <a:rPr lang="en-US" altLang="zh-CN" sz="4400" spc="330" dirty="0">
                <a:solidFill>
                  <a:prstClr val="black"/>
                </a:solidFill>
                <a:latin typeface="微软雅黑" pitchFamily="34" charset="-122"/>
                <a:ea typeface="微软雅黑" pitchFamily="34" charset="-122"/>
                <a:cs typeface="安卓中文"/>
                <a:sym typeface="安卓中文"/>
              </a:rPr>
              <a:t>WPA/WPA2-PSK</a:t>
            </a:r>
            <a:r>
              <a:rPr lang="zh-CN" altLang="en-US" sz="4400" spc="330" dirty="0">
                <a:solidFill>
                  <a:prstClr val="black"/>
                </a:solidFill>
                <a:latin typeface="微软雅黑" pitchFamily="34" charset="-122"/>
                <a:ea typeface="微软雅黑" pitchFamily="34" charset="-122"/>
                <a:cs typeface="安卓中文"/>
                <a:sym typeface="安卓中文"/>
              </a:rPr>
              <a:t>破解。</a:t>
            </a:r>
            <a:r>
              <a:rPr lang="en-US" altLang="zh-CN" sz="4400" spc="330" dirty="0" err="1">
                <a:solidFill>
                  <a:prstClr val="black"/>
                </a:solidFill>
                <a:latin typeface="微软雅黑" pitchFamily="34" charset="-122"/>
                <a:ea typeface="微软雅黑" pitchFamily="34" charset="-122"/>
                <a:cs typeface="安卓中文"/>
                <a:sym typeface="安卓中文"/>
              </a:rPr>
              <a:t>Aircrack-ng</a:t>
            </a:r>
            <a:r>
              <a:rPr lang="zh-CN" altLang="en-US" sz="4400" spc="330" dirty="0">
                <a:solidFill>
                  <a:prstClr val="black"/>
                </a:solidFill>
                <a:latin typeface="微软雅黑" pitchFamily="34" charset="-122"/>
                <a:ea typeface="微软雅黑" pitchFamily="34" charset="-122"/>
                <a:cs typeface="安卓中文"/>
                <a:sym typeface="安卓中文"/>
              </a:rPr>
              <a:t>可以工作在任何支持监听模式的无线网卡上，并嗅探</a:t>
            </a:r>
            <a:r>
              <a:rPr lang="en-US" altLang="zh-CN" sz="4400" spc="330" dirty="0">
                <a:solidFill>
                  <a:prstClr val="black"/>
                </a:solidFill>
                <a:latin typeface="微软雅黑" pitchFamily="34" charset="-122"/>
                <a:ea typeface="微软雅黑" pitchFamily="34" charset="-122"/>
                <a:cs typeface="安卓中文"/>
                <a:sym typeface="安卓中文"/>
              </a:rPr>
              <a:t>802.11a</a:t>
            </a:r>
            <a:r>
              <a:rPr lang="zh-CN" altLang="en-US" sz="4400" spc="330" dirty="0">
                <a:solidFill>
                  <a:prstClr val="black"/>
                </a:solidFill>
                <a:latin typeface="微软雅黑" pitchFamily="34" charset="-122"/>
                <a:ea typeface="微软雅黑" pitchFamily="34" charset="-122"/>
                <a:cs typeface="安卓中文"/>
                <a:sym typeface="安卓中文"/>
              </a:rPr>
              <a:t>，</a:t>
            </a:r>
            <a:r>
              <a:rPr lang="en-US" altLang="zh-CN" sz="4400" spc="330" dirty="0">
                <a:solidFill>
                  <a:prstClr val="black"/>
                </a:solidFill>
                <a:latin typeface="微软雅黑" pitchFamily="34" charset="-122"/>
                <a:ea typeface="微软雅黑" pitchFamily="34" charset="-122"/>
                <a:cs typeface="安卓中文"/>
                <a:sym typeface="安卓中文"/>
              </a:rPr>
              <a:t>802.11b</a:t>
            </a:r>
            <a:r>
              <a:rPr lang="zh-CN" altLang="en-US" sz="4400" spc="330" dirty="0">
                <a:solidFill>
                  <a:prstClr val="black"/>
                </a:solidFill>
                <a:latin typeface="微软雅黑" pitchFamily="34" charset="-122"/>
                <a:ea typeface="微软雅黑" pitchFamily="34" charset="-122"/>
                <a:cs typeface="安卓中文"/>
                <a:sym typeface="安卓中文"/>
              </a:rPr>
              <a:t>，</a:t>
            </a:r>
            <a:r>
              <a:rPr lang="en-US" altLang="zh-CN" sz="4400" spc="330" dirty="0">
                <a:solidFill>
                  <a:prstClr val="black"/>
                </a:solidFill>
                <a:latin typeface="微软雅黑" pitchFamily="34" charset="-122"/>
                <a:ea typeface="微软雅黑" pitchFamily="34" charset="-122"/>
                <a:cs typeface="安卓中文"/>
                <a:sym typeface="安卓中文"/>
              </a:rPr>
              <a:t>802.11g</a:t>
            </a:r>
            <a:r>
              <a:rPr lang="zh-CN" altLang="en-US" sz="4400" spc="330" dirty="0">
                <a:solidFill>
                  <a:prstClr val="black"/>
                </a:solidFill>
                <a:latin typeface="微软雅黑" pitchFamily="34" charset="-122"/>
                <a:ea typeface="微软雅黑" pitchFamily="34" charset="-122"/>
                <a:cs typeface="安卓中文"/>
                <a:sym typeface="安卓中文"/>
              </a:rPr>
              <a:t>等（无线网络的接入层协议）的数据</a:t>
            </a:r>
            <a:r>
              <a:rPr lang="zh-CN" altLang="en-US" sz="4400" spc="330" dirty="0" smtClean="0">
                <a:solidFill>
                  <a:prstClr val="black"/>
                </a:solidFill>
                <a:latin typeface="微软雅黑" pitchFamily="34" charset="-122"/>
                <a:ea typeface="微软雅黑" pitchFamily="34" charset="-122"/>
                <a:cs typeface="安卓中文"/>
                <a:sym typeface="安卓中文"/>
              </a:rPr>
              <a:t>。</a:t>
            </a:r>
            <a:endParaRPr lang="en-US" altLang="zh-CN" sz="4400" spc="330" dirty="0" smtClean="0">
              <a:solidFill>
                <a:prstClr val="black"/>
              </a:solidFill>
              <a:latin typeface="微软雅黑" pitchFamily="34" charset="-122"/>
              <a:ea typeface="微软雅黑" pitchFamily="34" charset="-122"/>
              <a:cs typeface="安卓中文"/>
              <a:sym typeface="安卓中文"/>
            </a:endParaRPr>
          </a:p>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en-US" altLang="zh-CN" sz="4400" spc="330" dirty="0" err="1" smtClean="0">
                <a:solidFill>
                  <a:prstClr val="black"/>
                </a:solidFill>
                <a:latin typeface="微软雅黑" pitchFamily="34" charset="-122"/>
                <a:ea typeface="微软雅黑" pitchFamily="34" charset="-122"/>
                <a:cs typeface="安卓中文"/>
                <a:sym typeface="安卓中文"/>
              </a:rPr>
              <a:t>Aircrack-ng</a:t>
            </a:r>
            <a:r>
              <a:rPr lang="zh-CN" altLang="en-US" sz="4400" spc="330" dirty="0">
                <a:solidFill>
                  <a:prstClr val="black"/>
                </a:solidFill>
                <a:latin typeface="微软雅黑" pitchFamily="34" charset="-122"/>
                <a:ea typeface="微软雅黑" pitchFamily="34" charset="-122"/>
                <a:cs typeface="安卓中文"/>
                <a:sym typeface="安卓中文"/>
              </a:rPr>
              <a:t>是一款必不可缺的无线攻击工具，可以说很大一部分无线攻击都依赖于它来完成；而对于无线安全人员而言，</a:t>
            </a:r>
            <a:r>
              <a:rPr lang="en-US" altLang="zh-CN" sz="4400" spc="330" dirty="0" err="1">
                <a:solidFill>
                  <a:prstClr val="black"/>
                </a:solidFill>
                <a:latin typeface="微软雅黑" pitchFamily="34" charset="-122"/>
                <a:ea typeface="微软雅黑" pitchFamily="34" charset="-122"/>
                <a:cs typeface="安卓中文"/>
                <a:sym typeface="安卓中文"/>
              </a:rPr>
              <a:t>Aircrack-ng</a:t>
            </a:r>
            <a:r>
              <a:rPr lang="zh-CN" altLang="en-US" sz="4400" spc="330" dirty="0">
                <a:solidFill>
                  <a:prstClr val="black"/>
                </a:solidFill>
                <a:latin typeface="微软雅黑" pitchFamily="34" charset="-122"/>
                <a:ea typeface="微软雅黑" pitchFamily="34" charset="-122"/>
                <a:cs typeface="安卓中文"/>
                <a:sym typeface="安卓中文"/>
              </a:rPr>
              <a:t>也是一款必备的无线安全检测工具，它可以帮助管理员进行无线网络密码的脆弱性检查及了解无线网络信号的分布情况，非常适合对企业进行无线安全审计时使用。</a:t>
            </a:r>
          </a:p>
          <a:p>
            <a:pPr>
              <a:lnSpc>
                <a:spcPct val="150000"/>
              </a:lnSpc>
            </a:pP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3195904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a:latin typeface="微软雅黑" pitchFamily="34" charset="-122"/>
                  <a:ea typeface="微软雅黑" pitchFamily="34" charset="-122"/>
                </a:rPr>
                <a:t>组件具体列表</a:t>
              </a:r>
              <a:endParaRPr lang="en-US" altLang="zh-CN" sz="6000" spc="0" dirty="0">
                <a:latin typeface="微软雅黑" pitchFamily="34" charset="-122"/>
                <a:ea typeface="微软雅黑" pitchFamily="34" charset="-122"/>
              </a:endParaRPr>
            </a:p>
          </p:txBody>
        </p:sp>
      </p:grpSp>
      <p:sp>
        <p:nvSpPr>
          <p:cNvPr id="8" name="TextBox 7"/>
          <p:cNvSpPr txBox="1"/>
          <p:nvPr/>
        </p:nvSpPr>
        <p:spPr>
          <a:xfrm>
            <a:off x="1557159" y="2825552"/>
            <a:ext cx="22168025" cy="10248960"/>
          </a:xfrm>
          <a:prstGeom prst="rect">
            <a:avLst/>
          </a:prstGeom>
          <a:noFill/>
        </p:spPr>
        <p:txBody>
          <a:bodyPr wrap="square" rtlCol="0">
            <a:spAutoFit/>
          </a:bodyPr>
          <a:lstStyle/>
          <a:p>
            <a:pPr>
              <a:lnSpc>
                <a:spcPct val="150000"/>
              </a:lnSpc>
            </a:pPr>
            <a:r>
              <a:rPr lang="en-US" altLang="zh-CN" sz="4400" spc="330" dirty="0" err="1" smtClean="0">
                <a:solidFill>
                  <a:prstClr val="black"/>
                </a:solidFill>
                <a:latin typeface="微软雅黑" pitchFamily="34" charset="-122"/>
                <a:ea typeface="微软雅黑" pitchFamily="34" charset="-122"/>
                <a:cs typeface="安卓中文"/>
                <a:sym typeface="安卓中文"/>
              </a:rPr>
              <a:t>aircrack-ng</a:t>
            </a:r>
            <a:r>
              <a:rPr lang="en-US" altLang="zh-CN" sz="4400" spc="330" dirty="0">
                <a:solidFill>
                  <a:prstClr val="black"/>
                </a:solidFill>
                <a:latin typeface="微软雅黑" pitchFamily="34" charset="-122"/>
                <a:ea typeface="微软雅黑" pitchFamily="34" charset="-122"/>
                <a:cs typeface="安卓中文"/>
                <a:sym typeface="安卓中文"/>
              </a:rPr>
              <a:t>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破解</a:t>
            </a:r>
            <a:r>
              <a:rPr lang="en-US" altLang="zh-CN" sz="4400" spc="330" dirty="0">
                <a:solidFill>
                  <a:prstClr val="black"/>
                </a:solidFill>
                <a:latin typeface="微软雅黑" pitchFamily="34" charset="-122"/>
                <a:ea typeface="微软雅黑" pitchFamily="34" charset="-122"/>
                <a:cs typeface="安卓中文"/>
                <a:sym typeface="安卓中文"/>
              </a:rPr>
              <a:t>WEP</a:t>
            </a:r>
            <a:r>
              <a:rPr lang="zh-CN" altLang="en-US" sz="4400" spc="330" dirty="0">
                <a:solidFill>
                  <a:prstClr val="black"/>
                </a:solidFill>
                <a:latin typeface="微软雅黑" pitchFamily="34" charset="-122"/>
                <a:ea typeface="微软雅黑" pitchFamily="34" charset="-122"/>
                <a:cs typeface="安卓中文"/>
                <a:sym typeface="安卓中文"/>
              </a:rPr>
              <a:t>以及</a:t>
            </a:r>
            <a:r>
              <a:rPr lang="en-US" altLang="zh-CN" sz="4400" spc="330" dirty="0">
                <a:solidFill>
                  <a:prstClr val="black"/>
                </a:solidFill>
                <a:latin typeface="微软雅黑" pitchFamily="34" charset="-122"/>
                <a:ea typeface="微软雅黑" pitchFamily="34" charset="-122"/>
                <a:cs typeface="安卓中文"/>
                <a:sym typeface="安卓中文"/>
              </a:rPr>
              <a:t>WPA</a:t>
            </a:r>
            <a:r>
              <a:rPr lang="zh-CN" altLang="en-US" sz="4400" spc="330" dirty="0">
                <a:solidFill>
                  <a:prstClr val="black"/>
                </a:solidFill>
                <a:latin typeface="微软雅黑" pitchFamily="34" charset="-122"/>
                <a:ea typeface="微软雅黑" pitchFamily="34" charset="-122"/>
                <a:cs typeface="安卓中文"/>
                <a:sym typeface="安卓中文"/>
              </a:rPr>
              <a:t>（字典攻击）密钥</a:t>
            </a:r>
          </a:p>
          <a:p>
            <a:pPr>
              <a:lnSpc>
                <a:spcPct val="150000"/>
              </a:lnSpc>
            </a:pPr>
            <a:r>
              <a:rPr lang="en-US" altLang="zh-CN" sz="4400" spc="330" dirty="0" err="1">
                <a:solidFill>
                  <a:prstClr val="black"/>
                </a:solidFill>
                <a:latin typeface="微软雅黑" pitchFamily="34" charset="-122"/>
                <a:ea typeface="微软雅黑" pitchFamily="34" charset="-122"/>
                <a:cs typeface="安卓中文"/>
                <a:sym typeface="安卓中文"/>
              </a:rPr>
              <a:t>airdecap-ng</a:t>
            </a:r>
            <a:r>
              <a:rPr lang="en-US" altLang="zh-CN" sz="4400" spc="330" dirty="0">
                <a:solidFill>
                  <a:prstClr val="black"/>
                </a:solidFill>
                <a:latin typeface="微软雅黑" pitchFamily="34" charset="-122"/>
                <a:ea typeface="微软雅黑" pitchFamily="34" charset="-122"/>
                <a:cs typeface="安卓中文"/>
                <a:sym typeface="安卓中文"/>
              </a:rPr>
              <a:t>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通过</a:t>
            </a:r>
            <a:r>
              <a:rPr lang="zh-CN" altLang="en-US" sz="4400" spc="330" dirty="0">
                <a:solidFill>
                  <a:prstClr val="black"/>
                </a:solidFill>
                <a:latin typeface="微软雅黑" pitchFamily="34" charset="-122"/>
                <a:ea typeface="微软雅黑" pitchFamily="34" charset="-122"/>
                <a:cs typeface="安卓中文"/>
                <a:sym typeface="安卓中文"/>
              </a:rPr>
              <a:t>已知密钥来解密</a:t>
            </a:r>
            <a:r>
              <a:rPr lang="en-US" altLang="zh-CN" sz="4400" spc="330" dirty="0">
                <a:solidFill>
                  <a:prstClr val="black"/>
                </a:solidFill>
                <a:latin typeface="微软雅黑" pitchFamily="34" charset="-122"/>
                <a:ea typeface="微软雅黑" pitchFamily="34" charset="-122"/>
                <a:cs typeface="安卓中文"/>
                <a:sym typeface="安卓中文"/>
              </a:rPr>
              <a:t>WEP</a:t>
            </a:r>
            <a:r>
              <a:rPr lang="zh-CN" altLang="en-US" sz="4400" spc="330" dirty="0">
                <a:solidFill>
                  <a:prstClr val="black"/>
                </a:solidFill>
                <a:latin typeface="微软雅黑" pitchFamily="34" charset="-122"/>
                <a:ea typeface="微软雅黑" pitchFamily="34" charset="-122"/>
                <a:cs typeface="安卓中文"/>
                <a:sym typeface="安卓中文"/>
              </a:rPr>
              <a:t>或</a:t>
            </a:r>
            <a:r>
              <a:rPr lang="en-US" altLang="zh-CN" sz="4400" spc="330" dirty="0">
                <a:solidFill>
                  <a:prstClr val="black"/>
                </a:solidFill>
                <a:latin typeface="微软雅黑" pitchFamily="34" charset="-122"/>
                <a:ea typeface="微软雅黑" pitchFamily="34" charset="-122"/>
                <a:cs typeface="安卓中文"/>
                <a:sym typeface="安卓中文"/>
              </a:rPr>
              <a:t>WPA</a:t>
            </a:r>
            <a:r>
              <a:rPr lang="zh-CN" altLang="en-US" sz="4400" spc="330" dirty="0">
                <a:solidFill>
                  <a:prstClr val="black"/>
                </a:solidFill>
                <a:latin typeface="微软雅黑" pitchFamily="34" charset="-122"/>
                <a:ea typeface="微软雅黑" pitchFamily="34" charset="-122"/>
                <a:cs typeface="安卓中文"/>
                <a:sym typeface="安卓中文"/>
              </a:rPr>
              <a:t>嗅探数据</a:t>
            </a:r>
          </a:p>
          <a:p>
            <a:pPr>
              <a:lnSpc>
                <a:spcPct val="150000"/>
              </a:lnSpc>
            </a:pPr>
            <a:r>
              <a:rPr lang="en-US" altLang="zh-CN" sz="4400" spc="330" dirty="0" err="1">
                <a:solidFill>
                  <a:prstClr val="black"/>
                </a:solidFill>
                <a:latin typeface="微软雅黑" pitchFamily="34" charset="-122"/>
                <a:ea typeface="微软雅黑" pitchFamily="34" charset="-122"/>
                <a:cs typeface="安卓中文"/>
                <a:sym typeface="安卓中文"/>
              </a:rPr>
              <a:t>airmon-ng</a:t>
            </a:r>
            <a:r>
              <a:rPr lang="en-US" altLang="zh-CN" sz="4400" spc="330" dirty="0">
                <a:solidFill>
                  <a:prstClr val="black"/>
                </a:solidFill>
                <a:latin typeface="微软雅黑" pitchFamily="34" charset="-122"/>
                <a:ea typeface="微软雅黑" pitchFamily="34" charset="-122"/>
                <a:cs typeface="安卓中文"/>
                <a:sym typeface="安卓中文"/>
              </a:rPr>
              <a:t>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将</a:t>
            </a:r>
            <a:r>
              <a:rPr lang="zh-CN" altLang="en-US" sz="4400" spc="330" dirty="0">
                <a:solidFill>
                  <a:prstClr val="black"/>
                </a:solidFill>
                <a:latin typeface="微软雅黑" pitchFamily="34" charset="-122"/>
                <a:ea typeface="微软雅黑" pitchFamily="34" charset="-122"/>
                <a:cs typeface="安卓中文"/>
                <a:sym typeface="安卓中文"/>
              </a:rPr>
              <a:t>网卡设定为监听模式</a:t>
            </a:r>
          </a:p>
          <a:p>
            <a:pPr>
              <a:lnSpc>
                <a:spcPct val="150000"/>
              </a:lnSpc>
            </a:pPr>
            <a:r>
              <a:rPr lang="en-US" altLang="zh-CN" sz="4400" spc="330" dirty="0" err="1">
                <a:solidFill>
                  <a:prstClr val="black"/>
                </a:solidFill>
                <a:latin typeface="微软雅黑" pitchFamily="34" charset="-122"/>
                <a:ea typeface="微软雅黑" pitchFamily="34" charset="-122"/>
                <a:cs typeface="安卓中文"/>
                <a:sym typeface="安卓中文"/>
              </a:rPr>
              <a:t>aireplay-ng</a:t>
            </a:r>
            <a:r>
              <a:rPr lang="en-US" altLang="zh-CN" sz="4400" spc="330" dirty="0">
                <a:solidFill>
                  <a:prstClr val="black"/>
                </a:solidFill>
                <a:latin typeface="微软雅黑" pitchFamily="34" charset="-122"/>
                <a:ea typeface="微软雅黑" pitchFamily="34" charset="-122"/>
                <a:cs typeface="安卓中文"/>
                <a:sym typeface="安卓中文"/>
              </a:rPr>
              <a:t>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数据包</a:t>
            </a:r>
            <a:r>
              <a:rPr lang="zh-CN" altLang="en-US" sz="4400" spc="330" dirty="0">
                <a:solidFill>
                  <a:prstClr val="black"/>
                </a:solidFill>
                <a:latin typeface="微软雅黑" pitchFamily="34" charset="-122"/>
                <a:ea typeface="微软雅黑" pitchFamily="34" charset="-122"/>
                <a:cs typeface="安卓中文"/>
                <a:sym typeface="安卓中文"/>
              </a:rPr>
              <a:t>注入</a:t>
            </a:r>
            <a:r>
              <a:rPr lang="zh-CN" altLang="en-US" sz="4400" spc="330" dirty="0" smtClean="0">
                <a:solidFill>
                  <a:prstClr val="black"/>
                </a:solidFill>
                <a:latin typeface="微软雅黑" pitchFamily="34" charset="-122"/>
                <a:ea typeface="微软雅黑" pitchFamily="34" charset="-122"/>
                <a:cs typeface="安卓中文"/>
                <a:sym typeface="安卓中文"/>
              </a:rPr>
              <a:t>工具</a:t>
            </a:r>
            <a:endParaRPr lang="en-US" altLang="zh-CN" sz="4400" spc="330" dirty="0" smtClean="0">
              <a:solidFill>
                <a:prstClr val="black"/>
              </a:solidFill>
              <a:latin typeface="微软雅黑" pitchFamily="34" charset="-122"/>
              <a:ea typeface="微软雅黑" pitchFamily="34" charset="-122"/>
              <a:cs typeface="安卓中文"/>
              <a:sym typeface="安卓中文"/>
            </a:endParaRPr>
          </a:p>
          <a:p>
            <a:pPr>
              <a:lnSpc>
                <a:spcPct val="150000"/>
              </a:lnSpc>
            </a:pPr>
            <a:r>
              <a:rPr lang="en-US" altLang="zh-CN" sz="4400" spc="330" dirty="0" err="1" smtClean="0">
                <a:solidFill>
                  <a:prstClr val="black"/>
                </a:solidFill>
                <a:latin typeface="微软雅黑" pitchFamily="34" charset="-122"/>
                <a:ea typeface="微软雅黑" pitchFamily="34" charset="-122"/>
                <a:cs typeface="安卓中文"/>
                <a:sym typeface="安卓中文"/>
              </a:rPr>
              <a:t>airodump-ng</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数据包嗅探</a:t>
            </a:r>
            <a:r>
              <a:rPr lang="en-US" altLang="zh-CN" sz="4400" spc="330" dirty="0" err="1" smtClean="0">
                <a:solidFill>
                  <a:prstClr val="black"/>
                </a:solidFill>
                <a:latin typeface="微软雅黑" pitchFamily="34" charset="-122"/>
                <a:ea typeface="微软雅黑" pitchFamily="34" charset="-122"/>
                <a:cs typeface="安卓中文"/>
                <a:sym typeface="安卓中文"/>
              </a:rPr>
              <a:t>airtun-ng</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创建虚拟管道</a:t>
            </a:r>
          </a:p>
          <a:p>
            <a:pPr>
              <a:lnSpc>
                <a:spcPct val="150000"/>
              </a:lnSpc>
            </a:pPr>
            <a:r>
              <a:rPr lang="en-US" altLang="zh-CN" sz="4400" spc="330" dirty="0" err="1" smtClean="0">
                <a:solidFill>
                  <a:prstClr val="black"/>
                </a:solidFill>
                <a:latin typeface="微软雅黑" pitchFamily="34" charset="-122"/>
                <a:ea typeface="微软雅黑" pitchFamily="34" charset="-122"/>
                <a:cs typeface="安卓中文"/>
                <a:sym typeface="安卓中文"/>
              </a:rPr>
              <a:t>airolib-ng</a:t>
            </a:r>
            <a:r>
              <a:rPr lang="en-US" altLang="zh-CN" sz="4400" spc="330" dirty="0">
                <a:solidFill>
                  <a:prstClr val="black"/>
                </a:solidFill>
                <a:latin typeface="微软雅黑" pitchFamily="34" charset="-122"/>
                <a:ea typeface="微软雅黑" pitchFamily="34" charset="-122"/>
                <a:cs typeface="安卓中文"/>
                <a:sym typeface="安卓中文"/>
              </a:rPr>
              <a:t>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保存</a:t>
            </a:r>
            <a:r>
              <a:rPr lang="zh-CN" altLang="en-US" sz="4400" spc="330" dirty="0">
                <a:solidFill>
                  <a:prstClr val="black"/>
                </a:solidFill>
                <a:latin typeface="微软雅黑" pitchFamily="34" charset="-122"/>
                <a:ea typeface="微软雅黑" pitchFamily="34" charset="-122"/>
                <a:cs typeface="安卓中文"/>
                <a:sym typeface="安卓中文"/>
              </a:rPr>
              <a:t>、管理</a:t>
            </a:r>
            <a:r>
              <a:rPr lang="en-US" altLang="zh-CN" sz="4400" spc="330" dirty="0">
                <a:solidFill>
                  <a:prstClr val="black"/>
                </a:solidFill>
                <a:latin typeface="微软雅黑" pitchFamily="34" charset="-122"/>
                <a:ea typeface="微软雅黑" pitchFamily="34" charset="-122"/>
                <a:cs typeface="安卓中文"/>
                <a:sym typeface="安卓中文"/>
              </a:rPr>
              <a:t>ESSID</a:t>
            </a:r>
            <a:r>
              <a:rPr lang="zh-CN" altLang="en-US" sz="4400" spc="330" dirty="0">
                <a:solidFill>
                  <a:prstClr val="black"/>
                </a:solidFill>
                <a:latin typeface="微软雅黑" pitchFamily="34" charset="-122"/>
                <a:ea typeface="微软雅黑" pitchFamily="34" charset="-122"/>
                <a:cs typeface="安卓中文"/>
                <a:sym typeface="安卓中文"/>
              </a:rPr>
              <a:t>密码列表</a:t>
            </a:r>
          </a:p>
          <a:p>
            <a:pPr>
              <a:lnSpc>
                <a:spcPct val="150000"/>
              </a:lnSpc>
            </a:pPr>
            <a:r>
              <a:rPr lang="en-US" altLang="zh-CN" sz="4400" spc="330" dirty="0" err="1">
                <a:solidFill>
                  <a:prstClr val="black"/>
                </a:solidFill>
                <a:latin typeface="微软雅黑" pitchFamily="34" charset="-122"/>
                <a:ea typeface="微软雅黑" pitchFamily="34" charset="-122"/>
                <a:cs typeface="安卓中文"/>
                <a:sym typeface="安卓中文"/>
              </a:rPr>
              <a:t>packetforge-ng</a:t>
            </a:r>
            <a:r>
              <a:rPr lang="en-US" altLang="zh-CN" sz="4400" spc="330" dirty="0">
                <a:solidFill>
                  <a:prstClr val="black"/>
                </a:solidFill>
                <a:latin typeface="微软雅黑" pitchFamily="34" charset="-122"/>
                <a:ea typeface="微软雅黑" pitchFamily="34" charset="-122"/>
                <a:cs typeface="安卓中文"/>
                <a:sym typeface="安卓中文"/>
              </a:rPr>
              <a:t>	</a:t>
            </a:r>
            <a:r>
              <a:rPr lang="zh-CN" altLang="en-US" sz="4400" spc="330" dirty="0">
                <a:solidFill>
                  <a:prstClr val="black"/>
                </a:solidFill>
                <a:latin typeface="微软雅黑" pitchFamily="34" charset="-122"/>
                <a:ea typeface="微软雅黑" pitchFamily="34" charset="-122"/>
                <a:cs typeface="安卓中文"/>
                <a:sym typeface="安卓中文"/>
              </a:rPr>
              <a:t>创建数据包注入用的加密包。</a:t>
            </a:r>
          </a:p>
          <a:p>
            <a:pPr>
              <a:lnSpc>
                <a:spcPct val="150000"/>
              </a:lnSpc>
            </a:pPr>
            <a:r>
              <a:rPr lang="en-US" altLang="zh-CN" sz="4400" spc="330" dirty="0">
                <a:solidFill>
                  <a:prstClr val="black"/>
                </a:solidFill>
                <a:latin typeface="微软雅黑" pitchFamily="34" charset="-122"/>
                <a:ea typeface="微软雅黑" pitchFamily="34" charset="-122"/>
                <a:cs typeface="安卓中文"/>
                <a:sym typeface="安卓中文"/>
              </a:rPr>
              <a:t>Tools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混合</a:t>
            </a:r>
            <a:r>
              <a:rPr lang="zh-CN" altLang="en-US" sz="4400" spc="330" dirty="0">
                <a:solidFill>
                  <a:prstClr val="black"/>
                </a:solidFill>
                <a:latin typeface="微软雅黑" pitchFamily="34" charset="-122"/>
                <a:ea typeface="微软雅黑" pitchFamily="34" charset="-122"/>
                <a:cs typeface="安卓中文"/>
                <a:sym typeface="安卓中文"/>
              </a:rPr>
              <a:t>、转换工具</a:t>
            </a:r>
          </a:p>
          <a:p>
            <a:pPr>
              <a:lnSpc>
                <a:spcPct val="150000"/>
              </a:lnSpc>
            </a:pPr>
            <a:r>
              <a:rPr lang="en-US" altLang="zh-CN" sz="4400" spc="330" dirty="0">
                <a:solidFill>
                  <a:prstClr val="black"/>
                </a:solidFill>
                <a:latin typeface="微软雅黑" pitchFamily="34" charset="-122"/>
                <a:ea typeface="微软雅黑" pitchFamily="34" charset="-122"/>
                <a:cs typeface="安卓中文"/>
                <a:sym typeface="安卓中文"/>
              </a:rPr>
              <a:t>airbase-</a:t>
            </a:r>
            <a:r>
              <a:rPr lang="en-US" altLang="zh-CN" sz="4400" spc="330" dirty="0" err="1">
                <a:solidFill>
                  <a:prstClr val="black"/>
                </a:solidFill>
                <a:latin typeface="微软雅黑" pitchFamily="34" charset="-122"/>
                <a:ea typeface="微软雅黑" pitchFamily="34" charset="-122"/>
                <a:cs typeface="安卓中文"/>
                <a:sym typeface="安卓中文"/>
              </a:rPr>
              <a:t>ng</a:t>
            </a:r>
            <a:r>
              <a:rPr lang="en-US" altLang="zh-CN" sz="4400" spc="330" dirty="0">
                <a:solidFill>
                  <a:prstClr val="black"/>
                </a:solidFill>
                <a:latin typeface="微软雅黑" pitchFamily="34" charset="-122"/>
                <a:ea typeface="微软雅黑" pitchFamily="34" charset="-122"/>
                <a:cs typeface="安卓中文"/>
                <a:sym typeface="安卓中文"/>
              </a:rPr>
              <a:t>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软件</a:t>
            </a:r>
            <a:r>
              <a:rPr lang="zh-CN" altLang="en-US" sz="4400" spc="330" dirty="0">
                <a:solidFill>
                  <a:prstClr val="black"/>
                </a:solidFill>
                <a:latin typeface="微软雅黑" pitchFamily="34" charset="-122"/>
                <a:ea typeface="微软雅黑" pitchFamily="34" charset="-122"/>
                <a:cs typeface="安卓中文"/>
                <a:sym typeface="安卓中文"/>
              </a:rPr>
              <a:t>模拟</a:t>
            </a:r>
            <a:r>
              <a:rPr lang="en-US" altLang="zh-CN" sz="4400" spc="330" dirty="0">
                <a:solidFill>
                  <a:prstClr val="black"/>
                </a:solidFill>
                <a:latin typeface="微软雅黑" pitchFamily="34" charset="-122"/>
                <a:ea typeface="微软雅黑" pitchFamily="34" charset="-122"/>
                <a:cs typeface="安卓中文"/>
                <a:sym typeface="安卓中文"/>
              </a:rPr>
              <a:t>AP</a:t>
            </a:r>
          </a:p>
          <a:p>
            <a:pPr>
              <a:lnSpc>
                <a:spcPct val="150000"/>
              </a:lnSpc>
            </a:pPr>
            <a:r>
              <a:rPr lang="en-US" altLang="zh-CN" sz="4400" spc="330" dirty="0" err="1">
                <a:solidFill>
                  <a:prstClr val="black"/>
                </a:solidFill>
                <a:latin typeface="微软雅黑" pitchFamily="34" charset="-122"/>
                <a:ea typeface="微软雅黑" pitchFamily="34" charset="-122"/>
                <a:cs typeface="安卓中文"/>
                <a:sym typeface="安卓中文"/>
              </a:rPr>
              <a:t>airdecloak-ng</a:t>
            </a:r>
            <a:r>
              <a:rPr lang="en-US" altLang="zh-CN" sz="4400" spc="330" dirty="0">
                <a:solidFill>
                  <a:prstClr val="black"/>
                </a:solidFill>
                <a:latin typeface="微软雅黑" pitchFamily="34" charset="-122"/>
                <a:ea typeface="微软雅黑" pitchFamily="34" charset="-122"/>
                <a:cs typeface="安卓中文"/>
                <a:sym typeface="安卓中文"/>
              </a:rPr>
              <a:t>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消除</a:t>
            </a:r>
            <a:r>
              <a:rPr lang="en-US" altLang="zh-CN" sz="4400" spc="330" dirty="0" err="1">
                <a:solidFill>
                  <a:prstClr val="black"/>
                </a:solidFill>
                <a:latin typeface="微软雅黑" pitchFamily="34" charset="-122"/>
                <a:ea typeface="微软雅黑" pitchFamily="34" charset="-122"/>
                <a:cs typeface="安卓中文"/>
                <a:sym typeface="安卓中文"/>
              </a:rPr>
              <a:t>pcap</a:t>
            </a:r>
            <a:r>
              <a:rPr lang="zh-CN" altLang="en-US" sz="4400" spc="330" dirty="0">
                <a:solidFill>
                  <a:prstClr val="black"/>
                </a:solidFill>
                <a:latin typeface="微软雅黑" pitchFamily="34" charset="-122"/>
                <a:ea typeface="微软雅黑" pitchFamily="34" charset="-122"/>
                <a:cs typeface="安卓中文"/>
                <a:sym typeface="安卓中文"/>
              </a:rPr>
              <a:t>文件中的</a:t>
            </a:r>
            <a:r>
              <a:rPr lang="en-US" altLang="zh-CN" sz="4400" spc="330" dirty="0">
                <a:solidFill>
                  <a:prstClr val="black"/>
                </a:solidFill>
                <a:latin typeface="微软雅黑" pitchFamily="34" charset="-122"/>
                <a:ea typeface="微软雅黑" pitchFamily="34" charset="-122"/>
                <a:cs typeface="安卓中文"/>
                <a:sym typeface="安卓中文"/>
              </a:rPr>
              <a:t>WEP</a:t>
            </a:r>
            <a:r>
              <a:rPr lang="zh-CN" altLang="en-US" sz="4400" spc="330" dirty="0" smtClean="0">
                <a:solidFill>
                  <a:prstClr val="black"/>
                </a:solidFill>
                <a:latin typeface="微软雅黑" pitchFamily="34" charset="-122"/>
                <a:ea typeface="微软雅黑" pitchFamily="34" charset="-122"/>
                <a:cs typeface="安卓中文"/>
                <a:sym typeface="安卓中文"/>
              </a:rPr>
              <a:t>加密</a:t>
            </a: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2680449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a:latin typeface="微软雅黑" pitchFamily="34" charset="-122"/>
                  <a:ea typeface="微软雅黑" pitchFamily="34" charset="-122"/>
                </a:rPr>
                <a:t>组件具体列表</a:t>
              </a:r>
              <a:endParaRPr lang="en-US" altLang="zh-CN" sz="6000" spc="0" dirty="0">
                <a:latin typeface="微软雅黑" pitchFamily="34" charset="-122"/>
                <a:ea typeface="微软雅黑" pitchFamily="34" charset="-122"/>
              </a:endParaRPr>
            </a:p>
          </p:txBody>
        </p:sp>
      </p:grpSp>
      <p:sp>
        <p:nvSpPr>
          <p:cNvPr id="8" name="TextBox 7"/>
          <p:cNvSpPr txBox="1"/>
          <p:nvPr/>
        </p:nvSpPr>
        <p:spPr>
          <a:xfrm>
            <a:off x="1557159" y="3113584"/>
            <a:ext cx="22168025" cy="8217634"/>
          </a:xfrm>
          <a:prstGeom prst="rect">
            <a:avLst/>
          </a:prstGeom>
          <a:noFill/>
        </p:spPr>
        <p:txBody>
          <a:bodyPr wrap="square" rtlCol="0">
            <a:spAutoFit/>
          </a:bodyPr>
          <a:lstStyle/>
          <a:p>
            <a:pPr>
              <a:lnSpc>
                <a:spcPct val="150000"/>
              </a:lnSpc>
            </a:pPr>
            <a:r>
              <a:rPr lang="en-US" altLang="zh-CN" sz="4400" spc="330" dirty="0" err="1">
                <a:solidFill>
                  <a:prstClr val="black"/>
                </a:solidFill>
                <a:latin typeface="微软雅黑" pitchFamily="34" charset="-122"/>
                <a:ea typeface="微软雅黑" pitchFamily="34" charset="-122"/>
                <a:cs typeface="安卓中文"/>
                <a:sym typeface="安卓中文"/>
              </a:rPr>
              <a:t>airdriver-ng</a:t>
            </a:r>
            <a:r>
              <a:rPr lang="en-US" altLang="zh-CN" sz="4400" spc="330" dirty="0">
                <a:solidFill>
                  <a:prstClr val="black"/>
                </a:solidFill>
                <a:latin typeface="微软雅黑" pitchFamily="34" charset="-122"/>
                <a:ea typeface="微软雅黑" pitchFamily="34" charset="-122"/>
                <a:cs typeface="安卓中文"/>
                <a:sym typeface="安卓中文"/>
              </a:rPr>
              <a:t>		</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无线</a:t>
            </a:r>
            <a:r>
              <a:rPr lang="zh-CN" altLang="en-US" sz="4400" spc="330" dirty="0">
                <a:solidFill>
                  <a:prstClr val="black"/>
                </a:solidFill>
                <a:latin typeface="微软雅黑" pitchFamily="34" charset="-122"/>
                <a:ea typeface="微软雅黑" pitchFamily="34" charset="-122"/>
                <a:cs typeface="安卓中文"/>
                <a:sym typeface="安卓中文"/>
              </a:rPr>
              <a:t>设备驱动管理</a:t>
            </a:r>
            <a:r>
              <a:rPr lang="zh-CN" altLang="en-US" sz="4400" spc="330" dirty="0" smtClean="0">
                <a:solidFill>
                  <a:prstClr val="black"/>
                </a:solidFill>
                <a:latin typeface="微软雅黑" pitchFamily="34" charset="-122"/>
                <a:ea typeface="微软雅黑" pitchFamily="34" charset="-122"/>
                <a:cs typeface="安卓中文"/>
                <a:sym typeface="安卓中文"/>
              </a:rPr>
              <a:t>工具</a:t>
            </a:r>
            <a:endParaRPr lang="en-US" altLang="zh-CN" sz="4400" spc="330" dirty="0" smtClean="0">
              <a:solidFill>
                <a:prstClr val="black"/>
              </a:solidFill>
              <a:latin typeface="微软雅黑" pitchFamily="34" charset="-122"/>
              <a:ea typeface="微软雅黑" pitchFamily="34" charset="-122"/>
              <a:cs typeface="安卓中文"/>
              <a:sym typeface="安卓中文"/>
            </a:endParaRPr>
          </a:p>
          <a:p>
            <a:pPr>
              <a:lnSpc>
                <a:spcPct val="150000"/>
              </a:lnSpc>
            </a:pPr>
            <a:r>
              <a:rPr lang="en-US" altLang="zh-CN" sz="4400" spc="330" dirty="0" err="1" smtClean="0">
                <a:solidFill>
                  <a:prstClr val="black"/>
                </a:solidFill>
                <a:latin typeface="微软雅黑" pitchFamily="34" charset="-122"/>
                <a:ea typeface="微软雅黑" pitchFamily="34" charset="-122"/>
                <a:cs typeface="安卓中文"/>
                <a:sym typeface="安卓中文"/>
              </a:rPr>
              <a:t>airolib-ng</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保存、管理</a:t>
            </a:r>
            <a:r>
              <a:rPr lang="en-US" altLang="zh-CN" sz="4400" spc="330" dirty="0" smtClean="0">
                <a:solidFill>
                  <a:prstClr val="black"/>
                </a:solidFill>
                <a:latin typeface="微软雅黑" pitchFamily="34" charset="-122"/>
                <a:ea typeface="微软雅黑" pitchFamily="34" charset="-122"/>
                <a:cs typeface="安卓中文"/>
                <a:sym typeface="安卓中文"/>
              </a:rPr>
              <a:t>ESSID</a:t>
            </a:r>
            <a:r>
              <a:rPr lang="zh-CN" altLang="en-US" sz="4400" spc="330" dirty="0" smtClean="0">
                <a:solidFill>
                  <a:prstClr val="black"/>
                </a:solidFill>
                <a:latin typeface="微软雅黑" pitchFamily="34" charset="-122"/>
                <a:ea typeface="微软雅黑" pitchFamily="34" charset="-122"/>
                <a:cs typeface="安卓中文"/>
                <a:sym typeface="安卓中文"/>
              </a:rPr>
              <a:t>密码列表，计算对应的密钥</a:t>
            </a:r>
          </a:p>
          <a:p>
            <a:pPr>
              <a:lnSpc>
                <a:spcPct val="150000"/>
              </a:lnSpc>
            </a:pPr>
            <a:r>
              <a:rPr lang="en-US" altLang="zh-CN" sz="4400" spc="330" dirty="0" err="1" smtClean="0">
                <a:solidFill>
                  <a:prstClr val="black"/>
                </a:solidFill>
                <a:latin typeface="微软雅黑" pitchFamily="34" charset="-122"/>
                <a:ea typeface="微软雅黑" pitchFamily="34" charset="-122"/>
                <a:cs typeface="安卓中文"/>
                <a:sym typeface="安卓中文"/>
              </a:rPr>
              <a:t>airserv-ng</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允许不同的进程访问无线网卡</a:t>
            </a:r>
          </a:p>
          <a:p>
            <a:pPr>
              <a:lnSpc>
                <a:spcPct val="150000"/>
              </a:lnSpc>
            </a:pPr>
            <a:r>
              <a:rPr lang="en-US" altLang="zh-CN" sz="4400" spc="330" dirty="0" smtClean="0">
                <a:solidFill>
                  <a:prstClr val="black"/>
                </a:solidFill>
                <a:latin typeface="微软雅黑" pitchFamily="34" charset="-122"/>
                <a:ea typeface="微软雅黑" pitchFamily="34" charset="-122"/>
                <a:cs typeface="安卓中文"/>
                <a:sym typeface="安卓中文"/>
              </a:rPr>
              <a:t>buddy-</a:t>
            </a:r>
            <a:r>
              <a:rPr lang="en-US" altLang="zh-CN" sz="4400" spc="330" dirty="0" err="1" smtClean="0">
                <a:solidFill>
                  <a:prstClr val="black"/>
                </a:solidFill>
                <a:latin typeface="微软雅黑" pitchFamily="34" charset="-122"/>
                <a:ea typeface="微软雅黑" pitchFamily="34" charset="-122"/>
                <a:cs typeface="安卓中文"/>
                <a:sym typeface="安卓中文"/>
              </a:rPr>
              <a:t>ng</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en-US" altLang="zh-CN" sz="4400" spc="330" dirty="0" err="1" smtClean="0">
                <a:solidFill>
                  <a:prstClr val="black"/>
                </a:solidFill>
                <a:latin typeface="微软雅黑" pitchFamily="34" charset="-122"/>
                <a:ea typeface="微软雅黑" pitchFamily="34" charset="-122"/>
                <a:cs typeface="安卓中文"/>
                <a:sym typeface="安卓中文"/>
              </a:rPr>
              <a:t>easside-ng</a:t>
            </a:r>
            <a:r>
              <a:rPr lang="zh-CN" altLang="en-US" sz="4400" spc="330" dirty="0" smtClean="0">
                <a:solidFill>
                  <a:prstClr val="black"/>
                </a:solidFill>
                <a:latin typeface="微软雅黑" pitchFamily="34" charset="-122"/>
                <a:ea typeface="微软雅黑" pitchFamily="34" charset="-122"/>
                <a:cs typeface="安卓中文"/>
                <a:sym typeface="安卓中文"/>
              </a:rPr>
              <a:t>的文件描述</a:t>
            </a:r>
          </a:p>
          <a:p>
            <a:pPr>
              <a:lnSpc>
                <a:spcPct val="150000"/>
              </a:lnSpc>
            </a:pPr>
            <a:r>
              <a:rPr lang="en-US" altLang="zh-CN" sz="4400" spc="330" dirty="0" err="1" smtClean="0">
                <a:solidFill>
                  <a:prstClr val="black"/>
                </a:solidFill>
                <a:latin typeface="微软雅黑" pitchFamily="34" charset="-122"/>
                <a:ea typeface="微软雅黑" pitchFamily="34" charset="-122"/>
                <a:cs typeface="安卓中文"/>
                <a:sym typeface="安卓中文"/>
              </a:rPr>
              <a:t>easside-ng</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和</a:t>
            </a:r>
            <a:r>
              <a:rPr lang="en-US" altLang="zh-CN" sz="4400" spc="330" dirty="0" smtClean="0">
                <a:solidFill>
                  <a:prstClr val="black"/>
                </a:solidFill>
                <a:latin typeface="微软雅黑" pitchFamily="34" charset="-122"/>
                <a:ea typeface="微软雅黑" pitchFamily="34" charset="-122"/>
                <a:cs typeface="安卓中文"/>
                <a:sym typeface="安卓中文"/>
              </a:rPr>
              <a:t>AP</a:t>
            </a:r>
            <a:r>
              <a:rPr lang="zh-CN" altLang="en-US" sz="4400" spc="330" dirty="0" smtClean="0">
                <a:solidFill>
                  <a:prstClr val="black"/>
                </a:solidFill>
                <a:latin typeface="微软雅黑" pitchFamily="34" charset="-122"/>
                <a:ea typeface="微软雅黑" pitchFamily="34" charset="-122"/>
                <a:cs typeface="安卓中文"/>
                <a:sym typeface="安卓中文"/>
              </a:rPr>
              <a:t>接入点通讯（无</a:t>
            </a:r>
            <a:r>
              <a:rPr lang="en-US" altLang="zh-CN" sz="4400" spc="330" dirty="0" smtClean="0">
                <a:solidFill>
                  <a:prstClr val="black"/>
                </a:solidFill>
                <a:latin typeface="微软雅黑" pitchFamily="34" charset="-122"/>
                <a:ea typeface="微软雅黑" pitchFamily="34" charset="-122"/>
                <a:cs typeface="安卓中文"/>
                <a:sym typeface="安卓中文"/>
              </a:rPr>
              <a:t>WEP</a:t>
            </a:r>
            <a:r>
              <a:rPr lang="zh-CN" altLang="en-US" sz="4400" spc="330" dirty="0" smtClean="0">
                <a:solidFill>
                  <a:prstClr val="black"/>
                </a:solidFill>
                <a:latin typeface="微软雅黑" pitchFamily="34" charset="-122"/>
                <a:ea typeface="微软雅黑" pitchFamily="34" charset="-122"/>
                <a:cs typeface="安卓中文"/>
                <a:sym typeface="安卓中文"/>
              </a:rPr>
              <a:t>）</a:t>
            </a:r>
          </a:p>
          <a:p>
            <a:pPr>
              <a:lnSpc>
                <a:spcPct val="150000"/>
              </a:lnSpc>
            </a:pPr>
            <a:r>
              <a:rPr lang="en-US" altLang="zh-CN" sz="4400" spc="330" dirty="0" err="1" smtClean="0">
                <a:solidFill>
                  <a:prstClr val="black"/>
                </a:solidFill>
                <a:latin typeface="微软雅黑" pitchFamily="34" charset="-122"/>
                <a:ea typeface="微软雅黑" pitchFamily="34" charset="-122"/>
                <a:cs typeface="安卓中文"/>
                <a:sym typeface="安卓中文"/>
              </a:rPr>
              <a:t>tkiptun-ng</a:t>
            </a:r>
            <a:r>
              <a:rPr lang="en-US" altLang="zh-CN" sz="4400" spc="330" dirty="0" smtClean="0">
                <a:solidFill>
                  <a:prstClr val="black"/>
                </a:solidFill>
                <a:latin typeface="微软雅黑" pitchFamily="34" charset="-122"/>
                <a:ea typeface="微软雅黑" pitchFamily="34" charset="-122"/>
                <a:cs typeface="安卓中文"/>
                <a:sym typeface="安卓中文"/>
              </a:rPr>
              <a:t>			WPA/TKIP</a:t>
            </a:r>
            <a:r>
              <a:rPr lang="zh-CN" altLang="en-US" sz="4400" spc="330" dirty="0" smtClean="0">
                <a:solidFill>
                  <a:prstClr val="black"/>
                </a:solidFill>
                <a:latin typeface="微软雅黑" pitchFamily="34" charset="-122"/>
                <a:ea typeface="微软雅黑" pitchFamily="34" charset="-122"/>
                <a:cs typeface="安卓中文"/>
                <a:sym typeface="安卓中文"/>
              </a:rPr>
              <a:t>攻击</a:t>
            </a:r>
          </a:p>
          <a:p>
            <a:pPr>
              <a:lnSpc>
                <a:spcPct val="150000"/>
              </a:lnSpc>
            </a:pPr>
            <a:r>
              <a:rPr lang="en-US" altLang="zh-CN" sz="4400" spc="330" dirty="0" err="1" smtClean="0">
                <a:solidFill>
                  <a:prstClr val="black"/>
                </a:solidFill>
                <a:latin typeface="微软雅黑" pitchFamily="34" charset="-122"/>
                <a:ea typeface="微软雅黑" pitchFamily="34" charset="-122"/>
                <a:cs typeface="安卓中文"/>
                <a:sym typeface="安卓中文"/>
              </a:rPr>
              <a:t>wesside-ng</a:t>
            </a:r>
            <a:r>
              <a:rPr lang="en-US" altLang="zh-CN" sz="4400" spc="330" dirty="0" smtClean="0">
                <a:solidFill>
                  <a:prstClr val="black"/>
                </a:solidFill>
                <a:latin typeface="微软雅黑" pitchFamily="34" charset="-122"/>
                <a:ea typeface="微软雅黑" pitchFamily="34" charset="-122"/>
                <a:cs typeface="安卓中文"/>
                <a:sym typeface="安卓中文"/>
              </a:rPr>
              <a:t>			</a:t>
            </a:r>
            <a:r>
              <a:rPr lang="zh-CN" altLang="en-US" sz="4400" spc="330" dirty="0" smtClean="0">
                <a:solidFill>
                  <a:prstClr val="black"/>
                </a:solidFill>
                <a:latin typeface="微软雅黑" pitchFamily="34" charset="-122"/>
                <a:ea typeface="微软雅黑" pitchFamily="34" charset="-122"/>
                <a:cs typeface="安卓中文"/>
                <a:sym typeface="安卓中文"/>
              </a:rPr>
              <a:t>自动破解</a:t>
            </a:r>
            <a:r>
              <a:rPr lang="en-US" altLang="zh-CN" sz="4400" spc="330" dirty="0" smtClean="0">
                <a:solidFill>
                  <a:prstClr val="black"/>
                </a:solidFill>
                <a:latin typeface="微软雅黑" pitchFamily="34" charset="-122"/>
                <a:ea typeface="微软雅黑" pitchFamily="34" charset="-122"/>
                <a:cs typeface="安卓中文"/>
                <a:sym typeface="安卓中文"/>
              </a:rPr>
              <a:t>WEP</a:t>
            </a:r>
            <a:r>
              <a:rPr lang="zh-CN" altLang="en-US" sz="4400" spc="330" dirty="0" smtClean="0">
                <a:solidFill>
                  <a:prstClr val="black"/>
                </a:solidFill>
                <a:latin typeface="微软雅黑" pitchFamily="34" charset="-122"/>
                <a:ea typeface="微软雅黑" pitchFamily="34" charset="-122"/>
                <a:cs typeface="安卓中文"/>
                <a:sym typeface="安卓中文"/>
              </a:rPr>
              <a:t>密钥</a:t>
            </a:r>
          </a:p>
          <a:p>
            <a:pPr>
              <a:lnSpc>
                <a:spcPct val="150000"/>
              </a:lnSpc>
            </a:pP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3644353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smtClean="0">
                  <a:latin typeface="微软雅黑" pitchFamily="34" charset="-122"/>
                  <a:ea typeface="微软雅黑" pitchFamily="34" charset="-122"/>
                </a:rPr>
                <a:t>WEP</a:t>
              </a:r>
              <a:r>
                <a:rPr lang="zh-CN" altLang="en-US" sz="6000" spc="0" dirty="0" smtClean="0">
                  <a:latin typeface="微软雅黑" pitchFamily="34" charset="-122"/>
                  <a:ea typeface="微软雅黑" pitchFamily="34" charset="-122"/>
                </a:rPr>
                <a:t>破解试验</a:t>
              </a:r>
              <a:endParaRPr lang="en-US" altLang="zh-CN" sz="6000" spc="0" dirty="0">
                <a:latin typeface="微软雅黑" pitchFamily="34" charset="-122"/>
                <a:ea typeface="微软雅黑" pitchFamily="34" charset="-122"/>
              </a:endParaRPr>
            </a:p>
          </p:txBody>
        </p:sp>
      </p:grpSp>
      <p:sp>
        <p:nvSpPr>
          <p:cNvPr id="8" name="TextBox 7"/>
          <p:cNvSpPr txBox="1"/>
          <p:nvPr/>
        </p:nvSpPr>
        <p:spPr>
          <a:xfrm>
            <a:off x="1542714" y="3104873"/>
            <a:ext cx="22168025" cy="9848850"/>
          </a:xfrm>
          <a:prstGeom prst="rect">
            <a:avLst/>
          </a:prstGeom>
          <a:noFill/>
        </p:spPr>
        <p:txBody>
          <a:bodyPr wrap="square" rtlCol="0">
            <a:spAutoFit/>
          </a:bodyPr>
          <a:lstStyle/>
          <a:p>
            <a:pPr>
              <a:lnSpc>
                <a:spcPct val="150000"/>
              </a:lnSpc>
            </a:pPr>
            <a:r>
              <a:rPr lang="en-US" altLang="zh-CN" sz="4800" dirty="0" smtClean="0">
                <a:sym typeface="安卓中文"/>
              </a:rPr>
              <a:t>&gt; </a:t>
            </a:r>
            <a:r>
              <a:rPr lang="en-US" altLang="zh-CN" sz="4800" dirty="0" err="1" smtClean="0">
                <a:sym typeface="安卓中文"/>
              </a:rPr>
              <a:t>Iwconfig</a:t>
            </a:r>
            <a:r>
              <a:rPr lang="en-US" altLang="zh-CN" sz="4800" dirty="0" smtClean="0">
                <a:sym typeface="安卓中文"/>
              </a:rPr>
              <a:t> 														</a:t>
            </a:r>
            <a:r>
              <a:rPr lang="zh-CN" altLang="en-US" sz="4800" dirty="0" smtClean="0">
                <a:sym typeface="安卓中文"/>
              </a:rPr>
              <a:t>查看</a:t>
            </a:r>
            <a:r>
              <a:rPr lang="zh-CN" altLang="en-US" sz="4800" dirty="0">
                <a:sym typeface="安卓中文"/>
              </a:rPr>
              <a:t>网卡详细</a:t>
            </a:r>
            <a:r>
              <a:rPr lang="zh-CN" altLang="en-US" sz="4800" dirty="0" smtClean="0">
                <a:sym typeface="安卓中文"/>
              </a:rPr>
              <a:t>信息</a:t>
            </a:r>
            <a:endParaRPr lang="zh-CN" altLang="zh-CN" sz="4800" dirty="0"/>
          </a:p>
          <a:p>
            <a:r>
              <a:rPr lang="en-US" altLang="zh-CN" sz="4800" dirty="0" smtClean="0"/>
              <a:t>&gt; </a:t>
            </a:r>
            <a:r>
              <a:rPr lang="en-US" altLang="zh-CN" sz="4800" dirty="0" err="1" smtClean="0"/>
              <a:t>airmon-ng</a:t>
            </a:r>
            <a:r>
              <a:rPr lang="en-US" altLang="zh-CN" sz="4800" dirty="0" smtClean="0"/>
              <a:t> </a:t>
            </a:r>
            <a:r>
              <a:rPr lang="en-US" altLang="zh-CN" sz="4800" dirty="0"/>
              <a:t>start </a:t>
            </a:r>
            <a:r>
              <a:rPr lang="en-US" altLang="zh-CN" sz="4800" dirty="0" smtClean="0"/>
              <a:t>wlan0										</a:t>
            </a:r>
            <a:r>
              <a:rPr lang="zh-CN" altLang="zh-CN" sz="4800" dirty="0" smtClean="0"/>
              <a:t>激活</a:t>
            </a:r>
            <a:r>
              <a:rPr lang="zh-CN" altLang="zh-CN" sz="4800" dirty="0"/>
              <a:t>网卡至监视</a:t>
            </a:r>
            <a:r>
              <a:rPr lang="zh-CN" altLang="zh-CN" sz="4800" dirty="0" smtClean="0"/>
              <a:t>模式</a:t>
            </a:r>
            <a:endParaRPr lang="en-US" altLang="zh-CN" sz="4800" dirty="0" smtClean="0"/>
          </a:p>
          <a:p>
            <a:r>
              <a:rPr lang="en-US" altLang="zh-CN" sz="4800" dirty="0"/>
              <a:t>&gt; </a:t>
            </a:r>
            <a:r>
              <a:rPr lang="en-US" altLang="zh-CN" sz="4800" dirty="0" err="1"/>
              <a:t>airodump-ng</a:t>
            </a:r>
            <a:r>
              <a:rPr lang="en-US" altLang="zh-CN" sz="4800" dirty="0"/>
              <a:t> </a:t>
            </a:r>
            <a:r>
              <a:rPr lang="en-US" altLang="zh-CN" sz="4800" dirty="0" smtClean="0"/>
              <a:t>wlan0 											</a:t>
            </a:r>
            <a:r>
              <a:rPr lang="zh-CN" altLang="zh-CN" sz="4800" dirty="0" smtClean="0"/>
              <a:t>获取</a:t>
            </a:r>
            <a:r>
              <a:rPr lang="zh-CN" altLang="zh-CN" sz="4800" dirty="0"/>
              <a:t>附近</a:t>
            </a:r>
            <a:r>
              <a:rPr lang="en-US" altLang="zh-CN" sz="4800" dirty="0"/>
              <a:t>AP </a:t>
            </a:r>
            <a:r>
              <a:rPr lang="zh-CN" altLang="zh-CN" sz="4800" dirty="0" smtClean="0"/>
              <a:t>信息</a:t>
            </a:r>
            <a:endParaRPr lang="zh-CN" altLang="zh-CN" sz="4800" dirty="0"/>
          </a:p>
          <a:p>
            <a:r>
              <a:rPr lang="en-US" altLang="zh-CN" sz="4800" dirty="0" smtClean="0"/>
              <a:t>&gt; </a:t>
            </a:r>
            <a:r>
              <a:rPr lang="en-US" altLang="zh-CN" sz="4800" dirty="0" err="1" smtClean="0"/>
              <a:t>airodump-ng</a:t>
            </a:r>
            <a:r>
              <a:rPr lang="en-US" altLang="zh-CN" sz="4800" dirty="0" smtClean="0"/>
              <a:t> </a:t>
            </a:r>
            <a:r>
              <a:rPr lang="en-US" altLang="zh-CN" sz="4800" dirty="0"/>
              <a:t>--</a:t>
            </a:r>
            <a:r>
              <a:rPr lang="en-US" altLang="zh-CN" sz="4800" dirty="0" err="1"/>
              <a:t>ivs</a:t>
            </a:r>
            <a:r>
              <a:rPr lang="en-US" altLang="zh-CN" sz="4800" dirty="0"/>
              <a:t> -w filename --</a:t>
            </a:r>
            <a:r>
              <a:rPr lang="en-US" altLang="zh-CN" sz="4800" dirty="0" err="1"/>
              <a:t>bssid</a:t>
            </a:r>
            <a:r>
              <a:rPr lang="en-US" altLang="zh-CN" sz="4800" dirty="0"/>
              <a:t> BSSID </a:t>
            </a:r>
            <a:r>
              <a:rPr lang="en-US" altLang="zh-CN" sz="4800" dirty="0" smtClean="0"/>
              <a:t>wlan0		</a:t>
            </a:r>
            <a:r>
              <a:rPr lang="zh-CN" altLang="zh-CN" sz="4800" dirty="0" smtClean="0"/>
              <a:t>抓</a:t>
            </a:r>
            <a:r>
              <a:rPr lang="zh-CN" altLang="zh-CN" sz="4800" dirty="0"/>
              <a:t>包</a:t>
            </a:r>
            <a:endParaRPr lang="en-US" altLang="zh-CN" sz="4800" dirty="0" smtClean="0"/>
          </a:p>
          <a:p>
            <a:pPr>
              <a:spcBef>
                <a:spcPts val="1200"/>
              </a:spcBef>
            </a:pPr>
            <a:r>
              <a:rPr lang="en-US" altLang="zh-CN" sz="4800" dirty="0"/>
              <a:t>--</a:t>
            </a:r>
            <a:r>
              <a:rPr lang="en-US" altLang="zh-CN" sz="4800" dirty="0" err="1"/>
              <a:t>ivs</a:t>
            </a:r>
            <a:r>
              <a:rPr lang="zh-CN" altLang="zh-CN" sz="4800" dirty="0"/>
              <a:t>设置过滤，只保存可用于破解的</a:t>
            </a:r>
            <a:r>
              <a:rPr lang="en-US" altLang="zh-CN" sz="4800" dirty="0"/>
              <a:t>IVS</a:t>
            </a:r>
            <a:r>
              <a:rPr lang="zh-CN" altLang="zh-CN" sz="4800" dirty="0"/>
              <a:t>数据报文，缩减保存的数据包大小；</a:t>
            </a:r>
          </a:p>
          <a:p>
            <a:pPr>
              <a:spcBef>
                <a:spcPts val="1200"/>
              </a:spcBef>
            </a:pPr>
            <a:r>
              <a:rPr lang="en-US" altLang="zh-CN" sz="4800" dirty="0"/>
              <a:t>-w </a:t>
            </a:r>
            <a:r>
              <a:rPr lang="zh-CN" altLang="zh-CN" sz="4800" dirty="0"/>
              <a:t>保存的文件名</a:t>
            </a:r>
          </a:p>
          <a:p>
            <a:pPr>
              <a:spcBef>
                <a:spcPts val="1200"/>
              </a:spcBef>
            </a:pPr>
            <a:r>
              <a:rPr lang="en-US" altLang="zh-CN" sz="4800" dirty="0"/>
              <a:t>--</a:t>
            </a:r>
            <a:r>
              <a:rPr lang="en-US" altLang="zh-CN" sz="4800" dirty="0" err="1"/>
              <a:t>bssid</a:t>
            </a:r>
            <a:r>
              <a:rPr lang="en-US" altLang="zh-CN" sz="4800" dirty="0"/>
              <a:t> </a:t>
            </a:r>
            <a:r>
              <a:rPr lang="zh-CN" altLang="zh-CN" sz="4800" dirty="0"/>
              <a:t>选中路由器的</a:t>
            </a:r>
            <a:r>
              <a:rPr lang="en-US" altLang="zh-CN" sz="4800" dirty="0" smtClean="0"/>
              <a:t>MAC</a:t>
            </a:r>
          </a:p>
          <a:p>
            <a:pPr>
              <a:spcBef>
                <a:spcPts val="1200"/>
              </a:spcBef>
            </a:pPr>
            <a:endParaRPr lang="zh-CN" altLang="zh-CN" sz="4800" dirty="0"/>
          </a:p>
          <a:p>
            <a:endParaRPr lang="zh-CN" altLang="zh-CN" sz="4800" dirty="0"/>
          </a:p>
          <a:p>
            <a:pPr>
              <a:lnSpc>
                <a:spcPct val="150000"/>
              </a:lnSpc>
            </a:pPr>
            <a:endParaRPr lang="en-US" altLang="zh-CN" sz="4800" dirty="0">
              <a:sym typeface="安卓中文"/>
            </a:endParaRPr>
          </a:p>
          <a:p>
            <a:pPr>
              <a:lnSpc>
                <a:spcPct val="150000"/>
              </a:lnSpc>
            </a:pP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3343937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smtClean="0">
                  <a:latin typeface="微软雅黑" pitchFamily="34" charset="-122"/>
                  <a:ea typeface="微软雅黑" pitchFamily="34" charset="-122"/>
                </a:rPr>
                <a:t>WEP</a:t>
              </a:r>
              <a:r>
                <a:rPr lang="zh-CN" altLang="en-US" sz="6000" spc="0" dirty="0" smtClean="0">
                  <a:latin typeface="微软雅黑" pitchFamily="34" charset="-122"/>
                  <a:ea typeface="微软雅黑" pitchFamily="34" charset="-122"/>
                </a:rPr>
                <a:t>破解试验</a:t>
              </a:r>
              <a:endParaRPr lang="en-US" altLang="zh-CN" sz="6000" spc="0" dirty="0">
                <a:latin typeface="微软雅黑" pitchFamily="34" charset="-122"/>
                <a:ea typeface="微软雅黑" pitchFamily="34" charset="-122"/>
              </a:endParaRPr>
            </a:p>
          </p:txBody>
        </p:sp>
      </p:grpSp>
      <p:sp>
        <p:nvSpPr>
          <p:cNvPr id="8" name="TextBox 7"/>
          <p:cNvSpPr txBox="1"/>
          <p:nvPr/>
        </p:nvSpPr>
        <p:spPr>
          <a:xfrm>
            <a:off x="1542713" y="2825552"/>
            <a:ext cx="22168025" cy="13819168"/>
          </a:xfrm>
          <a:prstGeom prst="rect">
            <a:avLst/>
          </a:prstGeom>
          <a:noFill/>
        </p:spPr>
        <p:txBody>
          <a:bodyPr wrap="square" rtlCol="0">
            <a:spAutoFit/>
          </a:bodyPr>
          <a:lstStyle/>
          <a:p>
            <a:pPr>
              <a:lnSpc>
                <a:spcPct val="150000"/>
              </a:lnSpc>
              <a:spcBef>
                <a:spcPts val="1200"/>
              </a:spcBef>
            </a:pPr>
            <a:r>
              <a:rPr lang="en-US" altLang="zh-CN" sz="4800" dirty="0" smtClean="0"/>
              <a:t>		</a:t>
            </a:r>
            <a:r>
              <a:rPr lang="zh-CN" altLang="zh-CN" sz="4800" dirty="0" smtClean="0"/>
              <a:t>若</a:t>
            </a:r>
            <a:r>
              <a:rPr lang="zh-CN" altLang="zh-CN" sz="4800" dirty="0"/>
              <a:t>连接着该无线路由器</a:t>
            </a:r>
            <a:r>
              <a:rPr lang="en-US" altLang="zh-CN" sz="4800" dirty="0"/>
              <a:t>/AP</a:t>
            </a:r>
            <a:r>
              <a:rPr lang="zh-CN" altLang="zh-CN" sz="4800" dirty="0"/>
              <a:t>的无线客户端正在进行大流量的交互，比如使用迅雷、电骡进行大文件下载等，则可以依靠单纯的抓包就可以破解出</a:t>
            </a:r>
            <a:r>
              <a:rPr lang="en-US" altLang="zh-CN" sz="4800" dirty="0"/>
              <a:t>WEP</a:t>
            </a:r>
            <a:r>
              <a:rPr lang="zh-CN" altLang="zh-CN" sz="4800" dirty="0"/>
              <a:t>密码。但是无线黑客们觉得这样的等待有时候过于漫长，于是就采用了一种称之为“</a:t>
            </a:r>
            <a:r>
              <a:rPr lang="en-US" altLang="zh-CN" sz="4800" dirty="0"/>
              <a:t>ARP Request</a:t>
            </a:r>
            <a:r>
              <a:rPr lang="zh-CN" altLang="zh-CN" sz="4800" dirty="0"/>
              <a:t>”的方式来读取</a:t>
            </a:r>
            <a:r>
              <a:rPr lang="en-US" altLang="zh-CN" sz="4800" dirty="0"/>
              <a:t>ARP</a:t>
            </a:r>
            <a:r>
              <a:rPr lang="zh-CN" altLang="zh-CN" sz="4800" dirty="0"/>
              <a:t>请求报文，并伪造报文再次重发出去，以便刺激</a:t>
            </a:r>
            <a:r>
              <a:rPr lang="en-US" altLang="zh-CN" sz="4800" dirty="0"/>
              <a:t>AP</a:t>
            </a:r>
            <a:r>
              <a:rPr lang="zh-CN" altLang="zh-CN" sz="4800" dirty="0"/>
              <a:t>产生更多的数据包，从而加快破解过程，这种方法就称之为</a:t>
            </a:r>
            <a:r>
              <a:rPr lang="en-US" altLang="zh-CN" sz="4800" dirty="0" err="1"/>
              <a:t>ArpRequest</a:t>
            </a:r>
            <a:r>
              <a:rPr lang="zh-CN" altLang="zh-CN" sz="4800" dirty="0"/>
              <a:t>注入攻击。</a:t>
            </a:r>
          </a:p>
          <a:p>
            <a:r>
              <a:rPr lang="zh-CN" altLang="zh-CN" sz="4800" dirty="0"/>
              <a:t>重新开一个终端。</a:t>
            </a:r>
          </a:p>
          <a:p>
            <a:r>
              <a:rPr lang="en-US" altLang="zh-CN" sz="4800" dirty="0" smtClean="0"/>
              <a:t>&gt; </a:t>
            </a:r>
            <a:r>
              <a:rPr lang="en-US" altLang="zh-CN" sz="4800" dirty="0" err="1" smtClean="0"/>
              <a:t>aireplay-ng</a:t>
            </a:r>
            <a:r>
              <a:rPr lang="en-US" altLang="zh-CN" sz="4800" dirty="0" smtClean="0"/>
              <a:t> </a:t>
            </a:r>
            <a:r>
              <a:rPr lang="en-US" altLang="zh-CN" sz="4800" dirty="0"/>
              <a:t>-3 -b BBSID -h mac </a:t>
            </a:r>
            <a:r>
              <a:rPr lang="en-US" altLang="zh-CN" sz="4800" dirty="0" smtClean="0"/>
              <a:t>wlan0</a:t>
            </a:r>
          </a:p>
          <a:p>
            <a:pPr>
              <a:lnSpc>
                <a:spcPct val="150000"/>
              </a:lnSpc>
            </a:pPr>
            <a:r>
              <a:rPr lang="en-US" altLang="zh-CN" sz="4800" dirty="0"/>
              <a:t>b </a:t>
            </a:r>
            <a:r>
              <a:rPr lang="zh-CN" altLang="zh-CN" sz="4800" dirty="0"/>
              <a:t>后跟</a:t>
            </a:r>
            <a:r>
              <a:rPr lang="en-US" altLang="zh-CN" sz="4800" dirty="0"/>
              <a:t>AP</a:t>
            </a:r>
            <a:r>
              <a:rPr lang="zh-CN" altLang="zh-CN" sz="4800" dirty="0"/>
              <a:t>的</a:t>
            </a:r>
            <a:r>
              <a:rPr lang="en-US" altLang="zh-CN" sz="4800" dirty="0"/>
              <a:t>MAC</a:t>
            </a:r>
            <a:r>
              <a:rPr lang="zh-CN" altLang="zh-CN" sz="4800" dirty="0"/>
              <a:t>地址，这里就是前面我们探测到的</a:t>
            </a:r>
            <a:r>
              <a:rPr lang="en-US" altLang="zh-CN" sz="4800" dirty="0"/>
              <a:t>SSID</a:t>
            </a:r>
            <a:r>
              <a:rPr lang="zh-CN" altLang="zh-CN" sz="4800" dirty="0"/>
              <a:t>为</a:t>
            </a:r>
            <a:r>
              <a:rPr lang="en-US" altLang="zh-CN" sz="4800" dirty="0"/>
              <a:t>TPLINK</a:t>
            </a:r>
            <a:r>
              <a:rPr lang="zh-CN" altLang="zh-CN" sz="4800" dirty="0"/>
              <a:t>的</a:t>
            </a:r>
            <a:r>
              <a:rPr lang="en-US" altLang="zh-CN" sz="4800" dirty="0"/>
              <a:t>AP</a:t>
            </a:r>
            <a:r>
              <a:rPr lang="zh-CN" altLang="zh-CN" sz="4800" dirty="0"/>
              <a:t>的</a:t>
            </a:r>
            <a:r>
              <a:rPr lang="en-US" altLang="zh-CN" sz="4800" dirty="0"/>
              <a:t>MAC</a:t>
            </a:r>
            <a:endParaRPr lang="zh-CN" altLang="zh-CN" sz="4800" dirty="0"/>
          </a:p>
          <a:p>
            <a:pPr>
              <a:lnSpc>
                <a:spcPct val="150000"/>
              </a:lnSpc>
            </a:pPr>
            <a:r>
              <a:rPr lang="en-US" altLang="zh-CN" sz="4800" dirty="0"/>
              <a:t>-h </a:t>
            </a:r>
            <a:r>
              <a:rPr lang="zh-CN" altLang="zh-CN" sz="4800" dirty="0"/>
              <a:t>后跟客户端的</a:t>
            </a:r>
            <a:r>
              <a:rPr lang="en-US" altLang="zh-CN" sz="4800" dirty="0"/>
              <a:t>MAC</a:t>
            </a:r>
            <a:r>
              <a:rPr lang="zh-CN" altLang="zh-CN" sz="4800" dirty="0"/>
              <a:t>地址，也就是我们前面探测到的有效无线客户端的</a:t>
            </a:r>
            <a:r>
              <a:rPr lang="en-US" altLang="zh-CN" sz="4800" dirty="0"/>
              <a:t>MAC</a:t>
            </a:r>
            <a:endParaRPr lang="zh-CN" altLang="zh-CN" sz="4800" dirty="0"/>
          </a:p>
          <a:p>
            <a:endParaRPr lang="zh-CN" altLang="zh-CN" sz="4800" dirty="0"/>
          </a:p>
          <a:p>
            <a:pPr>
              <a:spcBef>
                <a:spcPts val="1200"/>
              </a:spcBef>
            </a:pPr>
            <a:endParaRPr lang="zh-CN" altLang="zh-CN" sz="4800" dirty="0"/>
          </a:p>
          <a:p>
            <a:endParaRPr lang="zh-CN" altLang="zh-CN" sz="4800" dirty="0"/>
          </a:p>
          <a:p>
            <a:pPr>
              <a:lnSpc>
                <a:spcPct val="150000"/>
              </a:lnSpc>
            </a:pPr>
            <a:endParaRPr lang="en-US" altLang="zh-CN" sz="4800" dirty="0">
              <a:sym typeface="安卓中文"/>
            </a:endParaRPr>
          </a:p>
          <a:p>
            <a:pPr>
              <a:lnSpc>
                <a:spcPct val="150000"/>
              </a:lnSpc>
            </a:pP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323167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smtClean="0">
                  <a:latin typeface="微软雅黑" pitchFamily="34" charset="-122"/>
                  <a:ea typeface="微软雅黑" pitchFamily="34" charset="-122"/>
                </a:rPr>
                <a:t>WEP</a:t>
              </a:r>
              <a:r>
                <a:rPr lang="zh-CN" altLang="en-US" sz="6000" spc="0" dirty="0" smtClean="0">
                  <a:latin typeface="微软雅黑" pitchFamily="34" charset="-122"/>
                  <a:ea typeface="微软雅黑" pitchFamily="34" charset="-122"/>
                </a:rPr>
                <a:t>破解试验</a:t>
              </a:r>
              <a:endParaRPr lang="en-US" altLang="zh-CN" sz="6000" spc="0" dirty="0">
                <a:latin typeface="微软雅黑" pitchFamily="34" charset="-122"/>
                <a:ea typeface="微软雅黑" pitchFamily="34" charset="-122"/>
              </a:endParaRPr>
            </a:p>
          </p:txBody>
        </p:sp>
      </p:grpSp>
      <p:sp>
        <p:nvSpPr>
          <p:cNvPr id="8" name="TextBox 7"/>
          <p:cNvSpPr txBox="1"/>
          <p:nvPr/>
        </p:nvSpPr>
        <p:spPr>
          <a:xfrm>
            <a:off x="1108212" y="3329608"/>
            <a:ext cx="22168025" cy="6955750"/>
          </a:xfrm>
          <a:prstGeom prst="rect">
            <a:avLst/>
          </a:prstGeom>
          <a:noFill/>
        </p:spPr>
        <p:txBody>
          <a:bodyPr wrap="square" rtlCol="0">
            <a:spAutoFit/>
          </a:bodyPr>
          <a:lstStyle/>
          <a:p>
            <a:pPr>
              <a:lnSpc>
                <a:spcPct val="150000"/>
              </a:lnSpc>
              <a:spcBef>
                <a:spcPts val="1200"/>
              </a:spcBef>
            </a:pPr>
            <a:r>
              <a:rPr lang="zh-CN" altLang="en-US" sz="4800" dirty="0" smtClean="0"/>
              <a:t>经过短暂的等待，就可以</a:t>
            </a:r>
            <a:r>
              <a:rPr lang="zh-CN" altLang="en-US" sz="4800" dirty="0"/>
              <a:t>在终端中看到提示：“</a:t>
            </a:r>
            <a:r>
              <a:rPr lang="en-US" altLang="zh-CN" sz="4800" dirty="0"/>
              <a:t>KEY FOUND</a:t>
            </a:r>
            <a:r>
              <a:rPr lang="zh-CN" altLang="en-US" sz="4800" dirty="0"/>
              <a:t>！</a:t>
            </a:r>
            <a:r>
              <a:rPr lang="zh-CN" altLang="en-US" sz="4800" dirty="0" smtClean="0"/>
              <a:t>”</a:t>
            </a:r>
            <a:endParaRPr lang="en-US" altLang="zh-CN" sz="4800" dirty="0" smtClean="0"/>
          </a:p>
          <a:p>
            <a:pPr>
              <a:lnSpc>
                <a:spcPct val="150000"/>
              </a:lnSpc>
              <a:spcBef>
                <a:spcPts val="1200"/>
              </a:spcBef>
            </a:pPr>
            <a:r>
              <a:rPr lang="zh-CN" altLang="en-US" sz="4800" dirty="0" smtClean="0"/>
              <a:t>后面</a:t>
            </a:r>
            <a:r>
              <a:rPr lang="zh-CN" altLang="en-US" sz="4800" dirty="0"/>
              <a:t>即为</a:t>
            </a:r>
            <a:r>
              <a:rPr lang="en-US" altLang="zh-CN" sz="4800" dirty="0"/>
              <a:t>WPA2-PSK</a:t>
            </a:r>
            <a:r>
              <a:rPr lang="zh-CN" altLang="en-US" sz="4800" dirty="0"/>
              <a:t>连接</a:t>
            </a:r>
            <a:r>
              <a:rPr lang="zh-CN" altLang="en-US" sz="4800" dirty="0" smtClean="0"/>
              <a:t>密码。</a:t>
            </a:r>
            <a:endParaRPr lang="zh-CN" altLang="en-US" sz="4800" dirty="0"/>
          </a:p>
          <a:p>
            <a:endParaRPr lang="zh-CN" altLang="zh-CN" sz="4800" dirty="0"/>
          </a:p>
          <a:p>
            <a:pPr>
              <a:spcBef>
                <a:spcPts val="1200"/>
              </a:spcBef>
            </a:pPr>
            <a:endParaRPr lang="zh-CN" altLang="zh-CN" sz="4800" dirty="0"/>
          </a:p>
          <a:p>
            <a:endParaRPr lang="zh-CN" altLang="zh-CN" sz="4800" dirty="0"/>
          </a:p>
          <a:p>
            <a:pPr>
              <a:lnSpc>
                <a:spcPct val="150000"/>
              </a:lnSpc>
            </a:pPr>
            <a:endParaRPr lang="en-US" altLang="zh-CN" sz="4800" dirty="0">
              <a:sym typeface="安卓中文"/>
            </a:endParaRPr>
          </a:p>
          <a:p>
            <a:pPr>
              <a:lnSpc>
                <a:spcPct val="150000"/>
              </a:lnSpc>
            </a:pP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215175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465"/>
        <p:cNvGrpSpPr/>
        <p:nvPr/>
      </p:nvGrpSpPr>
      <p:grpSpPr>
        <a:xfrm>
          <a:off x="0" y="0"/>
          <a:ext cx="0" cy="0"/>
          <a:chOff x="0" y="0"/>
          <a:chExt cx="0" cy="0"/>
        </a:xfrm>
      </p:grpSpPr>
      <p:grpSp>
        <p:nvGrpSpPr>
          <p:cNvPr id="474" name="Group 474"/>
          <p:cNvGrpSpPr/>
          <p:nvPr/>
        </p:nvGrpSpPr>
        <p:grpSpPr>
          <a:xfrm>
            <a:off x="0" y="0"/>
            <a:ext cx="24384000" cy="13716000"/>
            <a:chOff x="0" y="0"/>
            <a:chExt cx="24384000" cy="13716000"/>
          </a:xfrm>
        </p:grpSpPr>
      </p:grpSp>
      <p:grpSp>
        <p:nvGrpSpPr>
          <p:cNvPr id="469" name="Group 469"/>
          <p:cNvGrpSpPr/>
          <p:nvPr/>
        </p:nvGrpSpPr>
        <p:grpSpPr>
          <a:xfrm>
            <a:off x="226573" y="4279788"/>
            <a:ext cx="23926800" cy="1767840"/>
            <a:chOff x="0" y="0"/>
            <a:chExt cx="23926800" cy="1767840"/>
          </a:xfrm>
        </p:grpSpPr>
        <p:sp>
          <p:nvSpPr>
            <p:cNvPr id="2" name="text 469"/>
            <p:cNvSpPr/>
            <p:nvPr/>
          </p:nvSpPr>
          <p:spPr>
            <a:xfrm>
              <a:off x="0" y="0"/>
              <a:ext cx="23926800" cy="1767840"/>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ctr">
                <a:lnSpc>
                  <a:spcPct val="89142"/>
                </a:lnSpc>
                <a:defRPr spc="330">
                  <a:solidFill>
                    <a:srgbClr val="354B5E">
                      <a:alpha val="100000"/>
                    </a:srgbClr>
                  </a:solidFill>
                  <a:latin typeface="安卓中文"/>
                  <a:ea typeface="安卓中文"/>
                  <a:cs typeface="安卓中文"/>
                  <a:sym typeface="安卓中文"/>
                </a:defRPr>
              </a:lvl1pPr>
            </a:lstStyle>
            <a:p>
              <a:pPr lvl="0">
                <a:defRPr sz="2400" spc="0"/>
              </a:pPr>
              <a:r>
                <a:rPr lang="zh-CN" sz="7700" spc="330" dirty="0"/>
                <a:t>多谢观看</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smtClean="0">
                  <a:latin typeface="微软雅黑" pitchFamily="34" charset="-122"/>
                  <a:ea typeface="微软雅黑" pitchFamily="34" charset="-122"/>
                </a:rPr>
                <a:t>工具分类</a:t>
              </a:r>
              <a:endParaRPr lang="zh-CN" altLang="zh-CN" sz="6000" spc="0" dirty="0">
                <a:latin typeface="微软雅黑" pitchFamily="34" charset="-122"/>
                <a:ea typeface="微软雅黑" pitchFamily="34" charset="-122"/>
              </a:endParaRPr>
            </a:p>
          </p:txBody>
        </p:sp>
      </p:grpSp>
      <p:sp>
        <p:nvSpPr>
          <p:cNvPr id="12" name="TextBox 11"/>
          <p:cNvSpPr txBox="1"/>
          <p:nvPr/>
        </p:nvSpPr>
        <p:spPr>
          <a:xfrm>
            <a:off x="1293771" y="2681536"/>
            <a:ext cx="20450272" cy="9694962"/>
          </a:xfrm>
          <a:prstGeom prst="rect">
            <a:avLst/>
          </a:prstGeom>
          <a:noFill/>
        </p:spPr>
        <p:txBody>
          <a:bodyPr wrap="square" rtlCol="0">
            <a:spAutoFit/>
          </a:bodyPr>
          <a:lstStyle/>
          <a:p>
            <a:r>
              <a:rPr lang="en-US" altLang="zh-CN" sz="4800" dirty="0" smtClean="0"/>
              <a:t>1. Information </a:t>
            </a:r>
            <a:r>
              <a:rPr lang="en-US" altLang="zh-CN" sz="4800" dirty="0"/>
              <a:t>Gathering</a:t>
            </a:r>
            <a:r>
              <a:rPr lang="zh-CN" altLang="zh-CN" sz="4800" dirty="0"/>
              <a:t>（信息收集）收集目标主机的信息</a:t>
            </a:r>
          </a:p>
          <a:p>
            <a:r>
              <a:rPr lang="en-US" altLang="zh-CN" sz="4800" dirty="0" smtClean="0"/>
              <a:t>2. Vulnerability </a:t>
            </a:r>
            <a:r>
              <a:rPr lang="en-US" altLang="zh-CN" sz="4800" dirty="0"/>
              <a:t>Analysis</a:t>
            </a:r>
            <a:r>
              <a:rPr lang="zh-CN" altLang="zh-CN" sz="4800" dirty="0" smtClean="0"/>
              <a:t>（</a:t>
            </a:r>
            <a:r>
              <a:rPr lang="zh-CN" altLang="en-US" sz="4800" dirty="0"/>
              <a:t>脆弱性</a:t>
            </a:r>
            <a:r>
              <a:rPr lang="zh-CN" altLang="zh-CN" sz="4800" dirty="0" smtClean="0"/>
              <a:t>分析</a:t>
            </a:r>
            <a:r>
              <a:rPr lang="zh-CN" altLang="zh-CN" sz="4800" dirty="0"/>
              <a:t>）找出系统的薄弱点</a:t>
            </a:r>
          </a:p>
          <a:p>
            <a:r>
              <a:rPr lang="en-US" altLang="zh-CN" sz="4800" dirty="0" smtClean="0"/>
              <a:t>3. Wireless </a:t>
            </a:r>
            <a:r>
              <a:rPr lang="en-US" altLang="zh-CN" sz="4800" dirty="0"/>
              <a:t>Attacks</a:t>
            </a:r>
            <a:r>
              <a:rPr lang="zh-CN" altLang="zh-CN" sz="4800" dirty="0"/>
              <a:t>（无线攻击）</a:t>
            </a:r>
          </a:p>
          <a:p>
            <a:r>
              <a:rPr lang="en-US" altLang="zh-CN" sz="4800" dirty="0" smtClean="0"/>
              <a:t>4. Web </a:t>
            </a:r>
            <a:r>
              <a:rPr lang="en-US" altLang="zh-CN" sz="4800" dirty="0"/>
              <a:t>Applications</a:t>
            </a:r>
            <a:r>
              <a:rPr lang="zh-CN" altLang="zh-CN" sz="4800" dirty="0"/>
              <a:t>（</a:t>
            </a:r>
            <a:r>
              <a:rPr lang="en-US" altLang="zh-CN" sz="4800" dirty="0"/>
              <a:t>web </a:t>
            </a:r>
            <a:r>
              <a:rPr lang="zh-CN" altLang="zh-CN" sz="4800" dirty="0"/>
              <a:t>应用程序）</a:t>
            </a:r>
          </a:p>
          <a:p>
            <a:r>
              <a:rPr lang="en-US" altLang="zh-CN" sz="4800" dirty="0" smtClean="0"/>
              <a:t>5. Exploitation </a:t>
            </a:r>
            <a:r>
              <a:rPr lang="en-US" altLang="zh-CN" sz="4800" dirty="0"/>
              <a:t>Tools</a:t>
            </a:r>
            <a:r>
              <a:rPr lang="zh-CN" altLang="zh-CN" sz="4800" dirty="0"/>
              <a:t>（开发工具）</a:t>
            </a:r>
          </a:p>
          <a:p>
            <a:r>
              <a:rPr lang="en-US" altLang="zh-CN" sz="4800" dirty="0" smtClean="0"/>
              <a:t>6. Forensics </a:t>
            </a:r>
            <a:r>
              <a:rPr lang="en-US" altLang="zh-CN" sz="4800" dirty="0"/>
              <a:t>Tools</a:t>
            </a:r>
            <a:r>
              <a:rPr lang="zh-CN" altLang="zh-CN" sz="4800" dirty="0"/>
              <a:t>（</a:t>
            </a:r>
            <a:r>
              <a:rPr lang="zh-CN" altLang="zh-CN" sz="4800" dirty="0" smtClean="0"/>
              <a:t>取证工具</a:t>
            </a:r>
            <a:r>
              <a:rPr lang="zh-CN" altLang="zh-CN" sz="4800" dirty="0"/>
              <a:t>）</a:t>
            </a:r>
          </a:p>
          <a:p>
            <a:r>
              <a:rPr lang="en-US" altLang="zh-CN" sz="4800" dirty="0" smtClean="0"/>
              <a:t>7. Stress </a:t>
            </a:r>
            <a:r>
              <a:rPr lang="en-US" altLang="zh-CN" sz="4800" dirty="0"/>
              <a:t>Testing</a:t>
            </a:r>
            <a:r>
              <a:rPr lang="zh-CN" altLang="zh-CN" sz="4800" dirty="0"/>
              <a:t>（压力测试）</a:t>
            </a:r>
          </a:p>
          <a:p>
            <a:r>
              <a:rPr lang="en-US" altLang="zh-CN" sz="4800" dirty="0" smtClean="0"/>
              <a:t>8. Sniffing </a:t>
            </a:r>
            <a:r>
              <a:rPr lang="en-US" altLang="zh-CN" sz="4800" dirty="0"/>
              <a:t>&amp; Spoofing</a:t>
            </a:r>
            <a:r>
              <a:rPr lang="zh-CN" altLang="zh-CN" sz="4800" dirty="0"/>
              <a:t>（嗅探与欺骗）</a:t>
            </a:r>
          </a:p>
          <a:p>
            <a:r>
              <a:rPr lang="en-US" altLang="zh-CN" sz="4800" dirty="0" smtClean="0"/>
              <a:t>9. Password </a:t>
            </a:r>
            <a:r>
              <a:rPr lang="en-US" altLang="zh-CN" sz="4800" dirty="0"/>
              <a:t>Attacks</a:t>
            </a:r>
            <a:r>
              <a:rPr lang="zh-CN" altLang="zh-CN" sz="4800" dirty="0"/>
              <a:t>（密码破解）</a:t>
            </a:r>
          </a:p>
          <a:p>
            <a:r>
              <a:rPr lang="en-US" altLang="zh-CN" sz="4800" dirty="0" smtClean="0"/>
              <a:t>10. Maintaining </a:t>
            </a:r>
            <a:r>
              <a:rPr lang="en-US" altLang="zh-CN" sz="4800" dirty="0"/>
              <a:t>Access</a:t>
            </a:r>
            <a:r>
              <a:rPr lang="zh-CN" altLang="zh-CN" sz="4800" dirty="0"/>
              <a:t>（维持访问）</a:t>
            </a:r>
          </a:p>
          <a:p>
            <a:r>
              <a:rPr lang="en-US" altLang="zh-CN" sz="4800" dirty="0" smtClean="0"/>
              <a:t>11. Reverse </a:t>
            </a:r>
            <a:r>
              <a:rPr lang="en-US" altLang="zh-CN" sz="4800" dirty="0"/>
              <a:t>Engineering</a:t>
            </a:r>
            <a:r>
              <a:rPr lang="zh-CN" altLang="zh-CN" sz="4800" dirty="0"/>
              <a:t>（逆向工程）</a:t>
            </a:r>
          </a:p>
          <a:p>
            <a:r>
              <a:rPr lang="en-US" altLang="zh-CN" sz="4800" dirty="0" smtClean="0"/>
              <a:t>12. Hardware </a:t>
            </a:r>
            <a:r>
              <a:rPr lang="en-US" altLang="zh-CN" sz="4800" dirty="0"/>
              <a:t>Hacking</a:t>
            </a:r>
            <a:r>
              <a:rPr lang="zh-CN" altLang="zh-CN" sz="4800" dirty="0"/>
              <a:t>（硬件黑客）</a:t>
            </a:r>
          </a:p>
          <a:p>
            <a:r>
              <a:rPr lang="en-US" altLang="zh-CN" sz="4800" dirty="0" smtClean="0"/>
              <a:t>13. Reporting </a:t>
            </a:r>
            <a:r>
              <a:rPr lang="en-US" altLang="zh-CN" sz="4800" dirty="0"/>
              <a:t>Tools</a:t>
            </a:r>
            <a:r>
              <a:rPr lang="zh-CN" altLang="zh-CN" sz="4800" dirty="0"/>
              <a:t>（报告工具）</a:t>
            </a:r>
          </a:p>
        </p:txBody>
      </p:sp>
    </p:spTree>
    <p:extLst>
      <p:ext uri="{BB962C8B-B14F-4D97-AF65-F5344CB8AC3E}">
        <p14:creationId xmlns:p14="http://schemas.microsoft.com/office/powerpoint/2010/main" val="1773298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a:latin typeface="微软雅黑" pitchFamily="34" charset="-122"/>
                  <a:ea typeface="微软雅黑" pitchFamily="34" charset="-122"/>
                </a:rPr>
                <a:t>kali-linux-top10</a:t>
              </a:r>
              <a:endParaRPr lang="zh-CN" altLang="zh-CN" sz="6000" spc="0" dirty="0">
                <a:latin typeface="微软雅黑" pitchFamily="34" charset="-122"/>
                <a:ea typeface="微软雅黑" pitchFamily="34" charset="-122"/>
              </a:endParaRPr>
            </a:p>
          </p:txBody>
        </p:sp>
      </p:grpSp>
      <p:sp>
        <p:nvSpPr>
          <p:cNvPr id="12" name="TextBox 11"/>
          <p:cNvSpPr txBox="1"/>
          <p:nvPr/>
        </p:nvSpPr>
        <p:spPr>
          <a:xfrm>
            <a:off x="3767064" y="4347229"/>
            <a:ext cx="8424936" cy="6177973"/>
          </a:xfrm>
          <a:prstGeom prst="rect">
            <a:avLst/>
          </a:prstGeom>
          <a:noFill/>
        </p:spPr>
        <p:txBody>
          <a:bodyPr wrap="square" rtlCol="0">
            <a:spAutoFit/>
          </a:bodyPr>
          <a:lstStyle/>
          <a:p>
            <a:pPr>
              <a:lnSpc>
                <a:spcPct val="150000"/>
              </a:lnSpc>
            </a:pPr>
            <a:r>
              <a:rPr lang="en-US" altLang="zh-CN" sz="5400" dirty="0" smtClean="0">
                <a:latin typeface="微软雅黑" pitchFamily="34" charset="-122"/>
                <a:ea typeface="微软雅黑" pitchFamily="34" charset="-122"/>
              </a:rPr>
              <a:t>1. </a:t>
            </a:r>
            <a:r>
              <a:rPr lang="en-US" altLang="zh-CN" sz="5400" dirty="0" err="1" smtClean="0">
                <a:latin typeface="微软雅黑" pitchFamily="34" charset="-122"/>
                <a:ea typeface="微软雅黑" pitchFamily="34" charset="-122"/>
              </a:rPr>
              <a:t>Metasploit</a:t>
            </a:r>
            <a:r>
              <a:rPr lang="en-US" altLang="zh-CN" sz="5400" dirty="0" smtClean="0">
                <a:latin typeface="微软雅黑" pitchFamily="34" charset="-122"/>
                <a:ea typeface="微软雅黑" pitchFamily="34" charset="-122"/>
              </a:rPr>
              <a:t>  </a:t>
            </a:r>
          </a:p>
          <a:p>
            <a:pPr>
              <a:lnSpc>
                <a:spcPct val="150000"/>
              </a:lnSpc>
            </a:pPr>
            <a:r>
              <a:rPr lang="en-US" altLang="zh-CN" sz="5400" dirty="0" smtClean="0">
                <a:latin typeface="微软雅黑" pitchFamily="34" charset="-122"/>
                <a:ea typeface="微软雅黑" pitchFamily="34" charset="-122"/>
              </a:rPr>
              <a:t>2. </a:t>
            </a:r>
            <a:r>
              <a:rPr lang="en-US" altLang="zh-CN" sz="5400" dirty="0" err="1" smtClean="0">
                <a:latin typeface="微软雅黑" pitchFamily="34" charset="-122"/>
                <a:ea typeface="微软雅黑" pitchFamily="34" charset="-122"/>
              </a:rPr>
              <a:t>Nmap</a:t>
            </a:r>
            <a:r>
              <a:rPr lang="en-US" altLang="zh-CN" sz="5400" dirty="0" smtClean="0">
                <a:latin typeface="微软雅黑" pitchFamily="34" charset="-122"/>
                <a:ea typeface="微软雅黑" pitchFamily="34" charset="-122"/>
              </a:rPr>
              <a:t> </a:t>
            </a:r>
          </a:p>
          <a:p>
            <a:pPr>
              <a:lnSpc>
                <a:spcPct val="150000"/>
              </a:lnSpc>
            </a:pPr>
            <a:r>
              <a:rPr lang="en-US" altLang="zh-CN" sz="5400" dirty="0" smtClean="0">
                <a:latin typeface="微软雅黑" pitchFamily="34" charset="-122"/>
                <a:ea typeface="微软雅黑" pitchFamily="34" charset="-122"/>
              </a:rPr>
              <a:t>3. </a:t>
            </a:r>
            <a:r>
              <a:rPr lang="en-US" altLang="zh-CN" sz="5400" dirty="0" err="1" smtClean="0">
                <a:latin typeface="微软雅黑" pitchFamily="34" charset="-122"/>
                <a:ea typeface="微软雅黑" pitchFamily="34" charset="-122"/>
              </a:rPr>
              <a:t>sqlmap</a:t>
            </a:r>
            <a:endParaRPr lang="zh-CN" altLang="zh-CN" sz="5400" dirty="0">
              <a:latin typeface="微软雅黑" pitchFamily="34" charset="-122"/>
              <a:ea typeface="微软雅黑" pitchFamily="34" charset="-122"/>
            </a:endParaRPr>
          </a:p>
          <a:p>
            <a:pPr>
              <a:lnSpc>
                <a:spcPct val="150000"/>
              </a:lnSpc>
            </a:pPr>
            <a:r>
              <a:rPr lang="en-US" altLang="zh-CN" sz="5400" dirty="0" smtClean="0">
                <a:latin typeface="微软雅黑" pitchFamily="34" charset="-122"/>
                <a:ea typeface="微软雅黑" pitchFamily="34" charset="-122"/>
              </a:rPr>
              <a:t>4. </a:t>
            </a:r>
            <a:r>
              <a:rPr lang="en-US" altLang="zh-CN" sz="5400" dirty="0" err="1" smtClean="0">
                <a:latin typeface="微软雅黑" pitchFamily="34" charset="-122"/>
                <a:ea typeface="微软雅黑" pitchFamily="34" charset="-122"/>
              </a:rPr>
              <a:t>aircrack-ng</a:t>
            </a:r>
            <a:endParaRPr lang="en-US" altLang="zh-CN" sz="5400" dirty="0" smtClean="0">
              <a:latin typeface="微软雅黑" pitchFamily="34" charset="-122"/>
              <a:ea typeface="微软雅黑" pitchFamily="34" charset="-122"/>
            </a:endParaRPr>
          </a:p>
          <a:p>
            <a:pPr>
              <a:lnSpc>
                <a:spcPct val="150000"/>
              </a:lnSpc>
            </a:pPr>
            <a:r>
              <a:rPr lang="en-US" altLang="zh-CN" sz="5400" dirty="0" smtClean="0">
                <a:latin typeface="微软雅黑" pitchFamily="34" charset="-122"/>
                <a:ea typeface="微软雅黑" pitchFamily="34" charset="-122"/>
              </a:rPr>
              <a:t>5. Hydra</a:t>
            </a:r>
          </a:p>
        </p:txBody>
      </p:sp>
      <p:sp>
        <p:nvSpPr>
          <p:cNvPr id="3" name="TextBox 2"/>
          <p:cNvSpPr txBox="1"/>
          <p:nvPr/>
        </p:nvSpPr>
        <p:spPr>
          <a:xfrm>
            <a:off x="13560152" y="4337720"/>
            <a:ext cx="7704856" cy="6177973"/>
          </a:xfrm>
          <a:prstGeom prst="rect">
            <a:avLst/>
          </a:prstGeom>
          <a:noFill/>
        </p:spPr>
        <p:txBody>
          <a:bodyPr wrap="square" rtlCol="0">
            <a:spAutoFit/>
          </a:bodyPr>
          <a:lstStyle/>
          <a:p>
            <a:pPr lvl="0">
              <a:lnSpc>
                <a:spcPct val="150000"/>
              </a:lnSpc>
            </a:pPr>
            <a:r>
              <a:rPr lang="en-US" altLang="zh-CN" sz="5400" dirty="0" smtClean="0">
                <a:solidFill>
                  <a:prstClr val="black"/>
                </a:solidFill>
                <a:latin typeface="微软雅黑" pitchFamily="34" charset="-122"/>
                <a:ea typeface="微软雅黑" pitchFamily="34" charset="-122"/>
              </a:rPr>
              <a:t>6. </a:t>
            </a:r>
            <a:r>
              <a:rPr lang="en-US" altLang="zh-CN" sz="5400" dirty="0" err="1" smtClean="0">
                <a:solidFill>
                  <a:prstClr val="black"/>
                </a:solidFill>
                <a:latin typeface="微软雅黑" pitchFamily="34" charset="-122"/>
                <a:ea typeface="微软雅黑" pitchFamily="34" charset="-122"/>
              </a:rPr>
              <a:t>maltego</a:t>
            </a:r>
            <a:endParaRPr lang="en-US" altLang="zh-CN" sz="5400" dirty="0">
              <a:solidFill>
                <a:prstClr val="black"/>
              </a:solidFill>
              <a:latin typeface="微软雅黑" pitchFamily="34" charset="-122"/>
              <a:ea typeface="微软雅黑" pitchFamily="34" charset="-122"/>
            </a:endParaRPr>
          </a:p>
          <a:p>
            <a:pPr lvl="0">
              <a:lnSpc>
                <a:spcPct val="150000"/>
              </a:lnSpc>
            </a:pPr>
            <a:r>
              <a:rPr lang="en-US" altLang="zh-CN" sz="5400" dirty="0" smtClean="0">
                <a:solidFill>
                  <a:prstClr val="black"/>
                </a:solidFill>
                <a:latin typeface="微软雅黑" pitchFamily="34" charset="-122"/>
                <a:ea typeface="微软雅黑" pitchFamily="34" charset="-122"/>
              </a:rPr>
              <a:t>7. </a:t>
            </a:r>
            <a:r>
              <a:rPr lang="en-US" altLang="zh-CN" sz="5400" dirty="0" err="1" smtClean="0">
                <a:solidFill>
                  <a:prstClr val="black"/>
                </a:solidFill>
                <a:latin typeface="微软雅黑" pitchFamily="34" charset="-122"/>
                <a:ea typeface="微软雅黑" pitchFamily="34" charset="-122"/>
              </a:rPr>
              <a:t>Zaproxy</a:t>
            </a:r>
            <a:endParaRPr lang="en-US" altLang="zh-CN" sz="5400" dirty="0">
              <a:solidFill>
                <a:prstClr val="black"/>
              </a:solidFill>
              <a:latin typeface="微软雅黑" pitchFamily="34" charset="-122"/>
              <a:ea typeface="微软雅黑" pitchFamily="34" charset="-122"/>
            </a:endParaRPr>
          </a:p>
          <a:p>
            <a:pPr lvl="0">
              <a:lnSpc>
                <a:spcPct val="150000"/>
              </a:lnSpc>
            </a:pPr>
            <a:r>
              <a:rPr lang="en-US" altLang="zh-CN" sz="5400" dirty="0" smtClean="0">
                <a:solidFill>
                  <a:prstClr val="black"/>
                </a:solidFill>
                <a:latin typeface="微软雅黑" pitchFamily="34" charset="-122"/>
                <a:ea typeface="微软雅黑" pitchFamily="34" charset="-122"/>
              </a:rPr>
              <a:t>8. </a:t>
            </a:r>
            <a:r>
              <a:rPr lang="en-US" altLang="zh-CN" sz="5400" dirty="0" err="1" smtClean="0">
                <a:solidFill>
                  <a:prstClr val="black"/>
                </a:solidFill>
                <a:latin typeface="微软雅黑" pitchFamily="34" charset="-122"/>
                <a:ea typeface="微软雅黑" pitchFamily="34" charset="-122"/>
              </a:rPr>
              <a:t>burpsuite</a:t>
            </a:r>
            <a:endParaRPr lang="en-US" altLang="zh-CN" sz="5400" dirty="0">
              <a:solidFill>
                <a:prstClr val="black"/>
              </a:solidFill>
              <a:latin typeface="微软雅黑" pitchFamily="34" charset="-122"/>
              <a:ea typeface="微软雅黑" pitchFamily="34" charset="-122"/>
            </a:endParaRPr>
          </a:p>
          <a:p>
            <a:pPr lvl="0">
              <a:lnSpc>
                <a:spcPct val="150000"/>
              </a:lnSpc>
            </a:pPr>
            <a:r>
              <a:rPr lang="en-US" altLang="zh-CN" sz="5400" dirty="0" smtClean="0">
                <a:solidFill>
                  <a:prstClr val="black"/>
                </a:solidFill>
                <a:latin typeface="微软雅黑" pitchFamily="34" charset="-122"/>
                <a:ea typeface="微软雅黑" pitchFamily="34" charset="-122"/>
              </a:rPr>
              <a:t>9. </a:t>
            </a:r>
            <a:r>
              <a:rPr lang="en-US" altLang="zh-CN" sz="5400" dirty="0" err="1" smtClean="0">
                <a:solidFill>
                  <a:prstClr val="black"/>
                </a:solidFill>
                <a:latin typeface="微软雅黑" pitchFamily="34" charset="-122"/>
                <a:ea typeface="微软雅黑" pitchFamily="34" charset="-122"/>
              </a:rPr>
              <a:t>wireshark</a:t>
            </a:r>
            <a:endParaRPr lang="en-US" altLang="zh-CN" sz="5400" dirty="0">
              <a:solidFill>
                <a:prstClr val="black"/>
              </a:solidFill>
              <a:latin typeface="微软雅黑" pitchFamily="34" charset="-122"/>
              <a:ea typeface="微软雅黑" pitchFamily="34" charset="-122"/>
            </a:endParaRPr>
          </a:p>
          <a:p>
            <a:pPr lvl="0">
              <a:lnSpc>
                <a:spcPct val="150000"/>
              </a:lnSpc>
            </a:pPr>
            <a:r>
              <a:rPr lang="en-US" altLang="zh-CN" sz="5400" dirty="0" smtClean="0">
                <a:solidFill>
                  <a:prstClr val="black"/>
                </a:solidFill>
                <a:latin typeface="微软雅黑" pitchFamily="34" charset="-122"/>
                <a:ea typeface="微软雅黑" pitchFamily="34" charset="-122"/>
              </a:rPr>
              <a:t>10. john</a:t>
            </a:r>
            <a:endParaRPr lang="en-US" altLang="zh-CN" sz="54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99038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75"/>
        <p:cNvGrpSpPr/>
        <p:nvPr/>
      </p:nvGrpSpPr>
      <p:grpSpPr>
        <a:xfrm>
          <a:off x="0" y="0"/>
          <a:ext cx="0" cy="0"/>
          <a:chOff x="0" y="0"/>
          <a:chExt cx="0" cy="0"/>
        </a:xfrm>
      </p:grpSpPr>
      <p:grpSp>
        <p:nvGrpSpPr>
          <p:cNvPr id="97" name="Group 97"/>
          <p:cNvGrpSpPr/>
          <p:nvPr/>
        </p:nvGrpSpPr>
        <p:grpSpPr>
          <a:xfrm>
            <a:off x="0" y="0"/>
            <a:ext cx="24384000" cy="13716000"/>
            <a:chOff x="0" y="0"/>
            <a:chExt cx="24384000" cy="13716000"/>
          </a:xfrm>
        </p:grpSpPr>
      </p:grpSp>
      <p:grpSp>
        <p:nvGrpSpPr>
          <p:cNvPr id="76" name="Group 76"/>
          <p:cNvGrpSpPr/>
          <p:nvPr/>
        </p:nvGrpSpPr>
        <p:grpSpPr>
          <a:xfrm>
            <a:off x="1283840" y="5829161"/>
            <a:ext cx="20269200" cy="1157176"/>
            <a:chOff x="0" y="76732"/>
            <a:chExt cx="20269200" cy="1157176"/>
          </a:xfrm>
        </p:grpSpPr>
        <p:sp>
          <p:nvSpPr>
            <p:cNvPr id="2" name="text 76"/>
            <p:cNvSpPr/>
            <p:nvPr/>
          </p:nvSpPr>
          <p:spPr>
            <a:xfrm>
              <a:off x="0" y="76732"/>
              <a:ext cx="20269200" cy="1157176"/>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a:lnSpc>
                  <a:spcPct val="89142"/>
                </a:lnSpc>
                <a:defRPr spc="330">
                  <a:solidFill>
                    <a:srgbClr val="FFFFFF">
                      <a:alpha val="100000"/>
                    </a:srgbClr>
                  </a:solidFill>
                  <a:latin typeface="安卓中文"/>
                  <a:ea typeface="安卓中文"/>
                  <a:cs typeface="安卓中文"/>
                  <a:sym typeface="安卓中文"/>
                </a:defRPr>
              </a:lvl1pPr>
            </a:lstStyle>
            <a:p>
              <a:pPr lvl="0">
                <a:defRPr sz="2400" spc="0"/>
              </a:pPr>
              <a:r>
                <a:rPr lang="en-US" altLang="zh-CN" sz="7700" dirty="0" err="1"/>
                <a:t>Metasploit</a:t>
              </a:r>
              <a:endParaRPr lang="zh-CN" sz="7700" spc="330" dirty="0"/>
            </a:p>
          </p:txBody>
        </p:sp>
      </p:grpSp>
      <p:grpSp>
        <p:nvGrpSpPr>
          <p:cNvPr id="77" name="Group 77"/>
          <p:cNvGrpSpPr/>
          <p:nvPr/>
        </p:nvGrpSpPr>
        <p:grpSpPr>
          <a:xfrm>
            <a:off x="4027039" y="4206132"/>
            <a:ext cx="17526000" cy="1428020"/>
            <a:chOff x="0" y="93710"/>
            <a:chExt cx="17526000" cy="1428020"/>
          </a:xfrm>
        </p:grpSpPr>
        <p:sp>
          <p:nvSpPr>
            <p:cNvPr id="3" name="text 77"/>
            <p:cNvSpPr/>
            <p:nvPr/>
          </p:nvSpPr>
          <p:spPr>
            <a:xfrm>
              <a:off x="0" y="93710"/>
              <a:ext cx="17526000" cy="1428020"/>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a:lnSpc>
                  <a:spcPct val="87111"/>
                </a:lnSpc>
                <a:defRPr spc="330">
                  <a:solidFill>
                    <a:srgbClr val="FFFFFF">
                      <a:alpha val="100000"/>
                    </a:srgbClr>
                  </a:solidFill>
                  <a:latin typeface="安卓中文"/>
                  <a:ea typeface="安卓中文"/>
                  <a:cs typeface="安卓中文"/>
                  <a:sym typeface="安卓中文"/>
                </a:defRPr>
              </a:lvl1pPr>
            </a:lstStyle>
            <a:p>
              <a:pPr lvl="0">
                <a:defRPr sz="2400" spc="0"/>
              </a:pPr>
              <a:r>
                <a:rPr lang="en-US" altLang="zh-CN" sz="9900" spc="330" dirty="0" smtClean="0"/>
                <a:t>NO.1</a:t>
              </a:r>
              <a:endParaRPr lang="zh-CN" sz="9900" spc="330"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en-US" altLang="zh-CN" sz="6000" spc="0" dirty="0" err="1">
                  <a:latin typeface="微软雅黑" pitchFamily="34" charset="-122"/>
                  <a:ea typeface="微软雅黑" pitchFamily="34" charset="-122"/>
                </a:rPr>
                <a:t>Metasploit</a:t>
              </a:r>
              <a:endParaRPr lang="en-US" altLang="zh-CN" sz="6000" spc="0" dirty="0">
                <a:latin typeface="微软雅黑" pitchFamily="34" charset="-122"/>
                <a:ea typeface="微软雅黑" pitchFamily="34" charset="-122"/>
              </a:endParaRPr>
            </a:p>
          </p:txBody>
        </p:sp>
      </p:grpSp>
      <p:sp>
        <p:nvSpPr>
          <p:cNvPr id="33" name="TextBox 32"/>
          <p:cNvSpPr txBox="1"/>
          <p:nvPr/>
        </p:nvSpPr>
        <p:spPr>
          <a:xfrm>
            <a:off x="1114273" y="3617640"/>
            <a:ext cx="22168025" cy="3019673"/>
          </a:xfrm>
          <a:prstGeom prst="rect">
            <a:avLst/>
          </a:prstGeom>
          <a:noFill/>
        </p:spPr>
        <p:txBody>
          <a:bodyPr wrap="square" rtlCol="0">
            <a:spAutoFit/>
          </a:bodyPr>
          <a:lstStyle/>
          <a:p>
            <a:pPr>
              <a:lnSpc>
                <a:spcPct val="150000"/>
              </a:lnSpc>
            </a:pPr>
            <a:r>
              <a:rPr lang="en-US" altLang="zh-CN" sz="4400" spc="330" dirty="0" err="1">
                <a:solidFill>
                  <a:prstClr val="black"/>
                </a:solidFill>
                <a:latin typeface="微软雅黑" pitchFamily="34" charset="-122"/>
                <a:ea typeface="微软雅黑" pitchFamily="34" charset="-122"/>
                <a:cs typeface="安卓中文"/>
                <a:sym typeface="安卓中文"/>
              </a:rPr>
              <a:t>Metasploit</a:t>
            </a:r>
            <a:r>
              <a:rPr lang="zh-CN" altLang="en-US" sz="4400" spc="330" dirty="0">
                <a:solidFill>
                  <a:prstClr val="black"/>
                </a:solidFill>
                <a:latin typeface="微软雅黑" pitchFamily="34" charset="-122"/>
                <a:ea typeface="微软雅黑" pitchFamily="34" charset="-122"/>
                <a:cs typeface="安卓中文"/>
                <a:sym typeface="安卓中文"/>
              </a:rPr>
              <a:t>是一个漏洞框架。它的全称叫做</a:t>
            </a:r>
            <a:r>
              <a:rPr lang="en-US" altLang="zh-CN" sz="4400" spc="330" dirty="0">
                <a:solidFill>
                  <a:prstClr val="black"/>
                </a:solidFill>
                <a:latin typeface="微软雅黑" pitchFamily="34" charset="-122"/>
                <a:ea typeface="微软雅黑" pitchFamily="34" charset="-122"/>
                <a:cs typeface="安卓中文"/>
                <a:sym typeface="安卓中文"/>
              </a:rPr>
              <a:t>The </a:t>
            </a:r>
            <a:r>
              <a:rPr lang="en-US" altLang="zh-CN" sz="4400" spc="330" dirty="0" err="1" smtClean="0">
                <a:solidFill>
                  <a:prstClr val="black"/>
                </a:solidFill>
                <a:latin typeface="微软雅黑" pitchFamily="34" charset="-122"/>
                <a:ea typeface="微软雅黑" pitchFamily="34" charset="-122"/>
                <a:cs typeface="安卓中文"/>
                <a:sym typeface="安卓中文"/>
              </a:rPr>
              <a:t>Metasploit</a:t>
            </a:r>
            <a:r>
              <a:rPr lang="en-US" altLang="zh-CN" sz="4400" spc="330" dirty="0" smtClean="0">
                <a:solidFill>
                  <a:prstClr val="black"/>
                </a:solidFill>
                <a:latin typeface="微软雅黑" pitchFamily="34" charset="-122"/>
                <a:ea typeface="微软雅黑" pitchFamily="34" charset="-122"/>
                <a:cs typeface="安卓中文"/>
                <a:sym typeface="安卓中文"/>
              </a:rPr>
              <a:t> Framework</a:t>
            </a:r>
            <a:r>
              <a:rPr lang="zh-CN" altLang="en-US" sz="4400" spc="330" dirty="0">
                <a:solidFill>
                  <a:prstClr val="black"/>
                </a:solidFill>
                <a:latin typeface="微软雅黑" pitchFamily="34" charset="-122"/>
                <a:ea typeface="微软雅黑" pitchFamily="34" charset="-122"/>
                <a:cs typeface="安卓中文"/>
                <a:sym typeface="安卓中文"/>
              </a:rPr>
              <a:t>，简称叫做</a:t>
            </a:r>
            <a:r>
              <a:rPr lang="en-US" altLang="zh-CN" sz="4400" spc="330" dirty="0">
                <a:solidFill>
                  <a:prstClr val="black"/>
                </a:solidFill>
                <a:latin typeface="微软雅黑" pitchFamily="34" charset="-122"/>
                <a:ea typeface="微软雅黑" pitchFamily="34" charset="-122"/>
                <a:cs typeface="安卓中文"/>
                <a:sym typeface="安卓中文"/>
              </a:rPr>
              <a:t>MSF</a:t>
            </a:r>
            <a:r>
              <a:rPr lang="zh-CN" altLang="en-US" sz="4400" spc="330" dirty="0">
                <a:solidFill>
                  <a:prstClr val="black"/>
                </a:solidFill>
                <a:latin typeface="微软雅黑" pitchFamily="34" charset="-122"/>
                <a:ea typeface="微软雅黑" pitchFamily="34" charset="-122"/>
                <a:cs typeface="安卓中文"/>
                <a:sym typeface="安卓中文"/>
              </a:rPr>
              <a:t>。</a:t>
            </a:r>
            <a:r>
              <a:rPr lang="en-US" altLang="zh-CN" sz="4400" spc="330" dirty="0" err="1">
                <a:solidFill>
                  <a:prstClr val="black"/>
                </a:solidFill>
                <a:latin typeface="微软雅黑" pitchFamily="34" charset="-122"/>
                <a:ea typeface="微软雅黑" pitchFamily="34" charset="-122"/>
                <a:cs typeface="安卓中文"/>
                <a:sym typeface="安卓中文"/>
              </a:rPr>
              <a:t>Metasploit</a:t>
            </a:r>
            <a:r>
              <a:rPr lang="zh-CN" altLang="en-US" sz="4400" spc="330" dirty="0">
                <a:solidFill>
                  <a:prstClr val="black"/>
                </a:solidFill>
                <a:latin typeface="微软雅黑" pitchFamily="34" charset="-122"/>
                <a:ea typeface="微软雅黑" pitchFamily="34" charset="-122"/>
                <a:cs typeface="安卓中文"/>
                <a:sym typeface="安卓中文"/>
              </a:rPr>
              <a:t>作为受欢迎的工具，不仅仅是因为它的方便性和强大性，更重要的是它的框架。它允许使用者开发自己的漏洞脚本，从而进行测试</a:t>
            </a:r>
            <a:r>
              <a:rPr lang="zh-CN" altLang="en-US" sz="4400" spc="330" dirty="0" smtClean="0">
                <a:solidFill>
                  <a:prstClr val="black"/>
                </a:solidFill>
                <a:latin typeface="微软雅黑" pitchFamily="34" charset="-122"/>
                <a:ea typeface="微软雅黑" pitchFamily="34" charset="-122"/>
                <a:cs typeface="安卓中文"/>
                <a:sym typeface="安卓中文"/>
              </a:rPr>
              <a:t>。</a:t>
            </a:r>
            <a:endParaRPr lang="zh-CN" altLang="en-US" sz="4400" spc="330" dirty="0">
              <a:solidFill>
                <a:prstClr val="black"/>
              </a:solidFill>
              <a:latin typeface="微软雅黑" pitchFamily="34" charset="-122"/>
              <a:ea typeface="微软雅黑" pitchFamily="34" charset="-122"/>
              <a:cs typeface="安卓中文"/>
              <a:sym typeface="安卓中文"/>
            </a:endParaRPr>
          </a:p>
        </p:txBody>
      </p:sp>
    </p:spTree>
    <p:extLst>
      <p:ext uri="{BB962C8B-B14F-4D97-AF65-F5344CB8AC3E}">
        <p14:creationId xmlns:p14="http://schemas.microsoft.com/office/powerpoint/2010/main" val="433622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a:latin typeface="微软雅黑" pitchFamily="34" charset="-122"/>
                  <a:ea typeface="微软雅黑" pitchFamily="34" charset="-122"/>
                </a:rPr>
                <a:t>基本用法</a:t>
              </a:r>
              <a:endParaRPr lang="en-US" altLang="zh-CN" sz="6000" spc="0" dirty="0">
                <a:latin typeface="微软雅黑" pitchFamily="34" charset="-122"/>
                <a:ea typeface="微软雅黑" pitchFamily="34" charset="-122"/>
              </a:endParaRPr>
            </a:p>
          </p:txBody>
        </p:sp>
      </p:grpSp>
      <p:sp>
        <p:nvSpPr>
          <p:cNvPr id="33" name="TextBox 32"/>
          <p:cNvSpPr txBox="1"/>
          <p:nvPr/>
        </p:nvSpPr>
        <p:spPr>
          <a:xfrm>
            <a:off x="1557159" y="3251466"/>
            <a:ext cx="19059777" cy="8217634"/>
          </a:xfrm>
          <a:prstGeom prst="rect">
            <a:avLst/>
          </a:prstGeom>
          <a:noFill/>
        </p:spPr>
        <p:txBody>
          <a:bodyPr wrap="square" rtlCol="0">
            <a:spAutoFit/>
          </a:bodyPr>
          <a:lstStyle/>
          <a:p>
            <a:r>
              <a:rPr lang="en-US" altLang="zh-CN" sz="4800" dirty="0" smtClean="0">
                <a:sym typeface="安卓中文"/>
              </a:rPr>
              <a:t>&gt; ?</a:t>
            </a:r>
            <a:r>
              <a:rPr lang="en-US" altLang="zh-CN" sz="4800" dirty="0" smtClean="0"/>
              <a:t> </a:t>
            </a:r>
            <a:r>
              <a:rPr lang="en-US" altLang="zh-CN" sz="4800" dirty="0"/>
              <a:t>	</a:t>
            </a:r>
            <a:r>
              <a:rPr lang="en-US" altLang="zh-CN" sz="4800" dirty="0" smtClean="0"/>
              <a:t>                                                                  </a:t>
            </a:r>
            <a:r>
              <a:rPr lang="zh-CN" altLang="en-US" sz="4800" dirty="0" smtClean="0">
                <a:sym typeface="安卓中文"/>
              </a:rPr>
              <a:t>显示</a:t>
            </a:r>
            <a:r>
              <a:rPr lang="zh-CN" altLang="en-US" sz="4800" dirty="0">
                <a:sym typeface="安卓中文"/>
              </a:rPr>
              <a:t>所有</a:t>
            </a:r>
            <a:r>
              <a:rPr lang="zh-CN" altLang="en-US" sz="4800" dirty="0" smtClean="0">
                <a:sym typeface="安卓中文"/>
              </a:rPr>
              <a:t>选项</a:t>
            </a:r>
            <a:endParaRPr lang="en-US" altLang="zh-CN" sz="4800" dirty="0" smtClean="0">
              <a:sym typeface="安卓中文"/>
            </a:endParaRPr>
          </a:p>
          <a:p>
            <a:r>
              <a:rPr lang="en-US" altLang="zh-CN" sz="4800" dirty="0" smtClean="0">
                <a:sym typeface="安卓中文"/>
              </a:rPr>
              <a:t>&gt; </a:t>
            </a:r>
            <a:r>
              <a:rPr lang="en-US" altLang="zh-CN" sz="4800" dirty="0" smtClean="0"/>
              <a:t>show exploits                                             </a:t>
            </a:r>
            <a:r>
              <a:rPr lang="zh-CN" altLang="en-US" sz="4800" dirty="0" smtClean="0"/>
              <a:t>列出所有</a:t>
            </a:r>
            <a:r>
              <a:rPr lang="zh-CN" altLang="en-US" sz="4800" dirty="0"/>
              <a:t>渗透攻击</a:t>
            </a:r>
            <a:r>
              <a:rPr lang="zh-CN" altLang="en-US" sz="4800" dirty="0" smtClean="0"/>
              <a:t>模块</a:t>
            </a:r>
            <a:endParaRPr lang="en-US" altLang="zh-CN" sz="4800" dirty="0" smtClean="0"/>
          </a:p>
          <a:p>
            <a:r>
              <a:rPr lang="en-US" altLang="zh-CN" sz="4800" dirty="0" smtClean="0">
                <a:sym typeface="安卓中文"/>
              </a:rPr>
              <a:t>&gt; </a:t>
            </a:r>
            <a:r>
              <a:rPr lang="en-US" altLang="zh-CN" sz="4800" dirty="0" smtClean="0"/>
              <a:t>show payloads                                           </a:t>
            </a:r>
            <a:r>
              <a:rPr lang="zh-CN" altLang="en-US" sz="4800" dirty="0" smtClean="0"/>
              <a:t>列出所有</a:t>
            </a:r>
            <a:r>
              <a:rPr lang="zh-CN" altLang="en-US" sz="4800" dirty="0"/>
              <a:t>攻击</a:t>
            </a:r>
            <a:r>
              <a:rPr lang="zh-CN" altLang="en-US" sz="4800" dirty="0" smtClean="0"/>
              <a:t>载荷</a:t>
            </a:r>
            <a:endParaRPr lang="en-US" altLang="zh-CN" sz="4800" dirty="0" smtClean="0"/>
          </a:p>
          <a:p>
            <a:r>
              <a:rPr lang="en-US" altLang="zh-CN" sz="4800" dirty="0" smtClean="0">
                <a:sym typeface="安卓中文"/>
              </a:rPr>
              <a:t>&gt; </a:t>
            </a:r>
            <a:r>
              <a:rPr lang="en-US" altLang="zh-CN" sz="4800" dirty="0" smtClean="0"/>
              <a:t>show auxiliary                                            </a:t>
            </a:r>
            <a:r>
              <a:rPr lang="zh-CN" altLang="en-US" sz="4800" dirty="0" smtClean="0"/>
              <a:t>列出</a:t>
            </a:r>
            <a:r>
              <a:rPr lang="zh-CN" altLang="en-US" sz="4800" dirty="0"/>
              <a:t>所有辅助攻击</a:t>
            </a:r>
            <a:r>
              <a:rPr lang="zh-CN" altLang="en-US" sz="4800" dirty="0" smtClean="0"/>
              <a:t>载荷</a:t>
            </a:r>
            <a:endParaRPr lang="en-US" altLang="zh-CN" sz="4800" dirty="0" smtClean="0"/>
          </a:p>
          <a:p>
            <a:r>
              <a:rPr lang="en-US" altLang="zh-CN" sz="4800" dirty="0"/>
              <a:t>&gt; search                                                          </a:t>
            </a:r>
            <a:r>
              <a:rPr lang="zh-CN" altLang="en-US" sz="4800" dirty="0" smtClean="0"/>
              <a:t>搜索</a:t>
            </a:r>
            <a:r>
              <a:rPr lang="zh-CN" altLang="en-US" sz="4800" dirty="0">
                <a:sym typeface="安卓中文"/>
              </a:rPr>
              <a:t>相关</a:t>
            </a:r>
            <a:r>
              <a:rPr lang="zh-CN" altLang="en-US" sz="4800" dirty="0" smtClean="0"/>
              <a:t>模块</a:t>
            </a:r>
            <a:endParaRPr lang="en-US" altLang="zh-CN" sz="4800" dirty="0" smtClean="0">
              <a:sym typeface="安卓中文"/>
            </a:endParaRPr>
          </a:p>
          <a:p>
            <a:r>
              <a:rPr lang="en-US" altLang="zh-CN" sz="4800" dirty="0" smtClean="0"/>
              <a:t>&gt; use                                                    </a:t>
            </a:r>
            <a:r>
              <a:rPr lang="en-US" altLang="zh-CN" sz="4800" dirty="0"/>
              <a:t>	</a:t>
            </a:r>
            <a:r>
              <a:rPr lang="en-US" altLang="zh-CN" sz="4800" dirty="0" smtClean="0"/>
              <a:t>	</a:t>
            </a:r>
            <a:r>
              <a:rPr lang="zh-CN" altLang="en-US" sz="4800" dirty="0" smtClean="0"/>
              <a:t>指定</a:t>
            </a:r>
            <a:r>
              <a:rPr lang="zh-CN" altLang="en-US" sz="4800" dirty="0"/>
              <a:t>一个</a:t>
            </a:r>
            <a:r>
              <a:rPr lang="zh-CN" altLang="en-US" sz="4800" dirty="0" smtClean="0"/>
              <a:t>攻击</a:t>
            </a:r>
            <a:endParaRPr lang="en-US" altLang="zh-CN" sz="4800" dirty="0" smtClean="0"/>
          </a:p>
          <a:p>
            <a:r>
              <a:rPr lang="en-US" altLang="zh-CN" sz="4800" dirty="0" smtClean="0"/>
              <a:t>&gt; info                                                               </a:t>
            </a:r>
            <a:r>
              <a:rPr lang="zh-CN" altLang="en-US" sz="4800" dirty="0" smtClean="0"/>
              <a:t>列出模块</a:t>
            </a:r>
            <a:r>
              <a:rPr lang="zh-CN" altLang="en-US" sz="4800" dirty="0"/>
              <a:t>的相关</a:t>
            </a:r>
            <a:r>
              <a:rPr lang="zh-CN" altLang="en-US" sz="4800" dirty="0" smtClean="0"/>
              <a:t>信息</a:t>
            </a:r>
            <a:endParaRPr lang="en-US" altLang="zh-CN" sz="4800" dirty="0" smtClean="0"/>
          </a:p>
          <a:p>
            <a:r>
              <a:rPr lang="en-US" altLang="zh-CN" sz="4800" dirty="0" smtClean="0"/>
              <a:t>&gt; show options                                              </a:t>
            </a:r>
            <a:r>
              <a:rPr lang="zh-CN" altLang="en-US" sz="4800" dirty="0" smtClean="0"/>
              <a:t>查看模块参数</a:t>
            </a:r>
            <a:endParaRPr lang="en-US" altLang="zh-CN" sz="4800" dirty="0" smtClean="0"/>
          </a:p>
          <a:p>
            <a:r>
              <a:rPr lang="en-US" altLang="zh-CN" sz="4800" dirty="0" smtClean="0"/>
              <a:t>&gt; set                                                                </a:t>
            </a:r>
            <a:r>
              <a:rPr lang="zh-CN" altLang="en-US" sz="4800" dirty="0" smtClean="0"/>
              <a:t>设置参数</a:t>
            </a:r>
            <a:endParaRPr lang="en-US" altLang="zh-CN" sz="4800" dirty="0" smtClean="0"/>
          </a:p>
          <a:p>
            <a:r>
              <a:rPr lang="en-US" altLang="zh-CN" sz="4800" spc="330" dirty="0" smtClean="0">
                <a:solidFill>
                  <a:prstClr val="black"/>
                </a:solidFill>
                <a:latin typeface="微软雅黑" pitchFamily="34" charset="-122"/>
                <a:ea typeface="微软雅黑" pitchFamily="34" charset="-122"/>
                <a:cs typeface="安卓中文"/>
                <a:sym typeface="安卓中文"/>
              </a:rPr>
              <a:t>&gt;</a:t>
            </a:r>
            <a:r>
              <a:rPr lang="en-US" altLang="zh-CN" sz="4800" dirty="0" smtClean="0">
                <a:sym typeface="安卓中文"/>
              </a:rPr>
              <a:t>run                                                               </a:t>
            </a:r>
            <a:r>
              <a:rPr lang="zh-CN" altLang="en-US" sz="4800" dirty="0" smtClean="0">
                <a:sym typeface="安卓中文"/>
              </a:rPr>
              <a:t>开始攻击</a:t>
            </a:r>
            <a:endParaRPr lang="en-US" altLang="zh-CN" sz="4800" dirty="0">
              <a:sym typeface="安卓中文"/>
            </a:endParaRPr>
          </a:p>
          <a:p>
            <a:endParaRPr lang="zh-CN" altLang="en-US" sz="4800" dirty="0">
              <a:sym typeface="安卓中文"/>
            </a:endParaRPr>
          </a:p>
        </p:txBody>
      </p:sp>
    </p:spTree>
    <p:extLst>
      <p:ext uri="{BB962C8B-B14F-4D97-AF65-F5344CB8AC3E}">
        <p14:creationId xmlns:p14="http://schemas.microsoft.com/office/powerpoint/2010/main" val="3758908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208"/>
        <p:cNvGrpSpPr/>
        <p:nvPr/>
      </p:nvGrpSpPr>
      <p:grpSpPr>
        <a:xfrm>
          <a:off x="0" y="0"/>
          <a:ext cx="0" cy="0"/>
          <a:chOff x="0" y="0"/>
          <a:chExt cx="0" cy="0"/>
        </a:xfrm>
      </p:grpSpPr>
      <p:grpSp>
        <p:nvGrpSpPr>
          <p:cNvPr id="239" name="Group 239"/>
          <p:cNvGrpSpPr/>
          <p:nvPr/>
        </p:nvGrpSpPr>
        <p:grpSpPr>
          <a:xfrm>
            <a:off x="0" y="0"/>
            <a:ext cx="24384000" cy="13716000"/>
            <a:chOff x="0" y="0"/>
            <a:chExt cx="24384000" cy="13716000"/>
          </a:xfrm>
        </p:grpSpPr>
      </p:grpSp>
      <p:grpSp>
        <p:nvGrpSpPr>
          <p:cNvPr id="209" name="Group 209"/>
          <p:cNvGrpSpPr/>
          <p:nvPr/>
        </p:nvGrpSpPr>
        <p:grpSpPr>
          <a:xfrm>
            <a:off x="1557159" y="1350775"/>
            <a:ext cx="20269200" cy="970522"/>
            <a:chOff x="0" y="984559"/>
            <a:chExt cx="20269200" cy="970522"/>
          </a:xfrm>
        </p:grpSpPr>
        <p:sp>
          <p:nvSpPr>
            <p:cNvPr id="2" name="text 209"/>
            <p:cNvSpPr/>
            <p:nvPr/>
          </p:nvSpPr>
          <p:spPr>
            <a:xfrm>
              <a:off x="0" y="984559"/>
              <a:ext cx="20269200" cy="970522"/>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lnSpc>
                  <a:spcPct val="94222"/>
                </a:lnSpc>
                <a:defRPr spc="330">
                  <a:solidFill>
                    <a:srgbClr val="000000">
                      <a:alpha val="100000"/>
                    </a:srgbClr>
                  </a:solidFill>
                  <a:latin typeface="安卓中文"/>
                  <a:ea typeface="安卓中文"/>
                  <a:cs typeface="安卓中文"/>
                  <a:sym typeface="安卓中文"/>
                </a:defRPr>
              </a:lvl1pPr>
            </a:lstStyle>
            <a:p>
              <a:pPr>
                <a:defRPr sz="2400" spc="0"/>
              </a:pPr>
              <a:r>
                <a:rPr lang="zh-CN" altLang="en-US" sz="6000" spc="0" dirty="0" smtClean="0">
                  <a:latin typeface="微软雅黑" pitchFamily="34" charset="-122"/>
                  <a:ea typeface="微软雅黑" pitchFamily="34" charset="-122"/>
                </a:rPr>
                <a:t>实例</a:t>
              </a:r>
              <a:endParaRPr lang="en-US" altLang="zh-CN" sz="6000" spc="0" dirty="0">
                <a:latin typeface="微软雅黑" pitchFamily="34" charset="-122"/>
                <a:ea typeface="微软雅黑" pitchFamily="34" charset="-122"/>
              </a:endParaRPr>
            </a:p>
          </p:txBody>
        </p:sp>
      </p:grpSp>
      <p:sp>
        <p:nvSpPr>
          <p:cNvPr id="3" name="TextBox 2"/>
          <p:cNvSpPr txBox="1"/>
          <p:nvPr/>
        </p:nvSpPr>
        <p:spPr>
          <a:xfrm>
            <a:off x="2038872" y="3556703"/>
            <a:ext cx="16273808" cy="3785652"/>
          </a:xfrm>
          <a:prstGeom prst="rect">
            <a:avLst/>
          </a:prstGeom>
          <a:noFill/>
        </p:spPr>
        <p:txBody>
          <a:bodyPr wrap="square" rtlCol="0">
            <a:spAutoFit/>
          </a:bodyPr>
          <a:lstStyle/>
          <a:p>
            <a:endParaRPr lang="en-US" altLang="zh-CN" sz="4800" dirty="0" smtClean="0">
              <a:hlinkClick r:id="rId3"/>
            </a:endParaRPr>
          </a:p>
          <a:p>
            <a:r>
              <a:rPr lang="en-US" altLang="zh-CN" sz="4800" dirty="0" smtClean="0">
                <a:hlinkClick r:id="rId3"/>
              </a:rPr>
              <a:t>http</a:t>
            </a:r>
            <a:r>
              <a:rPr lang="en-US" altLang="zh-CN" sz="4800" dirty="0">
                <a:hlinkClick r:id="rId3"/>
              </a:rPr>
              <a:t>://</a:t>
            </a:r>
            <a:r>
              <a:rPr lang="en-US" altLang="zh-CN" sz="4800" dirty="0" smtClean="0">
                <a:hlinkClick r:id="rId3"/>
              </a:rPr>
              <a:t>blog.csdn.net/tan6600/article/details/46850057</a:t>
            </a:r>
            <a:endParaRPr lang="en-US" altLang="zh-CN" sz="4800" dirty="0" smtClean="0"/>
          </a:p>
          <a:p>
            <a:endParaRPr lang="en-US" altLang="zh-CN" sz="4800" dirty="0" smtClean="0">
              <a:hlinkClick r:id="rId4"/>
            </a:endParaRPr>
          </a:p>
          <a:p>
            <a:r>
              <a:rPr lang="en-US" altLang="zh-CN" sz="4800" dirty="0" smtClean="0">
                <a:hlinkClick r:id="rId4"/>
              </a:rPr>
              <a:t>http</a:t>
            </a:r>
            <a:r>
              <a:rPr lang="en-US" altLang="zh-CN" sz="4800" dirty="0">
                <a:hlinkClick r:id="rId4"/>
              </a:rPr>
              <a:t>://</a:t>
            </a:r>
            <a:r>
              <a:rPr lang="en-US" altLang="zh-CN" sz="4800" dirty="0" smtClean="0">
                <a:hlinkClick r:id="rId4"/>
              </a:rPr>
              <a:t>www.freebuf.com/articles/web/5628.html</a:t>
            </a:r>
            <a:endParaRPr lang="en-US" altLang="zh-CN" sz="4800" dirty="0" smtClean="0"/>
          </a:p>
          <a:p>
            <a:endParaRPr lang="zh-CN" altLang="en-US" sz="4800" dirty="0"/>
          </a:p>
        </p:txBody>
      </p:sp>
    </p:spTree>
    <p:extLst>
      <p:ext uri="{BB962C8B-B14F-4D97-AF65-F5344CB8AC3E}">
        <p14:creationId xmlns:p14="http://schemas.microsoft.com/office/powerpoint/2010/main" val="113628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101"/>
        <p:cNvGrpSpPr/>
        <p:nvPr/>
      </p:nvGrpSpPr>
      <p:grpSpPr>
        <a:xfrm>
          <a:off x="0" y="0"/>
          <a:ext cx="0" cy="0"/>
          <a:chOff x="0" y="0"/>
          <a:chExt cx="0" cy="0"/>
        </a:xfrm>
      </p:grpSpPr>
      <p:grpSp>
        <p:nvGrpSpPr>
          <p:cNvPr id="102" name="Group 102"/>
          <p:cNvGrpSpPr/>
          <p:nvPr/>
        </p:nvGrpSpPr>
        <p:grpSpPr>
          <a:xfrm>
            <a:off x="0" y="0"/>
            <a:ext cx="24384000" cy="13716000"/>
            <a:chOff x="0" y="0"/>
            <a:chExt cx="24384000" cy="13716000"/>
          </a:xfrm>
        </p:grpSpPr>
      </p:grpSp>
      <p:grpSp>
        <p:nvGrpSpPr>
          <p:cNvPr id="104" name="Group 104"/>
          <p:cNvGrpSpPr/>
          <p:nvPr/>
        </p:nvGrpSpPr>
        <p:grpSpPr>
          <a:xfrm>
            <a:off x="10103768" y="5829161"/>
            <a:ext cx="11535270" cy="1157176"/>
            <a:chOff x="0" y="76732"/>
            <a:chExt cx="20269200" cy="1157176"/>
          </a:xfrm>
        </p:grpSpPr>
        <p:sp>
          <p:nvSpPr>
            <p:cNvPr id="2" name="text 104"/>
            <p:cNvSpPr/>
            <p:nvPr/>
          </p:nvSpPr>
          <p:spPr>
            <a:xfrm>
              <a:off x="0" y="76732"/>
              <a:ext cx="20269200" cy="1157176"/>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a:lnSpc>
                  <a:spcPct val="89142"/>
                </a:lnSpc>
                <a:defRPr spc="330">
                  <a:solidFill>
                    <a:srgbClr val="FFFFFF">
                      <a:alpha val="100000"/>
                    </a:srgbClr>
                  </a:solidFill>
                  <a:latin typeface="安卓中文"/>
                  <a:ea typeface="安卓中文"/>
                  <a:cs typeface="安卓中文"/>
                  <a:sym typeface="安卓中文"/>
                </a:defRPr>
              </a:lvl1pPr>
            </a:lstStyle>
            <a:p>
              <a:pPr lvl="0">
                <a:defRPr sz="2400" spc="0"/>
              </a:pPr>
              <a:r>
                <a:rPr lang="en-US" altLang="zh-CN" sz="7700" dirty="0" err="1" smtClean="0"/>
                <a:t>Nmap</a:t>
              </a:r>
              <a:endParaRPr lang="zh-CN" sz="7700" spc="330" dirty="0"/>
            </a:p>
          </p:txBody>
        </p:sp>
      </p:grpSp>
      <p:grpSp>
        <p:nvGrpSpPr>
          <p:cNvPr id="105" name="Group 105"/>
          <p:cNvGrpSpPr/>
          <p:nvPr/>
        </p:nvGrpSpPr>
        <p:grpSpPr>
          <a:xfrm>
            <a:off x="10679831" y="4222454"/>
            <a:ext cx="10975527" cy="1428020"/>
            <a:chOff x="0" y="93710"/>
            <a:chExt cx="17526000" cy="1428020"/>
          </a:xfrm>
        </p:grpSpPr>
        <p:sp>
          <p:nvSpPr>
            <p:cNvPr id="3" name="text 105"/>
            <p:cNvSpPr/>
            <p:nvPr/>
          </p:nvSpPr>
          <p:spPr>
            <a:xfrm>
              <a:off x="0" y="93710"/>
              <a:ext cx="17526000" cy="1428020"/>
            </a:xfrm>
            <a:prstGeom prst="rect">
              <a:avLst/>
            </a:prstGeom>
            <a:ln w="25400">
              <a:miter lim="400000"/>
            </a:ln>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r">
                <a:lnSpc>
                  <a:spcPct val="87111"/>
                </a:lnSpc>
                <a:defRPr spc="330">
                  <a:solidFill>
                    <a:srgbClr val="FFFFFF">
                      <a:alpha val="100000"/>
                    </a:srgbClr>
                  </a:solidFill>
                  <a:latin typeface="安卓中文"/>
                  <a:ea typeface="安卓中文"/>
                  <a:cs typeface="安卓中文"/>
                  <a:sym typeface="安卓中文"/>
                </a:defRPr>
              </a:lvl1pPr>
            </a:lstStyle>
            <a:p>
              <a:pPr lvl="0">
                <a:defRPr sz="2400" spc="0"/>
              </a:pPr>
              <a:r>
                <a:rPr lang="en-US" altLang="zh-CN" sz="9900" spc="330" dirty="0" smtClean="0"/>
                <a:t>NO</a:t>
              </a:r>
              <a:r>
                <a:rPr lang="en-US" altLang="zh-CN" sz="9900" dirty="0" smtClean="0"/>
                <a:t>.2</a:t>
              </a:r>
              <a:endParaRPr lang="zh-CN" sz="9900" spc="330"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770</Words>
  <Application>Microsoft Office PowerPoint</Application>
  <PresentationFormat>自定义</PresentationFormat>
  <Paragraphs>142</Paragraphs>
  <Slides>26</Slides>
  <Notes>0</Notes>
  <HiddenSlides>0</HiddenSlides>
  <MMClips>0</MMClips>
  <ScaleCrop>false</ScaleCrop>
  <HeadingPairs>
    <vt:vector size="4" baseType="variant">
      <vt:variant>
        <vt:lpstr>主题</vt:lpstr>
      </vt:variant>
      <vt:variant>
        <vt:i4>8</vt:i4>
      </vt:variant>
      <vt:variant>
        <vt:lpstr>幻灯片标题</vt:lpstr>
      </vt:variant>
      <vt:variant>
        <vt:i4>26</vt:i4>
      </vt:variant>
    </vt:vector>
  </HeadingPairs>
  <TitlesOfParts>
    <vt:vector size="34" baseType="lpstr">
      <vt:lpstr>Office Theme</vt:lpstr>
      <vt:lpstr>1_Office Theme</vt:lpstr>
      <vt:lpstr>3_Office Theme</vt:lpstr>
      <vt:lpstr>4_Office Theme</vt:lpstr>
      <vt:lpstr>2_Office Theme</vt:lpstr>
      <vt:lpstr>5_Office Theme</vt:lpstr>
      <vt:lpstr>6_Office Theme</vt:lpstr>
      <vt:lpstr>7_Office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YiJianShengCheng</dc:title>
  <dc:creator>flr</dc:creator>
  <cp:lastModifiedBy>HJJ</cp:lastModifiedBy>
  <cp:revision>247</cp:revision>
  <dcterms:created xsi:type="dcterms:W3CDTF">2011-04-03T21:06:50Z</dcterms:created>
  <dcterms:modified xsi:type="dcterms:W3CDTF">2017-11-25T08:00:25Z</dcterms:modified>
</cp:coreProperties>
</file>