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4" Type="http://schemas.openxmlformats.org/officeDocument/2006/relationships/tableStyles" Target="tableStyles.xml"/><Relationship Id="rId143" Type="http://schemas.openxmlformats.org/officeDocument/2006/relationships/viewProps" Target="viewProps.xml"/><Relationship Id="rId142" Type="http://schemas.openxmlformats.org/officeDocument/2006/relationships/presProps" Target="presProps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3617E-4F2C-420A-8AAC-8C1BBC1E5749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E2655-B29F-4ED9-BFA1-8401BF57640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jpeg"/><Relationship Id="rId1" Type="http://schemas.openxmlformats.org/officeDocument/2006/relationships/image" Target="../media/image56.jpe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8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9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jpe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jpeg"/><Relationship Id="rId1" Type="http://schemas.openxmlformats.org/officeDocument/2006/relationships/image" Target="../media/image62.jpe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jpe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jpe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8.jpeg"/><Relationship Id="rId1" Type="http://schemas.openxmlformats.org/officeDocument/2006/relationships/image" Target="../media/image67.jpe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9.jpe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jpeg"/></Relationships>
</file>

<file path=ppt/slides/_rels/slide1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image" Target="../media/image71.jpe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jpeg"/><Relationship Id="rId1" Type="http://schemas.openxmlformats.org/officeDocument/2006/relationships/image" Target="../media/image74.jpe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jpe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8.jpeg"/><Relationship Id="rId1" Type="http://schemas.openxmlformats.org/officeDocument/2006/relationships/image" Target="../media/image77.jpe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jpeg"/><Relationship Id="rId1" Type="http://schemas.openxmlformats.org/officeDocument/2006/relationships/image" Target="../media/image40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jpe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2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3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4.jpe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809820"/>
          </a:xfrm>
          <a:prstGeom prst="rect">
            <a:avLst/>
          </a:prstGeom>
        </p:spPr>
        <p:txBody>
          <a:bodyPr vert="horz" wrap="square" lIns="0" tIns="369883" rIns="0" bIns="0" rtlCol="0">
            <a:spAutoFit/>
          </a:bodyPr>
          <a:lstStyle/>
          <a:p>
            <a:pPr algn="ctr"/>
            <a:r>
              <a:rPr sz="6450" spc="-5" dirty="0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sz="6450" dirty="0">
                <a:solidFill>
                  <a:srgbClr val="FF0000"/>
                </a:solidFill>
                <a:latin typeface="微软雅黑"/>
                <a:cs typeface="微软雅黑"/>
              </a:rPr>
              <a:t>pr</a:t>
            </a:r>
            <a:r>
              <a:rPr sz="6450" spc="-5" dirty="0">
                <a:solidFill>
                  <a:srgbClr val="FF0000"/>
                </a:solidFill>
                <a:latin typeface="微软雅黑"/>
                <a:cs typeface="微软雅黑"/>
              </a:rPr>
              <a:t>in</a:t>
            </a:r>
            <a:r>
              <a:rPr sz="6450" dirty="0">
                <a:solidFill>
                  <a:srgbClr val="FF0000"/>
                </a:solidFill>
                <a:latin typeface="微软雅黑"/>
                <a:cs typeface="微软雅黑"/>
              </a:rPr>
              <a:t>g</a:t>
            </a:r>
            <a:r>
              <a:rPr sz="6450" spc="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6450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MV</a:t>
            </a:r>
            <a:r>
              <a:rPr sz="6450" dirty="0" smtClean="0">
                <a:solidFill>
                  <a:srgbClr val="FF0000"/>
                </a:solidFill>
                <a:latin typeface="微软雅黑"/>
                <a:cs typeface="微软雅黑"/>
              </a:rPr>
              <a:t>C</a:t>
            </a:r>
            <a:r>
              <a:rPr lang="en-US" sz="6450" dirty="0" smtClean="0">
                <a:solidFill>
                  <a:srgbClr val="FF0000"/>
                </a:solidFill>
                <a:latin typeface="微软雅黑"/>
                <a:cs typeface="微软雅黑"/>
              </a:rPr>
              <a:t>4</a:t>
            </a:r>
            <a:r>
              <a:rPr lang="zh-CN" altLang="en-US" sz="6450" dirty="0" smtClean="0">
                <a:solidFill>
                  <a:srgbClr val="FF0000"/>
                </a:solidFill>
                <a:latin typeface="微软雅黑"/>
                <a:cs typeface="微软雅黑"/>
              </a:rPr>
              <a:t>教程</a:t>
            </a:r>
            <a:endParaRPr lang="en-US" altLang="zh-CN" sz="6450" dirty="0" smtClean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0" indent="0" algn="ctr">
              <a:buNone/>
            </a:pPr>
            <a:r>
              <a:rPr lang="en-US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——</a:t>
            </a:r>
            <a:r>
              <a:rPr lang="zh-CN" altLang="en-US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超级</a:t>
            </a:r>
            <a:r>
              <a:rPr lang="zh-CN" altLang="en-US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权威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超级详细</a:t>
            </a:r>
            <a:endParaRPr lang="en-US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微软雅黑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——</a:t>
            </a:r>
            <a:r>
              <a:rPr lang="zh-CN" altLang="en-US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目前最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好</a:t>
            </a:r>
            <a:r>
              <a:rPr lang="zh-CN" altLang="en-US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中文教程</a:t>
            </a:r>
            <a:endParaRPr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微软雅黑"/>
            </a:endParaRPr>
          </a:p>
          <a:p>
            <a:pPr marL="0" indent="0" algn="ctr">
              <a:spcBef>
                <a:spcPts val="610"/>
              </a:spcBef>
              <a:buNone/>
            </a:pPr>
            <a:endParaRPr lang="en-US" sz="36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微软雅黑"/>
            </a:endParaRPr>
          </a:p>
          <a:p>
            <a:pPr marL="0" indent="0" algn="ctr">
              <a:spcBef>
                <a:spcPts val="610"/>
              </a:spcBef>
              <a:buNone/>
            </a:pPr>
            <a:r>
              <a:rPr sz="36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基于</a:t>
            </a:r>
            <a:r>
              <a:rPr lang="zh-CN" altLang="en-US" sz="3600" spc="-5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最新的</a:t>
            </a:r>
            <a:r>
              <a:rPr sz="3600" spc="-5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S</a:t>
            </a:r>
            <a:r>
              <a:rPr sz="3600" spc="-2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pr</a:t>
            </a:r>
            <a:r>
              <a:rPr sz="3600" spc="-5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in</a:t>
            </a:r>
            <a:r>
              <a:rPr sz="3600" spc="-25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g</a:t>
            </a:r>
            <a:r>
              <a:rPr sz="3600" spc="-5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4</a:t>
            </a:r>
            <a:r>
              <a:rPr sz="3600" spc="-15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.x</a:t>
            </a:r>
            <a:endParaRPr sz="36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9779" y="20653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89779" y="205803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89779" y="205327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89779" y="204819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89779" y="204311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89779" y="203835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89779" y="203073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89779" y="202311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9779" y="201803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89779" y="201326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89779" y="20081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89779" y="200310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89779" y="199834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89779" y="199326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89779" y="198850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89779" y="198342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89779" y="197834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89779" y="197358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89779" y="196850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89779" y="19634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89779" y="195833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89779" y="195326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89779" y="194849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89779" y="193738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89779" y="19253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89779" y="19189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89779" y="19126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89779" y="19062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89779" y="189674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89779" y="18872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89779" y="18808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89779" y="18745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89779" y="18681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89779" y="18618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89779" y="185229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89779" y="18427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89779" y="18364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89779" y="18300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89779" y="18237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89779" y="181419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89779" y="18046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89779" y="17983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89779" y="17919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89779" y="17859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89779" y="177673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89779" y="176720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89779" y="17605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89779" y="17538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89779" y="17475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589779" y="17414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89779" y="173228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89779" y="172275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89779" y="171640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89779" y="171005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589779" y="17033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89779" y="1700530"/>
            <a:ext cx="1062355" cy="369570"/>
          </a:xfrm>
          <a:custGeom>
            <a:avLst/>
            <a:gdLst/>
            <a:ahLst/>
            <a:cxnLst/>
            <a:rect l="l" t="t" r="r" b="b"/>
            <a:pathLst>
              <a:path w="1062354" h="369569">
                <a:moveTo>
                  <a:pt x="0" y="0"/>
                </a:moveTo>
                <a:lnTo>
                  <a:pt x="1062355" y="0"/>
                </a:lnTo>
                <a:lnTo>
                  <a:pt x="1062355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80154" y="278542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80154" y="277812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80154" y="277336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80154" y="276828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80154" y="276320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80154" y="2758439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80154" y="275082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780154" y="274320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80154" y="273812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780154" y="273335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780154" y="272827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780154" y="272065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079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780154" y="271335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780154" y="270859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780154" y="270351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80154" y="269843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780154" y="269367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780154" y="2688589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780154" y="26835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80154" y="267843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780154" y="267335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780154" y="266858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780154" y="265747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780154" y="26454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780154" y="26390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780154" y="26327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780154" y="26263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780154" y="261683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780154" y="26073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780154" y="26009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780154" y="25946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780154" y="25882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780154" y="25819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780154" y="257238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780154" y="25628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780154" y="25565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780154" y="25501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780154" y="25438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780154" y="253428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780154" y="25247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780154" y="25184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780154" y="25120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780154" y="250602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780154" y="249682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780154" y="248729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780154" y="248062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780154" y="24739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80154" y="24676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780154" y="246157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780154" y="245237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780154" y="244284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780154" y="243649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780154" y="243014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780154" y="242347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780154" y="2420620"/>
            <a:ext cx="531495" cy="369570"/>
          </a:xfrm>
          <a:custGeom>
            <a:avLst/>
            <a:gdLst/>
            <a:ahLst/>
            <a:cxnLst/>
            <a:rect l="l" t="t" r="r" b="b"/>
            <a:pathLst>
              <a:path w="531495" h="369569">
                <a:moveTo>
                  <a:pt x="0" y="0"/>
                </a:moveTo>
                <a:lnTo>
                  <a:pt x="531495" y="0"/>
                </a:lnTo>
                <a:lnTo>
                  <a:pt x="531495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420369" y="1615439"/>
            <a:ext cx="3716654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525"/>
            <a:r>
              <a:rPr sz="1800" spc="-2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rl</a:t>
            </a:r>
            <a:r>
              <a:rPr sz="1800" spc="-5" dirty="0">
                <a:latin typeface="Calibri"/>
                <a:cs typeface="Calibri"/>
              </a:rPr>
              <a:t>-p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tter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&gt;*.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4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rl</a:t>
            </a:r>
            <a:r>
              <a:rPr sz="1800" spc="-5" dirty="0">
                <a:latin typeface="Calibri"/>
                <a:cs typeface="Calibri"/>
              </a:rPr>
              <a:t>-p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tter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57150"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/s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et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ppin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defTabSz="-635">
              <a:tabLst>
                <a:tab pos="3450590" algn="l"/>
              </a:tabLst>
            </a:pP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gmvc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25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llo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ld.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	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65099" y="1059180"/>
            <a:ext cx="4839335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1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et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ppin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219075"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et</a:t>
            </a:r>
            <a:r>
              <a:rPr sz="1800" spc="-5" dirty="0">
                <a:latin typeface="Calibri"/>
                <a:cs typeface="Calibri"/>
              </a:rPr>
              <a:t>-n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45" dirty="0">
                <a:latin typeface="Calibri"/>
                <a:cs typeface="Calibri"/>
              </a:rPr>
              <a:t>&gt;</a:t>
            </a:r>
            <a:r>
              <a:rPr sz="1800" spc="-5" dirty="0">
                <a:latin typeface="Calibri"/>
                <a:cs typeface="Calibri"/>
              </a:rPr>
              <a:t>disp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tc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/s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et</a:t>
            </a:r>
            <a:r>
              <a:rPr sz="1800" spc="-5" dirty="0">
                <a:latin typeface="Calibri"/>
                <a:cs typeface="Calibri"/>
              </a:rPr>
              <a:t>-n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20369" y="3182620"/>
            <a:ext cx="4695825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dirty="0">
                <a:latin typeface="Calibri"/>
                <a:cs typeface="Calibri"/>
              </a:rPr>
              <a:t>@</a:t>
            </a:r>
            <a:r>
              <a:rPr sz="1800" spc="-5" dirty="0">
                <a:latin typeface="Calibri"/>
                <a:cs typeface="Calibri"/>
              </a:rPr>
              <a:t>Con</a:t>
            </a:r>
            <a:r>
              <a:rPr sz="1800" spc="-10" dirty="0">
                <a:latin typeface="Calibri"/>
                <a:cs typeface="Calibri"/>
              </a:rPr>
              <a:t>tr</a:t>
            </a:r>
            <a:r>
              <a:rPr sz="1800" spc="-5" dirty="0">
                <a:latin typeface="Calibri"/>
                <a:cs typeface="Calibri"/>
              </a:rPr>
              <a:t>oll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  <a:p>
            <a:pPr marL="12700">
              <a:spcBef>
                <a:spcPts val="30"/>
              </a:spcBef>
            </a:pPr>
            <a:r>
              <a:rPr sz="1800" spc="-5" dirty="0">
                <a:latin typeface="Calibri"/>
                <a:cs typeface="Calibri"/>
              </a:rPr>
              <a:t>publi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llo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ldCon</a:t>
            </a:r>
            <a:r>
              <a:rPr sz="1800" spc="-10" dirty="0">
                <a:latin typeface="Calibri"/>
                <a:cs typeface="Calibri"/>
              </a:rPr>
              <a:t>tr</a:t>
            </a:r>
            <a:r>
              <a:rPr sz="1800" spc="-5" dirty="0">
                <a:latin typeface="Calibri"/>
                <a:cs typeface="Calibri"/>
              </a:rPr>
              <a:t>oll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22580" marR="1140460">
              <a:lnSpc>
                <a:spcPct val="101000"/>
              </a:lnSpc>
            </a:pPr>
            <a:r>
              <a:rPr sz="1800" spc="-15" dirty="0">
                <a:latin typeface="Calibri"/>
                <a:cs typeface="Calibri"/>
              </a:rPr>
              <a:t>@</a:t>
            </a:r>
            <a:r>
              <a:rPr sz="1800" spc="-10" dirty="0">
                <a:latin typeface="Calibri"/>
                <a:cs typeface="Calibri"/>
              </a:rPr>
              <a:t>Re</a:t>
            </a:r>
            <a:r>
              <a:rPr sz="1800" spc="-5" dirty="0">
                <a:latin typeface="Calibri"/>
                <a:cs typeface="Calibri"/>
              </a:rPr>
              <a:t>qu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tM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ppin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spc="-5" dirty="0">
                <a:latin typeface="Calibri"/>
                <a:cs typeface="Calibri"/>
              </a:rPr>
              <a:t>/h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llo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2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5" dirty="0">
                <a:latin typeface="Calibri"/>
                <a:cs typeface="Calibri"/>
              </a:rPr>
              <a:t>publi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llo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ol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()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74980">
              <a:spcBef>
                <a:spcPts val="3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tem</a:t>
            </a:r>
            <a:r>
              <a:rPr sz="1800" spc="-25" dirty="0">
                <a:latin typeface="Calibri"/>
                <a:cs typeface="Calibri"/>
              </a:rPr>
              <a:t>.</a:t>
            </a:r>
            <a:r>
              <a:rPr sz="1800" i="1" spc="-5" dirty="0">
                <a:latin typeface="Calibri"/>
                <a:cs typeface="Calibri"/>
              </a:rPr>
              <a:t>ou</a:t>
            </a:r>
            <a:r>
              <a:rPr sz="1800" i="1" spc="-1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.p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in</a:t>
            </a:r>
            <a:r>
              <a:rPr sz="1800" i="1" spc="-1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spc="-25" dirty="0">
                <a:latin typeface="Calibri"/>
                <a:cs typeface="Calibri"/>
              </a:rPr>
              <a:t>n</a:t>
            </a:r>
            <a:r>
              <a:rPr sz="1800" i="1" spc="-5" dirty="0">
                <a:latin typeface="Calibri"/>
                <a:cs typeface="Calibri"/>
              </a:rPr>
              <a:t>(</a:t>
            </a:r>
            <a:r>
              <a:rPr sz="1800" i="1" spc="-15" dirty="0">
                <a:latin typeface="Calibri"/>
                <a:cs typeface="Calibri"/>
              </a:rPr>
              <a:t>"</a:t>
            </a:r>
            <a:r>
              <a:rPr sz="1800" i="1" dirty="0">
                <a:latin typeface="Calibri"/>
                <a:cs typeface="Calibri"/>
              </a:rPr>
              <a:t>H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lloWo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ing</a:t>
            </a:r>
            <a:r>
              <a:rPr sz="1800" i="1" spc="-20" dirty="0">
                <a:latin typeface="Calibri"/>
                <a:cs typeface="Calibri"/>
              </a:rPr>
              <a:t>M</a:t>
            </a:r>
            <a:r>
              <a:rPr sz="1800" i="1" spc="-5" dirty="0">
                <a:latin typeface="Calibri"/>
                <a:cs typeface="Calibri"/>
              </a:rPr>
              <a:t>V</a:t>
            </a:r>
            <a:r>
              <a:rPr sz="1800" i="1" spc="-15" dirty="0">
                <a:latin typeface="Calibri"/>
                <a:cs typeface="Calibri"/>
              </a:rPr>
              <a:t>C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spc="-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85342" y="4573270"/>
            <a:ext cx="1601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10" dirty="0">
                <a:latin typeface="Calibri"/>
                <a:cs typeface="Calibri"/>
              </a:rPr>
              <a:t>ret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spc="-10" dirty="0">
                <a:latin typeface="Calibri"/>
                <a:cs typeface="Calibri"/>
              </a:rPr>
              <a:t>cce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5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30351" y="4851400"/>
            <a:ext cx="977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58445" y="5129529"/>
            <a:ext cx="7929245" cy="79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2115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spc="-25" dirty="0">
                <a:latin typeface="Calibri"/>
                <a:cs typeface="Calibri"/>
              </a:rPr>
              <a:t>=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spc="-5" dirty="0">
                <a:latin typeface="Calibri"/>
                <a:cs typeface="Calibri"/>
              </a:rPr>
              <a:t>o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g.sp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ingf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m</a:t>
            </a:r>
            <a:r>
              <a:rPr sz="1800" i="1" spc="-15" dirty="0">
                <a:latin typeface="Calibri"/>
                <a:cs typeface="Calibri"/>
              </a:rPr>
              <a:t>ew</a:t>
            </a:r>
            <a:r>
              <a:rPr sz="1800" i="1" spc="-5" dirty="0">
                <a:latin typeface="Calibri"/>
                <a:cs typeface="Calibri"/>
              </a:rPr>
              <a:t>o</a:t>
            </a:r>
            <a:r>
              <a:rPr sz="1800" i="1" spc="-10" dirty="0">
                <a:latin typeface="Calibri"/>
                <a:cs typeface="Calibri"/>
              </a:rPr>
              <a:t>rk</a:t>
            </a:r>
            <a:r>
              <a:rPr sz="1800" i="1" spc="-5" dirty="0">
                <a:latin typeface="Calibri"/>
                <a:cs typeface="Calibri"/>
              </a:rPr>
              <a:t>.</a:t>
            </a:r>
            <a:r>
              <a:rPr sz="1800" i="1" spc="-15" dirty="0">
                <a:latin typeface="Calibri"/>
                <a:cs typeface="Calibri"/>
              </a:rPr>
              <a:t>we</a:t>
            </a:r>
            <a:r>
              <a:rPr sz="1800" i="1" spc="-5" dirty="0">
                <a:latin typeface="Calibri"/>
                <a:cs typeface="Calibri"/>
              </a:rPr>
              <a:t>b.s</a:t>
            </a:r>
            <a:r>
              <a:rPr sz="1800" i="1" spc="-10" dirty="0">
                <a:latin typeface="Calibri"/>
                <a:cs typeface="Calibri"/>
              </a:rPr>
              <a:t>erv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spc="-10" dirty="0">
                <a:latin typeface="Calibri"/>
                <a:cs typeface="Calibri"/>
              </a:rPr>
              <a:t>et</a:t>
            </a:r>
            <a:r>
              <a:rPr sz="1800" i="1" spc="-5" dirty="0">
                <a:latin typeface="Calibri"/>
                <a:cs typeface="Calibri"/>
              </a:rPr>
              <a:t>.</a:t>
            </a:r>
            <a:r>
              <a:rPr sz="1800" i="1" spc="-10" dirty="0">
                <a:latin typeface="Calibri"/>
                <a:cs typeface="Calibri"/>
              </a:rPr>
              <a:t>v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i="1" spc="-15" dirty="0">
                <a:latin typeface="Calibri"/>
                <a:cs typeface="Calibri"/>
              </a:rPr>
              <a:t>ew</a:t>
            </a:r>
            <a:r>
              <a:rPr sz="1800" i="1" spc="-5" dirty="0">
                <a:latin typeface="Calibri"/>
                <a:cs typeface="Calibri"/>
              </a:rPr>
              <a:t>.In</a:t>
            </a:r>
            <a:r>
              <a:rPr sz="1800" i="1" spc="-10" dirty="0">
                <a:latin typeface="Calibri"/>
                <a:cs typeface="Calibri"/>
              </a:rPr>
              <a:t>ter</a:t>
            </a:r>
            <a:r>
              <a:rPr sz="1800" i="1" spc="-5" dirty="0">
                <a:latin typeface="Calibri"/>
                <a:cs typeface="Calibri"/>
              </a:rPr>
              <a:t>nal</a:t>
            </a:r>
            <a:r>
              <a:rPr sz="1800" i="1" spc="-10" dirty="0">
                <a:latin typeface="Calibri"/>
                <a:cs typeface="Calibri"/>
              </a:rPr>
              <a:t>Re</a:t>
            </a:r>
            <a:r>
              <a:rPr sz="1800" i="1" spc="-5" dirty="0">
                <a:latin typeface="Calibri"/>
                <a:cs typeface="Calibri"/>
              </a:rPr>
              <a:t>sou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c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Vi</a:t>
            </a:r>
            <a:r>
              <a:rPr sz="1800" i="1" spc="-10" dirty="0">
                <a:latin typeface="Calibri"/>
                <a:cs typeface="Calibri"/>
              </a:rPr>
              <a:t>ewRe</a:t>
            </a:r>
            <a:r>
              <a:rPr sz="1800" i="1" spc="-5" dirty="0">
                <a:latin typeface="Calibri"/>
                <a:cs typeface="Calibri"/>
              </a:rPr>
              <a:t>sol</a:t>
            </a:r>
            <a:r>
              <a:rPr sz="1800" i="1" spc="-10" dirty="0">
                <a:latin typeface="Calibri"/>
                <a:cs typeface="Calibri"/>
              </a:rPr>
              <a:t>ver"</a:t>
            </a:r>
            <a:r>
              <a:rPr sz="1800" i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219075"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spc="-10" dirty="0">
                <a:latin typeface="Calibri"/>
                <a:cs typeface="Calibri"/>
              </a:rPr>
              <a:t>erty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=</a:t>
            </a:r>
            <a:r>
              <a:rPr sz="1800" b="0" i="1" spc="-45" dirty="0">
                <a:latin typeface="Bookman Old Style"/>
                <a:cs typeface="Bookman Old Style"/>
              </a:rPr>
              <a:t>“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i="1" spc="-10" dirty="0">
                <a:latin typeface="Calibri"/>
                <a:cs typeface="Calibri"/>
              </a:rPr>
              <a:t>re</a:t>
            </a:r>
            <a:r>
              <a:rPr sz="1800" i="1" spc="-5" dirty="0">
                <a:latin typeface="Calibri"/>
                <a:cs typeface="Calibri"/>
              </a:rPr>
              <a:t>fix</a:t>
            </a:r>
            <a:r>
              <a:rPr sz="1800" b="0" i="1" spc="-40" dirty="0">
                <a:latin typeface="Bookman Old Style"/>
                <a:cs typeface="Bookman Old Style"/>
              </a:rPr>
              <a:t>”</a:t>
            </a:r>
            <a:r>
              <a:rPr sz="1800" b="0" i="1" spc="-160" dirty="0">
                <a:latin typeface="Bookman Old Style"/>
                <a:cs typeface="Bookman Old Style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</a:t>
            </a:r>
            <a:r>
              <a:rPr sz="1800" i="1" spc="-5" dirty="0">
                <a:latin typeface="Calibri"/>
                <a:cs typeface="Calibri"/>
              </a:rPr>
              <a:t>alu</a:t>
            </a:r>
            <a:r>
              <a:rPr sz="1800" i="1" spc="-2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=</a:t>
            </a:r>
            <a:r>
              <a:rPr sz="1800" b="0" i="1" spc="-40" dirty="0">
                <a:latin typeface="Bookman Old Style"/>
                <a:cs typeface="Bookman Old Style"/>
              </a:rPr>
              <a:t>“</a:t>
            </a:r>
            <a:r>
              <a:rPr sz="1800" i="1" spc="-10" dirty="0">
                <a:latin typeface="Calibri"/>
                <a:cs typeface="Calibri"/>
              </a:rPr>
              <a:t>/</a:t>
            </a:r>
            <a:r>
              <a:rPr sz="1800" i="1" spc="-5" dirty="0">
                <a:latin typeface="Calibri"/>
                <a:cs typeface="Calibri"/>
              </a:rPr>
              <a:t>WE</a:t>
            </a:r>
            <a:r>
              <a:rPr sz="1800" i="1" spc="-10" dirty="0">
                <a:latin typeface="Calibri"/>
                <a:cs typeface="Calibri"/>
              </a:rPr>
              <a:t>B</a:t>
            </a:r>
            <a:r>
              <a:rPr sz="1800" i="1" spc="-5" dirty="0">
                <a:latin typeface="Calibri"/>
                <a:cs typeface="Calibri"/>
              </a:rPr>
              <a:t>-</a:t>
            </a:r>
            <a:r>
              <a:rPr sz="1800" i="1" spc="-10" dirty="0">
                <a:latin typeface="Calibri"/>
                <a:cs typeface="Calibri"/>
              </a:rPr>
              <a:t>IN</a:t>
            </a:r>
            <a:r>
              <a:rPr sz="1800" i="1" spc="-5" dirty="0">
                <a:latin typeface="Calibri"/>
                <a:cs typeface="Calibri"/>
              </a:rPr>
              <a:t>F</a:t>
            </a:r>
            <a:r>
              <a:rPr sz="1800" i="1" spc="-10" dirty="0">
                <a:latin typeface="Calibri"/>
                <a:cs typeface="Calibri"/>
              </a:rPr>
              <a:t>/v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5" dirty="0">
                <a:latin typeface="Calibri"/>
                <a:cs typeface="Calibri"/>
              </a:rPr>
              <a:t>w</a:t>
            </a:r>
            <a:r>
              <a:rPr sz="1800" i="1" spc="-15" dirty="0">
                <a:latin typeface="Calibri"/>
                <a:cs typeface="Calibri"/>
              </a:rPr>
              <a:t>/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dirty="0">
                <a:latin typeface="Calibri"/>
                <a:cs typeface="Calibri"/>
              </a:rPr>
              <a:t>&gt;&lt;</a:t>
            </a:r>
            <a:r>
              <a:rPr sz="1800" i="1" spc="-20" dirty="0">
                <a:latin typeface="Calibri"/>
                <a:cs typeface="Calibri"/>
              </a:rPr>
              <a:t>/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op</a:t>
            </a:r>
            <a:r>
              <a:rPr sz="1800" i="1" spc="-10" dirty="0">
                <a:latin typeface="Calibri"/>
                <a:cs typeface="Calibri"/>
              </a:rPr>
              <a:t>ert</a:t>
            </a:r>
            <a:r>
              <a:rPr sz="1800" i="1" spc="-5" dirty="0">
                <a:latin typeface="Calibri"/>
                <a:cs typeface="Calibri"/>
              </a:rPr>
              <a:t>y</a:t>
            </a:r>
            <a:r>
              <a:rPr sz="1800" i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58445" y="5949315"/>
            <a:ext cx="4916170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/>
            <a:r>
              <a:rPr sz="1800" spc="-1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spc="-10" dirty="0">
                <a:latin typeface="Calibri"/>
                <a:cs typeface="Calibri"/>
              </a:rPr>
              <a:t>erty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30" dirty="0">
                <a:latin typeface="Calibri"/>
                <a:cs typeface="Calibri"/>
              </a:rPr>
              <a:t>=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spc="-5" dirty="0">
                <a:latin typeface="Calibri"/>
                <a:cs typeface="Calibri"/>
              </a:rPr>
              <a:t>suffix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</a:t>
            </a:r>
            <a:r>
              <a:rPr sz="1800" i="1" spc="-5" dirty="0">
                <a:latin typeface="Calibri"/>
                <a:cs typeface="Calibri"/>
              </a:rPr>
              <a:t>alu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=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spc="-40" dirty="0">
                <a:latin typeface="Calibri"/>
                <a:cs typeface="Calibri"/>
              </a:rPr>
              <a:t>.</a:t>
            </a:r>
            <a:r>
              <a:rPr sz="1800" i="1" spc="-5" dirty="0">
                <a:latin typeface="Calibri"/>
                <a:cs typeface="Calibri"/>
              </a:rPr>
              <a:t>jsp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dirty="0">
                <a:latin typeface="Calibri"/>
                <a:cs typeface="Calibri"/>
              </a:rPr>
              <a:t>&gt;&lt;</a:t>
            </a:r>
            <a:r>
              <a:rPr sz="1800" i="1" spc="-10" dirty="0">
                <a:latin typeface="Calibri"/>
                <a:cs typeface="Calibri"/>
              </a:rPr>
              <a:t>/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op</a:t>
            </a:r>
            <a:r>
              <a:rPr sz="1800" i="1" spc="-10" dirty="0">
                <a:latin typeface="Calibri"/>
                <a:cs typeface="Calibri"/>
              </a:rPr>
              <a:t>ert</a:t>
            </a:r>
            <a:r>
              <a:rPr sz="1800" i="1" spc="-5" dirty="0">
                <a:latin typeface="Calibri"/>
                <a:cs typeface="Calibri"/>
              </a:rPr>
              <a:t>y</a:t>
            </a:r>
            <a:r>
              <a:rPr sz="1800" i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2700"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/b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875020" y="3905884"/>
            <a:ext cx="2556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F/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ew</a:t>
            </a:r>
            <a:r>
              <a:rPr sz="1800" spc="-3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spc="-10" dirty="0">
                <a:latin typeface="Calibri"/>
                <a:cs typeface="Calibri"/>
              </a:rPr>
              <a:t>cce</a:t>
            </a:r>
            <a:r>
              <a:rPr sz="1800" spc="-5" dirty="0">
                <a:latin typeface="Calibri"/>
                <a:cs typeface="Calibri"/>
              </a:rPr>
              <a:t>ss.js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668520" y="1779270"/>
            <a:ext cx="8147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b.x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4084320" y="50180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084320" y="501078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084320" y="500602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084320" y="500094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084320" y="499586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084320" y="499110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084320" y="498347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084320" y="497586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084320" y="497077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084320" y="496601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084320" y="49609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084320" y="495331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079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084320" y="494601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084320" y="494125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084320" y="493617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084320" y="493109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084320" y="492632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084320" y="492125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084320" y="49161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084320" y="491109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084320" y="490601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084320" y="490124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084320" y="489013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084320" y="48780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084320" y="48717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084320" y="48653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084320" y="48590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084320" y="484949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084320" y="48399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084320" y="48336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084320" y="48272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084320" y="48209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084320" y="48145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084320" y="480504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084320" y="47955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084320" y="47891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084320" y="47828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084320" y="47764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084320" y="476694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084320" y="47574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084320" y="47510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084320" y="47447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084320" y="47386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084320" y="472947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084320" y="471995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084320" y="47132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084320" y="47066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084320" y="47002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084320" y="46942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084320" y="468502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084320" y="467550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084320" y="466915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084320" y="466280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084320" y="46561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084320" y="4653279"/>
            <a:ext cx="1062355" cy="369570"/>
          </a:xfrm>
          <a:custGeom>
            <a:avLst/>
            <a:gdLst/>
            <a:ahLst/>
            <a:cxnLst/>
            <a:rect l="l" t="t" r="r" b="b"/>
            <a:pathLst>
              <a:path w="1062354" h="369570">
                <a:moveTo>
                  <a:pt x="0" y="0"/>
                </a:moveTo>
                <a:lnTo>
                  <a:pt x="1062355" y="0"/>
                </a:lnTo>
                <a:lnTo>
                  <a:pt x="1062355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 txBox="1"/>
          <p:nvPr/>
        </p:nvSpPr>
        <p:spPr>
          <a:xfrm>
            <a:off x="4163059" y="4732020"/>
            <a:ext cx="7632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dirty="0">
                <a:latin typeface="Calibri"/>
                <a:cs typeface="Calibri"/>
              </a:rPr>
              <a:t>Ha</a:t>
            </a:r>
            <a:r>
              <a:rPr sz="1800" spc="-5" dirty="0">
                <a:latin typeface="Calibri"/>
                <a:cs typeface="Calibri"/>
              </a:rPr>
              <a:t>ndl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474335" y="651033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474335" y="650303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474335" y="649827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474335" y="649319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474335" y="648811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474335" y="648335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474335" y="647572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474335" y="646811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474335" y="646302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474335" y="645826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474335" y="645318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474335" y="644556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079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474335" y="643826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474335" y="643350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474335" y="642842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474335" y="642334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474335" y="641857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474335" y="641350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474335" y="64084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474335" y="640334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474335" y="639826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474335" y="639349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474335" y="638238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474335" y="63703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474335" y="63639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474335" y="63576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474335" y="63512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474335" y="634174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474335" y="63322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474335" y="63258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474335" y="63195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474335" y="63131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474335" y="63068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474335" y="629729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474335" y="62877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474335" y="62814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474335" y="62750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474335" y="62687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474335" y="625919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474335" y="62496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474335" y="62433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474335" y="62369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474335" y="623093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474335" y="622172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474335" y="621220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474335" y="620553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474335" y="61988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474335" y="61925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474335" y="618648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474335" y="617727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474335" y="616775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474335" y="616140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474335" y="615505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474335" y="614838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5474335" y="6145529"/>
            <a:ext cx="2193925" cy="369570"/>
          </a:xfrm>
          <a:custGeom>
            <a:avLst/>
            <a:gdLst/>
            <a:ahLst/>
            <a:cxnLst/>
            <a:rect l="l" t="t" r="r" b="b"/>
            <a:pathLst>
              <a:path w="2193925" h="369570">
                <a:moveTo>
                  <a:pt x="0" y="0"/>
                </a:moveTo>
                <a:lnTo>
                  <a:pt x="2193925" y="0"/>
                </a:lnTo>
                <a:lnTo>
                  <a:pt x="2193925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 txBox="1"/>
          <p:nvPr/>
        </p:nvSpPr>
        <p:spPr>
          <a:xfrm>
            <a:off x="5553075" y="6199266"/>
            <a:ext cx="20205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gM</a:t>
            </a:r>
            <a:r>
              <a:rPr sz="1800" spc="-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MS Mincho"/>
                <a:cs typeface="MS Mincho"/>
              </a:rPr>
              <a:t>配置文件</a:t>
            </a:r>
            <a:endParaRPr sz="1800">
              <a:latin typeface="MS Mincho"/>
              <a:cs typeface="MS Mincho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7020559" y="472979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020559" y="472249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020559" y="471773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020559" y="471265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020559" y="470757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020559" y="470281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020559" y="469519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020559" y="468757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020559" y="468249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020559" y="467772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020559" y="467264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020559" y="466502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079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020559" y="465772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7020559" y="465296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7020559" y="464788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020559" y="464280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020559" y="463804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020559" y="463296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020559" y="46278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020559" y="462280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020559" y="461772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020559" y="461295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020559" y="460184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020559" y="45897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020559" y="45834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020559" y="45770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020559" y="45707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020559" y="4561204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020559" y="45516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020559" y="45453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7020559" y="45389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020559" y="45326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7020559" y="45262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020559" y="4516754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020559" y="45072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020559" y="45008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020559" y="44945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020559" y="44881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020559" y="4478654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7020559" y="44691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7020559" y="44627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7020559" y="44564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7020559" y="445039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7020559" y="444119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7020559" y="443166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020559" y="442499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7020559" y="44183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7020559" y="44119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7020559" y="440594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7020559" y="439674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7020559" y="438721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7020559" y="438086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7020559" y="437451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7020559" y="436784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7020559" y="4364990"/>
            <a:ext cx="1871980" cy="369570"/>
          </a:xfrm>
          <a:custGeom>
            <a:avLst/>
            <a:gdLst/>
            <a:ahLst/>
            <a:cxnLst/>
            <a:rect l="l" t="t" r="r" b="b"/>
            <a:pathLst>
              <a:path w="1871979" h="369570">
                <a:moveTo>
                  <a:pt x="0" y="0"/>
                </a:moveTo>
                <a:lnTo>
                  <a:pt x="1871980" y="0"/>
                </a:lnTo>
                <a:lnTo>
                  <a:pt x="1871980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 txBox="1"/>
          <p:nvPr/>
        </p:nvSpPr>
        <p:spPr>
          <a:xfrm>
            <a:off x="7099300" y="4418726"/>
            <a:ext cx="1625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宋体"/>
                <a:cs typeface="宋体"/>
              </a:rPr>
              <a:t>实际</a:t>
            </a:r>
            <a:r>
              <a:rPr sz="1800" dirty="0">
                <a:latin typeface="MS Mincho"/>
                <a:cs typeface="MS Mincho"/>
              </a:rPr>
              <a:t>的物理</a:t>
            </a:r>
            <a:r>
              <a:rPr sz="1800" dirty="0">
                <a:latin typeface="宋体"/>
                <a:cs typeface="宋体"/>
              </a:rPr>
              <a:t>视图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23853"/>
            <a:ext cx="5249545" cy="378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lnSpc>
                <a:spcPts val="2345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lnSpc>
                <a:spcPts val="229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lnSpc>
                <a:spcPts val="229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lnSpc>
                <a:spcPts val="229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lnSpc>
                <a:spcPts val="229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JSO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：使用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006600"/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</a:t>
            </a:r>
            <a:r>
              <a:rPr spc="200" dirty="0">
                <a:latin typeface="MS Mincho"/>
                <a:cs typeface="MS Mincho"/>
              </a:rPr>
              <a:t> </a:t>
            </a:r>
            <a:r>
              <a:rPr dirty="0"/>
              <a:t>JSON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2041683"/>
            <a:ext cx="20878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1.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加入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包：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3787933"/>
            <a:ext cx="6292850" cy="64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2.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编</a:t>
            </a:r>
            <a:r>
              <a:rPr sz="2000" dirty="0">
                <a:latin typeface="MS Mincho"/>
                <a:cs typeface="MS Mincho"/>
              </a:rPr>
              <a:t>写目</a:t>
            </a: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方法，使其返回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对应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象或集合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3.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在方法上添加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@ResponseBody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5039" y="2513964"/>
            <a:ext cx="3530600" cy="11677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5039" y="4674234"/>
            <a:ext cx="5816600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627" rIns="0" bIns="0" rtlCol="0">
            <a:spAutoFit/>
          </a:bodyPr>
          <a:lstStyle/>
          <a:p>
            <a:pPr marL="446405">
              <a:lnSpc>
                <a:spcPts val="4285"/>
              </a:lnSpc>
            </a:pPr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1612185"/>
            <a:ext cx="8044180" cy="438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70180" indent="-342265" defTabSz="-635">
              <a:lnSpc>
                <a:spcPts val="2270"/>
              </a:lnSpc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200" b="1" spc="-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&lt;T&gt;</a:t>
            </a: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是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Spring3.0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新添加的一个接 口，</a:t>
            </a:r>
            <a:r>
              <a:rPr sz="2200" b="1" dirty="0">
                <a:latin typeface="微软雅黑"/>
                <a:cs typeface="微软雅黑"/>
              </a:rPr>
              <a:t>负责</a:t>
            </a:r>
            <a:r>
              <a:rPr sz="2200" b="1" dirty="0">
                <a:latin typeface="Kozuka Gothic Pro B"/>
                <a:cs typeface="Kozuka Gothic Pro B"/>
              </a:rPr>
              <a:t>将</a:t>
            </a:r>
            <a:r>
              <a:rPr sz="2200" b="1" dirty="0">
                <a:latin typeface="微软雅黑"/>
                <a:cs typeface="微软雅黑"/>
              </a:rPr>
              <a:t>请</a:t>
            </a:r>
            <a:r>
              <a:rPr sz="2200" b="1" dirty="0">
                <a:latin typeface="Kozuka Gothic Pro B"/>
                <a:cs typeface="Kozuka Gothic Pro B"/>
              </a:rPr>
              <a:t>求信息</a:t>
            </a:r>
            <a:r>
              <a:rPr sz="2200" b="1" dirty="0">
                <a:latin typeface="微软雅黑"/>
                <a:cs typeface="微软雅黑"/>
              </a:rPr>
              <a:t>转换为</a:t>
            </a:r>
            <a:r>
              <a:rPr sz="2200" b="1" dirty="0">
                <a:latin typeface="Kozuka Gothic Pro B"/>
                <a:cs typeface="Kozuka Gothic Pro B"/>
              </a:rPr>
              <a:t>一个</a:t>
            </a:r>
            <a:r>
              <a:rPr sz="2200" b="1" dirty="0">
                <a:latin typeface="微软雅黑"/>
                <a:cs typeface="微软雅黑"/>
              </a:rPr>
              <a:t>对</a:t>
            </a:r>
            <a:r>
              <a:rPr sz="2200" b="1" dirty="0">
                <a:latin typeface="Kozuka Gothic Pro B"/>
                <a:cs typeface="Kozuka Gothic Pro B"/>
              </a:rPr>
              <a:t>象（</a:t>
            </a:r>
            <a:r>
              <a:rPr sz="2200" b="1" dirty="0">
                <a:latin typeface="微软雅黑"/>
                <a:cs typeface="微软雅黑"/>
              </a:rPr>
              <a:t>类</a:t>
            </a:r>
            <a:r>
              <a:rPr sz="2200" b="1" dirty="0">
                <a:latin typeface="Kozuka Gothic Pro B"/>
                <a:cs typeface="Kozuka Gothic Pro B"/>
              </a:rPr>
              <a:t>型</a:t>
            </a:r>
            <a:r>
              <a:rPr sz="2200" b="1" dirty="0">
                <a:latin typeface="微软雅黑"/>
                <a:cs typeface="微软雅黑"/>
              </a:rPr>
              <a:t>为</a:t>
            </a:r>
            <a:r>
              <a:rPr sz="2200" b="1" spc="-50" dirty="0">
                <a:latin typeface="微软雅黑"/>
                <a:cs typeface="微软雅黑"/>
              </a:rPr>
              <a:t> 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dirty="0">
                <a:latin typeface="Kozuka Gothic Pro B"/>
                <a:cs typeface="Kozuka Gothic Pro B"/>
              </a:rPr>
              <a:t>），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将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象（ 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2200" b="1" spc="-5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）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输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出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为响应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信息</a:t>
            </a:r>
            <a:endParaRPr sz="2200">
              <a:latin typeface="Kozuka Gothic Pro B"/>
              <a:cs typeface="Kozuka Gothic Pro B"/>
            </a:endParaRPr>
          </a:p>
          <a:p>
            <a:pPr marL="354965" indent="-342265" defTabSz="-635">
              <a:lnSpc>
                <a:spcPts val="245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HttpMessageConverte</a:t>
            </a:r>
            <a:r>
              <a:rPr sz="2200" spc="-5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&lt;T</a:t>
            </a:r>
            <a:r>
              <a:rPr sz="2200" spc="-15" dirty="0">
                <a:latin typeface="Arial"/>
                <a:cs typeface="Arial"/>
              </a:rPr>
              <a:t>&gt;</a:t>
            </a:r>
            <a:r>
              <a:rPr sz="2200" dirty="0">
                <a:latin typeface="MS Mincho"/>
                <a:cs typeface="MS Mincho"/>
              </a:rPr>
              <a:t>接口定</a:t>
            </a:r>
            <a:r>
              <a:rPr sz="2200" dirty="0">
                <a:latin typeface="宋体"/>
                <a:cs typeface="宋体"/>
              </a:rPr>
              <a:t>义</a:t>
            </a:r>
            <a:r>
              <a:rPr sz="2200" dirty="0">
                <a:latin typeface="MS Mincho"/>
                <a:cs typeface="MS Mincho"/>
              </a:rPr>
              <a:t>的方法：</a:t>
            </a:r>
            <a:endParaRPr sz="2200">
              <a:latin typeface="MS Mincho"/>
              <a:cs typeface="MS Mincho"/>
            </a:endParaRPr>
          </a:p>
          <a:p>
            <a:pPr marL="755015" marR="5080" lvl="1" indent="-285115" defTabSz="-635">
              <a:lnSpc>
                <a:spcPts val="185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Boolean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canRea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(Class&lt;?&gt;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clazz,MediaType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mediaTyp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指定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器 可以</a:t>
            </a:r>
            <a:r>
              <a:rPr sz="1800" dirty="0">
                <a:latin typeface="宋体"/>
                <a:cs typeface="宋体"/>
              </a:rPr>
              <a:t>读</a:t>
            </a:r>
            <a:r>
              <a:rPr sz="1800" dirty="0">
                <a:latin typeface="MS Mincho"/>
                <a:cs typeface="MS Mincho"/>
              </a:rPr>
              <a:t>取的</a:t>
            </a:r>
            <a:r>
              <a:rPr sz="1800" dirty="0">
                <a:latin typeface="宋体"/>
                <a:cs typeface="宋体"/>
              </a:rPr>
              <a:t>对</a:t>
            </a:r>
            <a:r>
              <a:rPr sz="1800" dirty="0">
                <a:latin typeface="MS Mincho"/>
                <a:cs typeface="MS Mincho"/>
              </a:rPr>
              <a:t>象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型，即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器是否可将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求信息</a:t>
            </a:r>
            <a:r>
              <a:rPr sz="1800" dirty="0">
                <a:latin typeface="宋体"/>
                <a:cs typeface="宋体"/>
              </a:rPr>
              <a:t>转换为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clazz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对 </a:t>
            </a:r>
            <a:r>
              <a:rPr sz="1800" dirty="0">
                <a:latin typeface="MS Mincho"/>
                <a:cs typeface="MS Mincho"/>
              </a:rPr>
              <a:t>象，同</a:t>
            </a:r>
            <a:r>
              <a:rPr sz="1800" dirty="0">
                <a:latin typeface="宋体"/>
                <a:cs typeface="宋体"/>
              </a:rPr>
              <a:t>时</a:t>
            </a:r>
            <a:r>
              <a:rPr sz="1800" dirty="0">
                <a:latin typeface="MS Mincho"/>
                <a:cs typeface="MS Mincho"/>
              </a:rPr>
              <a:t>指定支持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MIME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text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Arial"/>
                <a:cs typeface="Arial"/>
              </a:rPr>
              <a:t>html,applaictio</a:t>
            </a:r>
            <a:r>
              <a:rPr sz="1800" spc="-3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Arial"/>
                <a:cs typeface="Arial"/>
              </a:rPr>
              <a:t>jso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MS Mincho"/>
                <a:cs typeface="MS Mincho"/>
              </a:rPr>
              <a:t>等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55015" marR="191770" lvl="1" indent="-285115" defTabSz="-635">
              <a:lnSpc>
                <a:spcPts val="1850"/>
              </a:lnSpc>
              <a:spcBef>
                <a:spcPts val="205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Boolean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canWrit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(Class&lt;?&gt;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clazz,MediaType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mediaTyp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dirty="0">
                <a:latin typeface="MS Mincho"/>
                <a:cs typeface="MS Mincho"/>
              </a:rPr>
              <a:t>指定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器 是否可将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clazz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对</a:t>
            </a:r>
            <a:r>
              <a:rPr sz="1800" dirty="0">
                <a:latin typeface="MS Mincho"/>
                <a:cs typeface="MS Mincho"/>
              </a:rPr>
              <a:t>象写到</a:t>
            </a:r>
            <a:r>
              <a:rPr sz="1800" dirty="0">
                <a:latin typeface="宋体"/>
                <a:cs typeface="宋体"/>
              </a:rPr>
              <a:t>响应</a:t>
            </a:r>
            <a:r>
              <a:rPr sz="1800" dirty="0">
                <a:latin typeface="MS Mincho"/>
                <a:cs typeface="MS Mincho"/>
              </a:rPr>
              <a:t>流中，</a:t>
            </a:r>
            <a:r>
              <a:rPr sz="1800" dirty="0">
                <a:latin typeface="宋体"/>
                <a:cs typeface="宋体"/>
              </a:rPr>
              <a:t>响应</a:t>
            </a:r>
            <a:r>
              <a:rPr sz="1800" dirty="0">
                <a:latin typeface="MS Mincho"/>
                <a:cs typeface="MS Mincho"/>
              </a:rPr>
              <a:t>流支持的媒体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 在</a:t>
            </a:r>
            <a:r>
              <a:rPr sz="1800" dirty="0">
                <a:latin typeface="Arial"/>
                <a:cs typeface="Arial"/>
              </a:rPr>
              <a:t>MediaType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中定</a:t>
            </a:r>
            <a:r>
              <a:rPr sz="1800" dirty="0">
                <a:latin typeface="宋体"/>
                <a:cs typeface="宋体"/>
              </a:rPr>
              <a:t>义</a:t>
            </a:r>
            <a:r>
              <a:rPr sz="1800" dirty="0">
                <a:latin typeface="MS Mincho"/>
                <a:cs typeface="MS Mincho"/>
              </a:rPr>
              <a:t>。</a:t>
            </a:r>
            <a:endParaRPr sz="1800">
              <a:latin typeface="MS Mincho"/>
              <a:cs typeface="MS Mincho"/>
            </a:endParaRPr>
          </a:p>
          <a:p>
            <a:pPr marL="755015" lvl="1" indent="-285115" defTabSz="-635">
              <a:lnSpc>
                <a:spcPts val="1890"/>
              </a:lnSpc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LIs</a:t>
            </a:r>
            <a:r>
              <a:rPr sz="1800" spc="-5" dirty="0">
                <a:latin typeface="Arial"/>
                <a:cs typeface="Arial"/>
              </a:rPr>
              <a:t>t&lt;</a:t>
            </a:r>
            <a:r>
              <a:rPr sz="1800" dirty="0">
                <a:latin typeface="Arial"/>
                <a:cs typeface="Arial"/>
              </a:rPr>
              <a:t>MediaTyp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getSupportMediaType</a:t>
            </a:r>
            <a:r>
              <a:rPr sz="1800" spc="-3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)</a:t>
            </a:r>
            <a:r>
              <a:rPr sz="1800" dirty="0">
                <a:latin typeface="MS Mincho"/>
                <a:cs typeface="MS Mincho"/>
              </a:rPr>
              <a:t>：</a:t>
            </a:r>
            <a:r>
              <a:rPr sz="1800" dirty="0">
                <a:latin typeface="宋体"/>
                <a:cs typeface="宋体"/>
              </a:rPr>
              <a:t>该转换</a:t>
            </a:r>
            <a:r>
              <a:rPr sz="1800" dirty="0">
                <a:latin typeface="MS Mincho"/>
                <a:cs typeface="MS Mincho"/>
              </a:rPr>
              <a:t>器支持的媒体</a:t>
            </a:r>
            <a:r>
              <a:rPr sz="1800" dirty="0">
                <a:latin typeface="宋体"/>
                <a:cs typeface="宋体"/>
              </a:rPr>
              <a:t>类</a:t>
            </a:r>
            <a:endParaRPr sz="1800">
              <a:latin typeface="宋体"/>
              <a:cs typeface="宋体"/>
            </a:endParaRPr>
          </a:p>
          <a:p>
            <a:pPr marL="755015">
              <a:lnSpc>
                <a:spcPts val="1950"/>
              </a:lnSpc>
            </a:pPr>
            <a:r>
              <a:rPr sz="1800" dirty="0">
                <a:latin typeface="MS Mincho"/>
                <a:cs typeface="MS Mincho"/>
              </a:rPr>
              <a:t>型。</a:t>
            </a:r>
            <a:endParaRPr sz="1800">
              <a:latin typeface="MS Mincho"/>
              <a:cs typeface="MS Mincho"/>
            </a:endParaRPr>
          </a:p>
          <a:p>
            <a:pPr marL="755015" marR="106045" lvl="1" indent="-285115" defTabSz="-635">
              <a:lnSpc>
                <a:spcPts val="185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T read(Class&lt;? extends T&gt;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clazz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HttpInputMessage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inputMessag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MS Mincho"/>
                <a:cs typeface="MS Mincho"/>
              </a:rPr>
              <a:t>： 将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求信息流</a:t>
            </a:r>
            <a:r>
              <a:rPr sz="1800" dirty="0">
                <a:latin typeface="宋体"/>
                <a:cs typeface="宋体"/>
              </a:rPr>
              <a:t>转换为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对</a:t>
            </a:r>
            <a:r>
              <a:rPr sz="1800" dirty="0">
                <a:latin typeface="MS Mincho"/>
                <a:cs typeface="MS Mincho"/>
              </a:rPr>
              <a:t>象。</a:t>
            </a:r>
            <a:endParaRPr sz="1800">
              <a:latin typeface="MS Mincho"/>
              <a:cs typeface="MS Mincho"/>
            </a:endParaRPr>
          </a:p>
          <a:p>
            <a:pPr marL="755015" marR="184150" lvl="1" indent="-285115" defTabSz="-635">
              <a:lnSpc>
                <a:spcPts val="1850"/>
              </a:lnSpc>
              <a:spcBef>
                <a:spcPts val="205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void write(T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t,MediaType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contnetType</a:t>
            </a:r>
            <a:r>
              <a:rPr sz="1800" spc="-15" dirty="0">
                <a:latin typeface="Arial"/>
                <a:cs typeface="Arial"/>
              </a:rPr>
              <a:t>,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HttpOutputMessgae </a:t>
            </a:r>
            <a:r>
              <a:rPr sz="1800" dirty="0">
                <a:latin typeface="Arial"/>
                <a:cs typeface="Arial"/>
              </a:rPr>
              <a:t>outputMessag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dirty="0">
                <a:latin typeface="MS Mincho"/>
                <a:cs typeface="MS Mincho"/>
              </a:rPr>
              <a:t>将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对</a:t>
            </a:r>
            <a:r>
              <a:rPr sz="1800" dirty="0">
                <a:latin typeface="MS Mincho"/>
                <a:cs typeface="MS Mincho"/>
              </a:rPr>
              <a:t>象写到</a:t>
            </a:r>
            <a:r>
              <a:rPr sz="1800" dirty="0">
                <a:latin typeface="宋体"/>
                <a:cs typeface="宋体"/>
              </a:rPr>
              <a:t>响应</a:t>
            </a:r>
            <a:r>
              <a:rPr sz="1800" dirty="0">
                <a:latin typeface="MS Mincho"/>
                <a:cs typeface="MS Mincho"/>
              </a:rPr>
              <a:t>流中，同</a:t>
            </a:r>
            <a:r>
              <a:rPr sz="1800" dirty="0">
                <a:latin typeface="宋体"/>
                <a:cs typeface="宋体"/>
              </a:rPr>
              <a:t>时</a:t>
            </a:r>
            <a:r>
              <a:rPr sz="1800" dirty="0">
                <a:latin typeface="MS Mincho"/>
                <a:cs typeface="MS Mincho"/>
              </a:rPr>
              <a:t>指定相</a:t>
            </a:r>
            <a:r>
              <a:rPr sz="1800" dirty="0">
                <a:latin typeface="宋体"/>
                <a:cs typeface="宋体"/>
              </a:rPr>
              <a:t>应</a:t>
            </a:r>
            <a:r>
              <a:rPr sz="1800" dirty="0">
                <a:latin typeface="MS Mincho"/>
                <a:cs typeface="MS Mincho"/>
              </a:rPr>
              <a:t>的媒体</a:t>
            </a:r>
            <a:r>
              <a:rPr sz="1800" dirty="0">
                <a:latin typeface="宋体"/>
                <a:cs typeface="宋体"/>
              </a:rPr>
              <a:t>类 </a:t>
            </a:r>
            <a:r>
              <a:rPr sz="1800" dirty="0">
                <a:latin typeface="MS Mincho"/>
                <a:cs typeface="MS Mincho"/>
              </a:rPr>
              <a:t>型</a:t>
            </a:r>
            <a:r>
              <a:rPr sz="1800" dirty="0">
                <a:latin typeface="宋体"/>
                <a:cs typeface="宋体"/>
              </a:rPr>
              <a:t>为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contentTyp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MS Mincho"/>
                <a:cs typeface="MS Mincho"/>
              </a:rPr>
              <a:t>。</a:t>
            </a:r>
            <a:endParaRPr sz="18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446405"/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7009" y="2132964"/>
            <a:ext cx="8753475" cy="3219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405" y="1046003"/>
            <a:ext cx="748919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>
                <a:latin typeface="Arial"/>
                <a:cs typeface="Arial"/>
              </a:rPr>
              <a:t>HttpMessageConverte</a:t>
            </a:r>
            <a:r>
              <a:rPr sz="3600" spc="-40" dirty="0">
                <a:latin typeface="Arial"/>
                <a:cs typeface="Arial"/>
              </a:rPr>
              <a:t>r</a:t>
            </a:r>
            <a:r>
              <a:rPr sz="3600" dirty="0">
                <a:latin typeface="Arial"/>
                <a:cs typeface="Arial"/>
              </a:rPr>
              <a:t>&lt;T&gt;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的</a:t>
            </a:r>
            <a:r>
              <a:rPr sz="3600" dirty="0">
                <a:latin typeface="宋体"/>
                <a:cs typeface="宋体"/>
              </a:rPr>
              <a:t>实现类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54" y="1970404"/>
            <a:ext cx="9067800" cy="421576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446405">
              <a:lnSpc>
                <a:spcPts val="4285"/>
              </a:lnSpc>
            </a:pPr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5125" y="1854517"/>
            <a:ext cx="6706234" cy="136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DispatcherServlet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装配 </a:t>
            </a:r>
            <a:r>
              <a:rPr sz="2400" dirty="0">
                <a:latin typeface="Arial"/>
                <a:cs typeface="Arial"/>
              </a:rPr>
              <a:t>RequestMappingHandlerAdapter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，而 </a:t>
            </a:r>
            <a:r>
              <a:rPr sz="2400" dirty="0">
                <a:latin typeface="Arial"/>
                <a:cs typeface="Arial"/>
              </a:rPr>
              <a:t>RequestMappingHandlerAdapter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默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认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装配如下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latin typeface="Kozuka Gothic Pro B"/>
                <a:cs typeface="Kozuka Gothic Pro B"/>
              </a:rPr>
              <a:t>：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765" y="3518534"/>
            <a:ext cx="8293100" cy="2184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446405"/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2095817"/>
            <a:ext cx="8036559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lnSpc>
                <a:spcPts val="2815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加入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jackson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包后，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RequestMappingHandlerAdapter</a:t>
            </a:r>
            <a:endParaRPr sz="2400">
              <a:latin typeface="Arial"/>
              <a:cs typeface="Arial"/>
            </a:endParaRPr>
          </a:p>
          <a:p>
            <a:pPr marL="354965" defTabSz="-635">
              <a:lnSpc>
                <a:spcPts val="2815"/>
              </a:lnSpc>
              <a:tabLst>
                <a:tab pos="4647565" algn="l"/>
              </a:tabLst>
            </a:pPr>
            <a:r>
              <a:rPr sz="2400" dirty="0">
                <a:latin typeface="MS Mincho"/>
                <a:cs typeface="MS Mincho"/>
              </a:rPr>
              <a:t>装配的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HttpMessageConverter	</a:t>
            </a:r>
            <a:r>
              <a:rPr sz="2400" dirty="0">
                <a:latin typeface="MS Mincho"/>
                <a:cs typeface="MS Mincho"/>
              </a:rPr>
              <a:t>如下：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604" y="3573145"/>
            <a:ext cx="8317865" cy="2514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2494" y="5807075"/>
            <a:ext cx="7560945" cy="313055"/>
          </a:xfrm>
          <a:custGeom>
            <a:avLst/>
            <a:gdLst/>
            <a:ahLst/>
            <a:cxnLst/>
            <a:rect l="l" t="t" r="r" b="b"/>
            <a:pathLst>
              <a:path w="7560945" h="313054">
                <a:moveTo>
                  <a:pt x="7560945" y="52070"/>
                </a:moveTo>
                <a:lnTo>
                  <a:pt x="7560310" y="51435"/>
                </a:lnTo>
                <a:lnTo>
                  <a:pt x="7560310" y="50800"/>
                </a:lnTo>
                <a:lnTo>
                  <a:pt x="7560310" y="49530"/>
                </a:lnTo>
                <a:lnTo>
                  <a:pt x="7560310" y="45085"/>
                </a:lnTo>
                <a:lnTo>
                  <a:pt x="7559675" y="44450"/>
                </a:lnTo>
                <a:lnTo>
                  <a:pt x="7559675" y="43180"/>
                </a:lnTo>
                <a:lnTo>
                  <a:pt x="7559675" y="42545"/>
                </a:lnTo>
                <a:lnTo>
                  <a:pt x="7559675" y="41275"/>
                </a:lnTo>
                <a:lnTo>
                  <a:pt x="7559040" y="40640"/>
                </a:lnTo>
                <a:lnTo>
                  <a:pt x="7559040" y="39370"/>
                </a:lnTo>
                <a:lnTo>
                  <a:pt x="7559040" y="38735"/>
                </a:lnTo>
                <a:lnTo>
                  <a:pt x="7558405" y="38100"/>
                </a:lnTo>
                <a:lnTo>
                  <a:pt x="7558405" y="36830"/>
                </a:lnTo>
                <a:lnTo>
                  <a:pt x="7557770" y="36195"/>
                </a:lnTo>
                <a:lnTo>
                  <a:pt x="7557770" y="35560"/>
                </a:lnTo>
                <a:lnTo>
                  <a:pt x="7557135" y="34290"/>
                </a:lnTo>
                <a:lnTo>
                  <a:pt x="7557135" y="33655"/>
                </a:lnTo>
                <a:lnTo>
                  <a:pt x="7556500" y="32385"/>
                </a:lnTo>
                <a:lnTo>
                  <a:pt x="7556500" y="31750"/>
                </a:lnTo>
                <a:lnTo>
                  <a:pt x="7555865" y="31115"/>
                </a:lnTo>
                <a:lnTo>
                  <a:pt x="7555865" y="29845"/>
                </a:lnTo>
                <a:lnTo>
                  <a:pt x="7555230" y="29210"/>
                </a:lnTo>
                <a:lnTo>
                  <a:pt x="7554595" y="28575"/>
                </a:lnTo>
                <a:lnTo>
                  <a:pt x="7554595" y="27940"/>
                </a:lnTo>
                <a:lnTo>
                  <a:pt x="7553960" y="26670"/>
                </a:lnTo>
                <a:lnTo>
                  <a:pt x="7553325" y="26035"/>
                </a:lnTo>
                <a:lnTo>
                  <a:pt x="7553325" y="25400"/>
                </a:lnTo>
                <a:lnTo>
                  <a:pt x="7552690" y="24765"/>
                </a:lnTo>
                <a:lnTo>
                  <a:pt x="7552055" y="23495"/>
                </a:lnTo>
                <a:lnTo>
                  <a:pt x="7551420" y="22860"/>
                </a:lnTo>
                <a:lnTo>
                  <a:pt x="7550785" y="22225"/>
                </a:lnTo>
                <a:lnTo>
                  <a:pt x="7550150" y="21590"/>
                </a:lnTo>
                <a:lnTo>
                  <a:pt x="7550150" y="20955"/>
                </a:lnTo>
                <a:lnTo>
                  <a:pt x="7549515" y="20320"/>
                </a:lnTo>
                <a:lnTo>
                  <a:pt x="7548880" y="19050"/>
                </a:lnTo>
                <a:lnTo>
                  <a:pt x="7548245" y="18415"/>
                </a:lnTo>
                <a:lnTo>
                  <a:pt x="7541895" y="12065"/>
                </a:lnTo>
                <a:lnTo>
                  <a:pt x="7540625" y="11430"/>
                </a:lnTo>
                <a:lnTo>
                  <a:pt x="7539990" y="10795"/>
                </a:lnTo>
                <a:lnTo>
                  <a:pt x="7539355" y="10795"/>
                </a:lnTo>
                <a:lnTo>
                  <a:pt x="7538720" y="10160"/>
                </a:lnTo>
                <a:lnTo>
                  <a:pt x="7538085" y="9525"/>
                </a:lnTo>
                <a:lnTo>
                  <a:pt x="7537450" y="8890"/>
                </a:lnTo>
                <a:lnTo>
                  <a:pt x="7536180" y="8255"/>
                </a:lnTo>
                <a:lnTo>
                  <a:pt x="7535545" y="7620"/>
                </a:lnTo>
                <a:lnTo>
                  <a:pt x="7534910" y="7620"/>
                </a:lnTo>
                <a:lnTo>
                  <a:pt x="7534275" y="6985"/>
                </a:lnTo>
                <a:lnTo>
                  <a:pt x="7533005" y="6350"/>
                </a:lnTo>
                <a:lnTo>
                  <a:pt x="7532370" y="6350"/>
                </a:lnTo>
                <a:lnTo>
                  <a:pt x="7531735" y="5715"/>
                </a:lnTo>
                <a:lnTo>
                  <a:pt x="7531100" y="5080"/>
                </a:lnTo>
                <a:lnTo>
                  <a:pt x="7529830" y="5080"/>
                </a:lnTo>
                <a:lnTo>
                  <a:pt x="7529195" y="4445"/>
                </a:lnTo>
                <a:lnTo>
                  <a:pt x="7528560" y="4445"/>
                </a:lnTo>
                <a:lnTo>
                  <a:pt x="7527290" y="3810"/>
                </a:lnTo>
                <a:lnTo>
                  <a:pt x="7526655" y="3810"/>
                </a:lnTo>
                <a:lnTo>
                  <a:pt x="7525385" y="3175"/>
                </a:lnTo>
                <a:lnTo>
                  <a:pt x="7524750" y="3175"/>
                </a:lnTo>
                <a:lnTo>
                  <a:pt x="7524115" y="2540"/>
                </a:lnTo>
                <a:lnTo>
                  <a:pt x="7522845" y="2540"/>
                </a:lnTo>
                <a:lnTo>
                  <a:pt x="7522210" y="1905"/>
                </a:lnTo>
                <a:lnTo>
                  <a:pt x="7521575" y="1905"/>
                </a:lnTo>
                <a:lnTo>
                  <a:pt x="7520305" y="1905"/>
                </a:lnTo>
                <a:lnTo>
                  <a:pt x="7519670" y="1270"/>
                </a:lnTo>
                <a:lnTo>
                  <a:pt x="7518400" y="1270"/>
                </a:lnTo>
                <a:lnTo>
                  <a:pt x="7517765" y="1270"/>
                </a:lnTo>
                <a:lnTo>
                  <a:pt x="7516495" y="1270"/>
                </a:lnTo>
                <a:lnTo>
                  <a:pt x="7515860" y="635"/>
                </a:lnTo>
                <a:lnTo>
                  <a:pt x="7509510" y="635"/>
                </a:lnTo>
                <a:lnTo>
                  <a:pt x="7508875" y="0"/>
                </a:lnTo>
                <a:lnTo>
                  <a:pt x="52070" y="0"/>
                </a:lnTo>
                <a:lnTo>
                  <a:pt x="51435" y="635"/>
                </a:lnTo>
                <a:lnTo>
                  <a:pt x="50800" y="635"/>
                </a:lnTo>
                <a:lnTo>
                  <a:pt x="45085" y="635"/>
                </a:lnTo>
                <a:lnTo>
                  <a:pt x="44450" y="1270"/>
                </a:lnTo>
                <a:lnTo>
                  <a:pt x="43180" y="1270"/>
                </a:lnTo>
                <a:lnTo>
                  <a:pt x="42545" y="1270"/>
                </a:lnTo>
                <a:lnTo>
                  <a:pt x="41275" y="1270"/>
                </a:lnTo>
                <a:lnTo>
                  <a:pt x="40640" y="1905"/>
                </a:lnTo>
                <a:lnTo>
                  <a:pt x="40005" y="1905"/>
                </a:lnTo>
                <a:lnTo>
                  <a:pt x="38735" y="1905"/>
                </a:lnTo>
                <a:lnTo>
                  <a:pt x="38100" y="2540"/>
                </a:lnTo>
                <a:lnTo>
                  <a:pt x="37465" y="2540"/>
                </a:lnTo>
                <a:lnTo>
                  <a:pt x="36195" y="3175"/>
                </a:lnTo>
                <a:lnTo>
                  <a:pt x="35560" y="3175"/>
                </a:lnTo>
                <a:lnTo>
                  <a:pt x="34290" y="3175"/>
                </a:lnTo>
                <a:lnTo>
                  <a:pt x="33655" y="3810"/>
                </a:lnTo>
                <a:lnTo>
                  <a:pt x="33020" y="3810"/>
                </a:lnTo>
                <a:lnTo>
                  <a:pt x="31750" y="4445"/>
                </a:lnTo>
                <a:lnTo>
                  <a:pt x="31115" y="5080"/>
                </a:lnTo>
                <a:lnTo>
                  <a:pt x="30480" y="5080"/>
                </a:lnTo>
                <a:lnTo>
                  <a:pt x="29845" y="5715"/>
                </a:lnTo>
                <a:lnTo>
                  <a:pt x="28575" y="5715"/>
                </a:lnTo>
                <a:lnTo>
                  <a:pt x="27940" y="6350"/>
                </a:lnTo>
                <a:lnTo>
                  <a:pt x="27305" y="6985"/>
                </a:lnTo>
                <a:lnTo>
                  <a:pt x="26670" y="6985"/>
                </a:lnTo>
                <a:lnTo>
                  <a:pt x="25400" y="7620"/>
                </a:lnTo>
                <a:lnTo>
                  <a:pt x="24765" y="8255"/>
                </a:lnTo>
                <a:lnTo>
                  <a:pt x="24130" y="8890"/>
                </a:lnTo>
                <a:lnTo>
                  <a:pt x="23495" y="9525"/>
                </a:lnTo>
                <a:lnTo>
                  <a:pt x="22225" y="9525"/>
                </a:lnTo>
                <a:lnTo>
                  <a:pt x="9525" y="22225"/>
                </a:lnTo>
                <a:lnTo>
                  <a:pt x="9525" y="23495"/>
                </a:lnTo>
                <a:lnTo>
                  <a:pt x="8890" y="24130"/>
                </a:lnTo>
                <a:lnTo>
                  <a:pt x="8255" y="24765"/>
                </a:lnTo>
                <a:lnTo>
                  <a:pt x="7620" y="25400"/>
                </a:lnTo>
                <a:lnTo>
                  <a:pt x="6985" y="26670"/>
                </a:lnTo>
                <a:lnTo>
                  <a:pt x="6985" y="27305"/>
                </a:lnTo>
                <a:lnTo>
                  <a:pt x="6350" y="27940"/>
                </a:lnTo>
                <a:lnTo>
                  <a:pt x="5715" y="28575"/>
                </a:lnTo>
                <a:lnTo>
                  <a:pt x="5715" y="29845"/>
                </a:lnTo>
                <a:lnTo>
                  <a:pt x="5080" y="30480"/>
                </a:lnTo>
                <a:lnTo>
                  <a:pt x="5080" y="31115"/>
                </a:lnTo>
                <a:lnTo>
                  <a:pt x="4445" y="31750"/>
                </a:lnTo>
                <a:lnTo>
                  <a:pt x="3810" y="33020"/>
                </a:lnTo>
                <a:lnTo>
                  <a:pt x="3810" y="33655"/>
                </a:lnTo>
                <a:lnTo>
                  <a:pt x="3175" y="34290"/>
                </a:lnTo>
                <a:lnTo>
                  <a:pt x="3175" y="35560"/>
                </a:lnTo>
                <a:lnTo>
                  <a:pt x="3175" y="36195"/>
                </a:lnTo>
                <a:lnTo>
                  <a:pt x="2540" y="37465"/>
                </a:lnTo>
                <a:lnTo>
                  <a:pt x="2540" y="38100"/>
                </a:lnTo>
                <a:lnTo>
                  <a:pt x="1905" y="38735"/>
                </a:lnTo>
                <a:lnTo>
                  <a:pt x="1905" y="40005"/>
                </a:lnTo>
                <a:lnTo>
                  <a:pt x="1905" y="40640"/>
                </a:lnTo>
                <a:lnTo>
                  <a:pt x="1270" y="41275"/>
                </a:lnTo>
                <a:lnTo>
                  <a:pt x="1270" y="42545"/>
                </a:lnTo>
                <a:lnTo>
                  <a:pt x="1270" y="43180"/>
                </a:lnTo>
                <a:lnTo>
                  <a:pt x="1270" y="44450"/>
                </a:lnTo>
                <a:lnTo>
                  <a:pt x="635" y="45085"/>
                </a:lnTo>
                <a:lnTo>
                  <a:pt x="635" y="51435"/>
                </a:lnTo>
                <a:lnTo>
                  <a:pt x="0" y="52070"/>
                </a:lnTo>
                <a:lnTo>
                  <a:pt x="0" y="260985"/>
                </a:lnTo>
                <a:lnTo>
                  <a:pt x="635" y="261620"/>
                </a:lnTo>
                <a:lnTo>
                  <a:pt x="635" y="262255"/>
                </a:lnTo>
                <a:lnTo>
                  <a:pt x="635" y="267970"/>
                </a:lnTo>
                <a:lnTo>
                  <a:pt x="1270" y="268605"/>
                </a:lnTo>
                <a:lnTo>
                  <a:pt x="1270" y="269875"/>
                </a:lnTo>
                <a:lnTo>
                  <a:pt x="1270" y="270510"/>
                </a:lnTo>
                <a:lnTo>
                  <a:pt x="1270" y="271780"/>
                </a:lnTo>
                <a:lnTo>
                  <a:pt x="1905" y="272415"/>
                </a:lnTo>
                <a:lnTo>
                  <a:pt x="1905" y="273050"/>
                </a:lnTo>
                <a:lnTo>
                  <a:pt x="1905" y="274320"/>
                </a:lnTo>
                <a:lnTo>
                  <a:pt x="2540" y="274955"/>
                </a:lnTo>
                <a:lnTo>
                  <a:pt x="2540" y="275590"/>
                </a:lnTo>
                <a:lnTo>
                  <a:pt x="3175" y="276860"/>
                </a:lnTo>
                <a:lnTo>
                  <a:pt x="3175" y="277495"/>
                </a:lnTo>
                <a:lnTo>
                  <a:pt x="3175" y="278765"/>
                </a:lnTo>
                <a:lnTo>
                  <a:pt x="3810" y="279400"/>
                </a:lnTo>
                <a:lnTo>
                  <a:pt x="3810" y="280035"/>
                </a:lnTo>
                <a:lnTo>
                  <a:pt x="4445" y="281305"/>
                </a:lnTo>
                <a:lnTo>
                  <a:pt x="5080" y="281940"/>
                </a:lnTo>
                <a:lnTo>
                  <a:pt x="5080" y="282575"/>
                </a:lnTo>
                <a:lnTo>
                  <a:pt x="5715" y="283210"/>
                </a:lnTo>
                <a:lnTo>
                  <a:pt x="5715" y="284480"/>
                </a:lnTo>
                <a:lnTo>
                  <a:pt x="6350" y="285115"/>
                </a:lnTo>
                <a:lnTo>
                  <a:pt x="6985" y="285750"/>
                </a:lnTo>
                <a:lnTo>
                  <a:pt x="6985" y="287020"/>
                </a:lnTo>
                <a:lnTo>
                  <a:pt x="7620" y="287655"/>
                </a:lnTo>
                <a:lnTo>
                  <a:pt x="8255" y="288290"/>
                </a:lnTo>
                <a:lnTo>
                  <a:pt x="8890" y="288925"/>
                </a:lnTo>
                <a:lnTo>
                  <a:pt x="9525" y="289560"/>
                </a:lnTo>
                <a:lnTo>
                  <a:pt x="9525" y="290830"/>
                </a:lnTo>
                <a:lnTo>
                  <a:pt x="22225" y="303530"/>
                </a:lnTo>
                <a:lnTo>
                  <a:pt x="23495" y="303530"/>
                </a:lnTo>
                <a:lnTo>
                  <a:pt x="24130" y="304165"/>
                </a:lnTo>
                <a:lnTo>
                  <a:pt x="24765" y="304800"/>
                </a:lnTo>
                <a:lnTo>
                  <a:pt x="25400" y="305435"/>
                </a:lnTo>
                <a:lnTo>
                  <a:pt x="26670" y="306070"/>
                </a:lnTo>
                <a:lnTo>
                  <a:pt x="27305" y="306070"/>
                </a:lnTo>
                <a:lnTo>
                  <a:pt x="27940" y="306705"/>
                </a:lnTo>
                <a:lnTo>
                  <a:pt x="28575" y="307340"/>
                </a:lnTo>
                <a:lnTo>
                  <a:pt x="29845" y="307340"/>
                </a:lnTo>
                <a:lnTo>
                  <a:pt x="30480" y="307975"/>
                </a:lnTo>
                <a:lnTo>
                  <a:pt x="31115" y="307975"/>
                </a:lnTo>
                <a:lnTo>
                  <a:pt x="31750" y="308610"/>
                </a:lnTo>
                <a:lnTo>
                  <a:pt x="33020" y="309245"/>
                </a:lnTo>
                <a:lnTo>
                  <a:pt x="33655" y="309245"/>
                </a:lnTo>
                <a:lnTo>
                  <a:pt x="34290" y="309880"/>
                </a:lnTo>
                <a:lnTo>
                  <a:pt x="35560" y="309880"/>
                </a:lnTo>
                <a:lnTo>
                  <a:pt x="36195" y="309880"/>
                </a:lnTo>
                <a:lnTo>
                  <a:pt x="37465" y="310515"/>
                </a:lnTo>
                <a:lnTo>
                  <a:pt x="38100" y="310515"/>
                </a:lnTo>
                <a:lnTo>
                  <a:pt x="38735" y="311150"/>
                </a:lnTo>
                <a:lnTo>
                  <a:pt x="40005" y="311150"/>
                </a:lnTo>
                <a:lnTo>
                  <a:pt x="40640" y="311150"/>
                </a:lnTo>
                <a:lnTo>
                  <a:pt x="41275" y="311785"/>
                </a:lnTo>
                <a:lnTo>
                  <a:pt x="42545" y="311785"/>
                </a:lnTo>
                <a:lnTo>
                  <a:pt x="43180" y="311785"/>
                </a:lnTo>
                <a:lnTo>
                  <a:pt x="44450" y="311785"/>
                </a:lnTo>
                <a:lnTo>
                  <a:pt x="45085" y="312420"/>
                </a:lnTo>
                <a:lnTo>
                  <a:pt x="51435" y="312420"/>
                </a:lnTo>
                <a:lnTo>
                  <a:pt x="52070" y="313055"/>
                </a:lnTo>
                <a:lnTo>
                  <a:pt x="7508875" y="313055"/>
                </a:lnTo>
                <a:lnTo>
                  <a:pt x="7509510" y="312420"/>
                </a:lnTo>
                <a:lnTo>
                  <a:pt x="7510145" y="312420"/>
                </a:lnTo>
                <a:lnTo>
                  <a:pt x="7515860" y="312420"/>
                </a:lnTo>
                <a:lnTo>
                  <a:pt x="7516495" y="311785"/>
                </a:lnTo>
                <a:lnTo>
                  <a:pt x="7517765" y="311785"/>
                </a:lnTo>
                <a:lnTo>
                  <a:pt x="7518400" y="311785"/>
                </a:lnTo>
                <a:lnTo>
                  <a:pt x="7519670" y="311785"/>
                </a:lnTo>
                <a:lnTo>
                  <a:pt x="7520305" y="311150"/>
                </a:lnTo>
                <a:lnTo>
                  <a:pt x="7520940" y="311150"/>
                </a:lnTo>
                <a:lnTo>
                  <a:pt x="7522210" y="311150"/>
                </a:lnTo>
                <a:lnTo>
                  <a:pt x="7522845" y="310515"/>
                </a:lnTo>
                <a:lnTo>
                  <a:pt x="7523480" y="310515"/>
                </a:lnTo>
                <a:lnTo>
                  <a:pt x="7524750" y="309880"/>
                </a:lnTo>
                <a:lnTo>
                  <a:pt x="7525385" y="309880"/>
                </a:lnTo>
                <a:lnTo>
                  <a:pt x="7526655" y="309880"/>
                </a:lnTo>
                <a:lnTo>
                  <a:pt x="7527290" y="309245"/>
                </a:lnTo>
                <a:lnTo>
                  <a:pt x="7527925" y="309245"/>
                </a:lnTo>
                <a:lnTo>
                  <a:pt x="7529195" y="308610"/>
                </a:lnTo>
                <a:lnTo>
                  <a:pt x="7529830" y="307975"/>
                </a:lnTo>
                <a:lnTo>
                  <a:pt x="7530465" y="307975"/>
                </a:lnTo>
                <a:lnTo>
                  <a:pt x="7531100" y="307340"/>
                </a:lnTo>
                <a:lnTo>
                  <a:pt x="7532370" y="307340"/>
                </a:lnTo>
                <a:lnTo>
                  <a:pt x="7533005" y="306705"/>
                </a:lnTo>
                <a:lnTo>
                  <a:pt x="7533640" y="306070"/>
                </a:lnTo>
                <a:lnTo>
                  <a:pt x="7534910" y="306070"/>
                </a:lnTo>
                <a:lnTo>
                  <a:pt x="7535545" y="305435"/>
                </a:lnTo>
                <a:lnTo>
                  <a:pt x="7536180" y="304800"/>
                </a:lnTo>
                <a:lnTo>
                  <a:pt x="7536815" y="304165"/>
                </a:lnTo>
                <a:lnTo>
                  <a:pt x="7537450" y="303530"/>
                </a:lnTo>
                <a:lnTo>
                  <a:pt x="7538720" y="303530"/>
                </a:lnTo>
                <a:lnTo>
                  <a:pt x="7551420" y="290830"/>
                </a:lnTo>
                <a:lnTo>
                  <a:pt x="7551420" y="289560"/>
                </a:lnTo>
                <a:lnTo>
                  <a:pt x="7552055" y="288925"/>
                </a:lnTo>
                <a:lnTo>
                  <a:pt x="7552690" y="288290"/>
                </a:lnTo>
                <a:lnTo>
                  <a:pt x="7553325" y="287655"/>
                </a:lnTo>
                <a:lnTo>
                  <a:pt x="7553960" y="287020"/>
                </a:lnTo>
                <a:lnTo>
                  <a:pt x="7553960" y="285750"/>
                </a:lnTo>
                <a:lnTo>
                  <a:pt x="7554595" y="285115"/>
                </a:lnTo>
                <a:lnTo>
                  <a:pt x="7555230" y="284480"/>
                </a:lnTo>
                <a:lnTo>
                  <a:pt x="7555230" y="283210"/>
                </a:lnTo>
                <a:lnTo>
                  <a:pt x="7555865" y="282575"/>
                </a:lnTo>
                <a:lnTo>
                  <a:pt x="7555865" y="281940"/>
                </a:lnTo>
                <a:lnTo>
                  <a:pt x="7556500" y="281305"/>
                </a:lnTo>
                <a:lnTo>
                  <a:pt x="7557135" y="280035"/>
                </a:lnTo>
                <a:lnTo>
                  <a:pt x="7557135" y="279400"/>
                </a:lnTo>
                <a:lnTo>
                  <a:pt x="7557770" y="278765"/>
                </a:lnTo>
                <a:lnTo>
                  <a:pt x="7557770" y="277495"/>
                </a:lnTo>
                <a:lnTo>
                  <a:pt x="7557770" y="276860"/>
                </a:lnTo>
                <a:lnTo>
                  <a:pt x="7558405" y="275590"/>
                </a:lnTo>
                <a:lnTo>
                  <a:pt x="7558405" y="274955"/>
                </a:lnTo>
                <a:lnTo>
                  <a:pt x="7559040" y="274320"/>
                </a:lnTo>
                <a:lnTo>
                  <a:pt x="7559040" y="273050"/>
                </a:lnTo>
                <a:lnTo>
                  <a:pt x="7559040" y="272415"/>
                </a:lnTo>
                <a:lnTo>
                  <a:pt x="7559675" y="271780"/>
                </a:lnTo>
                <a:lnTo>
                  <a:pt x="7559675" y="270510"/>
                </a:lnTo>
                <a:lnTo>
                  <a:pt x="7559675" y="269875"/>
                </a:lnTo>
                <a:lnTo>
                  <a:pt x="7559675" y="268605"/>
                </a:lnTo>
                <a:lnTo>
                  <a:pt x="7560310" y="267970"/>
                </a:lnTo>
                <a:lnTo>
                  <a:pt x="7560310" y="261620"/>
                </a:lnTo>
                <a:lnTo>
                  <a:pt x="7560945" y="260985"/>
                </a:lnTo>
                <a:lnTo>
                  <a:pt x="7560945" y="5207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4605" y="1058703"/>
            <a:ext cx="6576059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HttpMessageConverte</a:t>
            </a:r>
            <a:r>
              <a:rPr sz="3600" spc="-40" dirty="0">
                <a:latin typeface="Arial"/>
                <a:cs typeface="Arial"/>
              </a:rPr>
              <a:t>r</a:t>
            </a:r>
            <a:r>
              <a:rPr sz="3600" dirty="0">
                <a:latin typeface="Arial"/>
                <a:cs typeface="Arial"/>
              </a:rPr>
              <a:t>&lt;T&gt;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745" y="1950243"/>
            <a:ext cx="8560435" cy="304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3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latin typeface="Kozuka Gothic Pro B"/>
                <a:cs typeface="Kozuka Gothic Pro B"/>
              </a:rPr>
              <a:t>使用</a:t>
            </a:r>
            <a:r>
              <a:rPr sz="2000" b="1" spc="120" dirty="0">
                <a:latin typeface="Kozuka Gothic Pro B"/>
                <a:cs typeface="Kozuka Gothic Pro B"/>
              </a:rPr>
              <a:t> </a:t>
            </a:r>
            <a:r>
              <a:rPr sz="2000" b="1" dirty="0">
                <a:latin typeface="Arial"/>
                <a:cs typeface="Arial"/>
              </a:rPr>
              <a:t>HttpMessageConverte</a:t>
            </a:r>
            <a:r>
              <a:rPr sz="2000" b="1" spc="-4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&lt;T&gt;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将</a:t>
            </a:r>
            <a:r>
              <a:rPr sz="2000" b="1" dirty="0">
                <a:latin typeface="微软雅黑"/>
                <a:cs typeface="微软雅黑"/>
              </a:rPr>
              <a:t>请</a:t>
            </a:r>
            <a:r>
              <a:rPr sz="2000" b="1" dirty="0">
                <a:latin typeface="Kozuka Gothic Pro B"/>
                <a:cs typeface="Kozuka Gothic Pro B"/>
              </a:rPr>
              <a:t>求信息</a:t>
            </a:r>
            <a:r>
              <a:rPr sz="2000" b="1" dirty="0">
                <a:latin typeface="微软雅黑"/>
                <a:cs typeface="微软雅黑"/>
              </a:rPr>
              <a:t>转</a:t>
            </a:r>
            <a:r>
              <a:rPr sz="2000" b="1" dirty="0">
                <a:latin typeface="Kozuka Gothic Pro B"/>
                <a:cs typeface="Kozuka Gothic Pro B"/>
              </a:rPr>
              <a:t>化并</a:t>
            </a:r>
            <a:r>
              <a:rPr sz="2000" b="1" dirty="0">
                <a:latin typeface="微软雅黑"/>
                <a:cs typeface="微软雅黑"/>
              </a:rPr>
              <a:t>绑</a:t>
            </a:r>
            <a:r>
              <a:rPr sz="2000" b="1" dirty="0">
                <a:latin typeface="Kozuka Gothic Pro B"/>
                <a:cs typeface="Kozuka Gothic Pro B"/>
              </a:rPr>
              <a:t>定到</a:t>
            </a:r>
            <a:r>
              <a:rPr sz="2000" b="1" dirty="0">
                <a:latin typeface="微软雅黑"/>
                <a:cs typeface="微软雅黑"/>
              </a:rPr>
              <a:t>处</a:t>
            </a:r>
            <a:r>
              <a:rPr sz="2000" b="1" dirty="0">
                <a:latin typeface="Kozuka Gothic Pro B"/>
                <a:cs typeface="Kozuka Gothic Pro B"/>
              </a:rPr>
              <a:t>理方法的入 参中或将</a:t>
            </a:r>
            <a:r>
              <a:rPr sz="2000" b="1" dirty="0">
                <a:latin typeface="微软雅黑"/>
                <a:cs typeface="微软雅黑"/>
              </a:rPr>
              <a:t>响应结</a:t>
            </a:r>
            <a:r>
              <a:rPr sz="2000" b="1" dirty="0">
                <a:latin typeface="Kozuka Gothic Pro B"/>
                <a:cs typeface="Kozuka Gothic Pro B"/>
              </a:rPr>
              <a:t>果</a:t>
            </a:r>
            <a:r>
              <a:rPr sz="2000" b="1" dirty="0">
                <a:latin typeface="微软雅黑"/>
                <a:cs typeface="微软雅黑"/>
              </a:rPr>
              <a:t>转为对应类</a:t>
            </a:r>
            <a:r>
              <a:rPr sz="2000" b="1" dirty="0">
                <a:latin typeface="Kozuka Gothic Pro B"/>
                <a:cs typeface="Kozuka Gothic Pro B"/>
              </a:rPr>
              <a:t>型的</a:t>
            </a:r>
            <a:r>
              <a:rPr sz="2000" b="1" dirty="0">
                <a:latin typeface="微软雅黑"/>
                <a:cs typeface="微软雅黑"/>
              </a:rPr>
              <a:t>响应</a:t>
            </a:r>
            <a:r>
              <a:rPr sz="2000" b="1" dirty="0">
                <a:latin typeface="Kozuka Gothic Pro B"/>
                <a:cs typeface="Kozuka Gothic Pro B"/>
              </a:rPr>
              <a:t>信息，</a:t>
            </a:r>
            <a:r>
              <a:rPr sz="2000" b="1" dirty="0">
                <a:latin typeface="Arial"/>
                <a:cs typeface="Arial"/>
              </a:rPr>
              <a:t>Spring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提供了</a:t>
            </a:r>
            <a:r>
              <a:rPr sz="2000" b="1" dirty="0">
                <a:latin typeface="微软雅黑"/>
                <a:cs typeface="微软雅黑"/>
              </a:rPr>
              <a:t>两种</a:t>
            </a:r>
            <a:r>
              <a:rPr sz="2000" b="1" dirty="0">
                <a:latin typeface="Kozuka Gothic Pro B"/>
                <a:cs typeface="Kozuka Gothic Pro B"/>
              </a:rPr>
              <a:t>途径</a:t>
            </a:r>
            <a:r>
              <a:rPr sz="2000" dirty="0">
                <a:latin typeface="MS Mincho"/>
                <a:cs typeface="MS Mincho"/>
              </a:rPr>
              <a:t>：</a:t>
            </a:r>
            <a:endParaRPr sz="2000">
              <a:latin typeface="MS Mincho"/>
              <a:cs typeface="MS Mincho"/>
            </a:endParaRPr>
          </a:p>
          <a:p>
            <a:pPr marL="755015" lvl="1" indent="-285115" defTabSz="-635">
              <a:spcBef>
                <a:spcPts val="250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MS Mincho"/>
                <a:cs typeface="MS Mincho"/>
              </a:rPr>
              <a:t>使用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@RequestBody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@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ResponseBody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对处</a:t>
            </a:r>
            <a:r>
              <a:rPr sz="1800" dirty="0">
                <a:latin typeface="MS Mincho"/>
                <a:cs typeface="MS Mincho"/>
              </a:rPr>
              <a:t>理方法</a:t>
            </a:r>
            <a:r>
              <a:rPr sz="1800" dirty="0">
                <a:latin typeface="宋体"/>
                <a:cs typeface="宋体"/>
              </a:rPr>
              <a:t>进</a:t>
            </a:r>
            <a:r>
              <a:rPr sz="1800" dirty="0">
                <a:latin typeface="MS Mincho"/>
                <a:cs typeface="MS Mincho"/>
              </a:rPr>
              <a:t>行</a:t>
            </a:r>
            <a:r>
              <a:rPr sz="1800" dirty="0">
                <a:latin typeface="宋体"/>
                <a:cs typeface="宋体"/>
              </a:rPr>
              <a:t>标</a:t>
            </a:r>
            <a:r>
              <a:rPr sz="1800" dirty="0">
                <a:latin typeface="MS Mincho"/>
                <a:cs typeface="MS Mincho"/>
              </a:rPr>
              <a:t>注</a:t>
            </a:r>
            <a:endParaRPr sz="1800">
              <a:latin typeface="MS Mincho"/>
              <a:cs typeface="MS Mincho"/>
            </a:endParaRPr>
          </a:p>
          <a:p>
            <a:pPr marL="755015" lvl="1" indent="-285115" algn="ctr" defTabSz="-635">
              <a:spcBef>
                <a:spcPts val="310"/>
              </a:spcBef>
              <a:buFont typeface="Arial"/>
              <a:buChar char="–"/>
              <a:tabLst>
                <a:tab pos="317500" algn="l"/>
                <a:tab pos="755015" algn="l"/>
              </a:tabLst>
            </a:pPr>
            <a:r>
              <a:rPr sz="1800" dirty="0">
                <a:latin typeface="MS Mincho"/>
                <a:cs typeface="MS Mincho"/>
              </a:rPr>
              <a:t>使用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HttpEntit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&lt;T&gt; /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ResponseEntit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&lt;T&gt;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作</a:t>
            </a:r>
            <a:r>
              <a:rPr sz="1800" dirty="0">
                <a:latin typeface="宋体"/>
                <a:cs typeface="宋体"/>
              </a:rPr>
              <a:t>为处</a:t>
            </a:r>
            <a:r>
              <a:rPr sz="1800" dirty="0">
                <a:latin typeface="MS Mincho"/>
                <a:cs typeface="MS Mincho"/>
              </a:rPr>
              <a:t>理方法的入参或返回</a:t>
            </a:r>
            <a:r>
              <a:rPr sz="1800" dirty="0">
                <a:latin typeface="宋体"/>
                <a:cs typeface="宋体"/>
              </a:rPr>
              <a:t>值</a:t>
            </a:r>
            <a:endParaRPr sz="1800">
              <a:latin typeface="宋体"/>
              <a:cs typeface="宋体"/>
            </a:endParaRPr>
          </a:p>
          <a:p>
            <a:pPr marL="354965" marR="35560" indent="-342265" defTabSz="-635">
              <a:lnSpc>
                <a:spcPts val="229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  <a:tab pos="6104890" algn="l"/>
              </a:tabLst>
            </a:pPr>
            <a:r>
              <a:rPr sz="2000" dirty="0">
                <a:latin typeface="MS Mincho"/>
                <a:cs typeface="MS Mincho"/>
              </a:rPr>
              <a:t>当控制器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理方法使用到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@RequestBod</a:t>
            </a:r>
            <a:r>
              <a:rPr sz="2000" spc="-2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5" dirty="0">
                <a:latin typeface="Arial"/>
                <a:cs typeface="Arial"/>
              </a:rPr>
              <a:t>@</a:t>
            </a:r>
            <a:r>
              <a:rPr sz="2000" dirty="0">
                <a:latin typeface="Arial"/>
                <a:cs typeface="Arial"/>
              </a:rPr>
              <a:t>ResponseBody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 </a:t>
            </a:r>
            <a:r>
              <a:rPr sz="2000" dirty="0">
                <a:latin typeface="Arial"/>
                <a:cs typeface="Arial"/>
              </a:rPr>
              <a:t>HttpEntit</a:t>
            </a:r>
            <a:r>
              <a:rPr sz="2000" spc="-2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&lt;T&gt;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ResponseEntit</a:t>
            </a:r>
            <a:r>
              <a:rPr sz="2000" spc="-3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&lt;T&gt;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dirty="0">
                <a:latin typeface="Arial"/>
                <a:cs typeface="Arial"/>
              </a:rPr>
              <a:t>, 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首先根据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头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响应头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Accept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选择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匹配的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而根据参数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型或 泛型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过滤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得到匹配的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若找不到可用的 </a:t>
            </a:r>
            <a:r>
              <a:rPr sz="2000" dirty="0">
                <a:latin typeface="Arial"/>
                <a:cs typeface="Arial"/>
              </a:rPr>
              <a:t>HttpMessageConverter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将</a:t>
            </a:r>
            <a:r>
              <a:rPr sz="2000" dirty="0">
                <a:latin typeface="宋体"/>
                <a:cs typeface="宋体"/>
              </a:rPr>
              <a:t>报错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lnSpc>
                <a:spcPts val="238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@RequestBody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和</a:t>
            </a:r>
            <a:r>
              <a:rPr sz="2000" b="1" spc="120" dirty="0">
                <a:latin typeface="Kozuka Gothic Pro B"/>
                <a:cs typeface="Kozuka Gothic Pro B"/>
              </a:rPr>
              <a:t> </a:t>
            </a:r>
            <a:r>
              <a:rPr sz="2000" b="1" dirty="0">
                <a:latin typeface="Arial"/>
                <a:cs typeface="Arial"/>
              </a:rPr>
              <a:t>@ResponseBody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不需要成</a:t>
            </a:r>
            <a:r>
              <a:rPr sz="2000" b="1" dirty="0">
                <a:latin typeface="微软雅黑"/>
                <a:cs typeface="微软雅黑"/>
              </a:rPr>
              <a:t>对</a:t>
            </a:r>
            <a:r>
              <a:rPr sz="2000" b="1" dirty="0">
                <a:latin typeface="Kozuka Gothic Pro B"/>
                <a:cs typeface="Kozuka Gothic Pro B"/>
              </a:rPr>
              <a:t>出</a:t>
            </a:r>
            <a:r>
              <a:rPr sz="2000" b="1" dirty="0">
                <a:latin typeface="微软雅黑"/>
                <a:cs typeface="微软雅黑"/>
              </a:rPr>
              <a:t>现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4930" y="1096486"/>
            <a:ext cx="645350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5" dirty="0">
                <a:latin typeface="Arial"/>
                <a:cs typeface="Arial"/>
              </a:rPr>
              <a:t>@</a:t>
            </a:r>
            <a:r>
              <a:rPr sz="2800" dirty="0">
                <a:latin typeface="Arial"/>
                <a:cs typeface="Arial"/>
              </a:rPr>
              <a:t>RequestBod</a:t>
            </a:r>
            <a:r>
              <a:rPr sz="2800" spc="-20" dirty="0">
                <a:latin typeface="Arial"/>
                <a:cs typeface="Arial"/>
              </a:rPr>
              <a:t>y</a:t>
            </a:r>
            <a:r>
              <a:rPr sz="2800" dirty="0">
                <a:latin typeface="MS Mincho"/>
                <a:cs typeface="MS Mincho"/>
              </a:rPr>
              <a:t>、</a:t>
            </a:r>
            <a:r>
              <a:rPr sz="2800" spc="-5" dirty="0">
                <a:latin typeface="Arial"/>
                <a:cs typeface="Arial"/>
              </a:rPr>
              <a:t>@</a:t>
            </a:r>
            <a:r>
              <a:rPr sz="2800" dirty="0">
                <a:latin typeface="Arial"/>
                <a:cs typeface="Arial"/>
              </a:rPr>
              <a:t>ResponseBody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示例</a:t>
            </a:r>
            <a:endParaRPr sz="28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995" y="1714500"/>
            <a:ext cx="6172200" cy="2857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87879" y="4653279"/>
            <a:ext cx="6654800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99967" y="36701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99460" y="3705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99312" y="384937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35020" y="388492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26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64279" y="385616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99840" y="3705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51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1070" y="36708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35020" y="367030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4292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93946" y="5341484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4" h="30479">
                <a:moveTo>
                  <a:pt x="33043" y="0"/>
                </a:moveTo>
                <a:lnTo>
                  <a:pt x="20781" y="2370"/>
                </a:lnTo>
                <a:lnTo>
                  <a:pt x="10562" y="8856"/>
                </a:lnTo>
                <a:lnTo>
                  <a:pt x="3322" y="18521"/>
                </a:lnTo>
                <a:lnTo>
                  <a:pt x="0" y="30427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93970" y="537464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62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93834" y="5509259"/>
            <a:ext cx="30480" cy="33655"/>
          </a:xfrm>
          <a:custGeom>
            <a:avLst/>
            <a:gdLst/>
            <a:ahLst/>
            <a:cxnLst/>
            <a:rect l="l" t="t" r="r" b="b"/>
            <a:pathLst>
              <a:path w="30479" h="33654">
                <a:moveTo>
                  <a:pt x="0" y="0"/>
                </a:moveTo>
                <a:lnTo>
                  <a:pt x="2370" y="12261"/>
                </a:lnTo>
                <a:lnTo>
                  <a:pt x="8856" y="22480"/>
                </a:lnTo>
                <a:lnTo>
                  <a:pt x="18521" y="29720"/>
                </a:lnTo>
                <a:lnTo>
                  <a:pt x="30427" y="33043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26990" y="5542279"/>
            <a:ext cx="1859914" cy="0"/>
          </a:xfrm>
          <a:custGeom>
            <a:avLst/>
            <a:gdLst/>
            <a:ahLst/>
            <a:cxnLst/>
            <a:rect l="l" t="t" r="r" b="b"/>
            <a:pathLst>
              <a:path w="1859915">
                <a:moveTo>
                  <a:pt x="0" y="0"/>
                </a:moveTo>
                <a:lnTo>
                  <a:pt x="1859915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86905" y="5511987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4" h="30479">
                <a:moveTo>
                  <a:pt x="0" y="30427"/>
                </a:moveTo>
                <a:lnTo>
                  <a:pt x="12261" y="28057"/>
                </a:lnTo>
                <a:lnTo>
                  <a:pt x="22480" y="21570"/>
                </a:lnTo>
                <a:lnTo>
                  <a:pt x="29720" y="11906"/>
                </a:lnTo>
                <a:lnTo>
                  <a:pt x="33043" y="0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19925" y="537464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13462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89633" y="5341596"/>
            <a:ext cx="30480" cy="33655"/>
          </a:xfrm>
          <a:custGeom>
            <a:avLst/>
            <a:gdLst/>
            <a:ahLst/>
            <a:cxnLst/>
            <a:rect l="l" t="t" r="r" b="b"/>
            <a:pathLst>
              <a:path w="30479" h="33654">
                <a:moveTo>
                  <a:pt x="30427" y="33043"/>
                </a:moveTo>
                <a:lnTo>
                  <a:pt x="28057" y="20781"/>
                </a:lnTo>
                <a:lnTo>
                  <a:pt x="21570" y="10562"/>
                </a:lnTo>
                <a:lnTo>
                  <a:pt x="11906" y="3322"/>
                </a:lnTo>
                <a:lnTo>
                  <a:pt x="0" y="0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26990" y="5341620"/>
            <a:ext cx="1859914" cy="0"/>
          </a:xfrm>
          <a:custGeom>
            <a:avLst/>
            <a:gdLst/>
            <a:ahLst/>
            <a:cxnLst/>
            <a:rect l="l" t="t" r="r" b="b"/>
            <a:pathLst>
              <a:path w="1859915">
                <a:moveTo>
                  <a:pt x="185991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6002" y="21461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5495" y="2181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5347" y="232537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1055" y="236093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0" y="0"/>
                </a:moveTo>
                <a:lnTo>
                  <a:pt x="42926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50314" y="233216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85875" y="2181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51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57106" y="21468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1055" y="214630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4292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81433" y="5130687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27141" y="0"/>
                </a:moveTo>
                <a:lnTo>
                  <a:pt x="15042" y="2767"/>
                </a:lnTo>
                <a:lnTo>
                  <a:pt x="5558" y="10198"/>
                </a:lnTo>
                <a:lnTo>
                  <a:pt x="0" y="20983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80635" y="515874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80523" y="5273040"/>
            <a:ext cx="21590" cy="27305"/>
          </a:xfrm>
          <a:custGeom>
            <a:avLst/>
            <a:gdLst/>
            <a:ahLst/>
            <a:cxnLst/>
            <a:rect l="l" t="t" r="r" b="b"/>
            <a:pathLst>
              <a:path w="21589" h="27304">
                <a:moveTo>
                  <a:pt x="0" y="0"/>
                </a:moveTo>
                <a:lnTo>
                  <a:pt x="2767" y="12099"/>
                </a:lnTo>
                <a:lnTo>
                  <a:pt x="10198" y="21582"/>
                </a:lnTo>
                <a:lnTo>
                  <a:pt x="20983" y="27141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08575" y="5300979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70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80275" y="5280107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20983"/>
                </a:moveTo>
                <a:lnTo>
                  <a:pt x="12099" y="18215"/>
                </a:lnTo>
                <a:lnTo>
                  <a:pt x="21582" y="10784"/>
                </a:lnTo>
                <a:lnTo>
                  <a:pt x="27141" y="0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08215" y="515874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87342" y="5131598"/>
            <a:ext cx="21590" cy="27305"/>
          </a:xfrm>
          <a:custGeom>
            <a:avLst/>
            <a:gdLst/>
            <a:ahLst/>
            <a:cxnLst/>
            <a:rect l="l" t="t" r="r" b="b"/>
            <a:pathLst>
              <a:path w="21590" h="27304">
                <a:moveTo>
                  <a:pt x="20983" y="27141"/>
                </a:moveTo>
                <a:lnTo>
                  <a:pt x="18215" y="15042"/>
                </a:lnTo>
                <a:lnTo>
                  <a:pt x="10784" y="5558"/>
                </a:lnTo>
                <a:lnTo>
                  <a:pt x="0" y="0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08575" y="5130800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21717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77619" y="1822450"/>
            <a:ext cx="5852160" cy="3251200"/>
          </a:xfrm>
          <a:custGeom>
            <a:avLst/>
            <a:gdLst/>
            <a:ahLst/>
            <a:cxnLst/>
            <a:rect l="l" t="t" r="r" b="b"/>
            <a:pathLst>
              <a:path w="5852159" h="3251200">
                <a:moveTo>
                  <a:pt x="0" y="439420"/>
                </a:moveTo>
                <a:lnTo>
                  <a:pt x="317500" y="372110"/>
                </a:lnTo>
                <a:lnTo>
                  <a:pt x="633730" y="306070"/>
                </a:lnTo>
                <a:lnTo>
                  <a:pt x="948055" y="242570"/>
                </a:lnTo>
                <a:lnTo>
                  <a:pt x="1259205" y="183515"/>
                </a:lnTo>
                <a:lnTo>
                  <a:pt x="1565910" y="130175"/>
                </a:lnTo>
                <a:lnTo>
                  <a:pt x="1867535" y="83820"/>
                </a:lnTo>
                <a:lnTo>
                  <a:pt x="2162175" y="46355"/>
                </a:lnTo>
                <a:lnTo>
                  <a:pt x="2449195" y="19050"/>
                </a:lnTo>
                <a:lnTo>
                  <a:pt x="2727325" y="3175"/>
                </a:lnTo>
                <a:lnTo>
                  <a:pt x="2995930" y="0"/>
                </a:lnTo>
                <a:lnTo>
                  <a:pt x="3253740" y="11430"/>
                </a:lnTo>
                <a:lnTo>
                  <a:pt x="3499485" y="38735"/>
                </a:lnTo>
                <a:lnTo>
                  <a:pt x="3731895" y="83185"/>
                </a:lnTo>
                <a:lnTo>
                  <a:pt x="3950335" y="146050"/>
                </a:lnTo>
                <a:lnTo>
                  <a:pt x="4153535" y="229235"/>
                </a:lnTo>
                <a:lnTo>
                  <a:pt x="4340225" y="333375"/>
                </a:lnTo>
                <a:lnTo>
                  <a:pt x="4512310" y="457835"/>
                </a:lnTo>
                <a:lnTo>
                  <a:pt x="4669790" y="600710"/>
                </a:lnTo>
                <a:lnTo>
                  <a:pt x="4814570" y="761365"/>
                </a:lnTo>
                <a:lnTo>
                  <a:pt x="4946650" y="937260"/>
                </a:lnTo>
                <a:lnTo>
                  <a:pt x="5068570" y="1127760"/>
                </a:lnTo>
                <a:lnTo>
                  <a:pt x="5180330" y="1330960"/>
                </a:lnTo>
                <a:lnTo>
                  <a:pt x="5283200" y="1546225"/>
                </a:lnTo>
                <a:lnTo>
                  <a:pt x="5379085" y="1771015"/>
                </a:lnTo>
                <a:lnTo>
                  <a:pt x="5467350" y="2004695"/>
                </a:lnTo>
                <a:lnTo>
                  <a:pt x="5551170" y="2245360"/>
                </a:lnTo>
                <a:lnTo>
                  <a:pt x="5629910" y="2491740"/>
                </a:lnTo>
                <a:lnTo>
                  <a:pt x="5706110" y="2742565"/>
                </a:lnTo>
                <a:lnTo>
                  <a:pt x="5779770" y="2995930"/>
                </a:lnTo>
                <a:lnTo>
                  <a:pt x="5852160" y="3251200"/>
                </a:lnTo>
              </a:path>
            </a:pathLst>
          </a:custGeom>
          <a:ln w="952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76954" y="3886200"/>
            <a:ext cx="1503680" cy="1625600"/>
          </a:xfrm>
          <a:custGeom>
            <a:avLst/>
            <a:gdLst/>
            <a:ahLst/>
            <a:cxnLst/>
            <a:rect l="l" t="t" r="r" b="b"/>
            <a:pathLst>
              <a:path w="1503679" h="1625600">
                <a:moveTo>
                  <a:pt x="0" y="0"/>
                </a:moveTo>
                <a:lnTo>
                  <a:pt x="0" y="118110"/>
                </a:lnTo>
                <a:lnTo>
                  <a:pt x="1270" y="236220"/>
                </a:lnTo>
                <a:lnTo>
                  <a:pt x="3175" y="353060"/>
                </a:lnTo>
                <a:lnTo>
                  <a:pt x="6350" y="468630"/>
                </a:lnTo>
                <a:lnTo>
                  <a:pt x="11430" y="581025"/>
                </a:lnTo>
                <a:lnTo>
                  <a:pt x="18415" y="690880"/>
                </a:lnTo>
                <a:lnTo>
                  <a:pt x="27940" y="796925"/>
                </a:lnTo>
                <a:lnTo>
                  <a:pt x="40640" y="899160"/>
                </a:lnTo>
                <a:lnTo>
                  <a:pt x="57150" y="996315"/>
                </a:lnTo>
                <a:lnTo>
                  <a:pt x="77470" y="1088390"/>
                </a:lnTo>
                <a:lnTo>
                  <a:pt x="102870" y="1174115"/>
                </a:lnTo>
                <a:lnTo>
                  <a:pt x="132080" y="1253490"/>
                </a:lnTo>
                <a:lnTo>
                  <a:pt x="167005" y="1325880"/>
                </a:lnTo>
                <a:lnTo>
                  <a:pt x="207645" y="1390015"/>
                </a:lnTo>
                <a:lnTo>
                  <a:pt x="254635" y="1446530"/>
                </a:lnTo>
                <a:lnTo>
                  <a:pt x="307975" y="1493520"/>
                </a:lnTo>
                <a:lnTo>
                  <a:pt x="367665" y="1532890"/>
                </a:lnTo>
                <a:lnTo>
                  <a:pt x="433070" y="1564005"/>
                </a:lnTo>
                <a:lnTo>
                  <a:pt x="503555" y="1588135"/>
                </a:lnTo>
                <a:lnTo>
                  <a:pt x="579120" y="1605915"/>
                </a:lnTo>
                <a:lnTo>
                  <a:pt x="659130" y="1617345"/>
                </a:lnTo>
                <a:lnTo>
                  <a:pt x="742950" y="1623695"/>
                </a:lnTo>
                <a:lnTo>
                  <a:pt x="829945" y="1625600"/>
                </a:lnTo>
                <a:lnTo>
                  <a:pt x="920750" y="1622425"/>
                </a:lnTo>
                <a:lnTo>
                  <a:pt x="1013460" y="1616710"/>
                </a:lnTo>
                <a:lnTo>
                  <a:pt x="1108710" y="1607185"/>
                </a:lnTo>
                <a:lnTo>
                  <a:pt x="1205865" y="1595755"/>
                </a:lnTo>
                <a:lnTo>
                  <a:pt x="1304290" y="1582420"/>
                </a:lnTo>
                <a:lnTo>
                  <a:pt x="1403350" y="1567815"/>
                </a:lnTo>
                <a:lnTo>
                  <a:pt x="1503680" y="1552575"/>
                </a:lnTo>
              </a:path>
            </a:pathLst>
          </a:custGeom>
          <a:ln w="952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469" y="1046003"/>
            <a:ext cx="6703059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>
                <a:latin typeface="Arial"/>
                <a:cs typeface="Arial"/>
              </a:rPr>
              <a:t>HttpEntit</a:t>
            </a:r>
            <a:r>
              <a:rPr sz="3600" spc="-20" dirty="0">
                <a:latin typeface="Arial"/>
                <a:cs typeface="Arial"/>
              </a:rPr>
              <a:t>y</a:t>
            </a:r>
            <a:r>
              <a:rPr sz="3600" dirty="0">
                <a:latin typeface="MS Mincho"/>
                <a:cs typeface="MS Mincho"/>
              </a:rPr>
              <a:t>、</a:t>
            </a:r>
            <a:r>
              <a:rPr sz="3600" dirty="0">
                <a:latin typeface="Arial"/>
                <a:cs typeface="Arial"/>
              </a:rPr>
              <a:t>ResponseEntity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2619" y="2000250"/>
            <a:ext cx="7810500" cy="3924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@RequestMapping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映射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endParaRPr sz="2000">
              <a:latin typeface="Kozuka Gothic Pro B"/>
              <a:cs typeface="Kozuka Gothic Pro B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国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际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化</a:t>
            </a:r>
            <a:endParaRPr sz="2000">
              <a:latin typeface="Kozuka Gothic Pro B"/>
              <a:cs typeface="Kozuka Gothic Pro B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0574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国</a:t>
            </a:r>
            <a:r>
              <a:rPr dirty="0">
                <a:latin typeface="宋体"/>
                <a:cs typeface="宋体"/>
              </a:rPr>
              <a:t>际</a:t>
            </a:r>
            <a:r>
              <a:rPr dirty="0">
                <a:latin typeface="MS Mincho"/>
                <a:cs typeface="MS Mincho"/>
              </a:rPr>
              <a:t>化概述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73262"/>
            <a:ext cx="7987665" cy="291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33350" indent="-342265" defTabSz="-635">
              <a:lnSpc>
                <a:spcPts val="2750"/>
              </a:lnSpc>
              <a:buFont typeface="Arial"/>
              <a:buChar char="•"/>
              <a:tabLst>
                <a:tab pos="354965" algn="l"/>
                <a:tab pos="3906520" algn="l"/>
              </a:tabLst>
            </a:pP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情况下，</a:t>
            </a:r>
            <a:r>
              <a:rPr sz="2400" dirty="0">
                <a:latin typeface="Arial"/>
                <a:cs typeface="Arial"/>
              </a:rPr>
              <a:t>SpringMVC	</a:t>
            </a:r>
            <a:r>
              <a:rPr sz="2400" dirty="0">
                <a:latin typeface="MS Mincho"/>
                <a:cs typeface="MS Mincho"/>
              </a:rPr>
              <a:t>根据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Accept-Language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参数 判断客</a:t>
            </a:r>
            <a:r>
              <a:rPr sz="2400" dirty="0">
                <a:latin typeface="宋体"/>
                <a:cs typeface="宋体"/>
              </a:rPr>
              <a:t>户</a:t>
            </a:r>
            <a:r>
              <a:rPr sz="2400" dirty="0">
                <a:latin typeface="MS Mincho"/>
                <a:cs typeface="MS Mincho"/>
              </a:rPr>
              <a:t>端的本地化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型。</a:t>
            </a:r>
            <a:endParaRPr sz="2400">
              <a:latin typeface="MS Mincho"/>
              <a:cs typeface="MS Mincho"/>
            </a:endParaRPr>
          </a:p>
          <a:p>
            <a:pPr marL="354965" marR="60325" indent="-342265" defTabSz="-63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当接受到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会在上下文中</a:t>
            </a:r>
            <a:r>
              <a:rPr sz="2400" dirty="0">
                <a:latin typeface="宋体"/>
                <a:cs typeface="宋体"/>
              </a:rPr>
              <a:t>查</a:t>
            </a:r>
            <a:r>
              <a:rPr sz="2400" dirty="0">
                <a:latin typeface="MS Mincho"/>
                <a:cs typeface="MS Mincho"/>
              </a:rPr>
              <a:t>找一个本 地化解析器（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LocalResolve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），找到后使用它</a:t>
            </a:r>
            <a:r>
              <a:rPr sz="2400" dirty="0">
                <a:latin typeface="宋体"/>
                <a:cs typeface="宋体"/>
              </a:rPr>
              <a:t>获</a:t>
            </a:r>
            <a:r>
              <a:rPr sz="2400" dirty="0">
                <a:latin typeface="MS Mincho"/>
                <a:cs typeface="MS Mincho"/>
              </a:rPr>
              <a:t>取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 所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的本地化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型信息。</a:t>
            </a:r>
            <a:endParaRPr sz="2400">
              <a:latin typeface="MS Mincho"/>
              <a:cs typeface="MS Mincho"/>
            </a:endParaRPr>
          </a:p>
          <a:p>
            <a:pPr marL="354965" marR="5080" indent="-342265" defTabSz="-63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允</a:t>
            </a:r>
            <a:r>
              <a:rPr sz="2400" dirty="0">
                <a:latin typeface="宋体"/>
                <a:cs typeface="宋体"/>
              </a:rPr>
              <a:t>许</a:t>
            </a:r>
            <a:r>
              <a:rPr sz="2400" dirty="0">
                <a:latin typeface="MS Mincho"/>
                <a:cs typeface="MS Mincho"/>
              </a:rPr>
              <a:t>装配一个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动态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更改本地化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拦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截 器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这样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指定一个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求参数就可以控制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个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求的本 地化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5820">
              <a:lnSpc>
                <a:spcPts val="3720"/>
              </a:lnSpc>
            </a:pPr>
            <a:r>
              <a:rPr sz="3200" spc="15" dirty="0"/>
              <a:t>SessionLocaleResolver</a:t>
            </a:r>
            <a:r>
              <a:rPr sz="3200" spc="-30" dirty="0"/>
              <a:t> </a:t>
            </a:r>
            <a:r>
              <a:rPr sz="3200" spc="20" dirty="0"/>
              <a:t>&amp;</a:t>
            </a:r>
            <a:r>
              <a:rPr sz="3200" spc="5" dirty="0"/>
              <a:t> </a:t>
            </a:r>
            <a:r>
              <a:rPr sz="3250" spc="-20" dirty="0"/>
              <a:t>LocaleChangeInterceptor</a:t>
            </a:r>
            <a:r>
              <a:rPr sz="3250" spc="-45" dirty="0"/>
              <a:t> </a:t>
            </a:r>
            <a:r>
              <a:rPr sz="3250" spc="-35" dirty="0">
                <a:latin typeface="MS Mincho"/>
                <a:cs typeface="MS Mincho"/>
              </a:rPr>
              <a:t>工作原理</a:t>
            </a:r>
            <a:endParaRPr sz="325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9107" y="3035617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1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8787" y="3025775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5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2595" y="301529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624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2117" y="3004502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19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2665" y="2993707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10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5631" y="298323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17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8940" y="2972435"/>
            <a:ext cx="1773555" cy="0"/>
          </a:xfrm>
          <a:custGeom>
            <a:avLst/>
            <a:gdLst/>
            <a:ahLst/>
            <a:cxnLst/>
            <a:rect l="l" t="t" r="r" b="b"/>
            <a:pathLst>
              <a:path w="1773555">
                <a:moveTo>
                  <a:pt x="0" y="0"/>
                </a:moveTo>
                <a:lnTo>
                  <a:pt x="1773554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1320" y="2955925"/>
            <a:ext cx="1788795" cy="0"/>
          </a:xfrm>
          <a:custGeom>
            <a:avLst/>
            <a:gdLst/>
            <a:ahLst/>
            <a:cxnLst/>
            <a:rect l="l" t="t" r="r" b="b"/>
            <a:pathLst>
              <a:path w="1788795">
                <a:moveTo>
                  <a:pt x="0" y="0"/>
                </a:moveTo>
                <a:lnTo>
                  <a:pt x="178879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8462" y="2940050"/>
            <a:ext cx="1794510" cy="0"/>
          </a:xfrm>
          <a:custGeom>
            <a:avLst/>
            <a:gdLst/>
            <a:ahLst/>
            <a:cxnLst/>
            <a:rect l="l" t="t" r="r" b="b"/>
            <a:pathLst>
              <a:path w="1794510">
                <a:moveTo>
                  <a:pt x="0" y="0"/>
                </a:moveTo>
                <a:lnTo>
                  <a:pt x="179451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7192" y="292925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1016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8303" y="2934335"/>
            <a:ext cx="1795145" cy="0"/>
          </a:xfrm>
          <a:custGeom>
            <a:avLst/>
            <a:gdLst/>
            <a:ahLst/>
            <a:cxnLst/>
            <a:rect l="l" t="t" r="r" b="b"/>
            <a:pathLst>
              <a:path w="1795145">
                <a:moveTo>
                  <a:pt x="0" y="0"/>
                </a:moveTo>
                <a:lnTo>
                  <a:pt x="1794827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6240" y="2921000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5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5605" y="290830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5605" y="289210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5605" y="287623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5605" y="286575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5605" y="285496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5605" y="284416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5605" y="283368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5605" y="282289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5605" y="281209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5605" y="280162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5605" y="279082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5605" y="2774314"/>
            <a:ext cx="1800225" cy="11430"/>
          </a:xfrm>
          <a:custGeom>
            <a:avLst/>
            <a:gdLst/>
            <a:ahLst/>
            <a:cxnLst/>
            <a:rect l="l" t="t" r="r" b="b"/>
            <a:pathLst>
              <a:path w="1800225" h="11430">
                <a:moveTo>
                  <a:pt x="0" y="11430"/>
                </a:moveTo>
                <a:lnTo>
                  <a:pt x="1800225" y="11430"/>
                </a:lnTo>
                <a:lnTo>
                  <a:pt x="180022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5605" y="2749550"/>
            <a:ext cx="1800225" cy="26034"/>
          </a:xfrm>
          <a:custGeom>
            <a:avLst/>
            <a:gdLst/>
            <a:ahLst/>
            <a:cxnLst/>
            <a:rect l="l" t="t" r="r" b="b"/>
            <a:pathLst>
              <a:path w="1800225" h="26035">
                <a:moveTo>
                  <a:pt x="0" y="26035"/>
                </a:moveTo>
                <a:lnTo>
                  <a:pt x="1800225" y="26035"/>
                </a:lnTo>
                <a:lnTo>
                  <a:pt x="180022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5605" y="274351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5605" y="273018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5605" y="271653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5605" y="270287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5605" y="268954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5605" y="267620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5605" y="266255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5605" y="264890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5605" y="263525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5605" y="262159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5605" y="260794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5605" y="2586989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5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5605" y="2560320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5605" y="255397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5605" y="254031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5605" y="252698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5605" y="2505075"/>
            <a:ext cx="1800225" cy="15875"/>
          </a:xfrm>
          <a:custGeom>
            <a:avLst/>
            <a:gdLst/>
            <a:ahLst/>
            <a:cxnLst/>
            <a:rect l="l" t="t" r="r" b="b"/>
            <a:pathLst>
              <a:path w="1800225" h="15875">
                <a:moveTo>
                  <a:pt x="0" y="15875"/>
                </a:moveTo>
                <a:lnTo>
                  <a:pt x="1800225" y="15875"/>
                </a:lnTo>
                <a:lnTo>
                  <a:pt x="18002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5605" y="2478405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5605" y="247237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5605" y="245872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5605" y="244506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5605" y="243173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5605" y="241173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2794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95605" y="239141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5605" y="237617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96875" y="2362200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6240" y="2369185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5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8145" y="2350135"/>
            <a:ext cx="1795145" cy="0"/>
          </a:xfrm>
          <a:custGeom>
            <a:avLst/>
            <a:gdLst/>
            <a:ahLst/>
            <a:cxnLst/>
            <a:rect l="l" t="t" r="r" b="b"/>
            <a:pathLst>
              <a:path w="1795145">
                <a:moveTo>
                  <a:pt x="0" y="0"/>
                </a:moveTo>
                <a:lnTo>
                  <a:pt x="17951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1637" y="2336482"/>
            <a:ext cx="1788160" cy="0"/>
          </a:xfrm>
          <a:custGeom>
            <a:avLst/>
            <a:gdLst/>
            <a:ahLst/>
            <a:cxnLst/>
            <a:rect l="l" t="t" r="r" b="b"/>
            <a:pathLst>
              <a:path w="1788160">
                <a:moveTo>
                  <a:pt x="0" y="0"/>
                </a:moveTo>
                <a:lnTo>
                  <a:pt x="178805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6082" y="2316480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>
                <a:moveTo>
                  <a:pt x="0" y="0"/>
                </a:moveTo>
                <a:lnTo>
                  <a:pt x="177911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1216" y="2296160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887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32434" y="2282507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30">
                <a:moveTo>
                  <a:pt x="0" y="0"/>
                </a:moveTo>
                <a:lnTo>
                  <a:pt x="172561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7674" y="2269172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0217" y="2255837"/>
            <a:ext cx="1652270" cy="0"/>
          </a:xfrm>
          <a:custGeom>
            <a:avLst/>
            <a:gdLst/>
            <a:ahLst/>
            <a:cxnLst/>
            <a:rect l="l" t="t" r="r" b="b"/>
            <a:pathLst>
              <a:path w="1652270">
                <a:moveTo>
                  <a:pt x="0" y="0"/>
                </a:moveTo>
                <a:lnTo>
                  <a:pt x="165227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08634" y="2402839"/>
            <a:ext cx="153098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宋体"/>
                <a:cs typeface="宋体"/>
              </a:rPr>
              <a:t>获</a:t>
            </a:r>
            <a:r>
              <a:rPr sz="1600" dirty="0">
                <a:latin typeface="MS Mincho"/>
                <a:cs typeface="MS Mincho"/>
              </a:rPr>
              <a:t>取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me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74700" y="2649854"/>
            <a:ext cx="10414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MS Mincho"/>
                <a:cs typeface="MS Mincho"/>
              </a:rPr>
              <a:t>的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求参数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599873" y="3035617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911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579552" y="3025775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5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563360" y="3015297"/>
            <a:ext cx="1922145" cy="0"/>
          </a:xfrm>
          <a:custGeom>
            <a:avLst/>
            <a:gdLst/>
            <a:ahLst/>
            <a:cxnLst/>
            <a:rect l="l" t="t" r="r" b="b"/>
            <a:pathLst>
              <a:path w="1922145">
                <a:moveTo>
                  <a:pt x="0" y="0"/>
                </a:moveTo>
                <a:lnTo>
                  <a:pt x="192214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552882" y="3004502"/>
            <a:ext cx="1943100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0" y="0"/>
                </a:moveTo>
                <a:lnTo>
                  <a:pt x="194309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543430" y="2993707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00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36397" y="2983230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>
                <a:moveTo>
                  <a:pt x="0" y="0"/>
                </a:moveTo>
                <a:lnTo>
                  <a:pt x="197607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29705" y="2972435"/>
            <a:ext cx="1989455" cy="0"/>
          </a:xfrm>
          <a:custGeom>
            <a:avLst/>
            <a:gdLst/>
            <a:ahLst/>
            <a:cxnLst/>
            <a:rect l="l" t="t" r="r" b="b"/>
            <a:pathLst>
              <a:path w="1989454">
                <a:moveTo>
                  <a:pt x="0" y="0"/>
                </a:moveTo>
                <a:lnTo>
                  <a:pt x="1989454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522084" y="2955925"/>
            <a:ext cx="2004695" cy="0"/>
          </a:xfrm>
          <a:custGeom>
            <a:avLst/>
            <a:gdLst/>
            <a:ahLst/>
            <a:cxnLst/>
            <a:rect l="l" t="t" r="r" b="b"/>
            <a:pathLst>
              <a:path w="2004695">
                <a:moveTo>
                  <a:pt x="0" y="0"/>
                </a:moveTo>
                <a:lnTo>
                  <a:pt x="200469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519227" y="2940050"/>
            <a:ext cx="2010410" cy="0"/>
          </a:xfrm>
          <a:custGeom>
            <a:avLst/>
            <a:gdLst/>
            <a:ahLst/>
            <a:cxnLst/>
            <a:rect l="l" t="t" r="r" b="b"/>
            <a:pathLst>
              <a:path w="2010409">
                <a:moveTo>
                  <a:pt x="0" y="0"/>
                </a:moveTo>
                <a:lnTo>
                  <a:pt x="201041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517957" y="2929254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950" y="0"/>
                </a:lnTo>
              </a:path>
            </a:pathLst>
          </a:custGeom>
          <a:ln w="1016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519068" y="2934335"/>
            <a:ext cx="2011045" cy="0"/>
          </a:xfrm>
          <a:custGeom>
            <a:avLst/>
            <a:gdLst/>
            <a:ahLst/>
            <a:cxnLst/>
            <a:rect l="l" t="t" r="r" b="b"/>
            <a:pathLst>
              <a:path w="2011045">
                <a:moveTo>
                  <a:pt x="0" y="0"/>
                </a:moveTo>
                <a:lnTo>
                  <a:pt x="2010727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517005" y="2921000"/>
            <a:ext cx="2014855" cy="0"/>
          </a:xfrm>
          <a:custGeom>
            <a:avLst/>
            <a:gdLst/>
            <a:ahLst/>
            <a:cxnLst/>
            <a:rect l="l" t="t" r="r" b="b"/>
            <a:pathLst>
              <a:path w="2014854">
                <a:moveTo>
                  <a:pt x="0" y="0"/>
                </a:moveTo>
                <a:lnTo>
                  <a:pt x="2014855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516370" y="290830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516370" y="289210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16370" y="287623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516370" y="286575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516370" y="285496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516370" y="2844164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16370" y="283368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16370" y="282289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516370" y="281209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516370" y="280162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16370" y="279082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516370" y="2774314"/>
            <a:ext cx="2016125" cy="11430"/>
          </a:xfrm>
          <a:custGeom>
            <a:avLst/>
            <a:gdLst/>
            <a:ahLst/>
            <a:cxnLst/>
            <a:rect l="l" t="t" r="r" b="b"/>
            <a:pathLst>
              <a:path w="2016125" h="11430">
                <a:moveTo>
                  <a:pt x="0" y="11430"/>
                </a:moveTo>
                <a:lnTo>
                  <a:pt x="2016125" y="11430"/>
                </a:lnTo>
                <a:lnTo>
                  <a:pt x="201612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16370" y="2749550"/>
            <a:ext cx="2016125" cy="26034"/>
          </a:xfrm>
          <a:custGeom>
            <a:avLst/>
            <a:gdLst/>
            <a:ahLst/>
            <a:cxnLst/>
            <a:rect l="l" t="t" r="r" b="b"/>
            <a:pathLst>
              <a:path w="2016125" h="26035">
                <a:moveTo>
                  <a:pt x="0" y="26035"/>
                </a:moveTo>
                <a:lnTo>
                  <a:pt x="2016125" y="26035"/>
                </a:lnTo>
                <a:lnTo>
                  <a:pt x="201612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516370" y="274351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516370" y="273018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516370" y="271653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16370" y="270287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516370" y="268954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516370" y="267620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16370" y="266255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16370" y="264890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516370" y="263525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516370" y="262159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16370" y="260794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16370" y="2586989"/>
            <a:ext cx="2016125" cy="14604"/>
          </a:xfrm>
          <a:custGeom>
            <a:avLst/>
            <a:gdLst/>
            <a:ahLst/>
            <a:cxnLst/>
            <a:rect l="l" t="t" r="r" b="b"/>
            <a:pathLst>
              <a:path w="2016125" h="14605">
                <a:moveTo>
                  <a:pt x="0" y="14605"/>
                </a:moveTo>
                <a:lnTo>
                  <a:pt x="2016125" y="14605"/>
                </a:lnTo>
                <a:lnTo>
                  <a:pt x="20161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16370" y="2560320"/>
            <a:ext cx="2016125" cy="27940"/>
          </a:xfrm>
          <a:custGeom>
            <a:avLst/>
            <a:gdLst/>
            <a:ahLst/>
            <a:cxnLst/>
            <a:rect l="l" t="t" r="r" b="b"/>
            <a:pathLst>
              <a:path w="2016125" h="27939">
                <a:moveTo>
                  <a:pt x="0" y="27940"/>
                </a:moveTo>
                <a:lnTo>
                  <a:pt x="2016125" y="27940"/>
                </a:lnTo>
                <a:lnTo>
                  <a:pt x="20161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516370" y="255397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516370" y="254031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516370" y="252698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516370" y="2505075"/>
            <a:ext cx="2016125" cy="15875"/>
          </a:xfrm>
          <a:custGeom>
            <a:avLst/>
            <a:gdLst/>
            <a:ahLst/>
            <a:cxnLst/>
            <a:rect l="l" t="t" r="r" b="b"/>
            <a:pathLst>
              <a:path w="2016125" h="15875">
                <a:moveTo>
                  <a:pt x="0" y="15875"/>
                </a:moveTo>
                <a:lnTo>
                  <a:pt x="2016125" y="15875"/>
                </a:lnTo>
                <a:lnTo>
                  <a:pt x="20161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516370" y="2478405"/>
            <a:ext cx="2016125" cy="27940"/>
          </a:xfrm>
          <a:custGeom>
            <a:avLst/>
            <a:gdLst/>
            <a:ahLst/>
            <a:cxnLst/>
            <a:rect l="l" t="t" r="r" b="b"/>
            <a:pathLst>
              <a:path w="2016125" h="27939">
                <a:moveTo>
                  <a:pt x="0" y="27940"/>
                </a:moveTo>
                <a:lnTo>
                  <a:pt x="2016125" y="27940"/>
                </a:lnTo>
                <a:lnTo>
                  <a:pt x="20161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16370" y="247237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16370" y="245872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516370" y="244506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16370" y="243173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516370" y="241173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2794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516370" y="239141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516370" y="237617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517640" y="2362200"/>
            <a:ext cx="2013585" cy="0"/>
          </a:xfrm>
          <a:custGeom>
            <a:avLst/>
            <a:gdLst/>
            <a:ahLst/>
            <a:cxnLst/>
            <a:rect l="l" t="t" r="r" b="b"/>
            <a:pathLst>
              <a:path w="2013584">
                <a:moveTo>
                  <a:pt x="0" y="0"/>
                </a:moveTo>
                <a:lnTo>
                  <a:pt x="201358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517005" y="2369185"/>
            <a:ext cx="2014855" cy="0"/>
          </a:xfrm>
          <a:custGeom>
            <a:avLst/>
            <a:gdLst/>
            <a:ahLst/>
            <a:cxnLst/>
            <a:rect l="l" t="t" r="r" b="b"/>
            <a:pathLst>
              <a:path w="2014854">
                <a:moveTo>
                  <a:pt x="0" y="0"/>
                </a:moveTo>
                <a:lnTo>
                  <a:pt x="2014855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518909" y="2350135"/>
            <a:ext cx="2011045" cy="0"/>
          </a:xfrm>
          <a:custGeom>
            <a:avLst/>
            <a:gdLst/>
            <a:ahLst/>
            <a:cxnLst/>
            <a:rect l="l" t="t" r="r" b="b"/>
            <a:pathLst>
              <a:path w="2011045">
                <a:moveTo>
                  <a:pt x="0" y="0"/>
                </a:moveTo>
                <a:lnTo>
                  <a:pt x="20110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522402" y="2336482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395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526847" y="2316480"/>
            <a:ext cx="1995170" cy="0"/>
          </a:xfrm>
          <a:custGeom>
            <a:avLst/>
            <a:gdLst/>
            <a:ahLst/>
            <a:cxnLst/>
            <a:rect l="l" t="t" r="r" b="b"/>
            <a:pathLst>
              <a:path w="1995170">
                <a:moveTo>
                  <a:pt x="0" y="0"/>
                </a:moveTo>
                <a:lnTo>
                  <a:pt x="199501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541982" y="2296160"/>
            <a:ext cx="1965325" cy="0"/>
          </a:xfrm>
          <a:custGeom>
            <a:avLst/>
            <a:gdLst/>
            <a:ahLst/>
            <a:cxnLst/>
            <a:rect l="l" t="t" r="r" b="b"/>
            <a:pathLst>
              <a:path w="1965325">
                <a:moveTo>
                  <a:pt x="0" y="0"/>
                </a:moveTo>
                <a:lnTo>
                  <a:pt x="196477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553200" y="2282507"/>
            <a:ext cx="1941830" cy="0"/>
          </a:xfrm>
          <a:custGeom>
            <a:avLst/>
            <a:gdLst/>
            <a:ahLst/>
            <a:cxnLst/>
            <a:rect l="l" t="t" r="r" b="b"/>
            <a:pathLst>
              <a:path w="1941829">
                <a:moveTo>
                  <a:pt x="0" y="0"/>
                </a:moveTo>
                <a:lnTo>
                  <a:pt x="194151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568440" y="2269172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35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590982" y="2255837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6671309" y="2402839"/>
            <a:ext cx="171005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宋体"/>
                <a:cs typeface="宋体"/>
              </a:rPr>
              <a:t>获</a:t>
            </a:r>
            <a:r>
              <a:rPr sz="1600" dirty="0">
                <a:latin typeface="MS Mincho"/>
                <a:cs typeface="MS Mincho"/>
              </a:rPr>
              <a:t>取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eRe</a:t>
            </a:r>
            <a:r>
              <a:rPr sz="1600" spc="-5" dirty="0">
                <a:latin typeface="Calibri"/>
                <a:cs typeface="Calibri"/>
              </a:rPr>
              <a:t>sol</a:t>
            </a:r>
            <a:r>
              <a:rPr sz="1600" spc="-10" dirty="0">
                <a:latin typeface="Calibri"/>
                <a:cs typeface="Calibri"/>
              </a:rPr>
              <a:t>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308215" y="2649854"/>
            <a:ext cx="4318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287077" y="3035617"/>
            <a:ext cx="2209165" cy="0"/>
          </a:xfrm>
          <a:custGeom>
            <a:avLst/>
            <a:gdLst/>
            <a:ahLst/>
            <a:cxnLst/>
            <a:rect l="l" t="t" r="r" b="b"/>
            <a:pathLst>
              <a:path w="2209165">
                <a:moveTo>
                  <a:pt x="0" y="0"/>
                </a:moveTo>
                <a:lnTo>
                  <a:pt x="2209164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266757" y="3025775"/>
            <a:ext cx="2249805" cy="0"/>
          </a:xfrm>
          <a:custGeom>
            <a:avLst/>
            <a:gdLst/>
            <a:ahLst/>
            <a:cxnLst/>
            <a:rect l="l" t="t" r="r" b="b"/>
            <a:pathLst>
              <a:path w="2249804">
                <a:moveTo>
                  <a:pt x="0" y="0"/>
                </a:moveTo>
                <a:lnTo>
                  <a:pt x="2249804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250565" y="3015297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89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240087" y="3004502"/>
            <a:ext cx="2303145" cy="0"/>
          </a:xfrm>
          <a:custGeom>
            <a:avLst/>
            <a:gdLst/>
            <a:ahLst/>
            <a:cxnLst/>
            <a:rect l="l" t="t" r="r" b="b"/>
            <a:pathLst>
              <a:path w="2303145">
                <a:moveTo>
                  <a:pt x="0" y="0"/>
                </a:moveTo>
                <a:lnTo>
                  <a:pt x="2303144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230635" y="2993707"/>
            <a:ext cx="2322195" cy="0"/>
          </a:xfrm>
          <a:custGeom>
            <a:avLst/>
            <a:gdLst/>
            <a:ahLst/>
            <a:cxnLst/>
            <a:rect l="l" t="t" r="r" b="b"/>
            <a:pathLst>
              <a:path w="2322195">
                <a:moveTo>
                  <a:pt x="0" y="0"/>
                </a:moveTo>
                <a:lnTo>
                  <a:pt x="2322048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223602" y="2983230"/>
            <a:ext cx="2336165" cy="0"/>
          </a:xfrm>
          <a:custGeom>
            <a:avLst/>
            <a:gdLst/>
            <a:ahLst/>
            <a:cxnLst/>
            <a:rect l="l" t="t" r="r" b="b"/>
            <a:pathLst>
              <a:path w="2336165">
                <a:moveTo>
                  <a:pt x="0" y="0"/>
                </a:moveTo>
                <a:lnTo>
                  <a:pt x="2336116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216910" y="2972435"/>
            <a:ext cx="2349500" cy="0"/>
          </a:xfrm>
          <a:custGeom>
            <a:avLst/>
            <a:gdLst/>
            <a:ahLst/>
            <a:cxnLst/>
            <a:rect l="l" t="t" r="r" b="b"/>
            <a:pathLst>
              <a:path w="2349500">
                <a:moveTo>
                  <a:pt x="0" y="0"/>
                </a:moveTo>
                <a:lnTo>
                  <a:pt x="2349499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209290" y="2955925"/>
            <a:ext cx="2364740" cy="0"/>
          </a:xfrm>
          <a:custGeom>
            <a:avLst/>
            <a:gdLst/>
            <a:ahLst/>
            <a:cxnLst/>
            <a:rect l="l" t="t" r="r" b="b"/>
            <a:pathLst>
              <a:path w="2364740">
                <a:moveTo>
                  <a:pt x="0" y="0"/>
                </a:moveTo>
                <a:lnTo>
                  <a:pt x="2364740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206432" y="2940050"/>
            <a:ext cx="2370455" cy="0"/>
          </a:xfrm>
          <a:custGeom>
            <a:avLst/>
            <a:gdLst/>
            <a:ahLst/>
            <a:cxnLst/>
            <a:rect l="l" t="t" r="r" b="b"/>
            <a:pathLst>
              <a:path w="2370454">
                <a:moveTo>
                  <a:pt x="0" y="0"/>
                </a:moveTo>
                <a:lnTo>
                  <a:pt x="2370455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205162" y="2929254"/>
            <a:ext cx="2372995" cy="0"/>
          </a:xfrm>
          <a:custGeom>
            <a:avLst/>
            <a:gdLst/>
            <a:ahLst/>
            <a:cxnLst/>
            <a:rect l="l" t="t" r="r" b="b"/>
            <a:pathLst>
              <a:path w="2372995">
                <a:moveTo>
                  <a:pt x="0" y="0"/>
                </a:moveTo>
                <a:lnTo>
                  <a:pt x="2372995" y="0"/>
                </a:lnTo>
              </a:path>
            </a:pathLst>
          </a:custGeom>
          <a:ln w="1016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206273" y="2934335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0772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204210" y="2921000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203575" y="290830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203575" y="289210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203575" y="287623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203575" y="286575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203575" y="285496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203575" y="2844164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203575" y="283368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203575" y="282289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203575" y="281209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203575" y="280162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203575" y="279082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203575" y="2774314"/>
            <a:ext cx="2376170" cy="11430"/>
          </a:xfrm>
          <a:custGeom>
            <a:avLst/>
            <a:gdLst/>
            <a:ahLst/>
            <a:cxnLst/>
            <a:rect l="l" t="t" r="r" b="b"/>
            <a:pathLst>
              <a:path w="2376170" h="11430">
                <a:moveTo>
                  <a:pt x="0" y="11430"/>
                </a:moveTo>
                <a:lnTo>
                  <a:pt x="2376170" y="11430"/>
                </a:lnTo>
                <a:lnTo>
                  <a:pt x="237617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203575" y="2749550"/>
            <a:ext cx="2376170" cy="26034"/>
          </a:xfrm>
          <a:custGeom>
            <a:avLst/>
            <a:gdLst/>
            <a:ahLst/>
            <a:cxnLst/>
            <a:rect l="l" t="t" r="r" b="b"/>
            <a:pathLst>
              <a:path w="2376170" h="26035">
                <a:moveTo>
                  <a:pt x="0" y="26035"/>
                </a:moveTo>
                <a:lnTo>
                  <a:pt x="2376170" y="26035"/>
                </a:lnTo>
                <a:lnTo>
                  <a:pt x="237617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203575" y="274351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203575" y="273018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203575" y="271653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203575" y="270287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203575" y="268954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203575" y="267620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203575" y="266255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203575" y="264890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203575" y="263525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203575" y="262159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203575" y="260794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203575" y="2586989"/>
            <a:ext cx="2376170" cy="14604"/>
          </a:xfrm>
          <a:custGeom>
            <a:avLst/>
            <a:gdLst/>
            <a:ahLst/>
            <a:cxnLst/>
            <a:rect l="l" t="t" r="r" b="b"/>
            <a:pathLst>
              <a:path w="2376170" h="14605">
                <a:moveTo>
                  <a:pt x="0" y="14605"/>
                </a:moveTo>
                <a:lnTo>
                  <a:pt x="2376170" y="14605"/>
                </a:lnTo>
                <a:lnTo>
                  <a:pt x="237617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203575" y="2560320"/>
            <a:ext cx="2376170" cy="27940"/>
          </a:xfrm>
          <a:custGeom>
            <a:avLst/>
            <a:gdLst/>
            <a:ahLst/>
            <a:cxnLst/>
            <a:rect l="l" t="t" r="r" b="b"/>
            <a:pathLst>
              <a:path w="2376170" h="27939">
                <a:moveTo>
                  <a:pt x="0" y="27940"/>
                </a:moveTo>
                <a:lnTo>
                  <a:pt x="2376170" y="27940"/>
                </a:lnTo>
                <a:lnTo>
                  <a:pt x="23761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203575" y="255397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203575" y="254031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203575" y="252698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203575" y="2505075"/>
            <a:ext cx="2376170" cy="15875"/>
          </a:xfrm>
          <a:custGeom>
            <a:avLst/>
            <a:gdLst/>
            <a:ahLst/>
            <a:cxnLst/>
            <a:rect l="l" t="t" r="r" b="b"/>
            <a:pathLst>
              <a:path w="2376170" h="15875">
                <a:moveTo>
                  <a:pt x="0" y="15875"/>
                </a:moveTo>
                <a:lnTo>
                  <a:pt x="2376170" y="15875"/>
                </a:lnTo>
                <a:lnTo>
                  <a:pt x="237617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203575" y="2478405"/>
            <a:ext cx="2376170" cy="27940"/>
          </a:xfrm>
          <a:custGeom>
            <a:avLst/>
            <a:gdLst/>
            <a:ahLst/>
            <a:cxnLst/>
            <a:rect l="l" t="t" r="r" b="b"/>
            <a:pathLst>
              <a:path w="2376170" h="27939">
                <a:moveTo>
                  <a:pt x="0" y="27940"/>
                </a:moveTo>
                <a:lnTo>
                  <a:pt x="2376170" y="27940"/>
                </a:lnTo>
                <a:lnTo>
                  <a:pt x="23761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203575" y="247237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203575" y="245872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203575" y="244506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203575" y="2424430"/>
            <a:ext cx="2376170" cy="14604"/>
          </a:xfrm>
          <a:custGeom>
            <a:avLst/>
            <a:gdLst/>
            <a:ahLst/>
            <a:cxnLst/>
            <a:rect l="l" t="t" r="r" b="b"/>
            <a:pathLst>
              <a:path w="2376170" h="14605">
                <a:moveTo>
                  <a:pt x="0" y="14605"/>
                </a:moveTo>
                <a:lnTo>
                  <a:pt x="2376170" y="14605"/>
                </a:lnTo>
                <a:lnTo>
                  <a:pt x="237617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203575" y="2397760"/>
            <a:ext cx="2376170" cy="27940"/>
          </a:xfrm>
          <a:custGeom>
            <a:avLst/>
            <a:gdLst/>
            <a:ahLst/>
            <a:cxnLst/>
            <a:rect l="l" t="t" r="r" b="b"/>
            <a:pathLst>
              <a:path w="2376170" h="27939">
                <a:moveTo>
                  <a:pt x="0" y="27940"/>
                </a:moveTo>
                <a:lnTo>
                  <a:pt x="2376170" y="27940"/>
                </a:lnTo>
                <a:lnTo>
                  <a:pt x="23761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203575" y="239141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203575" y="237617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204845" y="2362200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>
                <a:moveTo>
                  <a:pt x="0" y="0"/>
                </a:moveTo>
                <a:lnTo>
                  <a:pt x="2373630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204210" y="2369185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206115" y="2350135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1090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209607" y="2329180"/>
            <a:ext cx="2364105" cy="14604"/>
          </a:xfrm>
          <a:custGeom>
            <a:avLst/>
            <a:gdLst/>
            <a:ahLst/>
            <a:cxnLst/>
            <a:rect l="l" t="t" r="r" b="b"/>
            <a:pathLst>
              <a:path w="2364104" h="14605">
                <a:moveTo>
                  <a:pt x="0" y="14605"/>
                </a:moveTo>
                <a:lnTo>
                  <a:pt x="2363999" y="14605"/>
                </a:lnTo>
                <a:lnTo>
                  <a:pt x="2363999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214052" y="2302510"/>
            <a:ext cx="2355215" cy="27940"/>
          </a:xfrm>
          <a:custGeom>
            <a:avLst/>
            <a:gdLst/>
            <a:ahLst/>
            <a:cxnLst/>
            <a:rect l="l" t="t" r="r" b="b"/>
            <a:pathLst>
              <a:path w="2355215" h="27939">
                <a:moveTo>
                  <a:pt x="0" y="27940"/>
                </a:moveTo>
                <a:lnTo>
                  <a:pt x="2355056" y="27940"/>
                </a:lnTo>
                <a:lnTo>
                  <a:pt x="2355056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229186" y="2296160"/>
            <a:ext cx="2325370" cy="0"/>
          </a:xfrm>
          <a:custGeom>
            <a:avLst/>
            <a:gdLst/>
            <a:ahLst/>
            <a:cxnLst/>
            <a:rect l="l" t="t" r="r" b="b"/>
            <a:pathLst>
              <a:path w="2325370">
                <a:moveTo>
                  <a:pt x="0" y="0"/>
                </a:moveTo>
                <a:lnTo>
                  <a:pt x="2324816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240405" y="2282507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557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255645" y="2269172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278187" y="2255837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>
                <a:moveTo>
                  <a:pt x="0" y="0"/>
                </a:moveTo>
                <a:lnTo>
                  <a:pt x="2228215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3380740" y="2402839"/>
            <a:ext cx="202247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MS Mincho"/>
                <a:cs typeface="MS Mincho"/>
              </a:rPr>
              <a:t>把第一</a:t>
            </a:r>
            <a:r>
              <a:rPr sz="1600" dirty="0">
                <a:latin typeface="Batang"/>
                <a:cs typeface="Batang"/>
              </a:rPr>
              <a:t>步</a:t>
            </a:r>
            <a:r>
              <a:rPr sz="1600" dirty="0">
                <a:latin typeface="MS Mincho"/>
                <a:cs typeface="MS Mincho"/>
              </a:rPr>
              <a:t>的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361054" y="2649854"/>
            <a:ext cx="206121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MS Mincho"/>
                <a:cs typeface="MS Mincho"/>
              </a:rPr>
              <a:t>参数解析</a:t>
            </a:r>
            <a:r>
              <a:rPr sz="1600" dirty="0">
                <a:latin typeface="宋体"/>
                <a:cs typeface="宋体"/>
              </a:rPr>
              <a:t>为</a:t>
            </a:r>
            <a:r>
              <a:rPr sz="1600" spc="-440" dirty="0">
                <a:latin typeface="宋体"/>
                <a:cs typeface="宋体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6408737" y="4720272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8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388417" y="4710429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2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372225" y="4699952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0" y="0"/>
                </a:moveTo>
                <a:lnTo>
                  <a:pt x="230441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361747" y="4689157"/>
            <a:ext cx="2325370" cy="0"/>
          </a:xfrm>
          <a:custGeom>
            <a:avLst/>
            <a:gdLst/>
            <a:ahLst/>
            <a:cxnLst/>
            <a:rect l="l" t="t" r="r" b="b"/>
            <a:pathLst>
              <a:path w="2325370">
                <a:moveTo>
                  <a:pt x="0" y="0"/>
                </a:moveTo>
                <a:lnTo>
                  <a:pt x="232536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352295" y="4678362"/>
            <a:ext cx="2344420" cy="0"/>
          </a:xfrm>
          <a:custGeom>
            <a:avLst/>
            <a:gdLst/>
            <a:ahLst/>
            <a:cxnLst/>
            <a:rect l="l" t="t" r="r" b="b"/>
            <a:pathLst>
              <a:path w="2344420">
                <a:moveTo>
                  <a:pt x="0" y="0"/>
                </a:moveTo>
                <a:lnTo>
                  <a:pt x="234427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345262" y="4667885"/>
            <a:ext cx="2358390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4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338570" y="4657090"/>
            <a:ext cx="2371725" cy="0"/>
          </a:xfrm>
          <a:custGeom>
            <a:avLst/>
            <a:gdLst/>
            <a:ahLst/>
            <a:cxnLst/>
            <a:rect l="l" t="t" r="r" b="b"/>
            <a:pathLst>
              <a:path w="2371725">
                <a:moveTo>
                  <a:pt x="0" y="0"/>
                </a:moveTo>
                <a:lnTo>
                  <a:pt x="2371725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330950" y="4640579"/>
            <a:ext cx="2386965" cy="0"/>
          </a:xfrm>
          <a:custGeom>
            <a:avLst/>
            <a:gdLst/>
            <a:ahLst/>
            <a:cxnLst/>
            <a:rect l="l" t="t" r="r" b="b"/>
            <a:pathLst>
              <a:path w="2386965">
                <a:moveTo>
                  <a:pt x="0" y="0"/>
                </a:moveTo>
                <a:lnTo>
                  <a:pt x="238696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328092" y="4624704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326505" y="4613909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855" y="0"/>
                </a:lnTo>
              </a:path>
            </a:pathLst>
          </a:custGeom>
          <a:ln w="1142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328092" y="4619625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325870" y="4603115"/>
            <a:ext cx="2397125" cy="0"/>
          </a:xfrm>
          <a:custGeom>
            <a:avLst/>
            <a:gdLst/>
            <a:ahLst/>
            <a:cxnLst/>
            <a:rect l="l" t="t" r="r" b="b"/>
            <a:pathLst>
              <a:path w="2397125">
                <a:moveTo>
                  <a:pt x="0" y="0"/>
                </a:moveTo>
                <a:lnTo>
                  <a:pt x="2397125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326505" y="4608195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855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325235" y="459485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381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325235" y="457676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325235" y="456088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325235" y="4550410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325235" y="453961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325235" y="4528820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325235" y="451834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325235" y="450754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325235" y="449675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325235" y="448627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325235" y="447547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325235" y="446468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325235" y="444722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603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325235" y="442817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325235" y="441483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325235" y="440118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325235" y="438753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325235" y="437419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325235" y="435387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857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325235" y="433355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325235" y="431990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325235" y="430625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325235" y="4292600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325235" y="427894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325235" y="425894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794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325235" y="423862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325235" y="422497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325235" y="421163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325235" y="4189729"/>
            <a:ext cx="2398395" cy="15875"/>
          </a:xfrm>
          <a:custGeom>
            <a:avLst/>
            <a:gdLst/>
            <a:ahLst/>
            <a:cxnLst/>
            <a:rect l="l" t="t" r="r" b="b"/>
            <a:pathLst>
              <a:path w="2398395" h="15875">
                <a:moveTo>
                  <a:pt x="0" y="15875"/>
                </a:moveTo>
                <a:lnTo>
                  <a:pt x="2398395" y="15875"/>
                </a:lnTo>
                <a:lnTo>
                  <a:pt x="239839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325235" y="4163060"/>
            <a:ext cx="2398395" cy="27940"/>
          </a:xfrm>
          <a:custGeom>
            <a:avLst/>
            <a:gdLst/>
            <a:ahLst/>
            <a:cxnLst/>
            <a:rect l="l" t="t" r="r" b="b"/>
            <a:pathLst>
              <a:path w="2398395" h="27939">
                <a:moveTo>
                  <a:pt x="0" y="27940"/>
                </a:moveTo>
                <a:lnTo>
                  <a:pt x="2398395" y="27940"/>
                </a:lnTo>
                <a:lnTo>
                  <a:pt x="239839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325235" y="415702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325235" y="414337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325235" y="412972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325235" y="4109085"/>
            <a:ext cx="2398395" cy="14604"/>
          </a:xfrm>
          <a:custGeom>
            <a:avLst/>
            <a:gdLst/>
            <a:ahLst/>
            <a:cxnLst/>
            <a:rect l="l" t="t" r="r" b="b"/>
            <a:pathLst>
              <a:path w="2398395" h="14604">
                <a:moveTo>
                  <a:pt x="0" y="14605"/>
                </a:moveTo>
                <a:lnTo>
                  <a:pt x="2398395" y="14605"/>
                </a:lnTo>
                <a:lnTo>
                  <a:pt x="239839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325235" y="4082415"/>
            <a:ext cx="2398395" cy="27940"/>
          </a:xfrm>
          <a:custGeom>
            <a:avLst/>
            <a:gdLst/>
            <a:ahLst/>
            <a:cxnLst/>
            <a:rect l="l" t="t" r="r" b="b"/>
            <a:pathLst>
              <a:path w="2398395" h="27939">
                <a:moveTo>
                  <a:pt x="0" y="27940"/>
                </a:moveTo>
                <a:lnTo>
                  <a:pt x="2398395" y="27940"/>
                </a:lnTo>
                <a:lnTo>
                  <a:pt x="239839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325235" y="407606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325235" y="406050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4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326505" y="4047490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85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325870" y="4053840"/>
            <a:ext cx="2397125" cy="0"/>
          </a:xfrm>
          <a:custGeom>
            <a:avLst/>
            <a:gdLst/>
            <a:ahLst/>
            <a:cxnLst/>
            <a:rect l="l" t="t" r="r" b="b"/>
            <a:pathLst>
              <a:path w="2397125">
                <a:moveTo>
                  <a:pt x="0" y="0"/>
                </a:moveTo>
                <a:lnTo>
                  <a:pt x="2397125" y="0"/>
                </a:lnTo>
              </a:path>
            </a:pathLst>
          </a:custGeom>
          <a:ln w="381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327775" y="4034790"/>
            <a:ext cx="2393315" cy="0"/>
          </a:xfrm>
          <a:custGeom>
            <a:avLst/>
            <a:gdLst/>
            <a:ahLst/>
            <a:cxnLst/>
            <a:rect l="l" t="t" r="r" b="b"/>
            <a:pathLst>
              <a:path w="2393315">
                <a:moveTo>
                  <a:pt x="0" y="0"/>
                </a:moveTo>
                <a:lnTo>
                  <a:pt x="239331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331267" y="4021137"/>
            <a:ext cx="2386330" cy="0"/>
          </a:xfrm>
          <a:custGeom>
            <a:avLst/>
            <a:gdLst/>
            <a:ahLst/>
            <a:cxnLst/>
            <a:rect l="l" t="t" r="r" b="b"/>
            <a:pathLst>
              <a:path w="2386329">
                <a:moveTo>
                  <a:pt x="0" y="0"/>
                </a:moveTo>
                <a:lnTo>
                  <a:pt x="238622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335712" y="4001135"/>
            <a:ext cx="2377440" cy="0"/>
          </a:xfrm>
          <a:custGeom>
            <a:avLst/>
            <a:gdLst/>
            <a:ahLst/>
            <a:cxnLst/>
            <a:rect l="l" t="t" r="r" b="b"/>
            <a:pathLst>
              <a:path w="2377440">
                <a:moveTo>
                  <a:pt x="0" y="0"/>
                </a:moveTo>
                <a:lnTo>
                  <a:pt x="237728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350846" y="3980815"/>
            <a:ext cx="2347595" cy="0"/>
          </a:xfrm>
          <a:custGeom>
            <a:avLst/>
            <a:gdLst/>
            <a:ahLst/>
            <a:cxnLst/>
            <a:rect l="l" t="t" r="r" b="b"/>
            <a:pathLst>
              <a:path w="2347595">
                <a:moveTo>
                  <a:pt x="0" y="0"/>
                </a:moveTo>
                <a:lnTo>
                  <a:pt x="234704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362065" y="3967162"/>
            <a:ext cx="2324100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378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377305" y="3953827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62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399847" y="3940492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 txBox="1"/>
          <p:nvPr/>
        </p:nvSpPr>
        <p:spPr>
          <a:xfrm>
            <a:off x="6595109" y="4087495"/>
            <a:ext cx="185801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MS Mincho"/>
                <a:cs typeface="MS Mincho"/>
              </a:rPr>
              <a:t>把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r>
              <a:rPr sz="1600" dirty="0">
                <a:latin typeface="宋体"/>
                <a:cs typeface="宋体"/>
              </a:rPr>
              <a:t>设</a:t>
            </a:r>
            <a:r>
              <a:rPr sz="1600" dirty="0">
                <a:latin typeface="MS Mincho"/>
                <a:cs typeface="MS Mincho"/>
              </a:rPr>
              <a:t>置</a:t>
            </a:r>
            <a:r>
              <a:rPr sz="1600" dirty="0">
                <a:latin typeface="宋体"/>
                <a:cs typeface="宋体"/>
              </a:rPr>
              <a:t>为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6877684" y="4334509"/>
            <a:ext cx="129349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ssio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MS Mincho"/>
                <a:cs typeface="MS Mincho"/>
              </a:rPr>
              <a:t>的属性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195830" y="264413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118485" y="258698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580379" y="2644139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9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430645" y="258698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524115" y="304038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0"/>
                </a:moveTo>
                <a:lnTo>
                  <a:pt x="0" y="89281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466965" y="384746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3575367" y="4720272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1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555047" y="4710429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5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538855" y="4699952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624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528377" y="4689157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19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3518925" y="4678362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10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511892" y="466788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17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505200" y="4657090"/>
            <a:ext cx="1773555" cy="0"/>
          </a:xfrm>
          <a:custGeom>
            <a:avLst/>
            <a:gdLst/>
            <a:ahLst/>
            <a:cxnLst/>
            <a:rect l="l" t="t" r="r" b="b"/>
            <a:pathLst>
              <a:path w="1773554">
                <a:moveTo>
                  <a:pt x="0" y="0"/>
                </a:moveTo>
                <a:lnTo>
                  <a:pt x="1773554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497579" y="4640579"/>
            <a:ext cx="1788795" cy="0"/>
          </a:xfrm>
          <a:custGeom>
            <a:avLst/>
            <a:gdLst/>
            <a:ahLst/>
            <a:cxnLst/>
            <a:rect l="l" t="t" r="r" b="b"/>
            <a:pathLst>
              <a:path w="1788795">
                <a:moveTo>
                  <a:pt x="0" y="0"/>
                </a:moveTo>
                <a:lnTo>
                  <a:pt x="178879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494722" y="4624704"/>
            <a:ext cx="1794510" cy="0"/>
          </a:xfrm>
          <a:custGeom>
            <a:avLst/>
            <a:gdLst/>
            <a:ahLst/>
            <a:cxnLst/>
            <a:rect l="l" t="t" r="r" b="b"/>
            <a:pathLst>
              <a:path w="1794510">
                <a:moveTo>
                  <a:pt x="0" y="0"/>
                </a:moveTo>
                <a:lnTo>
                  <a:pt x="179451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493135" y="4613909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1142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494722" y="4619625"/>
            <a:ext cx="1794510" cy="0"/>
          </a:xfrm>
          <a:custGeom>
            <a:avLst/>
            <a:gdLst/>
            <a:ahLst/>
            <a:cxnLst/>
            <a:rect l="l" t="t" r="r" b="b"/>
            <a:pathLst>
              <a:path w="1794510">
                <a:moveTo>
                  <a:pt x="0" y="0"/>
                </a:moveTo>
                <a:lnTo>
                  <a:pt x="1794510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3492500" y="4603115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4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3493135" y="4608195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3491865" y="4594859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381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3491865" y="457676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491865" y="456088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491865" y="455041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3491865" y="453961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3491865" y="452882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3491865" y="451834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491865" y="450754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3491865" y="449675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3491865" y="448627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491865" y="4475479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3491865" y="4458970"/>
            <a:ext cx="1800225" cy="11430"/>
          </a:xfrm>
          <a:custGeom>
            <a:avLst/>
            <a:gdLst/>
            <a:ahLst/>
            <a:cxnLst/>
            <a:rect l="l" t="t" r="r" b="b"/>
            <a:pathLst>
              <a:path w="1800225" h="11429">
                <a:moveTo>
                  <a:pt x="0" y="11430"/>
                </a:moveTo>
                <a:lnTo>
                  <a:pt x="1800225" y="11430"/>
                </a:lnTo>
                <a:lnTo>
                  <a:pt x="180022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491865" y="4434204"/>
            <a:ext cx="1800225" cy="26034"/>
          </a:xfrm>
          <a:custGeom>
            <a:avLst/>
            <a:gdLst/>
            <a:ahLst/>
            <a:cxnLst/>
            <a:rect l="l" t="t" r="r" b="b"/>
            <a:pathLst>
              <a:path w="1800225" h="26035">
                <a:moveTo>
                  <a:pt x="0" y="26035"/>
                </a:moveTo>
                <a:lnTo>
                  <a:pt x="1800225" y="26035"/>
                </a:lnTo>
                <a:lnTo>
                  <a:pt x="180022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491865" y="442817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491865" y="441483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491865" y="440118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491865" y="438753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491865" y="4366895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4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3491865" y="4339590"/>
            <a:ext cx="1800225" cy="28575"/>
          </a:xfrm>
          <a:custGeom>
            <a:avLst/>
            <a:gdLst/>
            <a:ahLst/>
            <a:cxnLst/>
            <a:rect l="l" t="t" r="r" b="b"/>
            <a:pathLst>
              <a:path w="1800225" h="28575">
                <a:moveTo>
                  <a:pt x="0" y="28575"/>
                </a:moveTo>
                <a:lnTo>
                  <a:pt x="1800225" y="28575"/>
                </a:lnTo>
                <a:lnTo>
                  <a:pt x="1800225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491865" y="433355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491865" y="431990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491865" y="430625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491865" y="429260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491865" y="4271645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4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491865" y="4244975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491865" y="423862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491865" y="422497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491865" y="421163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491865" y="4189729"/>
            <a:ext cx="1800225" cy="15875"/>
          </a:xfrm>
          <a:custGeom>
            <a:avLst/>
            <a:gdLst/>
            <a:ahLst/>
            <a:cxnLst/>
            <a:rect l="l" t="t" r="r" b="b"/>
            <a:pathLst>
              <a:path w="1800225" h="15875">
                <a:moveTo>
                  <a:pt x="0" y="15875"/>
                </a:moveTo>
                <a:lnTo>
                  <a:pt x="1800225" y="15875"/>
                </a:lnTo>
                <a:lnTo>
                  <a:pt x="18002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491865" y="4163060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3491865" y="415702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491865" y="414337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3491865" y="412972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491865" y="4109085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4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3491865" y="4082415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3491865" y="407606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3491865" y="406050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4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3493135" y="4047490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3492500" y="4053840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4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381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3494404" y="4034790"/>
            <a:ext cx="1795145" cy="0"/>
          </a:xfrm>
          <a:custGeom>
            <a:avLst/>
            <a:gdLst/>
            <a:ahLst/>
            <a:cxnLst/>
            <a:rect l="l" t="t" r="r" b="b"/>
            <a:pathLst>
              <a:path w="1795145">
                <a:moveTo>
                  <a:pt x="0" y="0"/>
                </a:moveTo>
                <a:lnTo>
                  <a:pt x="17951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3497897" y="4013835"/>
            <a:ext cx="1788160" cy="14604"/>
          </a:xfrm>
          <a:custGeom>
            <a:avLst/>
            <a:gdLst/>
            <a:ahLst/>
            <a:cxnLst/>
            <a:rect l="l" t="t" r="r" b="b"/>
            <a:pathLst>
              <a:path w="1788160" h="14604">
                <a:moveTo>
                  <a:pt x="0" y="14605"/>
                </a:moveTo>
                <a:lnTo>
                  <a:pt x="1788054" y="14605"/>
                </a:lnTo>
                <a:lnTo>
                  <a:pt x="1788054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3502342" y="3987165"/>
            <a:ext cx="1779270" cy="27940"/>
          </a:xfrm>
          <a:custGeom>
            <a:avLst/>
            <a:gdLst/>
            <a:ahLst/>
            <a:cxnLst/>
            <a:rect l="l" t="t" r="r" b="b"/>
            <a:pathLst>
              <a:path w="1779270" h="27939">
                <a:moveTo>
                  <a:pt x="0" y="27940"/>
                </a:moveTo>
                <a:lnTo>
                  <a:pt x="1779111" y="27940"/>
                </a:lnTo>
                <a:lnTo>
                  <a:pt x="1779111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3517476" y="3980815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887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3528695" y="3967162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61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3543935" y="3953827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3566477" y="3940492"/>
            <a:ext cx="1652270" cy="0"/>
          </a:xfrm>
          <a:custGeom>
            <a:avLst/>
            <a:gdLst/>
            <a:ahLst/>
            <a:cxnLst/>
            <a:rect l="l" t="t" r="r" b="b"/>
            <a:pathLst>
              <a:path w="1652270">
                <a:moveTo>
                  <a:pt x="0" y="0"/>
                </a:moveTo>
                <a:lnTo>
                  <a:pt x="165227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 txBox="1"/>
          <p:nvPr/>
        </p:nvSpPr>
        <p:spPr>
          <a:xfrm>
            <a:off x="3620770" y="4087495"/>
            <a:ext cx="154241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MS Mincho"/>
                <a:cs typeface="MS Mincho"/>
              </a:rPr>
              <a:t>从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ssio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MS Mincho"/>
                <a:cs typeface="MS Mincho"/>
              </a:rPr>
              <a:t>中</a:t>
            </a:r>
            <a:r>
              <a:rPr sz="1600" dirty="0">
                <a:latin typeface="宋体"/>
                <a:cs typeface="宋体"/>
              </a:rPr>
              <a:t>获</a:t>
            </a:r>
            <a:r>
              <a:rPr sz="1600" dirty="0">
                <a:latin typeface="MS Mincho"/>
                <a:cs typeface="MS Mincho"/>
              </a:rPr>
              <a:t>取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3891915" y="4334509"/>
            <a:ext cx="99949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5291454" y="4328795"/>
            <a:ext cx="1033144" cy="0"/>
          </a:xfrm>
          <a:custGeom>
            <a:avLst/>
            <a:gdLst/>
            <a:ahLst/>
            <a:cxnLst/>
            <a:rect l="l" t="t" r="r" b="b"/>
            <a:pathLst>
              <a:path w="1033145">
                <a:moveTo>
                  <a:pt x="103314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291454" y="42716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3431222" y="6304597"/>
            <a:ext cx="1921510" cy="0"/>
          </a:xfrm>
          <a:custGeom>
            <a:avLst/>
            <a:gdLst/>
            <a:ahLst/>
            <a:cxnLst/>
            <a:rect l="l" t="t" r="r" b="b"/>
            <a:pathLst>
              <a:path w="1921510">
                <a:moveTo>
                  <a:pt x="0" y="0"/>
                </a:moveTo>
                <a:lnTo>
                  <a:pt x="1921510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410902" y="6294754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3394710" y="6284277"/>
            <a:ext cx="1994535" cy="0"/>
          </a:xfrm>
          <a:custGeom>
            <a:avLst/>
            <a:gdLst/>
            <a:ahLst/>
            <a:cxnLst/>
            <a:rect l="l" t="t" r="r" b="b"/>
            <a:pathLst>
              <a:path w="1994535">
                <a:moveTo>
                  <a:pt x="0" y="0"/>
                </a:moveTo>
                <a:lnTo>
                  <a:pt x="1994535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3384232" y="6273482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90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3374780" y="6262687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39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3367747" y="6252210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>
                <a:moveTo>
                  <a:pt x="0" y="0"/>
                </a:moveTo>
                <a:lnTo>
                  <a:pt x="204846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3361054" y="6241415"/>
            <a:ext cx="2061845" cy="0"/>
          </a:xfrm>
          <a:custGeom>
            <a:avLst/>
            <a:gdLst/>
            <a:ahLst/>
            <a:cxnLst/>
            <a:rect l="l" t="t" r="r" b="b"/>
            <a:pathLst>
              <a:path w="2061845">
                <a:moveTo>
                  <a:pt x="0" y="0"/>
                </a:moveTo>
                <a:lnTo>
                  <a:pt x="2061845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3353435" y="6224904"/>
            <a:ext cx="2077085" cy="0"/>
          </a:xfrm>
          <a:custGeom>
            <a:avLst/>
            <a:gdLst/>
            <a:ahLst/>
            <a:cxnLst/>
            <a:rect l="l" t="t" r="r" b="b"/>
            <a:pathLst>
              <a:path w="2077085">
                <a:moveTo>
                  <a:pt x="0" y="0"/>
                </a:moveTo>
                <a:lnTo>
                  <a:pt x="207708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3350577" y="6209029"/>
            <a:ext cx="2082800" cy="0"/>
          </a:xfrm>
          <a:custGeom>
            <a:avLst/>
            <a:gdLst/>
            <a:ahLst/>
            <a:cxnLst/>
            <a:rect l="l" t="t" r="r" b="b"/>
            <a:pathLst>
              <a:path w="2082800">
                <a:moveTo>
                  <a:pt x="0" y="0"/>
                </a:moveTo>
                <a:lnTo>
                  <a:pt x="208280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3349307" y="6198234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39">
                <a:moveTo>
                  <a:pt x="0" y="0"/>
                </a:moveTo>
                <a:lnTo>
                  <a:pt x="2085340" y="0"/>
                </a:lnTo>
              </a:path>
            </a:pathLst>
          </a:custGeom>
          <a:ln w="1015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3350418" y="6203315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5">
                <a:moveTo>
                  <a:pt x="0" y="0"/>
                </a:moveTo>
                <a:lnTo>
                  <a:pt x="2083117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3348354" y="6189979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7245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3347720" y="6177279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347720" y="616108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347720" y="614521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3347720" y="6134735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3347720" y="612394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3347720" y="6113145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3347720" y="610266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3347720" y="609187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3347720" y="608107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3347720" y="607060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347720" y="6059804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3347720" y="6043295"/>
            <a:ext cx="2088514" cy="11430"/>
          </a:xfrm>
          <a:custGeom>
            <a:avLst/>
            <a:gdLst/>
            <a:ahLst/>
            <a:cxnLst/>
            <a:rect l="l" t="t" r="r" b="b"/>
            <a:pathLst>
              <a:path w="2088514" h="11429">
                <a:moveTo>
                  <a:pt x="0" y="11430"/>
                </a:moveTo>
                <a:lnTo>
                  <a:pt x="2088515" y="11430"/>
                </a:lnTo>
                <a:lnTo>
                  <a:pt x="208851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3347720" y="6018529"/>
            <a:ext cx="2088514" cy="26034"/>
          </a:xfrm>
          <a:custGeom>
            <a:avLst/>
            <a:gdLst/>
            <a:ahLst/>
            <a:cxnLst/>
            <a:rect l="l" t="t" r="r" b="b"/>
            <a:pathLst>
              <a:path w="2088514" h="26035">
                <a:moveTo>
                  <a:pt x="0" y="26035"/>
                </a:moveTo>
                <a:lnTo>
                  <a:pt x="2088515" y="26035"/>
                </a:lnTo>
                <a:lnTo>
                  <a:pt x="208851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3347720" y="601249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347720" y="599916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3347720" y="598551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3347720" y="597185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3347720" y="595852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3347720" y="593820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2857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3347720" y="591788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3347720" y="5904229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3347720" y="589057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3347720" y="5876925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3347720" y="586327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3347720" y="584327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2794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3347720" y="582295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3347720" y="580929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3347720" y="579596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3347720" y="5774054"/>
            <a:ext cx="2088514" cy="15875"/>
          </a:xfrm>
          <a:custGeom>
            <a:avLst/>
            <a:gdLst/>
            <a:ahLst/>
            <a:cxnLst/>
            <a:rect l="l" t="t" r="r" b="b"/>
            <a:pathLst>
              <a:path w="2088514" h="15875">
                <a:moveTo>
                  <a:pt x="0" y="15875"/>
                </a:moveTo>
                <a:lnTo>
                  <a:pt x="2088515" y="15875"/>
                </a:lnTo>
                <a:lnTo>
                  <a:pt x="208851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3347720" y="5747385"/>
            <a:ext cx="2088514" cy="27940"/>
          </a:xfrm>
          <a:custGeom>
            <a:avLst/>
            <a:gdLst/>
            <a:ahLst/>
            <a:cxnLst/>
            <a:rect l="l" t="t" r="r" b="b"/>
            <a:pathLst>
              <a:path w="2088514" h="27939">
                <a:moveTo>
                  <a:pt x="0" y="27940"/>
                </a:moveTo>
                <a:lnTo>
                  <a:pt x="2088515" y="27940"/>
                </a:lnTo>
                <a:lnTo>
                  <a:pt x="208851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3347720" y="574135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3347720" y="572770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3347720" y="571404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3347720" y="5693410"/>
            <a:ext cx="2088514" cy="14604"/>
          </a:xfrm>
          <a:custGeom>
            <a:avLst/>
            <a:gdLst/>
            <a:ahLst/>
            <a:cxnLst/>
            <a:rect l="l" t="t" r="r" b="b"/>
            <a:pathLst>
              <a:path w="2088514" h="14604">
                <a:moveTo>
                  <a:pt x="0" y="14605"/>
                </a:moveTo>
                <a:lnTo>
                  <a:pt x="2088515" y="14605"/>
                </a:lnTo>
                <a:lnTo>
                  <a:pt x="208851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3347720" y="5666740"/>
            <a:ext cx="2088514" cy="27940"/>
          </a:xfrm>
          <a:custGeom>
            <a:avLst/>
            <a:gdLst/>
            <a:ahLst/>
            <a:cxnLst/>
            <a:rect l="l" t="t" r="r" b="b"/>
            <a:pathLst>
              <a:path w="2088514" h="27939">
                <a:moveTo>
                  <a:pt x="0" y="27940"/>
                </a:moveTo>
                <a:lnTo>
                  <a:pt x="2088515" y="27940"/>
                </a:lnTo>
                <a:lnTo>
                  <a:pt x="208851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3347720" y="566039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3347720" y="564515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3348990" y="5631179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97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3348354" y="5638165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7245" y="0"/>
                </a:lnTo>
              </a:path>
            </a:pathLst>
          </a:custGeom>
          <a:ln w="507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3350260" y="5619115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5">
                <a:moveTo>
                  <a:pt x="0" y="0"/>
                </a:moveTo>
                <a:lnTo>
                  <a:pt x="208343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3353752" y="5605462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34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3358197" y="5585460"/>
            <a:ext cx="2067560" cy="0"/>
          </a:xfrm>
          <a:custGeom>
            <a:avLst/>
            <a:gdLst/>
            <a:ahLst/>
            <a:cxnLst/>
            <a:rect l="l" t="t" r="r" b="b"/>
            <a:pathLst>
              <a:path w="2067560">
                <a:moveTo>
                  <a:pt x="0" y="0"/>
                </a:moveTo>
                <a:lnTo>
                  <a:pt x="206740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3373331" y="5565140"/>
            <a:ext cx="2037714" cy="0"/>
          </a:xfrm>
          <a:custGeom>
            <a:avLst/>
            <a:gdLst/>
            <a:ahLst/>
            <a:cxnLst/>
            <a:rect l="l" t="t" r="r" b="b"/>
            <a:pathLst>
              <a:path w="2037714">
                <a:moveTo>
                  <a:pt x="0" y="0"/>
                </a:moveTo>
                <a:lnTo>
                  <a:pt x="203716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3384550" y="5551487"/>
            <a:ext cx="2014220" cy="0"/>
          </a:xfrm>
          <a:custGeom>
            <a:avLst/>
            <a:gdLst/>
            <a:ahLst/>
            <a:cxnLst/>
            <a:rect l="l" t="t" r="r" b="b"/>
            <a:pathLst>
              <a:path w="2014220">
                <a:moveTo>
                  <a:pt x="0" y="0"/>
                </a:moveTo>
                <a:lnTo>
                  <a:pt x="201390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3399790" y="5538152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39">
                <a:moveTo>
                  <a:pt x="0" y="0"/>
                </a:moveTo>
                <a:lnTo>
                  <a:pt x="198374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3422332" y="5524817"/>
            <a:ext cx="1940560" cy="0"/>
          </a:xfrm>
          <a:custGeom>
            <a:avLst/>
            <a:gdLst/>
            <a:ahLst/>
            <a:cxnLst/>
            <a:rect l="l" t="t" r="r" b="b"/>
            <a:pathLst>
              <a:path w="1940560">
                <a:moveTo>
                  <a:pt x="0" y="0"/>
                </a:moveTo>
                <a:lnTo>
                  <a:pt x="194056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392295" y="4725035"/>
            <a:ext cx="0" cy="791845"/>
          </a:xfrm>
          <a:custGeom>
            <a:avLst/>
            <a:gdLst/>
            <a:ahLst/>
            <a:cxnLst/>
            <a:rect l="l" t="t" r="r" b="b"/>
            <a:pathLst>
              <a:path h="791845">
                <a:moveTo>
                  <a:pt x="0" y="0"/>
                </a:moveTo>
                <a:lnTo>
                  <a:pt x="0" y="79184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335145" y="5431154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269875" y="2074545"/>
            <a:ext cx="8399780" cy="1224280"/>
          </a:xfrm>
          <a:custGeom>
            <a:avLst/>
            <a:gdLst/>
            <a:ahLst/>
            <a:cxnLst/>
            <a:rect l="l" t="t" r="r" b="b"/>
            <a:pathLst>
              <a:path w="8399780" h="1224279">
                <a:moveTo>
                  <a:pt x="0" y="0"/>
                </a:moveTo>
                <a:lnTo>
                  <a:pt x="8399780" y="0"/>
                </a:lnTo>
                <a:lnTo>
                  <a:pt x="8399780" y="1224280"/>
                </a:lnTo>
                <a:lnTo>
                  <a:pt x="0" y="12242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322580" y="3676332"/>
            <a:ext cx="2548255" cy="0"/>
          </a:xfrm>
          <a:custGeom>
            <a:avLst/>
            <a:gdLst/>
            <a:ahLst/>
            <a:cxnLst/>
            <a:rect l="l" t="t" r="r" b="b"/>
            <a:pathLst>
              <a:path w="2548255">
                <a:moveTo>
                  <a:pt x="0" y="0"/>
                </a:moveTo>
                <a:lnTo>
                  <a:pt x="2548254" y="0"/>
                </a:lnTo>
              </a:path>
            </a:pathLst>
          </a:custGeom>
          <a:ln w="9524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306070" y="3667442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>
                <a:moveTo>
                  <a:pt x="0" y="0"/>
                </a:moveTo>
                <a:lnTo>
                  <a:pt x="2581274" y="0"/>
                </a:lnTo>
              </a:path>
            </a:pathLst>
          </a:custGeom>
          <a:ln w="1079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295910" y="3657917"/>
            <a:ext cx="2601595" cy="0"/>
          </a:xfrm>
          <a:custGeom>
            <a:avLst/>
            <a:gdLst/>
            <a:ahLst/>
            <a:cxnLst/>
            <a:rect l="l" t="t" r="r" b="b"/>
            <a:pathLst>
              <a:path w="2601595">
                <a:moveTo>
                  <a:pt x="0" y="0"/>
                </a:moveTo>
                <a:lnTo>
                  <a:pt x="2601594" y="0"/>
                </a:lnTo>
              </a:path>
            </a:pathLst>
          </a:custGeom>
          <a:ln w="10795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287020" y="3648392"/>
            <a:ext cx="2619375" cy="0"/>
          </a:xfrm>
          <a:custGeom>
            <a:avLst/>
            <a:gdLst/>
            <a:ahLst/>
            <a:cxnLst/>
            <a:rect l="l" t="t" r="r" b="b"/>
            <a:pathLst>
              <a:path w="2619375">
                <a:moveTo>
                  <a:pt x="0" y="0"/>
                </a:moveTo>
                <a:lnTo>
                  <a:pt x="2619374" y="0"/>
                </a:lnTo>
              </a:path>
            </a:pathLst>
          </a:custGeom>
          <a:ln w="10795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280987" y="3638867"/>
            <a:ext cx="2631440" cy="0"/>
          </a:xfrm>
          <a:custGeom>
            <a:avLst/>
            <a:gdLst/>
            <a:ahLst/>
            <a:cxnLst/>
            <a:rect l="l" t="t" r="r" b="b"/>
            <a:pathLst>
              <a:path w="2631440">
                <a:moveTo>
                  <a:pt x="0" y="0"/>
                </a:moveTo>
                <a:lnTo>
                  <a:pt x="2631440" y="0"/>
                </a:lnTo>
              </a:path>
            </a:pathLst>
          </a:custGeom>
          <a:ln w="10794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76860" y="3629342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695" y="0"/>
                </a:lnTo>
              </a:path>
            </a:pathLst>
          </a:custGeom>
          <a:ln w="10795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73685" y="3620135"/>
            <a:ext cx="2646045" cy="0"/>
          </a:xfrm>
          <a:custGeom>
            <a:avLst/>
            <a:gdLst/>
            <a:ahLst/>
            <a:cxnLst/>
            <a:rect l="l" t="t" r="r" b="b"/>
            <a:pathLst>
              <a:path w="2646045">
                <a:moveTo>
                  <a:pt x="0" y="0"/>
                </a:moveTo>
                <a:lnTo>
                  <a:pt x="264604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71462" y="3612832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4444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70510" y="3601084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015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269875" y="359155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269875" y="35772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9685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269875" y="356330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269875" y="355377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269875" y="354425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269875" y="353472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69875" y="352520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269875" y="351567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269875" y="350647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269875" y="349091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3495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269875" y="347345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269875" y="346106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269875" y="344201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7305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269875" y="342296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269875" y="3410585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269875" y="339820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269875" y="33858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269875" y="33731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269875" y="33604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269875" y="33477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269875" y="33353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269875" y="33226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4605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269875" y="33099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269875" y="3297554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269875" y="327882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6035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269875" y="32600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269875" y="324738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270192" y="3229610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30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3809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269875" y="323596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270510" y="3222625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272415" y="3208020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5">
                <a:moveTo>
                  <a:pt x="0" y="0"/>
                </a:moveTo>
                <a:lnTo>
                  <a:pt x="2648585" y="0"/>
                </a:lnTo>
              </a:path>
            </a:pathLst>
          </a:custGeom>
          <a:ln w="8890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271462" y="321437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6350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274637" y="3197225"/>
            <a:ext cx="2644775" cy="0"/>
          </a:xfrm>
          <a:custGeom>
            <a:avLst/>
            <a:gdLst/>
            <a:ahLst/>
            <a:cxnLst/>
            <a:rect l="l" t="t" r="r" b="b"/>
            <a:pathLst>
              <a:path w="2644775">
                <a:moveTo>
                  <a:pt x="0" y="0"/>
                </a:moveTo>
                <a:lnTo>
                  <a:pt x="2644457" y="0"/>
                </a:lnTo>
              </a:path>
            </a:pathLst>
          </a:custGeom>
          <a:ln w="1397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279717" y="318452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80">
                <a:moveTo>
                  <a:pt x="0" y="0"/>
                </a:moveTo>
                <a:lnTo>
                  <a:pt x="2633980" y="0"/>
                </a:lnTo>
              </a:path>
            </a:pathLst>
          </a:custGeom>
          <a:ln w="1397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287337" y="3172142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422" y="0"/>
                </a:lnTo>
              </a:path>
            </a:pathLst>
          </a:custGeom>
          <a:ln w="1333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297815" y="3159760"/>
            <a:ext cx="2597785" cy="0"/>
          </a:xfrm>
          <a:custGeom>
            <a:avLst/>
            <a:gdLst/>
            <a:ahLst/>
            <a:cxnLst/>
            <a:rect l="l" t="t" r="r" b="b"/>
            <a:pathLst>
              <a:path w="2597785">
                <a:moveTo>
                  <a:pt x="0" y="0"/>
                </a:moveTo>
                <a:lnTo>
                  <a:pt x="2597785" y="0"/>
                </a:lnTo>
              </a:path>
            </a:pathLst>
          </a:custGeom>
          <a:ln w="13969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315595" y="3147060"/>
            <a:ext cx="2562860" cy="0"/>
          </a:xfrm>
          <a:custGeom>
            <a:avLst/>
            <a:gdLst/>
            <a:ahLst/>
            <a:cxnLst/>
            <a:rect l="l" t="t" r="r" b="b"/>
            <a:pathLst>
              <a:path w="2562860">
                <a:moveTo>
                  <a:pt x="0" y="0"/>
                </a:moveTo>
                <a:lnTo>
                  <a:pt x="2562860" y="0"/>
                </a:lnTo>
              </a:path>
            </a:pathLst>
          </a:custGeom>
          <a:ln w="13970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3274060" y="3718560"/>
            <a:ext cx="5645150" cy="1224280"/>
          </a:xfrm>
          <a:custGeom>
            <a:avLst/>
            <a:gdLst/>
            <a:ahLst/>
            <a:cxnLst/>
            <a:rect l="l" t="t" r="r" b="b"/>
            <a:pathLst>
              <a:path w="5645150" h="1224279">
                <a:moveTo>
                  <a:pt x="0" y="0"/>
                </a:moveTo>
                <a:lnTo>
                  <a:pt x="5645150" y="0"/>
                </a:lnTo>
                <a:lnTo>
                  <a:pt x="5645150" y="1224280"/>
                </a:lnTo>
                <a:lnTo>
                  <a:pt x="0" y="12242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6318885" y="5404802"/>
            <a:ext cx="2548255" cy="0"/>
          </a:xfrm>
          <a:custGeom>
            <a:avLst/>
            <a:gdLst/>
            <a:ahLst/>
            <a:cxnLst/>
            <a:rect l="l" t="t" r="r" b="b"/>
            <a:pathLst>
              <a:path w="2548254">
                <a:moveTo>
                  <a:pt x="0" y="0"/>
                </a:moveTo>
                <a:lnTo>
                  <a:pt x="2548254" y="0"/>
                </a:lnTo>
              </a:path>
            </a:pathLst>
          </a:custGeom>
          <a:ln w="9524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6302375" y="5395912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>
                <a:moveTo>
                  <a:pt x="0" y="0"/>
                </a:moveTo>
                <a:lnTo>
                  <a:pt x="2581275" y="0"/>
                </a:lnTo>
              </a:path>
            </a:pathLst>
          </a:custGeom>
          <a:ln w="1079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6292215" y="5386387"/>
            <a:ext cx="2601595" cy="0"/>
          </a:xfrm>
          <a:custGeom>
            <a:avLst/>
            <a:gdLst/>
            <a:ahLst/>
            <a:cxnLst/>
            <a:rect l="l" t="t" r="r" b="b"/>
            <a:pathLst>
              <a:path w="2601595">
                <a:moveTo>
                  <a:pt x="0" y="0"/>
                </a:moveTo>
                <a:lnTo>
                  <a:pt x="2601595" y="0"/>
                </a:lnTo>
              </a:path>
            </a:pathLst>
          </a:custGeom>
          <a:ln w="10795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6283325" y="5376862"/>
            <a:ext cx="2619375" cy="0"/>
          </a:xfrm>
          <a:custGeom>
            <a:avLst/>
            <a:gdLst/>
            <a:ahLst/>
            <a:cxnLst/>
            <a:rect l="l" t="t" r="r" b="b"/>
            <a:pathLst>
              <a:path w="2619375">
                <a:moveTo>
                  <a:pt x="0" y="0"/>
                </a:moveTo>
                <a:lnTo>
                  <a:pt x="2619375" y="0"/>
                </a:lnTo>
              </a:path>
            </a:pathLst>
          </a:custGeom>
          <a:ln w="10795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6277292" y="5367337"/>
            <a:ext cx="2631440" cy="0"/>
          </a:xfrm>
          <a:custGeom>
            <a:avLst/>
            <a:gdLst/>
            <a:ahLst/>
            <a:cxnLst/>
            <a:rect l="l" t="t" r="r" b="b"/>
            <a:pathLst>
              <a:path w="2631440">
                <a:moveTo>
                  <a:pt x="0" y="0"/>
                </a:moveTo>
                <a:lnTo>
                  <a:pt x="2631440" y="0"/>
                </a:lnTo>
              </a:path>
            </a:pathLst>
          </a:custGeom>
          <a:ln w="10794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273165" y="5357812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695" y="0"/>
                </a:lnTo>
              </a:path>
            </a:pathLst>
          </a:custGeom>
          <a:ln w="10795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269990" y="5348604"/>
            <a:ext cx="2646045" cy="0"/>
          </a:xfrm>
          <a:custGeom>
            <a:avLst/>
            <a:gdLst/>
            <a:ahLst/>
            <a:cxnLst/>
            <a:rect l="l" t="t" r="r" b="b"/>
            <a:pathLst>
              <a:path w="2646045">
                <a:moveTo>
                  <a:pt x="0" y="0"/>
                </a:moveTo>
                <a:lnTo>
                  <a:pt x="264604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267767" y="5337809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8890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269355" y="5342890"/>
            <a:ext cx="2647315" cy="0"/>
          </a:xfrm>
          <a:custGeom>
            <a:avLst/>
            <a:gdLst/>
            <a:ahLst/>
            <a:cxnLst/>
            <a:rect l="l" t="t" r="r" b="b"/>
            <a:pathLst>
              <a:path w="2647315">
                <a:moveTo>
                  <a:pt x="0" y="0"/>
                </a:moveTo>
                <a:lnTo>
                  <a:pt x="2647315" y="0"/>
                </a:lnTo>
              </a:path>
            </a:pathLst>
          </a:custGeom>
          <a:ln w="3809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266815" y="5329554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015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266180" y="532002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3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266180" y="530574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9685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266180" y="52917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266180" y="528224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266180" y="527272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266180" y="526319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266180" y="52536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266180" y="524414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6266180" y="523494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6266180" y="521938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3495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6266180" y="52019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6266180" y="51895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6266180" y="517048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7305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6266180" y="51514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6266180" y="5139054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6266180" y="51266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6266180" y="51142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6266180" y="51015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6266180" y="50888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6266180" y="50761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6266180" y="506380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6266180" y="505110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4605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6266180" y="503840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6266180" y="5026025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6266180" y="500729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6035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6266180" y="498856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6266180" y="497586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6266497" y="4958079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3809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6266180" y="496442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6266815" y="4951095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6268720" y="4936490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4">
                <a:moveTo>
                  <a:pt x="0" y="0"/>
                </a:moveTo>
                <a:lnTo>
                  <a:pt x="2648585" y="0"/>
                </a:lnTo>
              </a:path>
            </a:pathLst>
          </a:custGeom>
          <a:ln w="8890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6267767" y="494284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6350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6270942" y="4925695"/>
            <a:ext cx="2644775" cy="0"/>
          </a:xfrm>
          <a:custGeom>
            <a:avLst/>
            <a:gdLst/>
            <a:ahLst/>
            <a:cxnLst/>
            <a:rect l="l" t="t" r="r" b="b"/>
            <a:pathLst>
              <a:path w="2644775">
                <a:moveTo>
                  <a:pt x="0" y="0"/>
                </a:moveTo>
                <a:lnTo>
                  <a:pt x="2644457" y="0"/>
                </a:lnTo>
              </a:path>
            </a:pathLst>
          </a:custGeom>
          <a:ln w="1397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6276022" y="491299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980" y="0"/>
                </a:lnTo>
              </a:path>
            </a:pathLst>
          </a:custGeom>
          <a:ln w="1397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6283642" y="4900612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422" y="0"/>
                </a:lnTo>
              </a:path>
            </a:pathLst>
          </a:custGeom>
          <a:ln w="1333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6294120" y="4888229"/>
            <a:ext cx="2597785" cy="0"/>
          </a:xfrm>
          <a:custGeom>
            <a:avLst/>
            <a:gdLst/>
            <a:ahLst/>
            <a:cxnLst/>
            <a:rect l="l" t="t" r="r" b="b"/>
            <a:pathLst>
              <a:path w="2597784">
                <a:moveTo>
                  <a:pt x="0" y="0"/>
                </a:moveTo>
                <a:lnTo>
                  <a:pt x="2597785" y="0"/>
                </a:lnTo>
              </a:path>
            </a:pathLst>
          </a:custGeom>
          <a:ln w="13969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6311900" y="4875529"/>
            <a:ext cx="2562860" cy="0"/>
          </a:xfrm>
          <a:custGeom>
            <a:avLst/>
            <a:gdLst/>
            <a:ahLst/>
            <a:cxnLst/>
            <a:rect l="l" t="t" r="r" b="b"/>
            <a:pathLst>
              <a:path w="2562859">
                <a:moveTo>
                  <a:pt x="0" y="0"/>
                </a:moveTo>
                <a:lnTo>
                  <a:pt x="2562860" y="0"/>
                </a:lnTo>
              </a:path>
            </a:pathLst>
          </a:custGeom>
          <a:ln w="13970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3109595" y="5300979"/>
            <a:ext cx="2604770" cy="1224280"/>
          </a:xfrm>
          <a:custGeom>
            <a:avLst/>
            <a:gdLst/>
            <a:ahLst/>
            <a:cxnLst/>
            <a:rect l="l" t="t" r="r" b="b"/>
            <a:pathLst>
              <a:path w="2604770" h="1224279">
                <a:moveTo>
                  <a:pt x="0" y="0"/>
                </a:moveTo>
                <a:lnTo>
                  <a:pt x="2604770" y="0"/>
                </a:lnTo>
                <a:lnTo>
                  <a:pt x="2604770" y="1224280"/>
                </a:lnTo>
                <a:lnTo>
                  <a:pt x="0" y="12242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1743075" y="6547802"/>
            <a:ext cx="1407795" cy="0"/>
          </a:xfrm>
          <a:custGeom>
            <a:avLst/>
            <a:gdLst/>
            <a:ahLst/>
            <a:cxnLst/>
            <a:rect l="l" t="t" r="r" b="b"/>
            <a:pathLst>
              <a:path w="1407795">
                <a:moveTo>
                  <a:pt x="0" y="0"/>
                </a:moveTo>
                <a:lnTo>
                  <a:pt x="1407795" y="0"/>
                </a:lnTo>
              </a:path>
            </a:pathLst>
          </a:custGeom>
          <a:ln w="9524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1726564" y="6538912"/>
            <a:ext cx="1440815" cy="0"/>
          </a:xfrm>
          <a:custGeom>
            <a:avLst/>
            <a:gdLst/>
            <a:ahLst/>
            <a:cxnLst/>
            <a:rect l="l" t="t" r="r" b="b"/>
            <a:pathLst>
              <a:path w="1440814">
                <a:moveTo>
                  <a:pt x="0" y="0"/>
                </a:moveTo>
                <a:lnTo>
                  <a:pt x="1440815" y="0"/>
                </a:lnTo>
              </a:path>
            </a:pathLst>
          </a:custGeom>
          <a:ln w="1079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1716405" y="6529387"/>
            <a:ext cx="1461135" cy="0"/>
          </a:xfrm>
          <a:custGeom>
            <a:avLst/>
            <a:gdLst/>
            <a:ahLst/>
            <a:cxnLst/>
            <a:rect l="l" t="t" r="r" b="b"/>
            <a:pathLst>
              <a:path w="1461135">
                <a:moveTo>
                  <a:pt x="0" y="0"/>
                </a:moveTo>
                <a:lnTo>
                  <a:pt x="1461135" y="0"/>
                </a:lnTo>
              </a:path>
            </a:pathLst>
          </a:custGeom>
          <a:ln w="10795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1707514" y="6519862"/>
            <a:ext cx="1478915" cy="0"/>
          </a:xfrm>
          <a:custGeom>
            <a:avLst/>
            <a:gdLst/>
            <a:ahLst/>
            <a:cxnLst/>
            <a:rect l="l" t="t" r="r" b="b"/>
            <a:pathLst>
              <a:path w="1478914">
                <a:moveTo>
                  <a:pt x="0" y="0"/>
                </a:moveTo>
                <a:lnTo>
                  <a:pt x="1478915" y="0"/>
                </a:lnTo>
              </a:path>
            </a:pathLst>
          </a:custGeom>
          <a:ln w="10795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1701482" y="6510337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80">
                <a:moveTo>
                  <a:pt x="0" y="0"/>
                </a:moveTo>
                <a:lnTo>
                  <a:pt x="1490980" y="0"/>
                </a:lnTo>
              </a:path>
            </a:pathLst>
          </a:custGeom>
          <a:ln w="10794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1697355" y="6500812"/>
            <a:ext cx="1499235" cy="0"/>
          </a:xfrm>
          <a:custGeom>
            <a:avLst/>
            <a:gdLst/>
            <a:ahLst/>
            <a:cxnLst/>
            <a:rect l="l" t="t" r="r" b="b"/>
            <a:pathLst>
              <a:path w="1499235">
                <a:moveTo>
                  <a:pt x="0" y="0"/>
                </a:moveTo>
                <a:lnTo>
                  <a:pt x="1499235" y="0"/>
                </a:lnTo>
              </a:path>
            </a:pathLst>
          </a:custGeom>
          <a:ln w="10795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1694180" y="6491604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5">
                <a:moveTo>
                  <a:pt x="0" y="0"/>
                </a:moveTo>
                <a:lnTo>
                  <a:pt x="150558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1691957" y="6481445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10159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1693862" y="6486525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6220" y="0"/>
                </a:lnTo>
              </a:path>
            </a:pathLst>
          </a:custGeom>
          <a:ln w="3175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1691005" y="6472554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>
                <a:moveTo>
                  <a:pt x="0" y="0"/>
                </a:moveTo>
                <a:lnTo>
                  <a:pt x="1511935" y="0"/>
                </a:lnTo>
              </a:path>
            </a:pathLst>
          </a:custGeom>
          <a:ln w="10160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1690370" y="6463029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1690370" y="644874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9685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1690370" y="643477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1690370" y="642524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1690370" y="641572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1690370" y="640619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1690370" y="639667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1690370" y="638714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1690370" y="637794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1690370" y="636238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23495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1690370" y="634492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1690370" y="6325870"/>
            <a:ext cx="1513205" cy="13335"/>
          </a:xfrm>
          <a:custGeom>
            <a:avLst/>
            <a:gdLst/>
            <a:ahLst/>
            <a:cxnLst/>
            <a:rect l="l" t="t" r="r" b="b"/>
            <a:pathLst>
              <a:path w="1513205" h="13335">
                <a:moveTo>
                  <a:pt x="0" y="13335"/>
                </a:moveTo>
                <a:lnTo>
                  <a:pt x="1513205" y="13335"/>
                </a:lnTo>
                <a:lnTo>
                  <a:pt x="1513205" y="0"/>
                </a:lnTo>
                <a:lnTo>
                  <a:pt x="0" y="0"/>
                </a:lnTo>
                <a:lnTo>
                  <a:pt x="0" y="13335"/>
                </a:lnTo>
                <a:close/>
              </a:path>
            </a:pathLst>
          </a:custGeom>
          <a:solidFill>
            <a:srgbClr val="FFD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1690370" y="6299835"/>
            <a:ext cx="1513205" cy="27305"/>
          </a:xfrm>
          <a:custGeom>
            <a:avLst/>
            <a:gdLst/>
            <a:ahLst/>
            <a:cxnLst/>
            <a:rect l="l" t="t" r="r" b="b"/>
            <a:pathLst>
              <a:path w="1513205" h="27304">
                <a:moveTo>
                  <a:pt x="0" y="27305"/>
                </a:moveTo>
                <a:lnTo>
                  <a:pt x="1513205" y="27305"/>
                </a:lnTo>
                <a:lnTo>
                  <a:pt x="1513205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FFDF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1690370" y="629443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1690370" y="6282054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1690370" y="626967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1690370" y="62572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1690370" y="62445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1690370" y="62318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1690370" y="62191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1690370" y="620680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1690370" y="619410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4605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1690370" y="618140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1690370" y="6162040"/>
            <a:ext cx="1513205" cy="13970"/>
          </a:xfrm>
          <a:custGeom>
            <a:avLst/>
            <a:gdLst/>
            <a:ahLst/>
            <a:cxnLst/>
            <a:rect l="l" t="t" r="r" b="b"/>
            <a:pathLst>
              <a:path w="1513205" h="13970">
                <a:moveTo>
                  <a:pt x="0" y="13970"/>
                </a:moveTo>
                <a:lnTo>
                  <a:pt x="1513205" y="13970"/>
                </a:lnTo>
                <a:lnTo>
                  <a:pt x="1513205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FFE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1690370" y="6137275"/>
            <a:ext cx="1513205" cy="26034"/>
          </a:xfrm>
          <a:custGeom>
            <a:avLst/>
            <a:gdLst/>
            <a:ahLst/>
            <a:cxnLst/>
            <a:rect l="l" t="t" r="r" b="b"/>
            <a:pathLst>
              <a:path w="1513205" h="26035">
                <a:moveTo>
                  <a:pt x="0" y="26035"/>
                </a:moveTo>
                <a:lnTo>
                  <a:pt x="1513205" y="26035"/>
                </a:lnTo>
                <a:lnTo>
                  <a:pt x="151320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FFE7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1690370" y="613156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1690370" y="611886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1690687" y="6101079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569" y="0"/>
                </a:lnTo>
              </a:path>
            </a:pathLst>
          </a:custGeom>
          <a:ln w="3809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1690370" y="6107429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1691005" y="6094095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>
                <a:moveTo>
                  <a:pt x="0" y="0"/>
                </a:moveTo>
                <a:lnTo>
                  <a:pt x="151193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1691957" y="6084887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8254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1695132" y="6068695"/>
            <a:ext cx="1504315" cy="0"/>
          </a:xfrm>
          <a:custGeom>
            <a:avLst/>
            <a:gdLst/>
            <a:ahLst/>
            <a:cxnLst/>
            <a:rect l="l" t="t" r="r" b="b"/>
            <a:pathLst>
              <a:path w="1504314">
                <a:moveTo>
                  <a:pt x="0" y="0"/>
                </a:moveTo>
                <a:lnTo>
                  <a:pt x="1503997" y="0"/>
                </a:lnTo>
              </a:path>
            </a:pathLst>
          </a:custGeom>
          <a:ln w="1397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1700212" y="605599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1397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1707832" y="6043612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>
                <a:moveTo>
                  <a:pt x="0" y="0"/>
                </a:moveTo>
                <a:lnTo>
                  <a:pt x="1477962" y="0"/>
                </a:lnTo>
              </a:path>
            </a:pathLst>
          </a:custGeom>
          <a:ln w="1333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1718310" y="6031229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7325" y="0"/>
                </a:lnTo>
              </a:path>
            </a:pathLst>
          </a:custGeom>
          <a:ln w="13969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1736089" y="6018529"/>
            <a:ext cx="1422400" cy="0"/>
          </a:xfrm>
          <a:custGeom>
            <a:avLst/>
            <a:gdLst/>
            <a:ahLst/>
            <a:cxnLst/>
            <a:rect l="l" t="t" r="r" b="b"/>
            <a:pathLst>
              <a:path w="1422400">
                <a:moveTo>
                  <a:pt x="0" y="0"/>
                </a:moveTo>
                <a:lnTo>
                  <a:pt x="1422400" y="0"/>
                </a:lnTo>
              </a:path>
            </a:pathLst>
          </a:custGeom>
          <a:ln w="13970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 txBox="1"/>
          <p:nvPr/>
        </p:nvSpPr>
        <p:spPr>
          <a:xfrm>
            <a:off x="1976754" y="5033009"/>
            <a:ext cx="6694805" cy="137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0" indent="2955925"/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ssionLo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al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sol</a:t>
            </a:r>
            <a:r>
              <a:rPr sz="1800" b="1" spc="-5" dirty="0">
                <a:latin typeface="Calibri"/>
                <a:cs typeface="Calibri"/>
              </a:rPr>
              <a:t>ve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endParaRPr sz="18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600200"/>
            <a:r>
              <a:rPr sz="1600" dirty="0">
                <a:latin typeface="MS Mincho"/>
                <a:cs typeface="MS Mincho"/>
              </a:rPr>
              <a:t>使用</a:t>
            </a:r>
            <a:r>
              <a:rPr sz="1600" dirty="0">
                <a:latin typeface="宋体"/>
                <a:cs typeface="宋体"/>
              </a:rPr>
              <a:t>该</a:t>
            </a:r>
            <a:r>
              <a:rPr sz="1600" spc="-440" dirty="0">
                <a:latin typeface="宋体"/>
                <a:cs typeface="宋体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  <a:p>
            <a:pPr marL="12700">
              <a:lnSpc>
                <a:spcPts val="2155"/>
              </a:lnSpc>
              <a:spcBef>
                <a:spcPts val="850"/>
              </a:spcBef>
            </a:pPr>
            <a:r>
              <a:rPr sz="1800" b="1" dirty="0">
                <a:latin typeface="微软雅黑"/>
                <a:cs typeface="微软雅黑"/>
              </a:rPr>
              <a:t>应</a:t>
            </a:r>
            <a:r>
              <a:rPr sz="1800" b="1" dirty="0">
                <a:latin typeface="Kozuka Gothic Pro B"/>
                <a:cs typeface="Kozuka Gothic Pro B"/>
              </a:rPr>
              <a:t>用程序</a:t>
            </a:r>
            <a:endParaRPr sz="1800">
              <a:latin typeface="Kozuka Gothic Pro B"/>
              <a:cs typeface="Kozuka Gothic Pro B"/>
            </a:endParaRPr>
          </a:p>
        </p:txBody>
      </p:sp>
      <p:sp>
        <p:nvSpPr>
          <p:cNvPr id="520" name="object 520"/>
          <p:cNvSpPr txBox="1"/>
          <p:nvPr/>
        </p:nvSpPr>
        <p:spPr>
          <a:xfrm>
            <a:off x="398145" y="3304540"/>
            <a:ext cx="24041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Lo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al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han</a:t>
            </a:r>
            <a:r>
              <a:rPr sz="1800" b="1" spc="-5" dirty="0">
                <a:latin typeface="Calibri"/>
                <a:cs typeface="Calibri"/>
              </a:rPr>
              <a:t>ge</a:t>
            </a:r>
            <a:r>
              <a:rPr sz="1800" b="1" spc="-10" dirty="0">
                <a:latin typeface="Calibri"/>
                <a:cs typeface="Calibri"/>
              </a:rPr>
              <a:t>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28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本地化解析器和本地化</a:t>
            </a:r>
            <a:r>
              <a:rPr dirty="0">
                <a:latin typeface="宋体"/>
                <a:cs typeface="宋体"/>
              </a:rPr>
              <a:t>拦</a:t>
            </a:r>
            <a:r>
              <a:rPr dirty="0">
                <a:latin typeface="MS Mincho"/>
                <a:cs typeface="MS Mincho"/>
              </a:rPr>
              <a:t>截器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11905"/>
            <a:ext cx="8011159" cy="303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04470" indent="-342265" defTabSz="-635">
              <a:lnSpc>
                <a:spcPts val="2530"/>
              </a:lnSpc>
              <a:buClr>
                <a:srgbClr val="0000FF"/>
              </a:buClr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AcceptHeaderLocaleResolve</a:t>
            </a:r>
            <a:r>
              <a:rPr sz="2200" b="1" spc="-85" dirty="0"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根据</a:t>
            </a:r>
            <a:r>
              <a:rPr sz="2200" b="1" spc="13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HTTP</a:t>
            </a:r>
            <a:r>
              <a:rPr sz="22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头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的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Accept-Language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参数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确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定本地化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类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型</a:t>
            </a:r>
            <a:r>
              <a:rPr sz="2200" dirty="0">
                <a:latin typeface="MS Mincho"/>
                <a:cs typeface="MS Mincho"/>
              </a:rPr>
              <a:t>，如果没有</a:t>
            </a:r>
            <a:r>
              <a:rPr sz="2200" dirty="0">
                <a:latin typeface="宋体"/>
                <a:cs typeface="宋体"/>
              </a:rPr>
              <a:t>显</a:t>
            </a:r>
            <a:r>
              <a:rPr sz="2200" dirty="0">
                <a:latin typeface="MS Mincho"/>
                <a:cs typeface="MS Mincho"/>
              </a:rPr>
              <a:t>式定</a:t>
            </a:r>
            <a:r>
              <a:rPr sz="2200" dirty="0">
                <a:latin typeface="宋体"/>
                <a:cs typeface="宋体"/>
              </a:rPr>
              <a:t>义 </a:t>
            </a:r>
            <a:r>
              <a:rPr sz="2200" dirty="0">
                <a:latin typeface="MS Mincho"/>
                <a:cs typeface="MS Mincho"/>
              </a:rPr>
              <a:t>本地化解析器，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SpringMVC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使用</a:t>
            </a:r>
            <a:r>
              <a:rPr sz="2200" dirty="0">
                <a:latin typeface="宋体"/>
                <a:cs typeface="宋体"/>
              </a:rPr>
              <a:t>该</a:t>
            </a:r>
            <a:r>
              <a:rPr sz="2200" dirty="0">
                <a:latin typeface="MS Mincho"/>
                <a:cs typeface="MS Mincho"/>
              </a:rPr>
              <a:t>解析器。</a:t>
            </a:r>
            <a:endParaRPr sz="2200">
              <a:latin typeface="MS Mincho"/>
              <a:cs typeface="MS Mincho"/>
            </a:endParaRPr>
          </a:p>
          <a:p>
            <a:pPr marL="354965" indent="-342265" defTabSz="-635">
              <a:lnSpc>
                <a:spcPts val="258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CookieLocaleResolve</a:t>
            </a:r>
            <a:r>
              <a:rPr sz="2200" b="1" spc="-65" dirty="0"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：根据指定的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Cookie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宋体"/>
                <a:cs typeface="宋体"/>
              </a:rPr>
              <a:t>值确</a:t>
            </a:r>
            <a:r>
              <a:rPr sz="2200" dirty="0">
                <a:latin typeface="MS Mincho"/>
                <a:cs typeface="MS Mincho"/>
              </a:rPr>
              <a:t>定本地化</a:t>
            </a:r>
            <a:r>
              <a:rPr sz="2200" dirty="0">
                <a:latin typeface="宋体"/>
                <a:cs typeface="宋体"/>
              </a:rPr>
              <a:t>类</a:t>
            </a:r>
            <a:endParaRPr sz="2200">
              <a:latin typeface="宋体"/>
              <a:cs typeface="宋体"/>
            </a:endParaRPr>
          </a:p>
          <a:p>
            <a:pPr marL="354965">
              <a:lnSpc>
                <a:spcPts val="2580"/>
              </a:lnSpc>
            </a:pPr>
            <a:r>
              <a:rPr sz="2200" dirty="0">
                <a:latin typeface="MS Mincho"/>
                <a:cs typeface="MS Mincho"/>
              </a:rPr>
              <a:t>型</a:t>
            </a:r>
            <a:endParaRPr sz="2200">
              <a:latin typeface="MS Mincho"/>
              <a:cs typeface="MS Mincho"/>
            </a:endParaRPr>
          </a:p>
          <a:p>
            <a:pPr marL="354965" marR="20955" indent="-342265" defTabSz="-635">
              <a:lnSpc>
                <a:spcPts val="253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SessionLocaleResolve</a:t>
            </a:r>
            <a:r>
              <a:rPr sz="2200" b="1" spc="-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：根据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Session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中特定的属性</a:t>
            </a:r>
            <a:r>
              <a:rPr sz="2200" dirty="0">
                <a:latin typeface="宋体"/>
                <a:cs typeface="宋体"/>
              </a:rPr>
              <a:t>确</a:t>
            </a:r>
            <a:r>
              <a:rPr sz="2200" dirty="0">
                <a:latin typeface="MS Mincho"/>
                <a:cs typeface="MS Mincho"/>
              </a:rPr>
              <a:t>定本 地化</a:t>
            </a:r>
            <a:r>
              <a:rPr sz="2200" dirty="0">
                <a:latin typeface="宋体"/>
                <a:cs typeface="宋体"/>
              </a:rPr>
              <a:t>类</a:t>
            </a:r>
            <a:r>
              <a:rPr sz="2200" dirty="0">
                <a:latin typeface="MS Mincho"/>
                <a:cs typeface="MS Mincho"/>
              </a:rPr>
              <a:t>型</a:t>
            </a:r>
            <a:endParaRPr sz="2200">
              <a:latin typeface="MS Mincho"/>
              <a:cs typeface="MS Mincho"/>
            </a:endParaRPr>
          </a:p>
          <a:p>
            <a:pPr marL="354965" indent="-342265" defTabSz="-635">
              <a:lnSpc>
                <a:spcPts val="258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LocaleChangeIntercepto</a:t>
            </a:r>
            <a:r>
              <a:rPr sz="2200" b="1" spc="-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：从</a:t>
            </a:r>
            <a:r>
              <a:rPr sz="2200" dirty="0">
                <a:latin typeface="宋体"/>
                <a:cs typeface="宋体"/>
              </a:rPr>
              <a:t>请</a:t>
            </a:r>
            <a:r>
              <a:rPr sz="2200" dirty="0">
                <a:latin typeface="MS Mincho"/>
                <a:cs typeface="MS Mincho"/>
              </a:rPr>
              <a:t>求参数中</a:t>
            </a:r>
            <a:r>
              <a:rPr sz="2200" dirty="0">
                <a:latin typeface="宋体"/>
                <a:cs typeface="宋体"/>
              </a:rPr>
              <a:t>获</a:t>
            </a:r>
            <a:r>
              <a:rPr sz="2200" dirty="0">
                <a:latin typeface="MS Mincho"/>
                <a:cs typeface="MS Mincho"/>
              </a:rPr>
              <a:t>取本次</a:t>
            </a:r>
            <a:r>
              <a:rPr sz="2200" dirty="0">
                <a:latin typeface="宋体"/>
                <a:cs typeface="宋体"/>
              </a:rPr>
              <a:t>请</a:t>
            </a:r>
            <a:r>
              <a:rPr sz="2200" dirty="0">
                <a:latin typeface="MS Mincho"/>
                <a:cs typeface="MS Mincho"/>
              </a:rPr>
              <a:t>求</a:t>
            </a:r>
            <a:r>
              <a:rPr sz="2200" dirty="0">
                <a:latin typeface="宋体"/>
                <a:cs typeface="宋体"/>
              </a:rPr>
              <a:t>对应</a:t>
            </a:r>
            <a:endParaRPr sz="2200">
              <a:latin typeface="宋体"/>
              <a:cs typeface="宋体"/>
            </a:endParaRPr>
          </a:p>
          <a:p>
            <a:pPr marL="354965">
              <a:lnSpc>
                <a:spcPts val="2450"/>
              </a:lnSpc>
            </a:pPr>
            <a:r>
              <a:rPr sz="2200" dirty="0">
                <a:latin typeface="MS Mincho"/>
                <a:cs typeface="MS Mincho"/>
              </a:rPr>
              <a:t>的本地化</a:t>
            </a:r>
            <a:r>
              <a:rPr sz="2200" dirty="0">
                <a:latin typeface="宋体"/>
                <a:cs typeface="宋体"/>
              </a:rPr>
              <a:t>类</a:t>
            </a:r>
            <a:r>
              <a:rPr sz="2200" dirty="0">
                <a:latin typeface="MS Mincho"/>
                <a:cs typeface="MS Mincho"/>
              </a:rPr>
              <a:t>型。</a:t>
            </a:r>
            <a:endParaRPr sz="22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5375909"/>
            <a:ext cx="8686800" cy="1003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文件的上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传</a:t>
            </a:r>
            <a:endParaRPr sz="2000">
              <a:latin typeface="微软雅黑"/>
              <a:cs typeface="微软雅黑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文件上</a:t>
            </a:r>
            <a:r>
              <a:rPr dirty="0">
                <a:latin typeface="宋体"/>
                <a:cs typeface="宋体"/>
              </a:rPr>
              <a:t>传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1984692"/>
            <a:ext cx="8343900" cy="251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6129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文件上</a:t>
            </a:r>
            <a:r>
              <a:rPr sz="2400" dirty="0">
                <a:latin typeface="宋体"/>
                <a:cs typeface="宋体"/>
              </a:rPr>
              <a:t>传</a:t>
            </a:r>
            <a:r>
              <a:rPr sz="2400" dirty="0">
                <a:latin typeface="MS Mincho"/>
                <a:cs typeface="MS Mincho"/>
              </a:rPr>
              <a:t>提供了直接的支持，</a:t>
            </a:r>
            <a:r>
              <a:rPr sz="2400" dirty="0">
                <a:latin typeface="宋体"/>
                <a:cs typeface="宋体"/>
              </a:rPr>
              <a:t>这种</a:t>
            </a:r>
            <a:r>
              <a:rPr sz="2400" dirty="0">
                <a:latin typeface="MS Mincho"/>
                <a:cs typeface="MS Mincho"/>
              </a:rPr>
              <a:t>支持是通 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即插即用的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MultipartResolver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的。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用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Jakarta Commons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FileUpload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技</a:t>
            </a:r>
            <a:r>
              <a:rPr sz="2400" dirty="0">
                <a:latin typeface="宋体"/>
                <a:cs typeface="宋体"/>
              </a:rPr>
              <a:t>术实现</a:t>
            </a:r>
            <a:r>
              <a:rPr sz="2400" dirty="0">
                <a:latin typeface="MS Mincho"/>
                <a:cs typeface="MS Mincho"/>
              </a:rPr>
              <a:t>了一个 </a:t>
            </a:r>
            <a:r>
              <a:rPr sz="2400" dirty="0">
                <a:latin typeface="Arial"/>
                <a:cs typeface="Arial"/>
              </a:rPr>
              <a:t>MultipartResolver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实现类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CommonsMultipartResovler</a:t>
            </a:r>
            <a:endParaRPr sz="2400">
              <a:latin typeface="Arial"/>
              <a:cs typeface="Arial"/>
            </a:endParaRPr>
          </a:p>
          <a:p>
            <a:pPr marL="354965" marR="5080" indent="-342265" defTabSz="-63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上下文中默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没有装配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MultipartResovle</a:t>
            </a:r>
            <a:r>
              <a:rPr sz="2400" spc="-55" dirty="0"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，因 此默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情况下不能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理文件的上</a:t>
            </a:r>
            <a:r>
              <a:rPr sz="2400" dirty="0">
                <a:latin typeface="宋体"/>
                <a:cs typeface="宋体"/>
              </a:rPr>
              <a:t>传</a:t>
            </a:r>
            <a:r>
              <a:rPr sz="2400" dirty="0">
                <a:latin typeface="MS Mincho"/>
                <a:cs typeface="MS Mincho"/>
              </a:rPr>
              <a:t>工作，如果想使用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</a:t>
            </a:r>
            <a:r>
              <a:rPr sz="2400" dirty="0">
                <a:latin typeface="MS Mincho"/>
                <a:cs typeface="MS Mincho"/>
              </a:rPr>
              <a:t>的文件上</a:t>
            </a:r>
            <a:r>
              <a:rPr sz="2400" dirty="0">
                <a:latin typeface="宋体"/>
                <a:cs typeface="宋体"/>
              </a:rPr>
              <a:t>传</a:t>
            </a:r>
            <a:r>
              <a:rPr sz="2400" dirty="0">
                <a:latin typeface="MS Mincho"/>
                <a:cs typeface="MS Mincho"/>
              </a:rPr>
              <a:t>功能，需</a:t>
            </a:r>
            <a:r>
              <a:rPr sz="2400" dirty="0">
                <a:latin typeface="宋体"/>
                <a:cs typeface="宋体"/>
              </a:rPr>
              <a:t>现</a:t>
            </a:r>
            <a:r>
              <a:rPr sz="2400" dirty="0">
                <a:latin typeface="MS Mincho"/>
                <a:cs typeface="MS Mincho"/>
              </a:rPr>
              <a:t>在上下文中配置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MultipartResolver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903605">
              <a:lnSpc>
                <a:spcPts val="4285"/>
              </a:lnSpc>
            </a:pPr>
            <a:r>
              <a:rPr dirty="0">
                <a:latin typeface="MS Mincho"/>
                <a:cs typeface="MS Mincho"/>
              </a:rPr>
              <a:t>配置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MultipartResolver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8023225" cy="177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3655" indent="-342265" algn="just" defTabSz="-63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defaultEncodin</a:t>
            </a:r>
            <a:r>
              <a:rPr sz="2400" spc="-5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必</a:t>
            </a:r>
            <a:r>
              <a:rPr sz="2400" dirty="0">
                <a:latin typeface="宋体"/>
                <a:cs typeface="宋体"/>
              </a:rPr>
              <a:t>须</a:t>
            </a:r>
            <a:r>
              <a:rPr sz="2400" dirty="0">
                <a:latin typeface="MS Mincho"/>
                <a:cs typeface="MS Mincho"/>
              </a:rPr>
              <a:t>和用</a:t>
            </a:r>
            <a:r>
              <a:rPr sz="2400" dirty="0">
                <a:latin typeface="宋体"/>
                <a:cs typeface="宋体"/>
              </a:rPr>
              <a:t>户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pageEncoding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属性 一致，以便正</a:t>
            </a:r>
            <a:r>
              <a:rPr sz="2400" dirty="0">
                <a:latin typeface="宋体"/>
                <a:cs typeface="宋体"/>
              </a:rPr>
              <a:t>确</a:t>
            </a:r>
            <a:r>
              <a:rPr sz="2400" dirty="0">
                <a:latin typeface="MS Mincho"/>
                <a:cs typeface="MS Mincho"/>
              </a:rPr>
              <a:t>解析表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的内容</a:t>
            </a:r>
            <a:endParaRPr sz="2400">
              <a:latin typeface="MS Mincho"/>
              <a:cs typeface="MS Mincho"/>
            </a:endParaRPr>
          </a:p>
          <a:p>
            <a:pPr marL="354965" marR="5080" indent="-342265" algn="just" defTabSz="-63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dirty="0">
                <a:latin typeface="宋体"/>
                <a:cs typeface="宋体"/>
              </a:rPr>
              <a:t>让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CommonsMultipartResovler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正</a:t>
            </a:r>
            <a:r>
              <a:rPr sz="2400" dirty="0">
                <a:latin typeface="宋体"/>
                <a:cs typeface="宋体"/>
              </a:rPr>
              <a:t>确</a:t>
            </a:r>
            <a:r>
              <a:rPr sz="2400" dirty="0">
                <a:latin typeface="MS Mincho"/>
                <a:cs typeface="MS Mincho"/>
              </a:rPr>
              <a:t>工作，必</a:t>
            </a:r>
            <a:r>
              <a:rPr sz="2400" dirty="0">
                <a:latin typeface="宋体"/>
                <a:cs typeface="宋体"/>
              </a:rPr>
              <a:t>须</a:t>
            </a:r>
            <a:r>
              <a:rPr sz="2400" dirty="0">
                <a:latin typeface="MS Mincho"/>
                <a:cs typeface="MS Mincho"/>
              </a:rPr>
              <a:t>先 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Jakarta Commons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FileUpload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及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Jakarta Commons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io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包添加到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路径下。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750" y="4215129"/>
            <a:ext cx="7950200" cy="1308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文件上</a:t>
            </a:r>
            <a:r>
              <a:rPr dirty="0">
                <a:latin typeface="宋体"/>
                <a:cs typeface="宋体"/>
              </a:rPr>
              <a:t>传</a:t>
            </a:r>
            <a:r>
              <a:rPr dirty="0">
                <a:latin typeface="MS Mincho"/>
                <a:cs typeface="MS Mincho"/>
              </a:rPr>
              <a:t>示例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630" y="4043679"/>
            <a:ext cx="8191500" cy="260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619" y="1928495"/>
            <a:ext cx="7912100" cy="185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拦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截器</a:t>
            </a:r>
            <a:endParaRPr sz="200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自定</a:t>
            </a:r>
            <a:r>
              <a:rPr dirty="0">
                <a:latin typeface="宋体"/>
                <a:cs typeface="宋体"/>
              </a:rPr>
              <a:t>义拦</a:t>
            </a:r>
            <a:r>
              <a:rPr dirty="0">
                <a:latin typeface="MS Mincho"/>
                <a:cs typeface="MS Mincho"/>
              </a:rPr>
              <a:t>截器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0" y="1913572"/>
            <a:ext cx="8224520" cy="409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27635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</a:t>
            </a:r>
            <a:r>
              <a:rPr sz="2400" spc="-35" dirty="0">
                <a:latin typeface="Arial"/>
                <a:cs typeface="Arial"/>
              </a:rPr>
              <a:t>C</a:t>
            </a:r>
            <a:r>
              <a:rPr sz="2400" dirty="0">
                <a:latin typeface="MS Mincho"/>
                <a:cs typeface="MS Mincho"/>
              </a:rPr>
              <a:t>也可以使用</a:t>
            </a:r>
            <a:r>
              <a:rPr sz="2400" dirty="0">
                <a:latin typeface="宋体"/>
                <a:cs typeface="宋体"/>
              </a:rPr>
              <a:t>拦</a:t>
            </a:r>
            <a:r>
              <a:rPr sz="2400" dirty="0">
                <a:latin typeface="MS Mincho"/>
                <a:cs typeface="MS Mincho"/>
              </a:rPr>
              <a:t>截器</a:t>
            </a:r>
            <a:r>
              <a:rPr sz="2400" dirty="0">
                <a:latin typeface="宋体"/>
                <a:cs typeface="宋体"/>
              </a:rPr>
              <a:t>对请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拦</a:t>
            </a:r>
            <a:r>
              <a:rPr sz="2400" dirty="0">
                <a:latin typeface="MS Mincho"/>
                <a:cs typeface="MS Mincho"/>
              </a:rPr>
              <a:t>截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理，用</a:t>
            </a:r>
            <a:r>
              <a:rPr sz="2400" dirty="0">
                <a:latin typeface="宋体"/>
                <a:cs typeface="宋体"/>
              </a:rPr>
              <a:t>户 </a:t>
            </a:r>
            <a:r>
              <a:rPr sz="2400" dirty="0">
                <a:latin typeface="MS Mincho"/>
                <a:cs typeface="MS Mincho"/>
              </a:rPr>
              <a:t>可以自定</a:t>
            </a:r>
            <a:r>
              <a:rPr sz="2400" dirty="0">
                <a:latin typeface="宋体"/>
                <a:cs typeface="宋体"/>
              </a:rPr>
              <a:t>义拦</a:t>
            </a:r>
            <a:r>
              <a:rPr sz="2400" dirty="0">
                <a:latin typeface="MS Mincho"/>
                <a:cs typeface="MS Mincho"/>
              </a:rPr>
              <a:t>截器来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特定的功能，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自定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拦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截器必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须实现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HandlerIntercepto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接口</a:t>
            </a:r>
            <a:endParaRPr sz="2400">
              <a:latin typeface="Kozuka Gothic Pro B"/>
              <a:cs typeface="Kozuka Gothic Pro B"/>
            </a:endParaRPr>
          </a:p>
          <a:p>
            <a:pPr marL="755015" marR="96520" indent="-285115" defTabSz="-635">
              <a:lnSpc>
                <a:spcPts val="2300"/>
              </a:lnSpc>
              <a:spcBef>
                <a:spcPts val="44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preHandl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这</a:t>
            </a:r>
            <a:r>
              <a:rPr sz="2000" dirty="0">
                <a:latin typeface="MS Mincho"/>
                <a:cs typeface="MS Mincho"/>
              </a:rPr>
              <a:t>个方法在</a:t>
            </a:r>
            <a:r>
              <a:rPr sz="2000" dirty="0">
                <a:latin typeface="宋体"/>
                <a:cs typeface="宋体"/>
              </a:rPr>
              <a:t>业务处</a:t>
            </a:r>
            <a:r>
              <a:rPr sz="2000" dirty="0">
                <a:latin typeface="MS Mincho"/>
                <a:cs typeface="MS Mincho"/>
              </a:rPr>
              <a:t>理器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求之前被</a:t>
            </a:r>
            <a:r>
              <a:rPr sz="2000" dirty="0">
                <a:latin typeface="宋体"/>
                <a:cs typeface="宋体"/>
              </a:rPr>
              <a:t>调</a:t>
            </a:r>
            <a:r>
              <a:rPr sz="2000" dirty="0">
                <a:latin typeface="MS Mincho"/>
                <a:cs typeface="MS Mincho"/>
              </a:rPr>
              <a:t>用，在</a:t>
            </a:r>
            <a:r>
              <a:rPr sz="2000" dirty="0">
                <a:latin typeface="宋体"/>
                <a:cs typeface="宋体"/>
              </a:rPr>
              <a:t>该 </a:t>
            </a:r>
            <a:r>
              <a:rPr sz="2000" dirty="0">
                <a:latin typeface="MS Mincho"/>
                <a:cs typeface="MS Mincho"/>
              </a:rPr>
              <a:t>方法中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用</a:t>
            </a:r>
            <a:r>
              <a:rPr sz="2000" dirty="0">
                <a:latin typeface="宋体"/>
                <a:cs typeface="宋体"/>
              </a:rPr>
              <a:t>户请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request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理。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如果程序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员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决定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该拦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截器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 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进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拦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截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理后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还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要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用其他的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拦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截器，或者是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业务处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理器去 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进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则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返回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tru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；如果程序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员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决定不需要再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用其他的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件 去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则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返回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fals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。</a:t>
            </a:r>
            <a:endParaRPr sz="2000">
              <a:latin typeface="Kozuka Gothic Pro B"/>
              <a:cs typeface="Kozuka Gothic Pro B"/>
            </a:endParaRPr>
          </a:p>
          <a:p>
            <a:pPr marL="755015" marR="156845" indent="-285115" defTabSz="-63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postHandl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这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个方法在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业务处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求后，但 是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DispatcherServlet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向客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端返回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响应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前被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</a:t>
            </a:r>
            <a:r>
              <a:rPr sz="2000" dirty="0">
                <a:latin typeface="MS Mincho"/>
                <a:cs typeface="MS Mincho"/>
              </a:rPr>
              <a:t>，在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方法中</a:t>
            </a:r>
            <a:r>
              <a:rPr sz="2000" dirty="0">
                <a:latin typeface="宋体"/>
                <a:cs typeface="宋体"/>
              </a:rPr>
              <a:t>对 </a:t>
            </a:r>
            <a:r>
              <a:rPr sz="2000" dirty="0">
                <a:latin typeface="MS Mincho"/>
                <a:cs typeface="MS Mincho"/>
              </a:rPr>
              <a:t>用</a:t>
            </a:r>
            <a:r>
              <a:rPr sz="2000" dirty="0">
                <a:latin typeface="宋体"/>
                <a:cs typeface="宋体"/>
              </a:rPr>
              <a:t>户请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Arial"/>
                <a:cs typeface="Arial"/>
              </a:rPr>
              <a:t>reques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理。</a:t>
            </a:r>
            <a:endParaRPr sz="2000">
              <a:latin typeface="MS Mincho"/>
              <a:cs typeface="MS Mincho"/>
            </a:endParaRPr>
          </a:p>
          <a:p>
            <a:pPr marL="755015" marR="5080" indent="-285115" defTabSz="-63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afterCompletio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这</a:t>
            </a:r>
            <a:r>
              <a:rPr sz="2000" dirty="0">
                <a:latin typeface="MS Mincho"/>
                <a:cs typeface="MS Mincho"/>
              </a:rPr>
              <a:t>个方法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在</a:t>
            </a:r>
            <a:r>
              <a:rPr sz="2000" b="1" spc="12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DispatcherServlet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完全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求后被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</a:t>
            </a:r>
            <a:r>
              <a:rPr sz="2000" dirty="0">
                <a:latin typeface="MS Mincho"/>
                <a:cs typeface="MS Mincho"/>
              </a:rPr>
              <a:t>，可以在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方法中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行一些</a:t>
            </a:r>
            <a:r>
              <a:rPr sz="2000" dirty="0">
                <a:latin typeface="宋体"/>
                <a:cs typeface="宋体"/>
              </a:rPr>
              <a:t>资</a:t>
            </a:r>
            <a:r>
              <a:rPr sz="2000" dirty="0">
                <a:latin typeface="MS Mincho"/>
                <a:cs typeface="MS Mincho"/>
              </a:rPr>
              <a:t>源清理的操作。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360" y="1058703"/>
            <a:ext cx="693864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RequestMapping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映射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783397"/>
            <a:ext cx="8360409" cy="382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使用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@RequestMapping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控制器指定可 以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dirty="0">
                <a:latin typeface="宋体"/>
                <a:cs typeface="宋体"/>
              </a:rPr>
              <a:t>哪</a:t>
            </a:r>
            <a:r>
              <a:rPr sz="2400" dirty="0">
                <a:latin typeface="MS Mincho"/>
                <a:cs typeface="MS Mincho"/>
              </a:rPr>
              <a:t>些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URL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endParaRPr sz="2400">
              <a:latin typeface="MS Mincho"/>
              <a:cs typeface="MS Mincho"/>
            </a:endParaRPr>
          </a:p>
          <a:p>
            <a:pPr marL="12700" defTabSz="-635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在控制器的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及方法定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义处</a:t>
            </a:r>
            <a:r>
              <a:rPr sz="2400" dirty="0">
                <a:latin typeface="MS Mincho"/>
                <a:cs typeface="MS Mincho"/>
              </a:rPr>
              <a:t>都可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815"/>
              </a:lnSpc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endParaRPr sz="2400">
              <a:latin typeface="Arial"/>
              <a:cs typeface="Arial"/>
            </a:endParaRPr>
          </a:p>
          <a:p>
            <a:pPr marL="469900" defTabSz="-635"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义处</a:t>
            </a:r>
            <a:r>
              <a:rPr sz="2000" dirty="0">
                <a:latin typeface="MS Mincho"/>
                <a:cs typeface="MS Mincho"/>
              </a:rPr>
              <a:t>：提供初</a:t>
            </a:r>
            <a:r>
              <a:rPr sz="2000" dirty="0">
                <a:latin typeface="Batang"/>
                <a:cs typeface="Batang"/>
              </a:rPr>
              <a:t>步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求映射信息。相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于</a:t>
            </a:r>
            <a:r>
              <a:rPr sz="2000" spc="110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应</a:t>
            </a:r>
            <a:r>
              <a:rPr sz="2000" dirty="0">
                <a:latin typeface="MS Mincho"/>
                <a:cs typeface="MS Mincho"/>
              </a:rPr>
              <a:t>用的根目</a:t>
            </a:r>
            <a:r>
              <a:rPr sz="2000" dirty="0">
                <a:latin typeface="宋体"/>
                <a:cs typeface="宋体"/>
              </a:rPr>
              <a:t>录</a:t>
            </a:r>
            <a:endParaRPr sz="2000">
              <a:latin typeface="宋体"/>
              <a:cs typeface="宋体"/>
            </a:endParaRPr>
          </a:p>
          <a:p>
            <a:pPr marL="755015" marR="133350" indent="-285115" algn="just">
              <a:lnSpc>
                <a:spcPts val="2300"/>
              </a:lnSpc>
              <a:spcBef>
                <a:spcPts val="510"/>
              </a:spcBef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方法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dirty="0">
                <a:latin typeface="MS Mincho"/>
                <a:cs typeface="MS Mincho"/>
              </a:rPr>
              <a:t>：提供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一</a:t>
            </a:r>
            <a:r>
              <a:rPr sz="2000" dirty="0">
                <a:latin typeface="Batang"/>
                <a:cs typeface="Batang"/>
              </a:rPr>
              <a:t>步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细</a:t>
            </a:r>
            <a:r>
              <a:rPr sz="2000" dirty="0">
                <a:latin typeface="MS Mincho"/>
                <a:cs typeface="MS Mincho"/>
              </a:rPr>
              <a:t>分映射信息。相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于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定</a:t>
            </a:r>
            <a:r>
              <a:rPr sz="2000" dirty="0">
                <a:latin typeface="宋体"/>
                <a:cs typeface="宋体"/>
              </a:rPr>
              <a:t>义处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。若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定</a:t>
            </a:r>
            <a:r>
              <a:rPr sz="2000" dirty="0">
                <a:latin typeface="宋体"/>
                <a:cs typeface="宋体"/>
              </a:rPr>
              <a:t>义处</a:t>
            </a:r>
            <a:r>
              <a:rPr sz="2000" dirty="0">
                <a:latin typeface="MS Mincho"/>
                <a:cs typeface="MS Mincho"/>
              </a:rPr>
              <a:t>未</a:t>
            </a: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</a:t>
            </a:r>
            <a:r>
              <a:rPr sz="2000" spc="-30" dirty="0">
                <a:latin typeface="Arial"/>
                <a:cs typeface="Arial"/>
              </a:rPr>
              <a:t>g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dirty="0">
                <a:latin typeface="MS Mincho"/>
                <a:cs typeface="MS Mincho"/>
              </a:rPr>
              <a:t>方法</a:t>
            </a:r>
            <a:r>
              <a:rPr sz="2000" dirty="0">
                <a:latin typeface="宋体"/>
                <a:cs typeface="宋体"/>
              </a:rPr>
              <a:t>处标记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相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于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应</a:t>
            </a:r>
            <a:r>
              <a:rPr sz="2000" dirty="0">
                <a:latin typeface="MS Mincho"/>
                <a:cs typeface="MS Mincho"/>
              </a:rPr>
              <a:t>用的根目</a:t>
            </a:r>
            <a:r>
              <a:rPr sz="2000" dirty="0">
                <a:latin typeface="宋体"/>
                <a:cs typeface="宋体"/>
              </a:rPr>
              <a:t>录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lnSpc>
                <a:spcPts val="2815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DispatcherServlet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截</a:t>
            </a:r>
            <a:r>
              <a:rPr sz="2400" dirty="0">
                <a:latin typeface="宋体"/>
                <a:cs typeface="宋体"/>
              </a:rPr>
              <a:t>获请</a:t>
            </a:r>
            <a:r>
              <a:rPr sz="2400" dirty="0">
                <a:latin typeface="MS Mincho"/>
                <a:cs typeface="MS Mincho"/>
              </a:rPr>
              <a:t>求后，就通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控制器上</a:t>
            </a:r>
            <a:endParaRPr sz="2400">
              <a:latin typeface="MS Mincho"/>
              <a:cs typeface="MS Mincho"/>
            </a:endParaRPr>
          </a:p>
          <a:p>
            <a:pPr marL="354965" marR="125095">
              <a:lnSpc>
                <a:spcPts val="2750"/>
              </a:lnSpc>
              <a:spcBef>
                <a:spcPts val="135"/>
              </a:spcBef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提供的映射信息</a:t>
            </a:r>
            <a:r>
              <a:rPr sz="2400" dirty="0">
                <a:latin typeface="宋体"/>
                <a:cs typeface="宋体"/>
              </a:rPr>
              <a:t>确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求所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 方法。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143000">
              <a:lnSpc>
                <a:spcPts val="4205"/>
              </a:lnSpc>
            </a:pPr>
            <a:r>
              <a:rPr dirty="0">
                <a:latin typeface="宋体"/>
                <a:cs typeface="宋体"/>
              </a:rPr>
              <a:t>拦</a:t>
            </a:r>
            <a:r>
              <a:rPr dirty="0">
                <a:latin typeface="MS Mincho"/>
                <a:cs typeface="MS Mincho"/>
              </a:rPr>
              <a:t>截器方法</a:t>
            </a:r>
            <a:r>
              <a:rPr dirty="0">
                <a:latin typeface="宋体"/>
                <a:cs typeface="宋体"/>
              </a:rPr>
              <a:t>执</a:t>
            </a:r>
            <a:r>
              <a:rPr dirty="0">
                <a:latin typeface="MS Mincho"/>
                <a:cs typeface="MS Mincho"/>
              </a:rPr>
              <a:t>行</a:t>
            </a:r>
            <a:r>
              <a:rPr dirty="0">
                <a:latin typeface="宋体"/>
                <a:cs typeface="宋体"/>
              </a:rPr>
              <a:t>顺</a:t>
            </a:r>
            <a:r>
              <a:rPr dirty="0">
                <a:latin typeface="MS Mincho"/>
                <a:cs typeface="MS Mincho"/>
              </a:rPr>
              <a:t>序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7235" y="2457767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4535" y="2451735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4375" y="2445067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7390" y="2438082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0722" y="2431097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6912" y="2424430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2785" y="2417762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7070" y="2407285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5482" y="2397125"/>
            <a:ext cx="3164205" cy="0"/>
          </a:xfrm>
          <a:custGeom>
            <a:avLst/>
            <a:gdLst/>
            <a:ahLst/>
            <a:cxnLst/>
            <a:rect l="l" t="t" r="r" b="b"/>
            <a:pathLst>
              <a:path w="3164204">
                <a:moveTo>
                  <a:pt x="0" y="0"/>
                </a:moveTo>
                <a:lnTo>
                  <a:pt x="3164205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4530" y="2390775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10">
                <a:moveTo>
                  <a:pt x="0" y="0"/>
                </a:moveTo>
                <a:lnTo>
                  <a:pt x="316611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3895" y="2383472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3260" y="23768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3260" y="23666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3260" y="23564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3260" y="23495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3260" y="23428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3260" y="233616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3260" y="23291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3260" y="23221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3260" y="23155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3260" y="23088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3260" y="23018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3260" y="229488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3260" y="22837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3260" y="22717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3260" y="22631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3260" y="22545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3260" y="22459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3260" y="2237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3260" y="22247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3260" y="22117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3260" y="22028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3260" y="21939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3260" y="21853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3260" y="21767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3260" y="21637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83260" y="21510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3260" y="214248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3260" y="21339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83260" y="21250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3260" y="21161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83260" y="210756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3260" y="20989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3260" y="20904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3260" y="20818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3260" y="20732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3260" y="20602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83260" y="20472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83260" y="20389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83895" y="2030095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016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85165" y="202120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87070" y="2012314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90033" y="1999297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99770" y="1986597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07072" y="1978025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16914" y="1969452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0249" y="1960879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83385" y="195609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3259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2915" y="2376804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7080" y="246062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68090" y="238568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51910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776966" y="195656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67080" y="195643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61389" y="2102485"/>
            <a:ext cx="2621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53965" y="2456814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1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38725" y="2448560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799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28247" y="2439670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75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020627" y="2430780"/>
            <a:ext cx="3134995" cy="0"/>
          </a:xfrm>
          <a:custGeom>
            <a:avLst/>
            <a:gdLst/>
            <a:ahLst/>
            <a:cxnLst/>
            <a:rect l="l" t="t" r="r" b="b"/>
            <a:pathLst>
              <a:path w="3134995">
                <a:moveTo>
                  <a:pt x="0" y="0"/>
                </a:moveTo>
                <a:lnTo>
                  <a:pt x="313499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014806" y="2421889"/>
            <a:ext cx="3147060" cy="0"/>
          </a:xfrm>
          <a:custGeom>
            <a:avLst/>
            <a:gdLst/>
            <a:ahLst/>
            <a:cxnLst/>
            <a:rect l="l" t="t" r="r" b="b"/>
            <a:pathLst>
              <a:path w="3147059">
                <a:moveTo>
                  <a:pt x="0" y="0"/>
                </a:moveTo>
                <a:lnTo>
                  <a:pt x="314663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10467" y="2413000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531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07610" y="24041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005705" y="239522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89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004435" y="238632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003800" y="23780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003800" y="23641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003800" y="23510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003800" y="234219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03800" y="23333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003800" y="23247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003800" y="23158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003800" y="23069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003800" y="229806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003800" y="22834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003800" y="22672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003800" y="22555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003800" y="224408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003800" y="22323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003800" y="22202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003800" y="22085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003800" y="2197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003800" y="21853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003800" y="21732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003800" y="21615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003800" y="21501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003800" y="21383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003800" y="212629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003800" y="21145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003800" y="21031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003800" y="20913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003800" y="20796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003800" y="20678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003800" y="20561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004435" y="2038985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003800" y="20453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699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004435" y="2032635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005705" y="202057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1429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005493" y="2026285"/>
            <a:ext cx="3165475" cy="0"/>
          </a:xfrm>
          <a:custGeom>
            <a:avLst/>
            <a:gdLst/>
            <a:ahLst/>
            <a:cxnLst/>
            <a:rect l="l" t="t" r="r" b="b"/>
            <a:pathLst>
              <a:path w="3165475">
                <a:moveTo>
                  <a:pt x="0" y="0"/>
                </a:moveTo>
                <a:lnTo>
                  <a:pt x="3165051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007610" y="2009457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071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012690" y="1997392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55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019992" y="1985645"/>
            <a:ext cx="3136265" cy="0"/>
          </a:xfrm>
          <a:custGeom>
            <a:avLst/>
            <a:gdLst/>
            <a:ahLst/>
            <a:cxnLst/>
            <a:rect l="l" t="t" r="r" b="b"/>
            <a:pathLst>
              <a:path w="3136265">
                <a:moveTo>
                  <a:pt x="0" y="0"/>
                </a:moveTo>
                <a:lnTo>
                  <a:pt x="313594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030470" y="1974214"/>
            <a:ext cx="3115945" cy="0"/>
          </a:xfrm>
          <a:custGeom>
            <a:avLst/>
            <a:gdLst/>
            <a:ahLst/>
            <a:cxnLst/>
            <a:rect l="l" t="t" r="r" b="b"/>
            <a:pathLst>
              <a:path w="3115945">
                <a:moveTo>
                  <a:pt x="0" y="0"/>
                </a:moveTo>
                <a:lnTo>
                  <a:pt x="311562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045710" y="1962467"/>
            <a:ext cx="3085465" cy="0"/>
          </a:xfrm>
          <a:custGeom>
            <a:avLst/>
            <a:gdLst/>
            <a:ahLst/>
            <a:cxnLst/>
            <a:rect l="l" t="t" r="r" b="b"/>
            <a:pathLst>
              <a:path w="3085465">
                <a:moveTo>
                  <a:pt x="0" y="0"/>
                </a:moveTo>
                <a:lnTo>
                  <a:pt x="308546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003925" y="195609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003800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003455" y="2376804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087620" y="246062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088630" y="238568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172450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097506" y="195656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087620" y="195643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5431154" y="2102485"/>
            <a:ext cx="2319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Adapt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5057775" y="387572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045075" y="386969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034915" y="386302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027930" y="385603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021262" y="384905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017452" y="384238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013325" y="383571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007610" y="382524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006340" y="381571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004752" y="380872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004435" y="380142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003800" y="379475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003800" y="37846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003800" y="37744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003800" y="37674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003800" y="37607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003800" y="37541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003800" y="37471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003800" y="37401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003800" y="37334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003800" y="372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003800" y="37198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003800" y="37128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003800" y="37017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003800" y="36896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003800" y="36810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003800" y="36725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003800" y="36639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003800" y="36553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003800" y="36426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003800" y="36296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003800" y="362077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003800" y="361187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003800" y="36033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003800" y="35947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003800" y="35817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003800" y="35690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003800" y="35604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003800" y="35518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003800" y="35429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003800" y="35296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003800" y="35169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003800" y="35083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003800" y="34998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003800" y="34912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003800" y="34782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003800" y="34651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003800" y="34563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004435" y="3448050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005705" y="3439795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007610" y="343027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010573" y="341725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020310" y="340455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027612" y="339597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037454" y="338740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050790" y="3378834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4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003925" y="337404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003800" y="345821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003455" y="3794759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087620" y="387857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8088630" y="380363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172450" y="345821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097506" y="337451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087620" y="337439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5233670" y="3519804"/>
            <a:ext cx="271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4841875" y="6450647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829175" y="6444615"/>
            <a:ext cx="3517900" cy="0"/>
          </a:xfrm>
          <a:custGeom>
            <a:avLst/>
            <a:gdLst/>
            <a:ahLst/>
            <a:cxnLst/>
            <a:rect l="l" t="t" r="r" b="b"/>
            <a:pathLst>
              <a:path w="3517900">
                <a:moveTo>
                  <a:pt x="0" y="0"/>
                </a:moveTo>
                <a:lnTo>
                  <a:pt x="3517900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819015" y="6437947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812030" y="6430962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21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805362" y="6423977"/>
            <a:ext cx="3565525" cy="0"/>
          </a:xfrm>
          <a:custGeom>
            <a:avLst/>
            <a:gdLst/>
            <a:ahLst/>
            <a:cxnLst/>
            <a:rect l="l" t="t" r="r" b="b"/>
            <a:pathLst>
              <a:path w="3565525">
                <a:moveTo>
                  <a:pt x="0" y="0"/>
                </a:moveTo>
                <a:lnTo>
                  <a:pt x="35655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801552" y="6417310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31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797425" y="6410642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791710" y="6400165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790122" y="6390004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>
                <a:moveTo>
                  <a:pt x="0" y="0"/>
                </a:moveTo>
                <a:lnTo>
                  <a:pt x="359600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789170" y="6383654"/>
            <a:ext cx="3597910" cy="0"/>
          </a:xfrm>
          <a:custGeom>
            <a:avLst/>
            <a:gdLst/>
            <a:ahLst/>
            <a:cxnLst/>
            <a:rect l="l" t="t" r="r" b="b"/>
            <a:pathLst>
              <a:path w="3597909">
                <a:moveTo>
                  <a:pt x="0" y="0"/>
                </a:moveTo>
                <a:lnTo>
                  <a:pt x="3597910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788535" y="6376352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787900" y="636968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787900" y="63595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787900" y="63493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787900" y="63423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787900" y="63357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787900" y="63290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787900" y="63220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787900" y="63150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787900" y="63084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787900" y="630174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787900" y="629475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787900" y="62877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787900" y="627665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787900" y="626459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787900" y="62560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787900" y="62474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787900" y="62388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787900" y="623030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787900" y="621760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787900" y="620458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787900" y="619569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787900" y="61868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787900" y="617823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787900" y="61696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787900" y="61566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787900" y="61439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787900" y="61353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787900" y="61267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787900" y="61179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787900" y="610901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787900" y="61004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787900" y="609187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787900" y="60833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787900" y="607472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787900" y="606615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787900" y="605313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787900" y="60401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787900" y="60318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788535" y="6022975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789805" y="6014084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6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791710" y="6005195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794673" y="5992177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66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804410" y="5979477"/>
            <a:ext cx="3567429" cy="0"/>
          </a:xfrm>
          <a:custGeom>
            <a:avLst/>
            <a:gdLst/>
            <a:ahLst/>
            <a:cxnLst/>
            <a:rect l="l" t="t" r="r" b="b"/>
            <a:pathLst>
              <a:path w="3567429">
                <a:moveTo>
                  <a:pt x="0" y="0"/>
                </a:moveTo>
                <a:lnTo>
                  <a:pt x="35671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811712" y="5970904"/>
            <a:ext cx="3552825" cy="0"/>
          </a:xfrm>
          <a:custGeom>
            <a:avLst/>
            <a:gdLst/>
            <a:ahLst/>
            <a:cxnLst/>
            <a:rect l="l" t="t" r="r" b="b"/>
            <a:pathLst>
              <a:path w="3552825">
                <a:moveTo>
                  <a:pt x="0" y="0"/>
                </a:moveTo>
                <a:lnTo>
                  <a:pt x="35525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821555" y="5962332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1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834890" y="5953760"/>
            <a:ext cx="3505835" cy="0"/>
          </a:xfrm>
          <a:custGeom>
            <a:avLst/>
            <a:gdLst/>
            <a:ahLst/>
            <a:cxnLst/>
            <a:rect l="l" t="t" r="r" b="b"/>
            <a:pathLst>
              <a:path w="3505834">
                <a:moveTo>
                  <a:pt x="0" y="0"/>
                </a:moveTo>
                <a:lnTo>
                  <a:pt x="35058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788025" y="594897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787900" y="603313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787555" y="6369684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871720" y="6453504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8304530" y="637856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8388350" y="603313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8313406" y="594944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871720" y="5949315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34328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 txBox="1"/>
          <p:nvPr/>
        </p:nvSpPr>
        <p:spPr>
          <a:xfrm>
            <a:off x="4996815" y="6095365"/>
            <a:ext cx="3187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5306060" y="5180329"/>
            <a:ext cx="2564130" cy="0"/>
          </a:xfrm>
          <a:custGeom>
            <a:avLst/>
            <a:gdLst/>
            <a:ahLst/>
            <a:cxnLst/>
            <a:rect l="l" t="t" r="r" b="b"/>
            <a:pathLst>
              <a:path w="2564129">
                <a:moveTo>
                  <a:pt x="0" y="0"/>
                </a:moveTo>
                <a:lnTo>
                  <a:pt x="256412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290820" y="5172075"/>
            <a:ext cx="2594610" cy="0"/>
          </a:xfrm>
          <a:custGeom>
            <a:avLst/>
            <a:gdLst/>
            <a:ahLst/>
            <a:cxnLst/>
            <a:rect l="l" t="t" r="r" b="b"/>
            <a:pathLst>
              <a:path w="2594609">
                <a:moveTo>
                  <a:pt x="0" y="0"/>
                </a:moveTo>
                <a:lnTo>
                  <a:pt x="2594610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280342" y="5163185"/>
            <a:ext cx="2615565" cy="0"/>
          </a:xfrm>
          <a:custGeom>
            <a:avLst/>
            <a:gdLst/>
            <a:ahLst/>
            <a:cxnLst/>
            <a:rect l="l" t="t" r="r" b="b"/>
            <a:pathLst>
              <a:path w="2615565">
                <a:moveTo>
                  <a:pt x="0" y="0"/>
                </a:moveTo>
                <a:lnTo>
                  <a:pt x="261556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272722" y="5154295"/>
            <a:ext cx="2630805" cy="0"/>
          </a:xfrm>
          <a:custGeom>
            <a:avLst/>
            <a:gdLst/>
            <a:ahLst/>
            <a:cxnLst/>
            <a:rect l="l" t="t" r="r" b="b"/>
            <a:pathLst>
              <a:path w="2630804">
                <a:moveTo>
                  <a:pt x="0" y="0"/>
                </a:moveTo>
                <a:lnTo>
                  <a:pt x="263080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266901" y="5145404"/>
            <a:ext cx="264287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44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262562" y="5136515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12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259705" y="5127625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4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257800" y="5118100"/>
            <a:ext cx="2660650" cy="0"/>
          </a:xfrm>
          <a:custGeom>
            <a:avLst/>
            <a:gdLst/>
            <a:ahLst/>
            <a:cxnLst/>
            <a:rect l="l" t="t" r="r" b="b"/>
            <a:pathLst>
              <a:path w="2660650">
                <a:moveTo>
                  <a:pt x="0" y="0"/>
                </a:moveTo>
                <a:lnTo>
                  <a:pt x="2660650" y="0"/>
                </a:lnTo>
              </a:path>
            </a:pathLst>
          </a:custGeom>
          <a:ln w="8889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259387" y="5122545"/>
            <a:ext cx="2657475" cy="0"/>
          </a:xfrm>
          <a:custGeom>
            <a:avLst/>
            <a:gdLst/>
            <a:ahLst/>
            <a:cxnLst/>
            <a:rect l="l" t="t" r="r" b="b"/>
            <a:pathLst>
              <a:path w="2657475">
                <a:moveTo>
                  <a:pt x="0" y="0"/>
                </a:moveTo>
                <a:lnTo>
                  <a:pt x="2657475" y="0"/>
                </a:lnTo>
              </a:path>
            </a:pathLst>
          </a:custGeom>
          <a:ln w="3175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5256530" y="5110479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3190" y="0"/>
                </a:lnTo>
              </a:path>
            </a:pathLst>
          </a:custGeom>
          <a:ln w="888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255895" y="510159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5255895" y="508762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5255895" y="507460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5255895" y="506571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255895" y="505682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5255895" y="504825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5255895" y="503936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5255895" y="503047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255895" y="5021579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255895" y="500697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5255895" y="499078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5255895" y="497903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5255895" y="4967604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5255895" y="4955857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5255895" y="494379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255895" y="493204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255895" y="492061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255895" y="4908867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255895" y="489680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255895" y="4885054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5255895" y="487362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255895" y="4861877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5255895" y="484981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255895" y="483806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255895" y="482663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5255895" y="480917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5255895" y="479139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255895" y="477964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256212" y="4763134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825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5255895" y="476885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256530" y="4756784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3190" y="0"/>
                </a:lnTo>
              </a:path>
            </a:pathLst>
          </a:custGeom>
          <a:ln w="12699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257800" y="4744720"/>
            <a:ext cx="2660650" cy="0"/>
          </a:xfrm>
          <a:custGeom>
            <a:avLst/>
            <a:gdLst/>
            <a:ahLst/>
            <a:cxnLst/>
            <a:rect l="l" t="t" r="r" b="b"/>
            <a:pathLst>
              <a:path w="2660650">
                <a:moveTo>
                  <a:pt x="0" y="0"/>
                </a:moveTo>
                <a:lnTo>
                  <a:pt x="2660650" y="0"/>
                </a:lnTo>
              </a:path>
            </a:pathLst>
          </a:custGeom>
          <a:ln w="11430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257376" y="4750434"/>
            <a:ext cx="2661920" cy="0"/>
          </a:xfrm>
          <a:custGeom>
            <a:avLst/>
            <a:gdLst/>
            <a:ahLst/>
            <a:cxnLst/>
            <a:rect l="l" t="t" r="r" b="b"/>
            <a:pathLst>
              <a:path w="2661920">
                <a:moveTo>
                  <a:pt x="0" y="0"/>
                </a:moveTo>
                <a:lnTo>
                  <a:pt x="2661390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259705" y="4732972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52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264785" y="4720907"/>
            <a:ext cx="2646680" cy="0"/>
          </a:xfrm>
          <a:custGeom>
            <a:avLst/>
            <a:gdLst/>
            <a:ahLst/>
            <a:cxnLst/>
            <a:rect l="l" t="t" r="r" b="b"/>
            <a:pathLst>
              <a:path w="2646679">
                <a:moveTo>
                  <a:pt x="0" y="0"/>
                </a:moveTo>
                <a:lnTo>
                  <a:pt x="264636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272087" y="4709160"/>
            <a:ext cx="2632075" cy="0"/>
          </a:xfrm>
          <a:custGeom>
            <a:avLst/>
            <a:gdLst/>
            <a:ahLst/>
            <a:cxnLst/>
            <a:rect l="l" t="t" r="r" b="b"/>
            <a:pathLst>
              <a:path w="2632075">
                <a:moveTo>
                  <a:pt x="0" y="0"/>
                </a:moveTo>
                <a:lnTo>
                  <a:pt x="263175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282565" y="4697729"/>
            <a:ext cx="2611755" cy="0"/>
          </a:xfrm>
          <a:custGeom>
            <a:avLst/>
            <a:gdLst/>
            <a:ahLst/>
            <a:cxnLst/>
            <a:rect l="l" t="t" r="r" b="b"/>
            <a:pathLst>
              <a:path w="2611754">
                <a:moveTo>
                  <a:pt x="0" y="0"/>
                </a:moveTo>
                <a:lnTo>
                  <a:pt x="261143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5297805" y="4685982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>
                <a:moveTo>
                  <a:pt x="0" y="0"/>
                </a:moveTo>
                <a:lnTo>
                  <a:pt x="258127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256020" y="46796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255895" y="47637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255550" y="51003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339715" y="5184140"/>
            <a:ext cx="2496820" cy="0"/>
          </a:xfrm>
          <a:custGeom>
            <a:avLst/>
            <a:gdLst/>
            <a:ahLst/>
            <a:cxnLst/>
            <a:rect l="l" t="t" r="r" b="b"/>
            <a:pathLst>
              <a:path w="2496820">
                <a:moveTo>
                  <a:pt x="0" y="0"/>
                </a:moveTo>
                <a:lnTo>
                  <a:pt x="249682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7836534" y="51091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7920355" y="47637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7845411" y="46800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339715" y="4679950"/>
            <a:ext cx="2496820" cy="0"/>
          </a:xfrm>
          <a:custGeom>
            <a:avLst/>
            <a:gdLst/>
            <a:ahLst/>
            <a:cxnLst/>
            <a:rect l="l" t="t" r="r" b="b"/>
            <a:pathLst>
              <a:path w="2496820">
                <a:moveTo>
                  <a:pt x="24968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 txBox="1"/>
          <p:nvPr/>
        </p:nvSpPr>
        <p:spPr>
          <a:xfrm>
            <a:off x="5361304" y="4826000"/>
            <a:ext cx="2455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ispat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5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#re</a:t>
            </a:r>
            <a:r>
              <a:rPr sz="1800" b="1" spc="-10" dirty="0">
                <a:latin typeface="Calibri"/>
                <a:cs typeface="Calibri"/>
              </a:rPr>
              <a:t>nd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3851910" y="2208530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918075" y="215138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6588125" y="2460625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76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6530975" y="328866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6588125" y="3877945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0"/>
                </a:moveTo>
                <a:lnTo>
                  <a:pt x="0" y="80200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6530975" y="459422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6588125" y="5184140"/>
            <a:ext cx="0" cy="765175"/>
          </a:xfrm>
          <a:custGeom>
            <a:avLst/>
            <a:gdLst/>
            <a:ahLst/>
            <a:cxnLst/>
            <a:rect l="l" t="t" r="r" b="b"/>
            <a:pathLst>
              <a:path h="765175">
                <a:moveTo>
                  <a:pt x="0" y="0"/>
                </a:moveTo>
                <a:lnTo>
                  <a:pt x="0" y="76517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6530975" y="586359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3716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配置自定</a:t>
            </a:r>
            <a:r>
              <a:rPr dirty="0">
                <a:latin typeface="宋体"/>
                <a:cs typeface="宋体"/>
              </a:rPr>
              <a:t>义拦</a:t>
            </a:r>
            <a:r>
              <a:rPr dirty="0">
                <a:latin typeface="MS Mincho"/>
                <a:cs typeface="MS Mincho"/>
              </a:rPr>
              <a:t>截器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980" y="1943735"/>
            <a:ext cx="8966200" cy="2082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723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453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437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739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0722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6912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278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707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580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4212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389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326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326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326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326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326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326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326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326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326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326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326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326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326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326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326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326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326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326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326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326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326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326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326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326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3260" y="12601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8326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326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326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8326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326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8326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326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326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326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326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326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8326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8326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8389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8516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8516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8707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90033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977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7072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1691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30249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3385" y="1052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3259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82915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6708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68090" y="1482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85191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76966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708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961389" y="1198880"/>
            <a:ext cx="2621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5777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4507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03491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02793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21262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17452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01332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00761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00634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004752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00443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00380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0380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00380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00380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00380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00380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00380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00380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00380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00380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00380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00380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00380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00380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00380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00380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00380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00380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00380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00380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00380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00380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00380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00380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003800" y="12646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003800" y="12560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00380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00380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00380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00380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00380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00380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00380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00380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00380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00380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00380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00380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00380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00443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00570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00570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00761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010573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02031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027612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03745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050790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4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003925" y="1052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00380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003455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08762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088630" y="1482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17245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097506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08762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5144134" y="1198880"/>
            <a:ext cx="2895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5053965" y="2696210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1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038725" y="2687955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799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028247" y="2679064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75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020627" y="2670175"/>
            <a:ext cx="3134995" cy="0"/>
          </a:xfrm>
          <a:custGeom>
            <a:avLst/>
            <a:gdLst/>
            <a:ahLst/>
            <a:cxnLst/>
            <a:rect l="l" t="t" r="r" b="b"/>
            <a:pathLst>
              <a:path w="3134995">
                <a:moveTo>
                  <a:pt x="0" y="0"/>
                </a:moveTo>
                <a:lnTo>
                  <a:pt x="313499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014806" y="2661285"/>
            <a:ext cx="3147060" cy="0"/>
          </a:xfrm>
          <a:custGeom>
            <a:avLst/>
            <a:gdLst/>
            <a:ahLst/>
            <a:cxnLst/>
            <a:rect l="l" t="t" r="r" b="b"/>
            <a:pathLst>
              <a:path w="3147059">
                <a:moveTo>
                  <a:pt x="0" y="0"/>
                </a:moveTo>
                <a:lnTo>
                  <a:pt x="314663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010467" y="2652395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531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007610" y="2643505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005705" y="263461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004435" y="2626360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003800" y="261747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003800" y="26035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003800" y="25904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003800" y="25815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003800" y="25727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003800" y="25641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003800" y="25552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003800" y="25463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003800" y="25374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003800" y="25228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003800" y="25066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003800" y="24949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003800" y="24834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003800" y="24717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003800" y="24596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003800" y="24479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003800" y="24364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003800" y="2424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003800" y="241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003800" y="24009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003800" y="23895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003800" y="23777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003800" y="23656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003800" y="23539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003800" y="23425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003800" y="23250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003800" y="23072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003800" y="22955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004117" y="2279014"/>
            <a:ext cx="3168015" cy="0"/>
          </a:xfrm>
          <a:custGeom>
            <a:avLst/>
            <a:gdLst/>
            <a:ahLst/>
            <a:cxnLst/>
            <a:rect l="l" t="t" r="r" b="b"/>
            <a:pathLst>
              <a:path w="3168015">
                <a:moveTo>
                  <a:pt x="0" y="0"/>
                </a:moveTo>
                <a:lnTo>
                  <a:pt x="3168015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003800" y="22847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004435" y="2272664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005705" y="225996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60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005281" y="2265679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09">
                <a:moveTo>
                  <a:pt x="0" y="0"/>
                </a:moveTo>
                <a:lnTo>
                  <a:pt x="3165580" y="0"/>
                </a:lnTo>
              </a:path>
            </a:pathLst>
          </a:custGeom>
          <a:ln w="3809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007610" y="2248852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071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012690" y="2236787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55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019992" y="2225039"/>
            <a:ext cx="3136265" cy="0"/>
          </a:xfrm>
          <a:custGeom>
            <a:avLst/>
            <a:gdLst/>
            <a:ahLst/>
            <a:cxnLst/>
            <a:rect l="l" t="t" r="r" b="b"/>
            <a:pathLst>
              <a:path w="3136265">
                <a:moveTo>
                  <a:pt x="0" y="0"/>
                </a:moveTo>
                <a:lnTo>
                  <a:pt x="313594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030470" y="2213610"/>
            <a:ext cx="3115945" cy="0"/>
          </a:xfrm>
          <a:custGeom>
            <a:avLst/>
            <a:gdLst/>
            <a:ahLst/>
            <a:cxnLst/>
            <a:rect l="l" t="t" r="r" b="b"/>
            <a:pathLst>
              <a:path w="3115945">
                <a:moveTo>
                  <a:pt x="0" y="0"/>
                </a:moveTo>
                <a:lnTo>
                  <a:pt x="311562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045710" y="2201862"/>
            <a:ext cx="3085465" cy="0"/>
          </a:xfrm>
          <a:custGeom>
            <a:avLst/>
            <a:gdLst/>
            <a:ahLst/>
            <a:cxnLst/>
            <a:rect l="l" t="t" r="r" b="b"/>
            <a:pathLst>
              <a:path w="3085465">
                <a:moveTo>
                  <a:pt x="0" y="0"/>
                </a:moveTo>
                <a:lnTo>
                  <a:pt x="308546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003925" y="2195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00380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003455" y="2616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087620" y="270002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088630" y="2625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817245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097506" y="2195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087620" y="2195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 txBox="1"/>
          <p:nvPr/>
        </p:nvSpPr>
        <p:spPr>
          <a:xfrm>
            <a:off x="5431154" y="2341879"/>
            <a:ext cx="2319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Adapt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4949825" y="3885882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937125" y="387985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19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926965" y="3873182"/>
            <a:ext cx="3322320" cy="0"/>
          </a:xfrm>
          <a:custGeom>
            <a:avLst/>
            <a:gdLst/>
            <a:ahLst/>
            <a:cxnLst/>
            <a:rect l="l" t="t" r="r" b="b"/>
            <a:pathLst>
              <a:path w="3322320">
                <a:moveTo>
                  <a:pt x="0" y="0"/>
                </a:moveTo>
                <a:lnTo>
                  <a:pt x="33223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919980" y="3866197"/>
            <a:ext cx="3336290" cy="0"/>
          </a:xfrm>
          <a:custGeom>
            <a:avLst/>
            <a:gdLst/>
            <a:ahLst/>
            <a:cxnLst/>
            <a:rect l="l" t="t" r="r" b="b"/>
            <a:pathLst>
              <a:path w="3336290">
                <a:moveTo>
                  <a:pt x="0" y="0"/>
                </a:moveTo>
                <a:lnTo>
                  <a:pt x="33362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913312" y="3859212"/>
            <a:ext cx="3349625" cy="0"/>
          </a:xfrm>
          <a:custGeom>
            <a:avLst/>
            <a:gdLst/>
            <a:ahLst/>
            <a:cxnLst/>
            <a:rect l="l" t="t" r="r" b="b"/>
            <a:pathLst>
              <a:path w="3349625">
                <a:moveTo>
                  <a:pt x="0" y="0"/>
                </a:moveTo>
                <a:lnTo>
                  <a:pt x="33496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909502" y="3852545"/>
            <a:ext cx="3357245" cy="0"/>
          </a:xfrm>
          <a:custGeom>
            <a:avLst/>
            <a:gdLst/>
            <a:ahLst/>
            <a:cxnLst/>
            <a:rect l="l" t="t" r="r" b="b"/>
            <a:pathLst>
              <a:path w="3357245">
                <a:moveTo>
                  <a:pt x="0" y="0"/>
                </a:moveTo>
                <a:lnTo>
                  <a:pt x="33572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905375" y="3845877"/>
            <a:ext cx="3365500" cy="0"/>
          </a:xfrm>
          <a:custGeom>
            <a:avLst/>
            <a:gdLst/>
            <a:ahLst/>
            <a:cxnLst/>
            <a:rect l="l" t="t" r="r" b="b"/>
            <a:pathLst>
              <a:path w="3365500">
                <a:moveTo>
                  <a:pt x="0" y="0"/>
                </a:moveTo>
                <a:lnTo>
                  <a:pt x="33655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899660" y="3835400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898390" y="3825875"/>
            <a:ext cx="3379470" cy="0"/>
          </a:xfrm>
          <a:custGeom>
            <a:avLst/>
            <a:gdLst/>
            <a:ahLst/>
            <a:cxnLst/>
            <a:rect l="l" t="t" r="r" b="b"/>
            <a:pathLst>
              <a:path w="3379470">
                <a:moveTo>
                  <a:pt x="0" y="0"/>
                </a:moveTo>
                <a:lnTo>
                  <a:pt x="33794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896802" y="3818890"/>
            <a:ext cx="3382645" cy="0"/>
          </a:xfrm>
          <a:custGeom>
            <a:avLst/>
            <a:gdLst/>
            <a:ahLst/>
            <a:cxnLst/>
            <a:rect l="l" t="t" r="r" b="b"/>
            <a:pathLst>
              <a:path w="3382645">
                <a:moveTo>
                  <a:pt x="0" y="0"/>
                </a:moveTo>
                <a:lnTo>
                  <a:pt x="33826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896485" y="3811587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895850" y="38049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895850" y="379476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895850" y="378460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895850" y="377761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895850" y="377094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895850" y="37642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895850" y="37572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895850" y="37503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895850" y="37436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895850" y="373697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895850" y="37299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895850" y="37230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895850" y="371189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895850" y="369982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895850" y="36912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895850" y="368268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895850" y="36741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895850" y="36655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895850" y="36528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895850" y="36398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895850" y="363092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895850" y="362204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895850" y="361346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895850" y="36048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895850" y="35918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895850" y="35791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895850" y="35706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895850" y="356203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895850" y="35531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895850" y="354425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895850" y="35356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895850" y="352710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895850" y="351853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895850" y="350996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895850" y="35013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895850" y="348837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895850" y="34753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895850" y="346646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896485" y="3458209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897755" y="3449954"/>
            <a:ext cx="3380740" cy="0"/>
          </a:xfrm>
          <a:custGeom>
            <a:avLst/>
            <a:gdLst/>
            <a:ahLst/>
            <a:cxnLst/>
            <a:rect l="l" t="t" r="r" b="b"/>
            <a:pathLst>
              <a:path w="3380740">
                <a:moveTo>
                  <a:pt x="0" y="0"/>
                </a:moveTo>
                <a:lnTo>
                  <a:pt x="33807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899660" y="3440429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902623" y="3427412"/>
            <a:ext cx="3371215" cy="0"/>
          </a:xfrm>
          <a:custGeom>
            <a:avLst/>
            <a:gdLst/>
            <a:ahLst/>
            <a:cxnLst/>
            <a:rect l="l" t="t" r="r" b="b"/>
            <a:pathLst>
              <a:path w="3371215">
                <a:moveTo>
                  <a:pt x="0" y="0"/>
                </a:moveTo>
                <a:lnTo>
                  <a:pt x="33707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912360" y="3414712"/>
            <a:ext cx="3351529" cy="0"/>
          </a:xfrm>
          <a:custGeom>
            <a:avLst/>
            <a:gdLst/>
            <a:ahLst/>
            <a:cxnLst/>
            <a:rect l="l" t="t" r="r" b="b"/>
            <a:pathLst>
              <a:path w="3351529">
                <a:moveTo>
                  <a:pt x="0" y="0"/>
                </a:moveTo>
                <a:lnTo>
                  <a:pt x="33512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919662" y="3406140"/>
            <a:ext cx="3336925" cy="0"/>
          </a:xfrm>
          <a:custGeom>
            <a:avLst/>
            <a:gdLst/>
            <a:ahLst/>
            <a:cxnLst/>
            <a:rect l="l" t="t" r="r" b="b"/>
            <a:pathLst>
              <a:path w="3336925">
                <a:moveTo>
                  <a:pt x="0" y="0"/>
                </a:moveTo>
                <a:lnTo>
                  <a:pt x="33366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929504" y="3397567"/>
            <a:ext cx="3317240" cy="0"/>
          </a:xfrm>
          <a:custGeom>
            <a:avLst/>
            <a:gdLst/>
            <a:ahLst/>
            <a:cxnLst/>
            <a:rect l="l" t="t" r="r" b="b"/>
            <a:pathLst>
              <a:path w="3317240">
                <a:moveTo>
                  <a:pt x="0" y="0"/>
                </a:moveTo>
                <a:lnTo>
                  <a:pt x="33172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942840" y="3388995"/>
            <a:ext cx="3289935" cy="0"/>
          </a:xfrm>
          <a:custGeom>
            <a:avLst/>
            <a:gdLst/>
            <a:ahLst/>
            <a:cxnLst/>
            <a:rect l="l" t="t" r="r" b="b"/>
            <a:pathLst>
              <a:path w="3289934">
                <a:moveTo>
                  <a:pt x="0" y="0"/>
                </a:moveTo>
                <a:lnTo>
                  <a:pt x="32899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895975" y="33842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89585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895505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979670" y="388874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0" y="0"/>
                </a:moveTo>
                <a:lnTo>
                  <a:pt x="32169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8196580" y="38137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828040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8205456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979670" y="338455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32169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 txBox="1"/>
          <p:nvPr/>
        </p:nvSpPr>
        <p:spPr>
          <a:xfrm>
            <a:off x="5095875" y="3529965"/>
            <a:ext cx="29927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737235" y="388588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24535" y="387985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14375" y="387318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07390" y="386619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00722" y="385921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696912" y="385254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692785" y="384587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687070" y="383540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685800" y="382587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684212" y="3818890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683895" y="381158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683260" y="38049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83260" y="37947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83260" y="37846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683260" y="37776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683260" y="37709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683260" y="376427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683260" y="37572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683260" y="37503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83260" y="37436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683260" y="37369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83260" y="37299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83260" y="37230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83260" y="37118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683260" y="36998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683260" y="36912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83260" y="368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683260" y="36741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683260" y="36655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683260" y="36569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683260" y="36483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683260" y="36398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683260" y="36309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683260" y="3622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683260" y="36134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683260" y="36048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683260" y="35918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683260" y="35791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683260" y="35706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683260" y="35620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683260" y="35531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683260" y="35398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683260" y="3527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683260" y="3518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683260" y="3509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683260" y="3501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683260" y="34883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683260" y="34753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683260" y="34664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683895" y="345820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685165" y="344995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687070" y="3440429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690033" y="342741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699770" y="341471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707072" y="3406140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716914" y="339756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730249" y="338899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683385" y="33842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683259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682915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767080" y="388874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3768090" y="38137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385191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3776966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767080" y="338455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 txBox="1"/>
          <p:nvPr/>
        </p:nvSpPr>
        <p:spPr>
          <a:xfrm>
            <a:off x="913130" y="3529965"/>
            <a:ext cx="271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4770120" y="6338887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>
                <a:moveTo>
                  <a:pt x="0" y="0"/>
                </a:moveTo>
                <a:lnTo>
                  <a:pt x="3636645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4757420" y="6332854"/>
            <a:ext cx="3662045" cy="0"/>
          </a:xfrm>
          <a:custGeom>
            <a:avLst/>
            <a:gdLst/>
            <a:ahLst/>
            <a:cxnLst/>
            <a:rect l="l" t="t" r="r" b="b"/>
            <a:pathLst>
              <a:path w="3662045">
                <a:moveTo>
                  <a:pt x="0" y="0"/>
                </a:moveTo>
                <a:lnTo>
                  <a:pt x="3662045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4747260" y="6326187"/>
            <a:ext cx="3682365" cy="0"/>
          </a:xfrm>
          <a:custGeom>
            <a:avLst/>
            <a:gdLst/>
            <a:ahLst/>
            <a:cxnLst/>
            <a:rect l="l" t="t" r="r" b="b"/>
            <a:pathLst>
              <a:path w="3682365">
                <a:moveTo>
                  <a:pt x="0" y="0"/>
                </a:moveTo>
                <a:lnTo>
                  <a:pt x="3682365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4740275" y="6319202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6335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4733607" y="6312217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>
                <a:moveTo>
                  <a:pt x="0" y="0"/>
                </a:moveTo>
                <a:lnTo>
                  <a:pt x="3709670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4729797" y="6305550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729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4725670" y="6298882"/>
            <a:ext cx="3725545" cy="0"/>
          </a:xfrm>
          <a:custGeom>
            <a:avLst/>
            <a:gdLst/>
            <a:ahLst/>
            <a:cxnLst/>
            <a:rect l="l" t="t" r="r" b="b"/>
            <a:pathLst>
              <a:path w="3725545">
                <a:moveTo>
                  <a:pt x="0" y="0"/>
                </a:moveTo>
                <a:lnTo>
                  <a:pt x="3725545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4719955" y="6288404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4718367" y="6278245"/>
            <a:ext cx="3740150" cy="0"/>
          </a:xfrm>
          <a:custGeom>
            <a:avLst/>
            <a:gdLst/>
            <a:ahLst/>
            <a:cxnLst/>
            <a:rect l="l" t="t" r="r" b="b"/>
            <a:pathLst>
              <a:path w="3740150">
                <a:moveTo>
                  <a:pt x="0" y="0"/>
                </a:moveTo>
                <a:lnTo>
                  <a:pt x="374015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4717415" y="6271895"/>
            <a:ext cx="3742054" cy="0"/>
          </a:xfrm>
          <a:custGeom>
            <a:avLst/>
            <a:gdLst/>
            <a:ahLst/>
            <a:cxnLst/>
            <a:rect l="l" t="t" r="r" b="b"/>
            <a:pathLst>
              <a:path w="3742054">
                <a:moveTo>
                  <a:pt x="0" y="0"/>
                </a:moveTo>
                <a:lnTo>
                  <a:pt x="3742055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4716780" y="6264592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4716145" y="62579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4716145" y="624776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4716145" y="623760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4716145" y="623062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716145" y="622395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716145" y="621728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4716145" y="621030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4716145" y="620331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716145" y="61966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716145" y="618997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716145" y="618299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716145" y="617601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716145" y="616489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716145" y="615283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716145" y="61442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716145" y="613568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716145" y="612711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716145" y="611854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716145" y="610584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4716145" y="60928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4716145" y="608393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4716145" y="607504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4716145" y="606647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4716145" y="605790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716145" y="604488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716145" y="603218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716145" y="602361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716145" y="601503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4716145" y="60061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4716145" y="599725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4716145" y="598868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716145" y="598011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4716145" y="597154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716145" y="596296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716145" y="595439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4716145" y="594137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4716145" y="59283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4716145" y="592010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716780" y="5911215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1016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718050" y="5902325"/>
            <a:ext cx="3740785" cy="0"/>
          </a:xfrm>
          <a:custGeom>
            <a:avLst/>
            <a:gdLst/>
            <a:ahLst/>
            <a:cxnLst/>
            <a:rect l="l" t="t" r="r" b="b"/>
            <a:pathLst>
              <a:path w="3740784">
                <a:moveTo>
                  <a:pt x="0" y="0"/>
                </a:moveTo>
                <a:lnTo>
                  <a:pt x="374078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719955" y="5893435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4722918" y="5880417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0836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732655" y="5867717"/>
            <a:ext cx="3711575" cy="0"/>
          </a:xfrm>
          <a:custGeom>
            <a:avLst/>
            <a:gdLst/>
            <a:ahLst/>
            <a:cxnLst/>
            <a:rect l="l" t="t" r="r" b="b"/>
            <a:pathLst>
              <a:path w="3711575">
                <a:moveTo>
                  <a:pt x="0" y="0"/>
                </a:moveTo>
                <a:lnTo>
                  <a:pt x="3711257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739957" y="5859145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652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749800" y="5850572"/>
            <a:ext cx="3677285" cy="0"/>
          </a:xfrm>
          <a:custGeom>
            <a:avLst/>
            <a:gdLst/>
            <a:ahLst/>
            <a:cxnLst/>
            <a:rect l="l" t="t" r="r" b="b"/>
            <a:pathLst>
              <a:path w="3677284">
                <a:moveTo>
                  <a:pt x="0" y="0"/>
                </a:moveTo>
                <a:lnTo>
                  <a:pt x="367728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763135" y="5842000"/>
            <a:ext cx="3649979" cy="0"/>
          </a:xfrm>
          <a:custGeom>
            <a:avLst/>
            <a:gdLst/>
            <a:ahLst/>
            <a:cxnLst/>
            <a:rect l="l" t="t" r="r" b="b"/>
            <a:pathLst>
              <a:path w="3649979">
                <a:moveTo>
                  <a:pt x="0" y="0"/>
                </a:moveTo>
                <a:lnTo>
                  <a:pt x="3649980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716270" y="583721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716145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715800" y="625792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4799965" y="6341745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0" y="0"/>
                </a:moveTo>
                <a:lnTo>
                  <a:pt x="357695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8376919" y="626680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8460740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8385796" y="583768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799965" y="5837554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35769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 txBox="1"/>
          <p:nvPr/>
        </p:nvSpPr>
        <p:spPr>
          <a:xfrm>
            <a:off x="4859654" y="5983604"/>
            <a:ext cx="34626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2" name="object 392"/>
          <p:cNvSpPr/>
          <p:nvPr/>
        </p:nvSpPr>
        <p:spPr>
          <a:xfrm>
            <a:off x="521335" y="6338887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508635" y="6332854"/>
            <a:ext cx="3517900" cy="0"/>
          </a:xfrm>
          <a:custGeom>
            <a:avLst/>
            <a:gdLst/>
            <a:ahLst/>
            <a:cxnLst/>
            <a:rect l="l" t="t" r="r" b="b"/>
            <a:pathLst>
              <a:path w="3517900">
                <a:moveTo>
                  <a:pt x="0" y="0"/>
                </a:moveTo>
                <a:lnTo>
                  <a:pt x="3517900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98475" y="6326187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491490" y="6319202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21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84822" y="6312217"/>
            <a:ext cx="3565525" cy="0"/>
          </a:xfrm>
          <a:custGeom>
            <a:avLst/>
            <a:gdLst/>
            <a:ahLst/>
            <a:cxnLst/>
            <a:rect l="l" t="t" r="r" b="b"/>
            <a:pathLst>
              <a:path w="3565525">
                <a:moveTo>
                  <a:pt x="0" y="0"/>
                </a:moveTo>
                <a:lnTo>
                  <a:pt x="35655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481012" y="6305550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31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76885" y="6298882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471170" y="6288404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469582" y="6278245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>
                <a:moveTo>
                  <a:pt x="0" y="0"/>
                </a:moveTo>
                <a:lnTo>
                  <a:pt x="359600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468630" y="6271895"/>
            <a:ext cx="3597910" cy="0"/>
          </a:xfrm>
          <a:custGeom>
            <a:avLst/>
            <a:gdLst/>
            <a:ahLst/>
            <a:cxnLst/>
            <a:rect l="l" t="t" r="r" b="b"/>
            <a:pathLst>
              <a:path w="3597910">
                <a:moveTo>
                  <a:pt x="0" y="0"/>
                </a:moveTo>
                <a:lnTo>
                  <a:pt x="3597910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67995" y="6264592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67359" y="62579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467359" y="62477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467359" y="62376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467359" y="62306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467359" y="622395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467359" y="621728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467359" y="62103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467359" y="620331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467359" y="61966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467359" y="61899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67359" y="618299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67359" y="617601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67359" y="61648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67359" y="615283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67359" y="61442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467359" y="613568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467359" y="612711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467359" y="61185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467359" y="61099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467359" y="61013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467359" y="60928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467359" y="608393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467359" y="60750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467359" y="606647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467359" y="60579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467359" y="604488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467359" y="603218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467359" y="602361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467359" y="601503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467359" y="60061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467359" y="59928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467359" y="59801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467359" y="597154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467359" y="596296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467359" y="595439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467359" y="594137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467359" y="59283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467359" y="59201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467995" y="5911215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1016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469265" y="5902325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6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471170" y="5893435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474133" y="5880417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66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483870" y="5867717"/>
            <a:ext cx="3567429" cy="0"/>
          </a:xfrm>
          <a:custGeom>
            <a:avLst/>
            <a:gdLst/>
            <a:ahLst/>
            <a:cxnLst/>
            <a:rect l="l" t="t" r="r" b="b"/>
            <a:pathLst>
              <a:path w="3567429">
                <a:moveTo>
                  <a:pt x="0" y="0"/>
                </a:moveTo>
                <a:lnTo>
                  <a:pt x="35671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491172" y="5859145"/>
            <a:ext cx="3552825" cy="0"/>
          </a:xfrm>
          <a:custGeom>
            <a:avLst/>
            <a:gdLst/>
            <a:ahLst/>
            <a:cxnLst/>
            <a:rect l="l" t="t" r="r" b="b"/>
            <a:pathLst>
              <a:path w="3552825">
                <a:moveTo>
                  <a:pt x="0" y="0"/>
                </a:moveTo>
                <a:lnTo>
                  <a:pt x="35525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501015" y="5850572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1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514350" y="5842000"/>
            <a:ext cx="3505835" cy="0"/>
          </a:xfrm>
          <a:custGeom>
            <a:avLst/>
            <a:gdLst/>
            <a:ahLst/>
            <a:cxnLst/>
            <a:rect l="l" t="t" r="r" b="b"/>
            <a:pathLst>
              <a:path w="3505835">
                <a:moveTo>
                  <a:pt x="0" y="0"/>
                </a:moveTo>
                <a:lnTo>
                  <a:pt x="35058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467485" y="583721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467359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467015" y="625792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551180" y="6341745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3983990" y="626680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4067810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3992866" y="583768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551180" y="5837554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34328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 txBox="1"/>
          <p:nvPr/>
        </p:nvSpPr>
        <p:spPr>
          <a:xfrm>
            <a:off x="676275" y="5983604"/>
            <a:ext cx="3187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8" name="object 458"/>
          <p:cNvSpPr/>
          <p:nvPr/>
        </p:nvSpPr>
        <p:spPr>
          <a:xfrm>
            <a:off x="5270500" y="5100320"/>
            <a:ext cx="2635885" cy="0"/>
          </a:xfrm>
          <a:custGeom>
            <a:avLst/>
            <a:gdLst/>
            <a:ahLst/>
            <a:cxnLst/>
            <a:rect l="l" t="t" r="r" b="b"/>
            <a:pathLst>
              <a:path w="2635884">
                <a:moveTo>
                  <a:pt x="0" y="0"/>
                </a:moveTo>
                <a:lnTo>
                  <a:pt x="2635884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5255260" y="5092065"/>
            <a:ext cx="2666365" cy="0"/>
          </a:xfrm>
          <a:custGeom>
            <a:avLst/>
            <a:gdLst/>
            <a:ahLst/>
            <a:cxnLst/>
            <a:rect l="l" t="t" r="r" b="b"/>
            <a:pathLst>
              <a:path w="2666365">
                <a:moveTo>
                  <a:pt x="0" y="0"/>
                </a:moveTo>
                <a:lnTo>
                  <a:pt x="2666365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5244782" y="508317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5237162" y="5074285"/>
            <a:ext cx="2702560" cy="0"/>
          </a:xfrm>
          <a:custGeom>
            <a:avLst/>
            <a:gdLst/>
            <a:ahLst/>
            <a:cxnLst/>
            <a:rect l="l" t="t" r="r" b="b"/>
            <a:pathLst>
              <a:path w="2702559">
                <a:moveTo>
                  <a:pt x="0" y="0"/>
                </a:moveTo>
                <a:lnTo>
                  <a:pt x="2702560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5231341" y="5065395"/>
            <a:ext cx="2714625" cy="0"/>
          </a:xfrm>
          <a:custGeom>
            <a:avLst/>
            <a:gdLst/>
            <a:ahLst/>
            <a:cxnLst/>
            <a:rect l="l" t="t" r="r" b="b"/>
            <a:pathLst>
              <a:path w="2714625">
                <a:moveTo>
                  <a:pt x="0" y="0"/>
                </a:moveTo>
                <a:lnTo>
                  <a:pt x="2714201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5227002" y="5056504"/>
            <a:ext cx="2722880" cy="0"/>
          </a:xfrm>
          <a:custGeom>
            <a:avLst/>
            <a:gdLst/>
            <a:ahLst/>
            <a:cxnLst/>
            <a:rect l="l" t="t" r="r" b="b"/>
            <a:pathLst>
              <a:path w="2722879">
                <a:moveTo>
                  <a:pt x="0" y="0"/>
                </a:moveTo>
                <a:lnTo>
                  <a:pt x="2722880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5224145" y="5047615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59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5222240" y="5038725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0160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5220970" y="5030470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888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5220335" y="5021579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5220335" y="500761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5220335" y="499459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5220335" y="498570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5220335" y="497681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5220335" y="496824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5220335" y="495935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5220335" y="495046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5220335" y="494157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5220335" y="492696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5220335" y="491077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220335" y="489902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220335" y="488759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220335" y="487584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5220335" y="486378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220335" y="485203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220335" y="484060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5220335" y="482885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5220335" y="481679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5220335" y="480504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5220335" y="479361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5220335" y="478186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5220335" y="476980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5220335" y="475805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5220335" y="474662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5220335" y="472916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5220335" y="471138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5220335" y="469963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5220652" y="4683125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5220335" y="468884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5220970" y="4676775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5222240" y="4664709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1429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5221816" y="4670425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>
                <a:moveTo>
                  <a:pt x="0" y="0"/>
                </a:moveTo>
                <a:lnTo>
                  <a:pt x="2733145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5224145" y="4652962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277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5229225" y="4640897"/>
            <a:ext cx="2718435" cy="0"/>
          </a:xfrm>
          <a:custGeom>
            <a:avLst/>
            <a:gdLst/>
            <a:ahLst/>
            <a:cxnLst/>
            <a:rect l="l" t="t" r="r" b="b"/>
            <a:pathLst>
              <a:path w="2718434">
                <a:moveTo>
                  <a:pt x="0" y="0"/>
                </a:moveTo>
                <a:lnTo>
                  <a:pt x="2718117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5236527" y="4629150"/>
            <a:ext cx="2703830" cy="0"/>
          </a:xfrm>
          <a:custGeom>
            <a:avLst/>
            <a:gdLst/>
            <a:ahLst/>
            <a:cxnLst/>
            <a:rect l="l" t="t" r="r" b="b"/>
            <a:pathLst>
              <a:path w="2703829">
                <a:moveTo>
                  <a:pt x="0" y="0"/>
                </a:moveTo>
                <a:lnTo>
                  <a:pt x="2703512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5247005" y="4617720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09">
                <a:moveTo>
                  <a:pt x="0" y="0"/>
                </a:moveTo>
                <a:lnTo>
                  <a:pt x="2683192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5262245" y="4605972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5220460" y="459959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5220335" y="468376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5219990" y="5020309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5304154" y="5104129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0" y="0"/>
                </a:moveTo>
                <a:lnTo>
                  <a:pt x="2568575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7872730" y="502918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7956550" y="468376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7881606" y="460006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5304154" y="4599940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25685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 txBox="1"/>
          <p:nvPr/>
        </p:nvSpPr>
        <p:spPr>
          <a:xfrm>
            <a:off x="5361304" y="4745990"/>
            <a:ext cx="2455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ispat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5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nd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4" name="object 514"/>
          <p:cNvSpPr/>
          <p:nvPr/>
        </p:nvSpPr>
        <p:spPr>
          <a:xfrm>
            <a:off x="3851910" y="130492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4918075" y="124777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6588125" y="1557019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0"/>
                </a:moveTo>
                <a:lnTo>
                  <a:pt x="0" y="63881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6530975" y="211010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6588125" y="2700020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53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6530975" y="329882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3851910" y="363664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39">
                <a:moveTo>
                  <a:pt x="10439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3851910" y="357949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2267585" y="3888740"/>
            <a:ext cx="4320540" cy="711200"/>
          </a:xfrm>
          <a:custGeom>
            <a:avLst/>
            <a:gdLst/>
            <a:ahLst/>
            <a:cxnLst/>
            <a:rect l="l" t="t" r="r" b="b"/>
            <a:pathLst>
              <a:path w="4320540" h="711200">
                <a:moveTo>
                  <a:pt x="0" y="0"/>
                </a:moveTo>
                <a:lnTo>
                  <a:pt x="0" y="355600"/>
                </a:lnTo>
                <a:lnTo>
                  <a:pt x="4320540" y="355600"/>
                </a:lnTo>
                <a:lnTo>
                  <a:pt x="4320540" y="71120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6530975" y="451421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6588125" y="5104129"/>
            <a:ext cx="0" cy="734060"/>
          </a:xfrm>
          <a:custGeom>
            <a:avLst/>
            <a:gdLst/>
            <a:ahLst/>
            <a:cxnLst/>
            <a:rect l="l" t="t" r="r" b="b"/>
            <a:pathLst>
              <a:path h="734060">
                <a:moveTo>
                  <a:pt x="0" y="0"/>
                </a:moveTo>
                <a:lnTo>
                  <a:pt x="0" y="73406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6530975" y="575246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4067175" y="6089650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64833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4067175" y="603250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23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453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437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739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0722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6912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278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707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580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4212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389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326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326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326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326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326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326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326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326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326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326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326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326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326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326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326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326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326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326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326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326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326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326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326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326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3260" y="12601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326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8326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326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326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8326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326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8326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326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326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326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326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326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8326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8389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8516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8516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8707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90033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9977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07072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1691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0249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83385" y="1052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3259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2915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708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68090" y="1482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5191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776966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6708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61389" y="1198880"/>
            <a:ext cx="2621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5777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4507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3491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02793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021262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17452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1332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00761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00634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004752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00443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00380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00380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0380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00380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00380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00380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00380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00380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00380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00380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00380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00380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00380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00380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00380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00380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00380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00380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00380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00380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00380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00380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00380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00380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003800" y="12646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003800" y="12560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00380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00380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00380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00380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00380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00380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00380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00380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00380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00380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00380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00380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00380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00443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00570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00570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00761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010573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02031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027612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03745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050790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4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003925" y="1052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00380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003455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08762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088630" y="1482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17245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097506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08762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5144134" y="1198880"/>
            <a:ext cx="2895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5053965" y="2696210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1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038725" y="2687955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799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028247" y="2679064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75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020627" y="2670175"/>
            <a:ext cx="3134995" cy="0"/>
          </a:xfrm>
          <a:custGeom>
            <a:avLst/>
            <a:gdLst/>
            <a:ahLst/>
            <a:cxnLst/>
            <a:rect l="l" t="t" r="r" b="b"/>
            <a:pathLst>
              <a:path w="3134995">
                <a:moveTo>
                  <a:pt x="0" y="0"/>
                </a:moveTo>
                <a:lnTo>
                  <a:pt x="313499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014806" y="2661285"/>
            <a:ext cx="3147060" cy="0"/>
          </a:xfrm>
          <a:custGeom>
            <a:avLst/>
            <a:gdLst/>
            <a:ahLst/>
            <a:cxnLst/>
            <a:rect l="l" t="t" r="r" b="b"/>
            <a:pathLst>
              <a:path w="3147059">
                <a:moveTo>
                  <a:pt x="0" y="0"/>
                </a:moveTo>
                <a:lnTo>
                  <a:pt x="314663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010467" y="2652395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531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007610" y="2643505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005705" y="263461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004435" y="2626360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003800" y="261747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003800" y="26035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003800" y="25904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003800" y="25815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003800" y="25727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003800" y="25641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003800" y="25552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003800" y="25463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003800" y="25374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003800" y="25228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003800" y="25066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003800" y="24949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003800" y="24834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003800" y="24717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003800" y="24596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003800" y="24479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003800" y="24364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003800" y="2424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003800" y="241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003800" y="24009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003800" y="23895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003800" y="23777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003800" y="23656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003800" y="23539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003800" y="23425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003800" y="23250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003800" y="23072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003800" y="22955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004117" y="2279014"/>
            <a:ext cx="3168015" cy="0"/>
          </a:xfrm>
          <a:custGeom>
            <a:avLst/>
            <a:gdLst/>
            <a:ahLst/>
            <a:cxnLst/>
            <a:rect l="l" t="t" r="r" b="b"/>
            <a:pathLst>
              <a:path w="3168015">
                <a:moveTo>
                  <a:pt x="0" y="0"/>
                </a:moveTo>
                <a:lnTo>
                  <a:pt x="3168015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003800" y="22847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004435" y="2272664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005705" y="225996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60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005281" y="2265679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09">
                <a:moveTo>
                  <a:pt x="0" y="0"/>
                </a:moveTo>
                <a:lnTo>
                  <a:pt x="3165580" y="0"/>
                </a:lnTo>
              </a:path>
            </a:pathLst>
          </a:custGeom>
          <a:ln w="3809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007610" y="2248852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071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012690" y="2236787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55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019992" y="2225039"/>
            <a:ext cx="3136265" cy="0"/>
          </a:xfrm>
          <a:custGeom>
            <a:avLst/>
            <a:gdLst/>
            <a:ahLst/>
            <a:cxnLst/>
            <a:rect l="l" t="t" r="r" b="b"/>
            <a:pathLst>
              <a:path w="3136265">
                <a:moveTo>
                  <a:pt x="0" y="0"/>
                </a:moveTo>
                <a:lnTo>
                  <a:pt x="313594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030470" y="2213610"/>
            <a:ext cx="3115945" cy="0"/>
          </a:xfrm>
          <a:custGeom>
            <a:avLst/>
            <a:gdLst/>
            <a:ahLst/>
            <a:cxnLst/>
            <a:rect l="l" t="t" r="r" b="b"/>
            <a:pathLst>
              <a:path w="3115945">
                <a:moveTo>
                  <a:pt x="0" y="0"/>
                </a:moveTo>
                <a:lnTo>
                  <a:pt x="311562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045710" y="2201862"/>
            <a:ext cx="3085465" cy="0"/>
          </a:xfrm>
          <a:custGeom>
            <a:avLst/>
            <a:gdLst/>
            <a:ahLst/>
            <a:cxnLst/>
            <a:rect l="l" t="t" r="r" b="b"/>
            <a:pathLst>
              <a:path w="3085465">
                <a:moveTo>
                  <a:pt x="0" y="0"/>
                </a:moveTo>
                <a:lnTo>
                  <a:pt x="308546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003925" y="2195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00380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003455" y="2616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087620" y="270002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088630" y="2625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17245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8097506" y="2195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087620" y="2195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 txBox="1"/>
          <p:nvPr/>
        </p:nvSpPr>
        <p:spPr>
          <a:xfrm>
            <a:off x="5431154" y="2341879"/>
            <a:ext cx="2319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Adapt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4949825" y="3885882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937125" y="387985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19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926965" y="3873182"/>
            <a:ext cx="3322320" cy="0"/>
          </a:xfrm>
          <a:custGeom>
            <a:avLst/>
            <a:gdLst/>
            <a:ahLst/>
            <a:cxnLst/>
            <a:rect l="l" t="t" r="r" b="b"/>
            <a:pathLst>
              <a:path w="3322320">
                <a:moveTo>
                  <a:pt x="0" y="0"/>
                </a:moveTo>
                <a:lnTo>
                  <a:pt x="33223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919980" y="3866197"/>
            <a:ext cx="3336290" cy="0"/>
          </a:xfrm>
          <a:custGeom>
            <a:avLst/>
            <a:gdLst/>
            <a:ahLst/>
            <a:cxnLst/>
            <a:rect l="l" t="t" r="r" b="b"/>
            <a:pathLst>
              <a:path w="3336290">
                <a:moveTo>
                  <a:pt x="0" y="0"/>
                </a:moveTo>
                <a:lnTo>
                  <a:pt x="33362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913312" y="3859212"/>
            <a:ext cx="3349625" cy="0"/>
          </a:xfrm>
          <a:custGeom>
            <a:avLst/>
            <a:gdLst/>
            <a:ahLst/>
            <a:cxnLst/>
            <a:rect l="l" t="t" r="r" b="b"/>
            <a:pathLst>
              <a:path w="3349625">
                <a:moveTo>
                  <a:pt x="0" y="0"/>
                </a:moveTo>
                <a:lnTo>
                  <a:pt x="33496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909502" y="3852545"/>
            <a:ext cx="3357245" cy="0"/>
          </a:xfrm>
          <a:custGeom>
            <a:avLst/>
            <a:gdLst/>
            <a:ahLst/>
            <a:cxnLst/>
            <a:rect l="l" t="t" r="r" b="b"/>
            <a:pathLst>
              <a:path w="3357245">
                <a:moveTo>
                  <a:pt x="0" y="0"/>
                </a:moveTo>
                <a:lnTo>
                  <a:pt x="33572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905375" y="3845877"/>
            <a:ext cx="3365500" cy="0"/>
          </a:xfrm>
          <a:custGeom>
            <a:avLst/>
            <a:gdLst/>
            <a:ahLst/>
            <a:cxnLst/>
            <a:rect l="l" t="t" r="r" b="b"/>
            <a:pathLst>
              <a:path w="3365500">
                <a:moveTo>
                  <a:pt x="0" y="0"/>
                </a:moveTo>
                <a:lnTo>
                  <a:pt x="33655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899660" y="3835400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898390" y="3825875"/>
            <a:ext cx="3379470" cy="0"/>
          </a:xfrm>
          <a:custGeom>
            <a:avLst/>
            <a:gdLst/>
            <a:ahLst/>
            <a:cxnLst/>
            <a:rect l="l" t="t" r="r" b="b"/>
            <a:pathLst>
              <a:path w="3379470">
                <a:moveTo>
                  <a:pt x="0" y="0"/>
                </a:moveTo>
                <a:lnTo>
                  <a:pt x="33794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896802" y="3818890"/>
            <a:ext cx="3382645" cy="0"/>
          </a:xfrm>
          <a:custGeom>
            <a:avLst/>
            <a:gdLst/>
            <a:ahLst/>
            <a:cxnLst/>
            <a:rect l="l" t="t" r="r" b="b"/>
            <a:pathLst>
              <a:path w="3382645">
                <a:moveTo>
                  <a:pt x="0" y="0"/>
                </a:moveTo>
                <a:lnTo>
                  <a:pt x="33826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896485" y="3811587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895850" y="38049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895850" y="379476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895850" y="378460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895850" y="377761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895850" y="377094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895850" y="37642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895850" y="37572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895850" y="37503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895850" y="37436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895850" y="373697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895850" y="37299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895850" y="37230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895850" y="371189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895850" y="369982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895850" y="36912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895850" y="368268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895850" y="36741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895850" y="36655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895850" y="36528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895850" y="36398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895850" y="363092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895850" y="362204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895850" y="361346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895850" y="36048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895850" y="35918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895850" y="35791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895850" y="35706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895850" y="356203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895850" y="35531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895850" y="354425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895850" y="35356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895850" y="352710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895850" y="351853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895850" y="350996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895850" y="35013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895850" y="348837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895850" y="34753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895850" y="346646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896485" y="3458209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897755" y="3449954"/>
            <a:ext cx="3380740" cy="0"/>
          </a:xfrm>
          <a:custGeom>
            <a:avLst/>
            <a:gdLst/>
            <a:ahLst/>
            <a:cxnLst/>
            <a:rect l="l" t="t" r="r" b="b"/>
            <a:pathLst>
              <a:path w="3380740">
                <a:moveTo>
                  <a:pt x="0" y="0"/>
                </a:moveTo>
                <a:lnTo>
                  <a:pt x="33807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899660" y="3440429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902623" y="3427412"/>
            <a:ext cx="3371215" cy="0"/>
          </a:xfrm>
          <a:custGeom>
            <a:avLst/>
            <a:gdLst/>
            <a:ahLst/>
            <a:cxnLst/>
            <a:rect l="l" t="t" r="r" b="b"/>
            <a:pathLst>
              <a:path w="3371215">
                <a:moveTo>
                  <a:pt x="0" y="0"/>
                </a:moveTo>
                <a:lnTo>
                  <a:pt x="33707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912360" y="3414712"/>
            <a:ext cx="3351529" cy="0"/>
          </a:xfrm>
          <a:custGeom>
            <a:avLst/>
            <a:gdLst/>
            <a:ahLst/>
            <a:cxnLst/>
            <a:rect l="l" t="t" r="r" b="b"/>
            <a:pathLst>
              <a:path w="3351529">
                <a:moveTo>
                  <a:pt x="0" y="0"/>
                </a:moveTo>
                <a:lnTo>
                  <a:pt x="33512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919662" y="3406140"/>
            <a:ext cx="3336925" cy="0"/>
          </a:xfrm>
          <a:custGeom>
            <a:avLst/>
            <a:gdLst/>
            <a:ahLst/>
            <a:cxnLst/>
            <a:rect l="l" t="t" r="r" b="b"/>
            <a:pathLst>
              <a:path w="3336925">
                <a:moveTo>
                  <a:pt x="0" y="0"/>
                </a:moveTo>
                <a:lnTo>
                  <a:pt x="33366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929504" y="3397567"/>
            <a:ext cx="3317240" cy="0"/>
          </a:xfrm>
          <a:custGeom>
            <a:avLst/>
            <a:gdLst/>
            <a:ahLst/>
            <a:cxnLst/>
            <a:rect l="l" t="t" r="r" b="b"/>
            <a:pathLst>
              <a:path w="3317240">
                <a:moveTo>
                  <a:pt x="0" y="0"/>
                </a:moveTo>
                <a:lnTo>
                  <a:pt x="33172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942840" y="3388995"/>
            <a:ext cx="3289935" cy="0"/>
          </a:xfrm>
          <a:custGeom>
            <a:avLst/>
            <a:gdLst/>
            <a:ahLst/>
            <a:cxnLst/>
            <a:rect l="l" t="t" r="r" b="b"/>
            <a:pathLst>
              <a:path w="3289934">
                <a:moveTo>
                  <a:pt x="0" y="0"/>
                </a:moveTo>
                <a:lnTo>
                  <a:pt x="32899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895975" y="33842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89585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895505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979670" y="388874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0" y="0"/>
                </a:moveTo>
                <a:lnTo>
                  <a:pt x="32169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8196580" y="38137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828040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8205456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979670" y="338455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32169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 txBox="1"/>
          <p:nvPr/>
        </p:nvSpPr>
        <p:spPr>
          <a:xfrm>
            <a:off x="5095875" y="3529965"/>
            <a:ext cx="29927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737235" y="388588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24535" y="387985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14375" y="387318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07390" y="386619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00722" y="385921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96912" y="385254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692785" y="384587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687070" y="383540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685800" y="382587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684212" y="3818890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683895" y="381158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683260" y="38049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683260" y="37947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83260" y="37846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83260" y="37776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683260" y="37709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683260" y="376427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683260" y="37572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683260" y="37503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683260" y="37436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83260" y="37369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683260" y="37299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83260" y="37230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83260" y="37118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83260" y="36998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683260" y="36912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683260" y="368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83260" y="36741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683260" y="36655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683260" y="36569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683260" y="36483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683260" y="36398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683260" y="36309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683260" y="3622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683260" y="36134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683260" y="36048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683260" y="35918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683260" y="35791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683260" y="35706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683260" y="35620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683260" y="35531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683260" y="35398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683260" y="3527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683260" y="3518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683260" y="3509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683260" y="3501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683260" y="34883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683260" y="34753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683260" y="34664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683895" y="345820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685165" y="344995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687070" y="3440429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690033" y="342741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699770" y="341471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707072" y="3406140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716914" y="339756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730249" y="338899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683385" y="33842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683259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682915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767080" y="388874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3768090" y="38137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385191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3776966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767080" y="338455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 txBox="1"/>
          <p:nvPr/>
        </p:nvSpPr>
        <p:spPr>
          <a:xfrm>
            <a:off x="913130" y="3529965"/>
            <a:ext cx="271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4770120" y="6414452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>
                <a:moveTo>
                  <a:pt x="0" y="0"/>
                </a:moveTo>
                <a:lnTo>
                  <a:pt x="3636645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4757420" y="6408420"/>
            <a:ext cx="3662045" cy="0"/>
          </a:xfrm>
          <a:custGeom>
            <a:avLst/>
            <a:gdLst/>
            <a:ahLst/>
            <a:cxnLst/>
            <a:rect l="l" t="t" r="r" b="b"/>
            <a:pathLst>
              <a:path w="3662045">
                <a:moveTo>
                  <a:pt x="0" y="0"/>
                </a:moveTo>
                <a:lnTo>
                  <a:pt x="3662045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4747260" y="6401752"/>
            <a:ext cx="3682365" cy="0"/>
          </a:xfrm>
          <a:custGeom>
            <a:avLst/>
            <a:gdLst/>
            <a:ahLst/>
            <a:cxnLst/>
            <a:rect l="l" t="t" r="r" b="b"/>
            <a:pathLst>
              <a:path w="3682365">
                <a:moveTo>
                  <a:pt x="0" y="0"/>
                </a:moveTo>
                <a:lnTo>
                  <a:pt x="3682365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4740275" y="6394767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6335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4733607" y="6387782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>
                <a:moveTo>
                  <a:pt x="0" y="0"/>
                </a:moveTo>
                <a:lnTo>
                  <a:pt x="3709670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4729797" y="6381115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729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4725670" y="6374447"/>
            <a:ext cx="3725545" cy="0"/>
          </a:xfrm>
          <a:custGeom>
            <a:avLst/>
            <a:gdLst/>
            <a:ahLst/>
            <a:cxnLst/>
            <a:rect l="l" t="t" r="r" b="b"/>
            <a:pathLst>
              <a:path w="3725545">
                <a:moveTo>
                  <a:pt x="0" y="0"/>
                </a:moveTo>
                <a:lnTo>
                  <a:pt x="3725545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4719955" y="6363970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4718685" y="6354445"/>
            <a:ext cx="3739515" cy="0"/>
          </a:xfrm>
          <a:custGeom>
            <a:avLst/>
            <a:gdLst/>
            <a:ahLst/>
            <a:cxnLst/>
            <a:rect l="l" t="t" r="r" b="b"/>
            <a:pathLst>
              <a:path w="3739515">
                <a:moveTo>
                  <a:pt x="0" y="0"/>
                </a:moveTo>
                <a:lnTo>
                  <a:pt x="373951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4717097" y="6347459"/>
            <a:ext cx="3742690" cy="0"/>
          </a:xfrm>
          <a:custGeom>
            <a:avLst/>
            <a:gdLst/>
            <a:ahLst/>
            <a:cxnLst/>
            <a:rect l="l" t="t" r="r" b="b"/>
            <a:pathLst>
              <a:path w="3742690">
                <a:moveTo>
                  <a:pt x="0" y="0"/>
                </a:moveTo>
                <a:lnTo>
                  <a:pt x="374269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4716780" y="6340157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4716145" y="633349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4716145" y="632332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4716145" y="631317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4716145" y="630618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4716145" y="629951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716145" y="629285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716145" y="628586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4716145" y="627887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4716145" y="627221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716145" y="626554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716145" y="62585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716145" y="625157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716145" y="624046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716145" y="622839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716145" y="62198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716145" y="621125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716145" y="620267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716145" y="619410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716145" y="618140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716145" y="616839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4716145" y="615950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4716145" y="615061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4716145" y="614203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4716145" y="613346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4716145" y="61204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716145" y="61077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716145" y="609917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716145" y="609060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716145" y="608171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4716145" y="607282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4716145" y="606425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4716145" y="605567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716145" y="604710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4716145" y="603853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716145" y="60299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716145" y="601694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4716145" y="60039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4716145" y="599503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4716780" y="5986779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718050" y="5978525"/>
            <a:ext cx="3740785" cy="0"/>
          </a:xfrm>
          <a:custGeom>
            <a:avLst/>
            <a:gdLst/>
            <a:ahLst/>
            <a:cxnLst/>
            <a:rect l="l" t="t" r="r" b="b"/>
            <a:pathLst>
              <a:path w="3740784">
                <a:moveTo>
                  <a:pt x="0" y="0"/>
                </a:moveTo>
                <a:lnTo>
                  <a:pt x="374078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719955" y="5969000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722918" y="5955982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0836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4732655" y="5943282"/>
            <a:ext cx="3711575" cy="0"/>
          </a:xfrm>
          <a:custGeom>
            <a:avLst/>
            <a:gdLst/>
            <a:ahLst/>
            <a:cxnLst/>
            <a:rect l="l" t="t" r="r" b="b"/>
            <a:pathLst>
              <a:path w="3711575">
                <a:moveTo>
                  <a:pt x="0" y="0"/>
                </a:moveTo>
                <a:lnTo>
                  <a:pt x="3711257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739957" y="5934710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652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749800" y="5926137"/>
            <a:ext cx="3677285" cy="0"/>
          </a:xfrm>
          <a:custGeom>
            <a:avLst/>
            <a:gdLst/>
            <a:ahLst/>
            <a:cxnLst/>
            <a:rect l="l" t="t" r="r" b="b"/>
            <a:pathLst>
              <a:path w="3677284">
                <a:moveTo>
                  <a:pt x="0" y="0"/>
                </a:moveTo>
                <a:lnTo>
                  <a:pt x="367728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763135" y="5917565"/>
            <a:ext cx="3649979" cy="0"/>
          </a:xfrm>
          <a:custGeom>
            <a:avLst/>
            <a:gdLst/>
            <a:ahLst/>
            <a:cxnLst/>
            <a:rect l="l" t="t" r="r" b="b"/>
            <a:pathLst>
              <a:path w="3649979">
                <a:moveTo>
                  <a:pt x="0" y="0"/>
                </a:moveTo>
                <a:lnTo>
                  <a:pt x="3649980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716270" y="591277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716145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715800" y="633349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799965" y="6417310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0" y="0"/>
                </a:moveTo>
                <a:lnTo>
                  <a:pt x="357695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8376919" y="634236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8460740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8385796" y="591324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799965" y="5913120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35769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 txBox="1"/>
          <p:nvPr/>
        </p:nvSpPr>
        <p:spPr>
          <a:xfrm>
            <a:off x="4859654" y="6059170"/>
            <a:ext cx="34626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1" name="object 391"/>
          <p:cNvSpPr/>
          <p:nvPr/>
        </p:nvSpPr>
        <p:spPr>
          <a:xfrm>
            <a:off x="521335" y="6414452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508635" y="6408420"/>
            <a:ext cx="3517900" cy="0"/>
          </a:xfrm>
          <a:custGeom>
            <a:avLst/>
            <a:gdLst/>
            <a:ahLst/>
            <a:cxnLst/>
            <a:rect l="l" t="t" r="r" b="b"/>
            <a:pathLst>
              <a:path w="3517900">
                <a:moveTo>
                  <a:pt x="0" y="0"/>
                </a:moveTo>
                <a:lnTo>
                  <a:pt x="3517900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98475" y="6401752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91490" y="6394767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21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484822" y="6387782"/>
            <a:ext cx="3565525" cy="0"/>
          </a:xfrm>
          <a:custGeom>
            <a:avLst/>
            <a:gdLst/>
            <a:ahLst/>
            <a:cxnLst/>
            <a:rect l="l" t="t" r="r" b="b"/>
            <a:pathLst>
              <a:path w="3565525">
                <a:moveTo>
                  <a:pt x="0" y="0"/>
                </a:moveTo>
                <a:lnTo>
                  <a:pt x="35655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81012" y="6381115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31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476885" y="6374447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71170" y="6363970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469900" y="6354445"/>
            <a:ext cx="3595370" cy="0"/>
          </a:xfrm>
          <a:custGeom>
            <a:avLst/>
            <a:gdLst/>
            <a:ahLst/>
            <a:cxnLst/>
            <a:rect l="l" t="t" r="r" b="b"/>
            <a:pathLst>
              <a:path w="3595370">
                <a:moveTo>
                  <a:pt x="0" y="0"/>
                </a:moveTo>
                <a:lnTo>
                  <a:pt x="35953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468312" y="6347459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85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467995" y="6340157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67359" y="633349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67359" y="632332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467359" y="63131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467359" y="630618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467359" y="629951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467359" y="629285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467359" y="62858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467359" y="62788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467359" y="62722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467359" y="62655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467359" y="62585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67359" y="62515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67359" y="624046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67359" y="62283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67359" y="62198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67359" y="621125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467359" y="62026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467359" y="61941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467359" y="618553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467359" y="617696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467359" y="616839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467359" y="61595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467359" y="615061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467359" y="614203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467359" y="61334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467359" y="61204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467359" y="61077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467359" y="60991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467359" y="609060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467359" y="60817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467359" y="606837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467359" y="605567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467359" y="60471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467359" y="603853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467359" y="60299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467359" y="60169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467359" y="60039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467359" y="599503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467995" y="5986779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469265" y="5978525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6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471170" y="5969000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474133" y="5955982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66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483870" y="5943282"/>
            <a:ext cx="3567429" cy="0"/>
          </a:xfrm>
          <a:custGeom>
            <a:avLst/>
            <a:gdLst/>
            <a:ahLst/>
            <a:cxnLst/>
            <a:rect l="l" t="t" r="r" b="b"/>
            <a:pathLst>
              <a:path w="3567429">
                <a:moveTo>
                  <a:pt x="0" y="0"/>
                </a:moveTo>
                <a:lnTo>
                  <a:pt x="35671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491172" y="5934710"/>
            <a:ext cx="3552825" cy="0"/>
          </a:xfrm>
          <a:custGeom>
            <a:avLst/>
            <a:gdLst/>
            <a:ahLst/>
            <a:cxnLst/>
            <a:rect l="l" t="t" r="r" b="b"/>
            <a:pathLst>
              <a:path w="3552825">
                <a:moveTo>
                  <a:pt x="0" y="0"/>
                </a:moveTo>
                <a:lnTo>
                  <a:pt x="35525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501015" y="5926137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1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514350" y="5917565"/>
            <a:ext cx="3505835" cy="0"/>
          </a:xfrm>
          <a:custGeom>
            <a:avLst/>
            <a:gdLst/>
            <a:ahLst/>
            <a:cxnLst/>
            <a:rect l="l" t="t" r="r" b="b"/>
            <a:pathLst>
              <a:path w="3505835">
                <a:moveTo>
                  <a:pt x="0" y="0"/>
                </a:moveTo>
                <a:lnTo>
                  <a:pt x="35058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467485" y="591277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467359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467015" y="633349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551180" y="6417310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3983990" y="634236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4067810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3992866" y="591324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551180" y="5913120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34328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 txBox="1"/>
          <p:nvPr/>
        </p:nvSpPr>
        <p:spPr>
          <a:xfrm>
            <a:off x="676275" y="6059170"/>
            <a:ext cx="3187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7" name="object 457"/>
          <p:cNvSpPr/>
          <p:nvPr/>
        </p:nvSpPr>
        <p:spPr>
          <a:xfrm>
            <a:off x="5270500" y="5153660"/>
            <a:ext cx="2635885" cy="0"/>
          </a:xfrm>
          <a:custGeom>
            <a:avLst/>
            <a:gdLst/>
            <a:ahLst/>
            <a:cxnLst/>
            <a:rect l="l" t="t" r="r" b="b"/>
            <a:pathLst>
              <a:path w="2635884">
                <a:moveTo>
                  <a:pt x="0" y="0"/>
                </a:moveTo>
                <a:lnTo>
                  <a:pt x="2635884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5255260" y="5145404"/>
            <a:ext cx="2666365" cy="0"/>
          </a:xfrm>
          <a:custGeom>
            <a:avLst/>
            <a:gdLst/>
            <a:ahLst/>
            <a:cxnLst/>
            <a:rect l="l" t="t" r="r" b="b"/>
            <a:pathLst>
              <a:path w="2666365">
                <a:moveTo>
                  <a:pt x="0" y="0"/>
                </a:moveTo>
                <a:lnTo>
                  <a:pt x="2666365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5244782" y="513651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5237162" y="5127625"/>
            <a:ext cx="2702560" cy="0"/>
          </a:xfrm>
          <a:custGeom>
            <a:avLst/>
            <a:gdLst/>
            <a:ahLst/>
            <a:cxnLst/>
            <a:rect l="l" t="t" r="r" b="b"/>
            <a:pathLst>
              <a:path w="2702559">
                <a:moveTo>
                  <a:pt x="0" y="0"/>
                </a:moveTo>
                <a:lnTo>
                  <a:pt x="2702560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5231341" y="5118735"/>
            <a:ext cx="2714625" cy="0"/>
          </a:xfrm>
          <a:custGeom>
            <a:avLst/>
            <a:gdLst/>
            <a:ahLst/>
            <a:cxnLst/>
            <a:rect l="l" t="t" r="r" b="b"/>
            <a:pathLst>
              <a:path w="2714625">
                <a:moveTo>
                  <a:pt x="0" y="0"/>
                </a:moveTo>
                <a:lnTo>
                  <a:pt x="2714201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5227002" y="5109845"/>
            <a:ext cx="2722880" cy="0"/>
          </a:xfrm>
          <a:custGeom>
            <a:avLst/>
            <a:gdLst/>
            <a:ahLst/>
            <a:cxnLst/>
            <a:rect l="l" t="t" r="r" b="b"/>
            <a:pathLst>
              <a:path w="2722879">
                <a:moveTo>
                  <a:pt x="0" y="0"/>
                </a:moveTo>
                <a:lnTo>
                  <a:pt x="2722880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5224145" y="5100954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59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5222240" y="5092065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0160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5220970" y="5083809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888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5220335" y="507492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5220335" y="506095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5220335" y="504793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5220335" y="503904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5220335" y="503015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5220335" y="5021579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5220335" y="501269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5220335" y="500380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5220335" y="499491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5220335" y="498030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5220335" y="496411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5220335" y="495236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220335" y="494093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220335" y="492918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220335" y="491712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5220335" y="490537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220335" y="489394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220335" y="488219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5220335" y="487013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5220335" y="485838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5220335" y="484695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5220335" y="483520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5220335" y="482314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5220335" y="481139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5220335" y="479996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5220335" y="478250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5220335" y="476472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5220335" y="475297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5220652" y="4736465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5220335" y="4742179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5220970" y="4730115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5222240" y="4718050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1429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5221816" y="4723765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>
                <a:moveTo>
                  <a:pt x="0" y="0"/>
                </a:moveTo>
                <a:lnTo>
                  <a:pt x="2733145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5224145" y="4706302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277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5229225" y="4694237"/>
            <a:ext cx="2718435" cy="0"/>
          </a:xfrm>
          <a:custGeom>
            <a:avLst/>
            <a:gdLst/>
            <a:ahLst/>
            <a:cxnLst/>
            <a:rect l="l" t="t" r="r" b="b"/>
            <a:pathLst>
              <a:path w="2718434">
                <a:moveTo>
                  <a:pt x="0" y="0"/>
                </a:moveTo>
                <a:lnTo>
                  <a:pt x="2718117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5236527" y="4682490"/>
            <a:ext cx="2703830" cy="0"/>
          </a:xfrm>
          <a:custGeom>
            <a:avLst/>
            <a:gdLst/>
            <a:ahLst/>
            <a:cxnLst/>
            <a:rect l="l" t="t" r="r" b="b"/>
            <a:pathLst>
              <a:path w="2703829">
                <a:moveTo>
                  <a:pt x="0" y="0"/>
                </a:moveTo>
                <a:lnTo>
                  <a:pt x="2703512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5247005" y="4671060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09">
                <a:moveTo>
                  <a:pt x="0" y="0"/>
                </a:moveTo>
                <a:lnTo>
                  <a:pt x="2683192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5262245" y="4659312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5220460" y="465293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5220335" y="473710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5219990" y="507365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5304154" y="5157470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0" y="0"/>
                </a:moveTo>
                <a:lnTo>
                  <a:pt x="2568575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7872730" y="508252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7956550" y="473710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7881606" y="465340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5304154" y="4653279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25685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 txBox="1"/>
          <p:nvPr/>
        </p:nvSpPr>
        <p:spPr>
          <a:xfrm>
            <a:off x="5361304" y="4799329"/>
            <a:ext cx="2455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ispat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5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nd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3" name="object 513"/>
          <p:cNvSpPr/>
          <p:nvPr/>
        </p:nvSpPr>
        <p:spPr>
          <a:xfrm>
            <a:off x="3851910" y="130492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4918075" y="124777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6588125" y="1557019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0"/>
                </a:moveTo>
                <a:lnTo>
                  <a:pt x="0" y="63881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6530975" y="211010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6588125" y="2700020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53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6530975" y="329882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3851910" y="363664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39">
                <a:moveTo>
                  <a:pt x="10439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3851910" y="357949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5737028" y="963294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59">
                <a:moveTo>
                  <a:pt x="24326" y="10159"/>
                </a:moveTo>
                <a:lnTo>
                  <a:pt x="0" y="0"/>
                </a:lnTo>
                <a:lnTo>
                  <a:pt x="48653" y="0"/>
                </a:lnTo>
                <a:lnTo>
                  <a:pt x="24326" y="10159"/>
                </a:lnTo>
                <a:close/>
              </a:path>
            </a:pathLst>
          </a:custGeom>
          <a:solidFill>
            <a:srgbClr val="FFA5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5711181" y="952500"/>
            <a:ext cx="100965" cy="10795"/>
          </a:xfrm>
          <a:custGeom>
            <a:avLst/>
            <a:gdLst/>
            <a:ahLst/>
            <a:cxnLst/>
            <a:rect l="l" t="t" r="r" b="b"/>
            <a:pathLst>
              <a:path w="100964" h="10794">
                <a:moveTo>
                  <a:pt x="74500" y="10795"/>
                </a:moveTo>
                <a:lnTo>
                  <a:pt x="25847" y="10795"/>
                </a:lnTo>
                <a:lnTo>
                  <a:pt x="0" y="0"/>
                </a:lnTo>
                <a:lnTo>
                  <a:pt x="100347" y="0"/>
                </a:lnTo>
                <a:lnTo>
                  <a:pt x="74500" y="10795"/>
                </a:lnTo>
                <a:close/>
              </a:path>
            </a:pathLst>
          </a:custGeom>
          <a:solidFill>
            <a:srgbClr val="FFA6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5683813" y="94678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082" y="0"/>
                </a:lnTo>
              </a:path>
            </a:pathLst>
          </a:custGeom>
          <a:ln w="12700">
            <a:solidFill>
              <a:srgbClr val="FFA7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5659487" y="935990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736" y="0"/>
                </a:lnTo>
              </a:path>
            </a:pathLst>
          </a:custGeom>
          <a:ln w="11430">
            <a:solidFill>
              <a:srgbClr val="FFA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5632119" y="92519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471" y="0"/>
                </a:lnTo>
              </a:path>
            </a:pathLst>
          </a:custGeom>
          <a:ln w="12700">
            <a:solidFill>
              <a:srgbClr val="FFAA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5606272" y="914082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>
                <a:moveTo>
                  <a:pt x="0" y="0"/>
                </a:moveTo>
                <a:lnTo>
                  <a:pt x="310165" y="0"/>
                </a:lnTo>
              </a:path>
            </a:pathLst>
          </a:custGeom>
          <a:ln w="12065">
            <a:solidFill>
              <a:srgbClr val="FFA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5578904" y="902969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900" y="0"/>
                </a:lnTo>
              </a:path>
            </a:pathLst>
          </a:custGeom>
          <a:ln w="12700">
            <a:solidFill>
              <a:srgbClr val="FFA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5554578" y="892175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3554" y="0"/>
                </a:lnTo>
              </a:path>
            </a:pathLst>
          </a:custGeom>
          <a:ln w="11430">
            <a:solidFill>
              <a:srgbClr val="FFAC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5336540" y="881380"/>
            <a:ext cx="1569720" cy="0"/>
          </a:xfrm>
          <a:custGeom>
            <a:avLst/>
            <a:gdLst/>
            <a:ahLst/>
            <a:cxnLst/>
            <a:rect l="l" t="t" r="r" b="b"/>
            <a:pathLst>
              <a:path w="1569720">
                <a:moveTo>
                  <a:pt x="0" y="0"/>
                </a:moveTo>
                <a:lnTo>
                  <a:pt x="1569719" y="0"/>
                </a:lnTo>
              </a:path>
            </a:pathLst>
          </a:custGeom>
          <a:ln w="12700">
            <a:solidFill>
              <a:srgbClr val="FFA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5313680" y="870267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>
                <a:moveTo>
                  <a:pt x="0" y="0"/>
                </a:moveTo>
                <a:lnTo>
                  <a:pt x="1615439" y="0"/>
                </a:lnTo>
              </a:path>
            </a:pathLst>
          </a:custGeom>
          <a:ln w="12065">
            <a:solidFill>
              <a:srgbClr val="FFAE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5299710" y="859472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0" y="0"/>
                </a:moveTo>
                <a:lnTo>
                  <a:pt x="1643379" y="0"/>
                </a:lnTo>
              </a:path>
            </a:pathLst>
          </a:custGeom>
          <a:ln w="12064">
            <a:solidFill>
              <a:srgbClr val="FFB0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5288280" y="848677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40">
                <a:moveTo>
                  <a:pt x="0" y="0"/>
                </a:moveTo>
                <a:lnTo>
                  <a:pt x="1666239" y="0"/>
                </a:lnTo>
              </a:path>
            </a:pathLst>
          </a:custGeom>
          <a:ln w="12065">
            <a:solidFill>
              <a:srgbClr val="FFB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5279390" y="837564"/>
            <a:ext cx="1684020" cy="0"/>
          </a:xfrm>
          <a:custGeom>
            <a:avLst/>
            <a:gdLst/>
            <a:ahLst/>
            <a:cxnLst/>
            <a:rect l="l" t="t" r="r" b="b"/>
            <a:pathLst>
              <a:path w="1684020">
                <a:moveTo>
                  <a:pt x="0" y="0"/>
                </a:moveTo>
                <a:lnTo>
                  <a:pt x="1684019" y="0"/>
                </a:lnTo>
              </a:path>
            </a:pathLst>
          </a:custGeom>
          <a:ln w="12699">
            <a:solidFill>
              <a:srgbClr val="FFB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5272405" y="826452"/>
            <a:ext cx="1697989" cy="0"/>
          </a:xfrm>
          <a:custGeom>
            <a:avLst/>
            <a:gdLst/>
            <a:ahLst/>
            <a:cxnLst/>
            <a:rect l="l" t="t" r="r" b="b"/>
            <a:pathLst>
              <a:path w="1697990">
                <a:moveTo>
                  <a:pt x="0" y="0"/>
                </a:moveTo>
                <a:lnTo>
                  <a:pt x="1697989" y="0"/>
                </a:lnTo>
              </a:path>
            </a:pathLst>
          </a:custGeom>
          <a:ln w="12065">
            <a:solidFill>
              <a:srgbClr val="FFB2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5267748" y="815975"/>
            <a:ext cx="1707514" cy="0"/>
          </a:xfrm>
          <a:custGeom>
            <a:avLst/>
            <a:gdLst/>
            <a:ahLst/>
            <a:cxnLst/>
            <a:rect l="l" t="t" r="r" b="b"/>
            <a:pathLst>
              <a:path w="1707515">
                <a:moveTo>
                  <a:pt x="0" y="0"/>
                </a:moveTo>
                <a:lnTo>
                  <a:pt x="1707303" y="0"/>
                </a:lnTo>
              </a:path>
            </a:pathLst>
          </a:custGeom>
          <a:ln w="11429">
            <a:solidFill>
              <a:srgbClr val="FFB3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5263303" y="80518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0" y="0"/>
                </a:moveTo>
                <a:lnTo>
                  <a:pt x="1716193" y="0"/>
                </a:lnTo>
              </a:path>
            </a:pathLst>
          </a:custGeom>
          <a:ln w="12700">
            <a:solidFill>
              <a:srgbClr val="FFB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5260340" y="794067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20" y="0"/>
                </a:lnTo>
              </a:path>
            </a:pathLst>
          </a:custGeom>
          <a:ln w="12065">
            <a:solidFill>
              <a:srgbClr val="FFB6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5258435" y="781684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10159">
            <a:solidFill>
              <a:srgbClr val="FFB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5259916" y="78740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90">
                <a:moveTo>
                  <a:pt x="0" y="0"/>
                </a:moveTo>
                <a:lnTo>
                  <a:pt x="1722966" y="0"/>
                </a:lnTo>
              </a:path>
            </a:pathLst>
          </a:custGeom>
          <a:ln w="3810">
            <a:solidFill>
              <a:srgbClr val="FFB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5257800" y="772159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200" y="0"/>
                </a:lnTo>
              </a:path>
            </a:pathLst>
          </a:custGeom>
          <a:ln w="11430">
            <a:solidFill>
              <a:srgbClr val="FFB8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5257165" y="76326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810">
            <a:solidFill>
              <a:srgbClr val="FFB8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5257165" y="75025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9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5257165" y="73945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5257165" y="72866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5257165" y="71755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700">
            <a:solidFill>
              <a:srgbClr val="FFB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5257165" y="70643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E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5257165" y="68897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25400">
            <a:solidFill>
              <a:srgbClr val="FFB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5257165" y="66992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BF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5257165" y="65627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0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5257165" y="64293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1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5257165" y="62960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5257165" y="61595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5257165" y="60229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5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5257165" y="58896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5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5257165" y="57530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6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5257165" y="56197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C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5257165" y="54864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9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5257165" y="53467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A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5257165" y="52133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CB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5257165" y="50800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C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5257165" y="49403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C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5257165" y="48069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C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5257165" y="46735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E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5257165" y="45339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0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5257165" y="44005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5257165" y="42672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2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5257165" y="41306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2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5257165" y="39973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2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5257165" y="38607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3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5257165" y="37242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4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5257165" y="35909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6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5257165" y="34575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7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5257165" y="33210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5257165" y="31845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5257165" y="30511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5257165" y="29146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5257588" y="276859"/>
            <a:ext cx="1727835" cy="0"/>
          </a:xfrm>
          <a:custGeom>
            <a:avLst/>
            <a:gdLst/>
            <a:ahLst/>
            <a:cxnLst/>
            <a:rect l="l" t="t" r="r" b="b"/>
            <a:pathLst>
              <a:path w="1727834">
                <a:moveTo>
                  <a:pt x="0" y="0"/>
                </a:moveTo>
                <a:lnTo>
                  <a:pt x="1727623" y="0"/>
                </a:lnTo>
              </a:path>
            </a:pathLst>
          </a:custGeom>
          <a:ln w="8890">
            <a:solidFill>
              <a:srgbClr val="FFDC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5257165" y="28384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175">
            <a:solidFill>
              <a:srgbClr val="FFDC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5258435" y="264159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13969">
            <a:solidFill>
              <a:srgbClr val="FFD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5258435" y="271145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3175">
            <a:solidFill>
              <a:srgbClr val="FFD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5260340" y="250825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20" y="0"/>
                </a:lnTo>
              </a:path>
            </a:pathLst>
          </a:custGeom>
          <a:ln w="15240">
            <a:solidFill>
              <a:srgbClr val="FFDE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5264361" y="237490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>
                <a:moveTo>
                  <a:pt x="0" y="0"/>
                </a:moveTo>
                <a:lnTo>
                  <a:pt x="1714076" y="0"/>
                </a:lnTo>
              </a:path>
            </a:pathLst>
          </a:custGeom>
          <a:ln w="13970">
            <a:solidFill>
              <a:srgbClr val="FFDF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5269865" y="224154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3070" y="0"/>
                </a:lnTo>
              </a:path>
            </a:pathLst>
          </a:custGeom>
          <a:ln w="15239">
            <a:solidFill>
              <a:srgbClr val="F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5277696" y="210185"/>
            <a:ext cx="1687830" cy="0"/>
          </a:xfrm>
          <a:custGeom>
            <a:avLst/>
            <a:gdLst/>
            <a:ahLst/>
            <a:cxnLst/>
            <a:rect l="l" t="t" r="r" b="b"/>
            <a:pathLst>
              <a:path w="1687829">
                <a:moveTo>
                  <a:pt x="0" y="0"/>
                </a:moveTo>
                <a:lnTo>
                  <a:pt x="1687406" y="0"/>
                </a:lnTo>
              </a:path>
            </a:pathLst>
          </a:custGeom>
          <a:ln w="15240">
            <a:solidFill>
              <a:srgbClr val="FFE0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5288280" y="196849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40">
                <a:moveTo>
                  <a:pt x="0" y="0"/>
                </a:moveTo>
                <a:lnTo>
                  <a:pt x="1666240" y="0"/>
                </a:lnTo>
              </a:path>
            </a:pathLst>
          </a:custGeom>
          <a:ln w="13969">
            <a:solidFill>
              <a:srgbClr val="FFE1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5302250" y="183514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5239">
            <a:solidFill>
              <a:srgbClr val="FFE3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5323205" y="169862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90">
                <a:moveTo>
                  <a:pt x="0" y="0"/>
                </a:moveTo>
                <a:lnTo>
                  <a:pt x="1596390" y="0"/>
                </a:lnTo>
              </a:path>
            </a:pathLst>
          </a:custGeom>
          <a:ln w="14605">
            <a:solidFill>
              <a:srgbClr val="FF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5257165" y="163195"/>
            <a:ext cx="1728470" cy="810260"/>
          </a:xfrm>
          <a:custGeom>
            <a:avLst/>
            <a:gdLst/>
            <a:ahLst/>
            <a:cxnLst/>
            <a:rect l="l" t="t" r="r" b="b"/>
            <a:pathLst>
              <a:path w="1728470" h="810260">
                <a:moveTo>
                  <a:pt x="0" y="120015"/>
                </a:moveTo>
                <a:lnTo>
                  <a:pt x="635" y="118110"/>
                </a:lnTo>
                <a:lnTo>
                  <a:pt x="635" y="116205"/>
                </a:lnTo>
                <a:lnTo>
                  <a:pt x="635" y="114300"/>
                </a:lnTo>
                <a:lnTo>
                  <a:pt x="635" y="111760"/>
                </a:lnTo>
                <a:lnTo>
                  <a:pt x="635" y="109855"/>
                </a:lnTo>
                <a:lnTo>
                  <a:pt x="1270" y="107950"/>
                </a:lnTo>
                <a:lnTo>
                  <a:pt x="1270" y="105410"/>
                </a:lnTo>
                <a:lnTo>
                  <a:pt x="1270" y="103505"/>
                </a:lnTo>
                <a:lnTo>
                  <a:pt x="1905" y="101600"/>
                </a:lnTo>
                <a:lnTo>
                  <a:pt x="1905" y="99695"/>
                </a:lnTo>
                <a:lnTo>
                  <a:pt x="2540" y="97155"/>
                </a:lnTo>
                <a:lnTo>
                  <a:pt x="3175" y="95250"/>
                </a:lnTo>
                <a:lnTo>
                  <a:pt x="3175" y="93345"/>
                </a:lnTo>
                <a:lnTo>
                  <a:pt x="3810" y="91440"/>
                </a:lnTo>
                <a:lnTo>
                  <a:pt x="4445" y="89535"/>
                </a:lnTo>
                <a:lnTo>
                  <a:pt x="5080" y="86995"/>
                </a:lnTo>
                <a:lnTo>
                  <a:pt x="8890" y="75565"/>
                </a:lnTo>
                <a:lnTo>
                  <a:pt x="10160" y="73660"/>
                </a:lnTo>
                <a:lnTo>
                  <a:pt x="10795" y="71755"/>
                </a:lnTo>
                <a:lnTo>
                  <a:pt x="11430" y="69850"/>
                </a:lnTo>
                <a:lnTo>
                  <a:pt x="12700" y="67945"/>
                </a:lnTo>
                <a:lnTo>
                  <a:pt x="13335" y="66040"/>
                </a:lnTo>
                <a:lnTo>
                  <a:pt x="14605" y="64135"/>
                </a:lnTo>
                <a:lnTo>
                  <a:pt x="15240" y="62230"/>
                </a:lnTo>
                <a:lnTo>
                  <a:pt x="16510" y="60325"/>
                </a:lnTo>
                <a:lnTo>
                  <a:pt x="17145" y="58420"/>
                </a:lnTo>
                <a:lnTo>
                  <a:pt x="18415" y="56515"/>
                </a:lnTo>
                <a:lnTo>
                  <a:pt x="19685" y="55245"/>
                </a:lnTo>
                <a:lnTo>
                  <a:pt x="20955" y="53340"/>
                </a:lnTo>
                <a:lnTo>
                  <a:pt x="22225" y="51435"/>
                </a:lnTo>
                <a:lnTo>
                  <a:pt x="23495" y="49530"/>
                </a:lnTo>
                <a:lnTo>
                  <a:pt x="24765" y="48260"/>
                </a:lnTo>
                <a:lnTo>
                  <a:pt x="26035" y="46355"/>
                </a:lnTo>
                <a:lnTo>
                  <a:pt x="27305" y="45085"/>
                </a:lnTo>
                <a:lnTo>
                  <a:pt x="28575" y="43180"/>
                </a:lnTo>
                <a:lnTo>
                  <a:pt x="29845" y="41910"/>
                </a:lnTo>
                <a:lnTo>
                  <a:pt x="31115" y="40005"/>
                </a:lnTo>
                <a:lnTo>
                  <a:pt x="32385" y="38735"/>
                </a:lnTo>
                <a:lnTo>
                  <a:pt x="34290" y="36830"/>
                </a:lnTo>
                <a:lnTo>
                  <a:pt x="35560" y="35560"/>
                </a:lnTo>
                <a:lnTo>
                  <a:pt x="36830" y="34290"/>
                </a:lnTo>
                <a:lnTo>
                  <a:pt x="38735" y="32385"/>
                </a:lnTo>
                <a:lnTo>
                  <a:pt x="40005" y="31115"/>
                </a:lnTo>
                <a:lnTo>
                  <a:pt x="41910" y="29845"/>
                </a:lnTo>
                <a:lnTo>
                  <a:pt x="43180" y="28575"/>
                </a:lnTo>
                <a:lnTo>
                  <a:pt x="45085" y="27305"/>
                </a:lnTo>
                <a:lnTo>
                  <a:pt x="46355" y="26035"/>
                </a:lnTo>
                <a:lnTo>
                  <a:pt x="48260" y="24765"/>
                </a:lnTo>
                <a:lnTo>
                  <a:pt x="49530" y="23495"/>
                </a:lnTo>
                <a:lnTo>
                  <a:pt x="51435" y="22225"/>
                </a:lnTo>
                <a:lnTo>
                  <a:pt x="53340" y="20955"/>
                </a:lnTo>
                <a:lnTo>
                  <a:pt x="55245" y="19685"/>
                </a:lnTo>
                <a:lnTo>
                  <a:pt x="56515" y="18415"/>
                </a:lnTo>
                <a:lnTo>
                  <a:pt x="58420" y="17145"/>
                </a:lnTo>
                <a:lnTo>
                  <a:pt x="60325" y="16510"/>
                </a:lnTo>
                <a:lnTo>
                  <a:pt x="62230" y="15240"/>
                </a:lnTo>
                <a:lnTo>
                  <a:pt x="64135" y="14605"/>
                </a:lnTo>
                <a:lnTo>
                  <a:pt x="66040" y="13335"/>
                </a:lnTo>
                <a:lnTo>
                  <a:pt x="67945" y="12700"/>
                </a:lnTo>
                <a:lnTo>
                  <a:pt x="69850" y="11430"/>
                </a:lnTo>
                <a:lnTo>
                  <a:pt x="71755" y="10795"/>
                </a:lnTo>
                <a:lnTo>
                  <a:pt x="73660" y="10160"/>
                </a:lnTo>
                <a:lnTo>
                  <a:pt x="75565" y="8890"/>
                </a:lnTo>
                <a:lnTo>
                  <a:pt x="77470" y="8255"/>
                </a:lnTo>
                <a:lnTo>
                  <a:pt x="79375" y="7620"/>
                </a:lnTo>
                <a:lnTo>
                  <a:pt x="81280" y="6985"/>
                </a:lnTo>
                <a:lnTo>
                  <a:pt x="83185" y="6350"/>
                </a:lnTo>
                <a:lnTo>
                  <a:pt x="85090" y="5715"/>
                </a:lnTo>
                <a:lnTo>
                  <a:pt x="86995" y="5080"/>
                </a:lnTo>
                <a:lnTo>
                  <a:pt x="89535" y="4445"/>
                </a:lnTo>
                <a:lnTo>
                  <a:pt x="91440" y="3810"/>
                </a:lnTo>
                <a:lnTo>
                  <a:pt x="93345" y="3175"/>
                </a:lnTo>
                <a:lnTo>
                  <a:pt x="95250" y="3175"/>
                </a:lnTo>
                <a:lnTo>
                  <a:pt x="97155" y="2540"/>
                </a:lnTo>
                <a:lnTo>
                  <a:pt x="99695" y="1905"/>
                </a:lnTo>
                <a:lnTo>
                  <a:pt x="101600" y="1905"/>
                </a:lnTo>
                <a:lnTo>
                  <a:pt x="103505" y="1270"/>
                </a:lnTo>
                <a:lnTo>
                  <a:pt x="105410" y="1270"/>
                </a:lnTo>
                <a:lnTo>
                  <a:pt x="107950" y="1270"/>
                </a:lnTo>
                <a:lnTo>
                  <a:pt x="109855" y="635"/>
                </a:lnTo>
                <a:lnTo>
                  <a:pt x="111760" y="635"/>
                </a:lnTo>
                <a:lnTo>
                  <a:pt x="114300" y="635"/>
                </a:lnTo>
                <a:lnTo>
                  <a:pt x="116205" y="635"/>
                </a:lnTo>
                <a:lnTo>
                  <a:pt x="118110" y="635"/>
                </a:lnTo>
                <a:lnTo>
                  <a:pt x="120015" y="0"/>
                </a:lnTo>
                <a:lnTo>
                  <a:pt x="288290" y="0"/>
                </a:lnTo>
                <a:lnTo>
                  <a:pt x="720090" y="0"/>
                </a:lnTo>
                <a:lnTo>
                  <a:pt x="1608455" y="0"/>
                </a:lnTo>
                <a:lnTo>
                  <a:pt x="1610360" y="635"/>
                </a:lnTo>
                <a:lnTo>
                  <a:pt x="1612265" y="635"/>
                </a:lnTo>
                <a:lnTo>
                  <a:pt x="1614170" y="635"/>
                </a:lnTo>
                <a:lnTo>
                  <a:pt x="1616710" y="635"/>
                </a:lnTo>
                <a:lnTo>
                  <a:pt x="1618615" y="635"/>
                </a:lnTo>
                <a:lnTo>
                  <a:pt x="1620520" y="1270"/>
                </a:lnTo>
                <a:lnTo>
                  <a:pt x="1623060" y="1270"/>
                </a:lnTo>
                <a:lnTo>
                  <a:pt x="1624965" y="1270"/>
                </a:lnTo>
                <a:lnTo>
                  <a:pt x="1626870" y="1905"/>
                </a:lnTo>
                <a:lnTo>
                  <a:pt x="1628775" y="1905"/>
                </a:lnTo>
                <a:lnTo>
                  <a:pt x="1631315" y="2540"/>
                </a:lnTo>
                <a:lnTo>
                  <a:pt x="1633220" y="3175"/>
                </a:lnTo>
                <a:lnTo>
                  <a:pt x="1635125" y="3175"/>
                </a:lnTo>
                <a:lnTo>
                  <a:pt x="1637030" y="3810"/>
                </a:lnTo>
                <a:lnTo>
                  <a:pt x="1638935" y="4445"/>
                </a:lnTo>
                <a:lnTo>
                  <a:pt x="1641475" y="5080"/>
                </a:lnTo>
                <a:lnTo>
                  <a:pt x="1652905" y="8890"/>
                </a:lnTo>
                <a:lnTo>
                  <a:pt x="1654810" y="10160"/>
                </a:lnTo>
                <a:lnTo>
                  <a:pt x="1656715" y="10795"/>
                </a:lnTo>
                <a:lnTo>
                  <a:pt x="1658620" y="11430"/>
                </a:lnTo>
                <a:lnTo>
                  <a:pt x="1660525" y="12700"/>
                </a:lnTo>
                <a:lnTo>
                  <a:pt x="1662430" y="13335"/>
                </a:lnTo>
                <a:lnTo>
                  <a:pt x="1664335" y="14605"/>
                </a:lnTo>
                <a:lnTo>
                  <a:pt x="1666240" y="15240"/>
                </a:lnTo>
                <a:lnTo>
                  <a:pt x="1668145" y="16510"/>
                </a:lnTo>
                <a:lnTo>
                  <a:pt x="1670050" y="17145"/>
                </a:lnTo>
                <a:lnTo>
                  <a:pt x="1671955" y="18415"/>
                </a:lnTo>
                <a:lnTo>
                  <a:pt x="1673225" y="19685"/>
                </a:lnTo>
                <a:lnTo>
                  <a:pt x="1675130" y="20955"/>
                </a:lnTo>
                <a:lnTo>
                  <a:pt x="1677035" y="22225"/>
                </a:lnTo>
                <a:lnTo>
                  <a:pt x="1678940" y="23495"/>
                </a:lnTo>
                <a:lnTo>
                  <a:pt x="1680210" y="24765"/>
                </a:lnTo>
                <a:lnTo>
                  <a:pt x="1682115" y="26035"/>
                </a:lnTo>
                <a:lnTo>
                  <a:pt x="1683385" y="27305"/>
                </a:lnTo>
                <a:lnTo>
                  <a:pt x="1685290" y="28575"/>
                </a:lnTo>
                <a:lnTo>
                  <a:pt x="1686560" y="29845"/>
                </a:lnTo>
                <a:lnTo>
                  <a:pt x="1688465" y="31115"/>
                </a:lnTo>
                <a:lnTo>
                  <a:pt x="1689735" y="32385"/>
                </a:lnTo>
                <a:lnTo>
                  <a:pt x="1691640" y="34290"/>
                </a:lnTo>
                <a:lnTo>
                  <a:pt x="1692910" y="35560"/>
                </a:lnTo>
                <a:lnTo>
                  <a:pt x="1694180" y="36830"/>
                </a:lnTo>
                <a:lnTo>
                  <a:pt x="1696085" y="38735"/>
                </a:lnTo>
                <a:lnTo>
                  <a:pt x="1697355" y="40005"/>
                </a:lnTo>
                <a:lnTo>
                  <a:pt x="1698625" y="41910"/>
                </a:lnTo>
                <a:lnTo>
                  <a:pt x="1699895" y="43180"/>
                </a:lnTo>
                <a:lnTo>
                  <a:pt x="1701165" y="45085"/>
                </a:lnTo>
                <a:lnTo>
                  <a:pt x="1702435" y="46355"/>
                </a:lnTo>
                <a:lnTo>
                  <a:pt x="1703705" y="48260"/>
                </a:lnTo>
                <a:lnTo>
                  <a:pt x="1704975" y="49530"/>
                </a:lnTo>
                <a:lnTo>
                  <a:pt x="1706245" y="51435"/>
                </a:lnTo>
                <a:lnTo>
                  <a:pt x="1707515" y="53340"/>
                </a:lnTo>
                <a:lnTo>
                  <a:pt x="1708785" y="55245"/>
                </a:lnTo>
                <a:lnTo>
                  <a:pt x="1710055" y="56515"/>
                </a:lnTo>
                <a:lnTo>
                  <a:pt x="1711325" y="58420"/>
                </a:lnTo>
                <a:lnTo>
                  <a:pt x="1711960" y="60325"/>
                </a:lnTo>
                <a:lnTo>
                  <a:pt x="1713230" y="62230"/>
                </a:lnTo>
                <a:lnTo>
                  <a:pt x="1713865" y="64135"/>
                </a:lnTo>
                <a:lnTo>
                  <a:pt x="1715135" y="66040"/>
                </a:lnTo>
                <a:lnTo>
                  <a:pt x="1715770" y="67945"/>
                </a:lnTo>
                <a:lnTo>
                  <a:pt x="1717040" y="69850"/>
                </a:lnTo>
                <a:lnTo>
                  <a:pt x="1717675" y="71755"/>
                </a:lnTo>
                <a:lnTo>
                  <a:pt x="1718310" y="73660"/>
                </a:lnTo>
                <a:lnTo>
                  <a:pt x="1719580" y="75565"/>
                </a:lnTo>
                <a:lnTo>
                  <a:pt x="1720215" y="77470"/>
                </a:lnTo>
                <a:lnTo>
                  <a:pt x="1720850" y="79375"/>
                </a:lnTo>
                <a:lnTo>
                  <a:pt x="1721485" y="81280"/>
                </a:lnTo>
                <a:lnTo>
                  <a:pt x="1722120" y="83185"/>
                </a:lnTo>
                <a:lnTo>
                  <a:pt x="1722755" y="85090"/>
                </a:lnTo>
                <a:lnTo>
                  <a:pt x="1723390" y="86995"/>
                </a:lnTo>
                <a:lnTo>
                  <a:pt x="1724025" y="89535"/>
                </a:lnTo>
                <a:lnTo>
                  <a:pt x="1724660" y="91440"/>
                </a:lnTo>
                <a:lnTo>
                  <a:pt x="1725295" y="93345"/>
                </a:lnTo>
                <a:lnTo>
                  <a:pt x="1725295" y="95250"/>
                </a:lnTo>
                <a:lnTo>
                  <a:pt x="1725930" y="97155"/>
                </a:lnTo>
                <a:lnTo>
                  <a:pt x="1726565" y="99695"/>
                </a:lnTo>
                <a:lnTo>
                  <a:pt x="1726565" y="101600"/>
                </a:lnTo>
                <a:lnTo>
                  <a:pt x="1727200" y="103505"/>
                </a:lnTo>
                <a:lnTo>
                  <a:pt x="1727200" y="105410"/>
                </a:lnTo>
                <a:lnTo>
                  <a:pt x="1727200" y="107950"/>
                </a:lnTo>
                <a:lnTo>
                  <a:pt x="1727835" y="109855"/>
                </a:lnTo>
                <a:lnTo>
                  <a:pt x="1727835" y="111760"/>
                </a:lnTo>
                <a:lnTo>
                  <a:pt x="1727835" y="114300"/>
                </a:lnTo>
                <a:lnTo>
                  <a:pt x="1727835" y="116205"/>
                </a:lnTo>
                <a:lnTo>
                  <a:pt x="1727835" y="118110"/>
                </a:lnTo>
                <a:lnTo>
                  <a:pt x="1728470" y="120015"/>
                </a:lnTo>
                <a:lnTo>
                  <a:pt x="1728470" y="420370"/>
                </a:lnTo>
                <a:lnTo>
                  <a:pt x="1728470" y="600075"/>
                </a:lnTo>
                <a:lnTo>
                  <a:pt x="1727835" y="601980"/>
                </a:lnTo>
                <a:lnTo>
                  <a:pt x="1727835" y="603885"/>
                </a:lnTo>
                <a:lnTo>
                  <a:pt x="1727835" y="605790"/>
                </a:lnTo>
                <a:lnTo>
                  <a:pt x="1727835" y="608330"/>
                </a:lnTo>
                <a:lnTo>
                  <a:pt x="1727835" y="610235"/>
                </a:lnTo>
                <a:lnTo>
                  <a:pt x="1727200" y="612140"/>
                </a:lnTo>
                <a:lnTo>
                  <a:pt x="1727200" y="614680"/>
                </a:lnTo>
                <a:lnTo>
                  <a:pt x="1727200" y="616585"/>
                </a:lnTo>
                <a:lnTo>
                  <a:pt x="1726565" y="618490"/>
                </a:lnTo>
                <a:lnTo>
                  <a:pt x="1726565" y="620395"/>
                </a:lnTo>
                <a:lnTo>
                  <a:pt x="1725930" y="622935"/>
                </a:lnTo>
                <a:lnTo>
                  <a:pt x="1725295" y="624840"/>
                </a:lnTo>
                <a:lnTo>
                  <a:pt x="1725295" y="626745"/>
                </a:lnTo>
                <a:lnTo>
                  <a:pt x="1724660" y="628650"/>
                </a:lnTo>
                <a:lnTo>
                  <a:pt x="1724025" y="630555"/>
                </a:lnTo>
                <a:lnTo>
                  <a:pt x="1723390" y="633095"/>
                </a:lnTo>
                <a:lnTo>
                  <a:pt x="1719580" y="644525"/>
                </a:lnTo>
                <a:lnTo>
                  <a:pt x="1718310" y="646430"/>
                </a:lnTo>
                <a:lnTo>
                  <a:pt x="1717675" y="648335"/>
                </a:lnTo>
                <a:lnTo>
                  <a:pt x="1717040" y="650240"/>
                </a:lnTo>
                <a:lnTo>
                  <a:pt x="1715770" y="652145"/>
                </a:lnTo>
                <a:lnTo>
                  <a:pt x="1715135" y="654050"/>
                </a:lnTo>
                <a:lnTo>
                  <a:pt x="1713865" y="655955"/>
                </a:lnTo>
                <a:lnTo>
                  <a:pt x="1713230" y="657860"/>
                </a:lnTo>
                <a:lnTo>
                  <a:pt x="1711960" y="659765"/>
                </a:lnTo>
                <a:lnTo>
                  <a:pt x="1711325" y="661670"/>
                </a:lnTo>
                <a:lnTo>
                  <a:pt x="1710055" y="663575"/>
                </a:lnTo>
                <a:lnTo>
                  <a:pt x="1708785" y="664845"/>
                </a:lnTo>
                <a:lnTo>
                  <a:pt x="1707515" y="666750"/>
                </a:lnTo>
                <a:lnTo>
                  <a:pt x="1706245" y="668655"/>
                </a:lnTo>
                <a:lnTo>
                  <a:pt x="1704975" y="670560"/>
                </a:lnTo>
                <a:lnTo>
                  <a:pt x="1703705" y="671830"/>
                </a:lnTo>
                <a:lnTo>
                  <a:pt x="1702435" y="673735"/>
                </a:lnTo>
                <a:lnTo>
                  <a:pt x="1701165" y="675005"/>
                </a:lnTo>
                <a:lnTo>
                  <a:pt x="1699895" y="676910"/>
                </a:lnTo>
                <a:lnTo>
                  <a:pt x="1698625" y="678180"/>
                </a:lnTo>
                <a:lnTo>
                  <a:pt x="1697355" y="680085"/>
                </a:lnTo>
                <a:lnTo>
                  <a:pt x="1696085" y="681355"/>
                </a:lnTo>
                <a:lnTo>
                  <a:pt x="1694180" y="683260"/>
                </a:lnTo>
                <a:lnTo>
                  <a:pt x="1692910" y="684530"/>
                </a:lnTo>
                <a:lnTo>
                  <a:pt x="1691640" y="685800"/>
                </a:lnTo>
                <a:lnTo>
                  <a:pt x="1689735" y="687705"/>
                </a:lnTo>
                <a:lnTo>
                  <a:pt x="1688465" y="688975"/>
                </a:lnTo>
                <a:lnTo>
                  <a:pt x="1686560" y="690245"/>
                </a:lnTo>
                <a:lnTo>
                  <a:pt x="1685290" y="691515"/>
                </a:lnTo>
                <a:lnTo>
                  <a:pt x="1683385" y="692785"/>
                </a:lnTo>
                <a:lnTo>
                  <a:pt x="1682115" y="694055"/>
                </a:lnTo>
                <a:lnTo>
                  <a:pt x="1680210" y="695325"/>
                </a:lnTo>
                <a:lnTo>
                  <a:pt x="1678940" y="696595"/>
                </a:lnTo>
                <a:lnTo>
                  <a:pt x="1677035" y="697865"/>
                </a:lnTo>
                <a:lnTo>
                  <a:pt x="1675130" y="699135"/>
                </a:lnTo>
                <a:lnTo>
                  <a:pt x="1673225" y="700405"/>
                </a:lnTo>
                <a:lnTo>
                  <a:pt x="1671955" y="701675"/>
                </a:lnTo>
                <a:lnTo>
                  <a:pt x="1670050" y="702945"/>
                </a:lnTo>
                <a:lnTo>
                  <a:pt x="1668145" y="703580"/>
                </a:lnTo>
                <a:lnTo>
                  <a:pt x="1666240" y="704850"/>
                </a:lnTo>
                <a:lnTo>
                  <a:pt x="1664335" y="705485"/>
                </a:lnTo>
                <a:lnTo>
                  <a:pt x="1662430" y="706755"/>
                </a:lnTo>
                <a:lnTo>
                  <a:pt x="1660525" y="707390"/>
                </a:lnTo>
                <a:lnTo>
                  <a:pt x="1658620" y="708660"/>
                </a:lnTo>
                <a:lnTo>
                  <a:pt x="1656715" y="709295"/>
                </a:lnTo>
                <a:lnTo>
                  <a:pt x="1654810" y="709930"/>
                </a:lnTo>
                <a:lnTo>
                  <a:pt x="1652905" y="711200"/>
                </a:lnTo>
                <a:lnTo>
                  <a:pt x="1651000" y="711835"/>
                </a:lnTo>
                <a:lnTo>
                  <a:pt x="1649095" y="712470"/>
                </a:lnTo>
                <a:lnTo>
                  <a:pt x="1647190" y="713105"/>
                </a:lnTo>
                <a:lnTo>
                  <a:pt x="1645285" y="713740"/>
                </a:lnTo>
                <a:lnTo>
                  <a:pt x="1643380" y="714375"/>
                </a:lnTo>
                <a:lnTo>
                  <a:pt x="1641475" y="715010"/>
                </a:lnTo>
                <a:lnTo>
                  <a:pt x="1638935" y="715645"/>
                </a:lnTo>
                <a:lnTo>
                  <a:pt x="1637030" y="716280"/>
                </a:lnTo>
                <a:lnTo>
                  <a:pt x="1635125" y="716915"/>
                </a:lnTo>
                <a:lnTo>
                  <a:pt x="1633220" y="716915"/>
                </a:lnTo>
                <a:lnTo>
                  <a:pt x="1631315" y="717550"/>
                </a:lnTo>
                <a:lnTo>
                  <a:pt x="1628775" y="718185"/>
                </a:lnTo>
                <a:lnTo>
                  <a:pt x="1626870" y="718185"/>
                </a:lnTo>
                <a:lnTo>
                  <a:pt x="1624965" y="718820"/>
                </a:lnTo>
                <a:lnTo>
                  <a:pt x="1623060" y="718820"/>
                </a:lnTo>
                <a:lnTo>
                  <a:pt x="1620520" y="718820"/>
                </a:lnTo>
                <a:lnTo>
                  <a:pt x="1618615" y="719455"/>
                </a:lnTo>
                <a:lnTo>
                  <a:pt x="1616710" y="719455"/>
                </a:lnTo>
                <a:lnTo>
                  <a:pt x="1614170" y="719455"/>
                </a:lnTo>
                <a:lnTo>
                  <a:pt x="1612265" y="719455"/>
                </a:lnTo>
                <a:lnTo>
                  <a:pt x="1610360" y="719455"/>
                </a:lnTo>
                <a:lnTo>
                  <a:pt x="1608455" y="720090"/>
                </a:lnTo>
                <a:lnTo>
                  <a:pt x="720090" y="720090"/>
                </a:lnTo>
                <a:lnTo>
                  <a:pt x="504190" y="810260"/>
                </a:lnTo>
                <a:lnTo>
                  <a:pt x="288290" y="720090"/>
                </a:lnTo>
                <a:lnTo>
                  <a:pt x="120015" y="720090"/>
                </a:lnTo>
                <a:lnTo>
                  <a:pt x="118110" y="719455"/>
                </a:lnTo>
                <a:lnTo>
                  <a:pt x="116205" y="719455"/>
                </a:lnTo>
                <a:lnTo>
                  <a:pt x="114300" y="719455"/>
                </a:lnTo>
                <a:lnTo>
                  <a:pt x="111760" y="719455"/>
                </a:lnTo>
                <a:lnTo>
                  <a:pt x="109855" y="719455"/>
                </a:lnTo>
                <a:lnTo>
                  <a:pt x="107950" y="718820"/>
                </a:lnTo>
                <a:lnTo>
                  <a:pt x="105410" y="718820"/>
                </a:lnTo>
                <a:lnTo>
                  <a:pt x="103505" y="718820"/>
                </a:lnTo>
                <a:lnTo>
                  <a:pt x="101600" y="718185"/>
                </a:lnTo>
                <a:lnTo>
                  <a:pt x="99695" y="718185"/>
                </a:lnTo>
                <a:lnTo>
                  <a:pt x="97155" y="717550"/>
                </a:lnTo>
                <a:lnTo>
                  <a:pt x="95250" y="716915"/>
                </a:lnTo>
                <a:lnTo>
                  <a:pt x="93345" y="716915"/>
                </a:lnTo>
                <a:lnTo>
                  <a:pt x="91440" y="716280"/>
                </a:lnTo>
                <a:lnTo>
                  <a:pt x="89535" y="715645"/>
                </a:lnTo>
                <a:lnTo>
                  <a:pt x="86995" y="715010"/>
                </a:lnTo>
                <a:lnTo>
                  <a:pt x="75565" y="711200"/>
                </a:lnTo>
                <a:lnTo>
                  <a:pt x="73660" y="709930"/>
                </a:lnTo>
                <a:lnTo>
                  <a:pt x="71755" y="709295"/>
                </a:lnTo>
                <a:lnTo>
                  <a:pt x="69850" y="708660"/>
                </a:lnTo>
                <a:lnTo>
                  <a:pt x="67945" y="707390"/>
                </a:lnTo>
                <a:lnTo>
                  <a:pt x="66040" y="706755"/>
                </a:lnTo>
                <a:lnTo>
                  <a:pt x="64135" y="705485"/>
                </a:lnTo>
                <a:lnTo>
                  <a:pt x="62230" y="704850"/>
                </a:lnTo>
                <a:lnTo>
                  <a:pt x="60325" y="703580"/>
                </a:lnTo>
                <a:lnTo>
                  <a:pt x="58420" y="702945"/>
                </a:lnTo>
                <a:lnTo>
                  <a:pt x="56515" y="701675"/>
                </a:lnTo>
                <a:lnTo>
                  <a:pt x="55245" y="700405"/>
                </a:lnTo>
                <a:lnTo>
                  <a:pt x="53340" y="699135"/>
                </a:lnTo>
                <a:lnTo>
                  <a:pt x="51435" y="697865"/>
                </a:lnTo>
                <a:lnTo>
                  <a:pt x="49530" y="696595"/>
                </a:lnTo>
                <a:lnTo>
                  <a:pt x="48260" y="695325"/>
                </a:lnTo>
                <a:lnTo>
                  <a:pt x="46355" y="694055"/>
                </a:lnTo>
                <a:lnTo>
                  <a:pt x="45085" y="692785"/>
                </a:lnTo>
                <a:lnTo>
                  <a:pt x="43180" y="691515"/>
                </a:lnTo>
                <a:lnTo>
                  <a:pt x="41910" y="690245"/>
                </a:lnTo>
                <a:lnTo>
                  <a:pt x="40005" y="688975"/>
                </a:lnTo>
                <a:lnTo>
                  <a:pt x="38735" y="687705"/>
                </a:lnTo>
                <a:lnTo>
                  <a:pt x="36830" y="685800"/>
                </a:lnTo>
                <a:lnTo>
                  <a:pt x="35560" y="684530"/>
                </a:lnTo>
                <a:lnTo>
                  <a:pt x="34290" y="683260"/>
                </a:lnTo>
                <a:lnTo>
                  <a:pt x="32385" y="681355"/>
                </a:lnTo>
                <a:lnTo>
                  <a:pt x="31115" y="680085"/>
                </a:lnTo>
                <a:lnTo>
                  <a:pt x="29845" y="678180"/>
                </a:lnTo>
                <a:lnTo>
                  <a:pt x="28575" y="676910"/>
                </a:lnTo>
                <a:lnTo>
                  <a:pt x="27305" y="675005"/>
                </a:lnTo>
                <a:lnTo>
                  <a:pt x="26035" y="673735"/>
                </a:lnTo>
                <a:lnTo>
                  <a:pt x="24765" y="671830"/>
                </a:lnTo>
                <a:lnTo>
                  <a:pt x="23495" y="670560"/>
                </a:lnTo>
                <a:lnTo>
                  <a:pt x="22225" y="668655"/>
                </a:lnTo>
                <a:lnTo>
                  <a:pt x="20955" y="666750"/>
                </a:lnTo>
                <a:lnTo>
                  <a:pt x="19685" y="664845"/>
                </a:lnTo>
                <a:lnTo>
                  <a:pt x="18415" y="663575"/>
                </a:lnTo>
                <a:lnTo>
                  <a:pt x="17145" y="661670"/>
                </a:lnTo>
                <a:lnTo>
                  <a:pt x="16510" y="659765"/>
                </a:lnTo>
                <a:lnTo>
                  <a:pt x="15240" y="657860"/>
                </a:lnTo>
                <a:lnTo>
                  <a:pt x="14605" y="655955"/>
                </a:lnTo>
                <a:lnTo>
                  <a:pt x="13335" y="654050"/>
                </a:lnTo>
                <a:lnTo>
                  <a:pt x="12700" y="652145"/>
                </a:lnTo>
                <a:lnTo>
                  <a:pt x="11430" y="650240"/>
                </a:lnTo>
                <a:lnTo>
                  <a:pt x="10795" y="648335"/>
                </a:lnTo>
                <a:lnTo>
                  <a:pt x="10160" y="646430"/>
                </a:lnTo>
                <a:lnTo>
                  <a:pt x="8890" y="644525"/>
                </a:lnTo>
                <a:lnTo>
                  <a:pt x="8255" y="642620"/>
                </a:lnTo>
                <a:lnTo>
                  <a:pt x="7620" y="640715"/>
                </a:lnTo>
                <a:lnTo>
                  <a:pt x="6985" y="638810"/>
                </a:lnTo>
                <a:lnTo>
                  <a:pt x="6350" y="636905"/>
                </a:lnTo>
                <a:lnTo>
                  <a:pt x="5715" y="635000"/>
                </a:lnTo>
                <a:lnTo>
                  <a:pt x="5080" y="633095"/>
                </a:lnTo>
                <a:lnTo>
                  <a:pt x="4445" y="630555"/>
                </a:lnTo>
                <a:lnTo>
                  <a:pt x="3810" y="628650"/>
                </a:lnTo>
                <a:lnTo>
                  <a:pt x="3175" y="626745"/>
                </a:lnTo>
                <a:lnTo>
                  <a:pt x="3175" y="624840"/>
                </a:lnTo>
                <a:lnTo>
                  <a:pt x="2540" y="622935"/>
                </a:lnTo>
                <a:lnTo>
                  <a:pt x="1905" y="620395"/>
                </a:lnTo>
                <a:lnTo>
                  <a:pt x="1905" y="618490"/>
                </a:lnTo>
                <a:lnTo>
                  <a:pt x="1270" y="616585"/>
                </a:lnTo>
                <a:lnTo>
                  <a:pt x="1270" y="614680"/>
                </a:lnTo>
                <a:lnTo>
                  <a:pt x="1270" y="612140"/>
                </a:lnTo>
                <a:lnTo>
                  <a:pt x="635" y="610235"/>
                </a:lnTo>
                <a:lnTo>
                  <a:pt x="635" y="608330"/>
                </a:lnTo>
                <a:lnTo>
                  <a:pt x="635" y="605790"/>
                </a:lnTo>
                <a:lnTo>
                  <a:pt x="635" y="603885"/>
                </a:lnTo>
                <a:lnTo>
                  <a:pt x="635" y="601980"/>
                </a:lnTo>
                <a:lnTo>
                  <a:pt x="0" y="600075"/>
                </a:lnTo>
                <a:lnTo>
                  <a:pt x="0" y="420370"/>
                </a:lnTo>
                <a:lnTo>
                  <a:pt x="0" y="12001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 txBox="1"/>
          <p:nvPr/>
        </p:nvSpPr>
        <p:spPr>
          <a:xfrm>
            <a:off x="5497829" y="407034"/>
            <a:ext cx="12496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latin typeface="Calibri"/>
                <a:cs typeface="Calibri"/>
              </a:rPr>
              <a:t>re</a:t>
            </a:r>
            <a:r>
              <a:rPr sz="2000" b="1" spc="-10" dirty="0">
                <a:latin typeface="Calibri"/>
                <a:cs typeface="Calibri"/>
              </a:rPr>
              <a:t>tu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als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0" name="object 590"/>
          <p:cNvSpPr/>
          <p:nvPr/>
        </p:nvSpPr>
        <p:spPr>
          <a:xfrm>
            <a:off x="2267585" y="3888740"/>
            <a:ext cx="4320540" cy="764540"/>
          </a:xfrm>
          <a:custGeom>
            <a:avLst/>
            <a:gdLst/>
            <a:ahLst/>
            <a:cxnLst/>
            <a:rect l="l" t="t" r="r" b="b"/>
            <a:pathLst>
              <a:path w="4320540" h="764539">
                <a:moveTo>
                  <a:pt x="0" y="0"/>
                </a:moveTo>
                <a:lnTo>
                  <a:pt x="0" y="382270"/>
                </a:lnTo>
                <a:lnTo>
                  <a:pt x="4320540" y="382270"/>
                </a:lnTo>
                <a:lnTo>
                  <a:pt x="4320540" y="76454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6530975" y="4567554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6588125" y="5157470"/>
            <a:ext cx="0" cy="756285"/>
          </a:xfrm>
          <a:custGeom>
            <a:avLst/>
            <a:gdLst/>
            <a:ahLst/>
            <a:cxnLst/>
            <a:rect l="l" t="t" r="r" b="b"/>
            <a:pathLst>
              <a:path h="756285">
                <a:moveTo>
                  <a:pt x="0" y="0"/>
                </a:moveTo>
                <a:lnTo>
                  <a:pt x="0" y="756285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6530975" y="5828029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4067175" y="6165215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64833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4067175" y="610806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238760" y="1304925"/>
            <a:ext cx="8416925" cy="4860290"/>
          </a:xfrm>
          <a:custGeom>
            <a:avLst/>
            <a:gdLst/>
            <a:ahLst/>
            <a:cxnLst/>
            <a:rect l="l" t="t" r="r" b="b"/>
            <a:pathLst>
              <a:path w="8416925" h="4860290">
                <a:moveTo>
                  <a:pt x="7933690" y="0"/>
                </a:moveTo>
                <a:lnTo>
                  <a:pt x="8416925" y="0"/>
                </a:lnTo>
                <a:lnTo>
                  <a:pt x="8416925" y="1717675"/>
                </a:lnTo>
                <a:lnTo>
                  <a:pt x="0" y="1717675"/>
                </a:lnTo>
                <a:lnTo>
                  <a:pt x="0" y="4860290"/>
                </a:lnTo>
                <a:lnTo>
                  <a:pt x="228600" y="486029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381635" y="610806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异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常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b="1" dirty="0">
                <a:latin typeface="微软雅黑"/>
                <a:cs typeface="微软雅黑"/>
              </a:rPr>
              <a:t>异</a:t>
            </a:r>
            <a:r>
              <a:rPr b="1" dirty="0">
                <a:latin typeface="Kozuka Gothic Pro B"/>
                <a:cs typeface="Kozuka Gothic Pro B"/>
              </a:rPr>
              <a:t>常</a:t>
            </a:r>
            <a:r>
              <a:rPr b="1" dirty="0">
                <a:latin typeface="微软雅黑"/>
                <a:cs typeface="微软雅黑"/>
              </a:rPr>
              <a:t>处</a:t>
            </a:r>
            <a:r>
              <a:rPr b="1" dirty="0">
                <a:latin typeface="Kozuka Gothic Pro B"/>
                <a:cs typeface="Kozuka Gothic Pro B"/>
              </a:rPr>
              <a:t>理</a:t>
            </a:r>
            <a:endParaRPr b="1" dirty="0">
              <a:latin typeface="Kozuka Gothic Pro B"/>
              <a:cs typeface="Kozuka Gothic Pro 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973262"/>
            <a:ext cx="8042909" cy="146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 defTabSz="-63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HandlerExceptionResolver 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理程序 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常，包括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Handler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映射、数据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定以及目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方法</a:t>
            </a:r>
            <a:r>
              <a:rPr sz="2400" dirty="0">
                <a:latin typeface="宋体"/>
                <a:cs typeface="宋体"/>
              </a:rPr>
              <a:t>执</a:t>
            </a:r>
            <a:r>
              <a:rPr sz="2400" dirty="0">
                <a:latin typeface="MS Mincho"/>
                <a:cs typeface="MS Mincho"/>
              </a:rPr>
              <a:t>行 </a:t>
            </a:r>
            <a:r>
              <a:rPr sz="2400" dirty="0">
                <a:latin typeface="宋体"/>
                <a:cs typeface="宋体"/>
              </a:rPr>
              <a:t>时发</a:t>
            </a:r>
            <a:r>
              <a:rPr sz="2400" dirty="0">
                <a:latin typeface="MS Mincho"/>
                <a:cs typeface="MS Mincho"/>
              </a:rPr>
              <a:t>生的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常。</a:t>
            </a:r>
            <a:endParaRPr sz="24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提供的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HandlerExceptionResolver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实现类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405" y="4004945"/>
            <a:ext cx="5041900" cy="2616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66640" y="4937326"/>
            <a:ext cx="741045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/>
            <a:r>
              <a:rPr sz="1800"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 sz="18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sz="1800"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ts val="2115"/>
              </a:lnSpc>
            </a:pPr>
            <a:r>
              <a:rPr sz="1800"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 sz="1800">
              <a:latin typeface="Times New Roman"/>
              <a:cs typeface="Times New Roman"/>
            </a:endParaRPr>
          </a:p>
          <a:p>
            <a:pPr marL="111125">
              <a:spcBef>
                <a:spcPts val="245"/>
              </a:spcBef>
            </a:pPr>
            <a:r>
              <a:rPr sz="1800"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294640">
              <a:lnSpc>
                <a:spcPts val="4285"/>
              </a:lnSpc>
            </a:pPr>
            <a:r>
              <a:rPr b="1" dirty="0">
                <a:latin typeface="Arial"/>
                <a:cs typeface="Arial"/>
              </a:rPr>
              <a:t>HandlerExceptionResolver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5" y="1841817"/>
            <a:ext cx="880300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  <a:tab pos="2922270" algn="l"/>
              </a:tabLst>
            </a:pPr>
            <a:r>
              <a:rPr sz="2400" dirty="0">
                <a:latin typeface="Arial"/>
                <a:cs typeface="Arial"/>
              </a:rPr>
              <a:t>DispatcherServlet	</a:t>
            </a: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装配的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HandlerExceptionResolver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469900" defTabSz="-635">
              <a:lnSpc>
                <a:spcPts val="238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MS Mincho"/>
                <a:cs typeface="MS Mincho"/>
              </a:rPr>
              <a:t>没有使用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spc="-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mvc:annotation-drive</a:t>
            </a:r>
            <a:r>
              <a:rPr sz="2000" spc="-3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/&gt;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配置：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3979068"/>
            <a:ext cx="46793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2971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使用了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mvc:annotation-drive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/&gt;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配置</a:t>
            </a:r>
            <a:r>
              <a:rPr sz="1800" dirty="0">
                <a:latin typeface="MS Mincho"/>
                <a:cs typeface="MS Mincho"/>
              </a:rPr>
              <a:t>：</a:t>
            </a:r>
            <a:endParaRPr sz="1800">
              <a:latin typeface="MS Mincho"/>
              <a:cs typeface="MS Minch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750" y="2832735"/>
            <a:ext cx="5867400" cy="10287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9750" y="4768850"/>
            <a:ext cx="47498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68470" y="2660014"/>
            <a:ext cx="4648200" cy="24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9164" y="1081134"/>
            <a:ext cx="74453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ExceptionHandlerExceptionResolver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8037195" cy="360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8100" indent="-342265" defTabSz="-63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主要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Handler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@ExceptionHandler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的 方法。</a:t>
            </a:r>
            <a:endParaRPr sz="2400">
              <a:latin typeface="MS Mincho"/>
              <a:cs typeface="MS Mincho"/>
            </a:endParaRPr>
          </a:p>
          <a:p>
            <a:pPr marL="354965" marR="5080" indent="-342265" defTabSz="-63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ExceptionHandler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的方法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先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级问题</a:t>
            </a:r>
            <a:r>
              <a:rPr sz="2400" dirty="0">
                <a:latin typeface="MS Mincho"/>
                <a:cs typeface="MS Mincho"/>
              </a:rPr>
              <a:t>：例如</a:t>
            </a:r>
            <a:r>
              <a:rPr sz="2400" dirty="0">
                <a:latin typeface="宋体"/>
                <a:cs typeface="宋体"/>
              </a:rPr>
              <a:t>发 </a:t>
            </a:r>
            <a:r>
              <a:rPr sz="2400" dirty="0">
                <a:latin typeface="MS Mincho"/>
                <a:cs typeface="MS Mincho"/>
              </a:rPr>
              <a:t>生的是</a:t>
            </a:r>
            <a:r>
              <a:rPr sz="2400" dirty="0">
                <a:latin typeface="Arial"/>
                <a:cs typeface="Arial"/>
              </a:rPr>
              <a:t>NullPointerExceptio</a:t>
            </a:r>
            <a:r>
              <a:rPr sz="2400" spc="-6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，但是声明的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常有 </a:t>
            </a:r>
            <a:r>
              <a:rPr sz="2400" dirty="0">
                <a:latin typeface="Arial"/>
                <a:cs typeface="Arial"/>
              </a:rPr>
              <a:t>RuntimeException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Exceptio</a:t>
            </a:r>
            <a:r>
              <a:rPr sz="2400" spc="-2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，此候会根据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常的最近 </a:t>
            </a:r>
            <a:r>
              <a:rPr sz="2400" dirty="0">
                <a:latin typeface="宋体"/>
                <a:cs typeface="宋体"/>
              </a:rPr>
              <a:t>继</a:t>
            </a:r>
            <a:r>
              <a:rPr sz="2400" dirty="0">
                <a:latin typeface="MS Mincho"/>
                <a:cs typeface="MS Mincho"/>
              </a:rPr>
              <a:t>承</a:t>
            </a:r>
            <a:r>
              <a:rPr sz="2400" dirty="0">
                <a:latin typeface="宋体"/>
                <a:cs typeface="宋体"/>
              </a:rPr>
              <a:t>关</a:t>
            </a:r>
            <a:r>
              <a:rPr sz="2400" dirty="0">
                <a:latin typeface="MS Mincho"/>
                <a:cs typeface="MS Mincho"/>
              </a:rPr>
              <a:t>系找到</a:t>
            </a:r>
            <a:r>
              <a:rPr sz="2400" dirty="0">
                <a:latin typeface="宋体"/>
                <a:cs typeface="宋体"/>
              </a:rPr>
              <a:t>继</a:t>
            </a:r>
            <a:r>
              <a:rPr sz="2400" dirty="0">
                <a:latin typeface="MS Mincho"/>
                <a:cs typeface="MS Mincho"/>
              </a:rPr>
              <a:t>承深度最浅的那个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ExceptionHandler </a:t>
            </a:r>
            <a:r>
              <a:rPr sz="2400" dirty="0">
                <a:latin typeface="MS Mincho"/>
                <a:cs typeface="MS Mincho"/>
              </a:rPr>
              <a:t>注解方法，即</a:t>
            </a:r>
            <a:r>
              <a:rPr sz="2400" dirty="0">
                <a:latin typeface="宋体"/>
                <a:cs typeface="宋体"/>
              </a:rPr>
              <a:t>标记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RuntimeException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的方法</a:t>
            </a:r>
            <a:endParaRPr sz="2400">
              <a:latin typeface="MS Mincho"/>
              <a:cs typeface="MS Mincho"/>
            </a:endParaRPr>
          </a:p>
          <a:p>
            <a:pPr marL="354965" marR="1454785" indent="-342265" defTabSz="-63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ExceptionHandlerMethodResolver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内部若找不 到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ExceptionHandler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注解的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，会找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655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@ControllerAdvice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中的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@ExceptionHandler</a:t>
            </a:r>
            <a:r>
              <a:rPr sz="24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注解方法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72175" y="0"/>
            <a:ext cx="3171825" cy="15982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5009" y="1081134"/>
            <a:ext cx="77241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b="1" dirty="0">
                <a:latin typeface="Arial"/>
                <a:cs typeface="Arial"/>
              </a:rPr>
              <a:t>ResponseStatusExceptionResolver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1867217"/>
            <a:ext cx="7788275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ct val="1040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常及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常父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中找到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@ResponseStatus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注解，然 后使用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个注解的属性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理。</a:t>
            </a:r>
            <a:endParaRPr sz="2400">
              <a:latin typeface="MS Mincho"/>
              <a:cs typeface="MS Mincho"/>
            </a:endParaRPr>
          </a:p>
          <a:p>
            <a:pPr marL="354965" indent="-342265" defTabSz="-635">
              <a:lnSpc>
                <a:spcPts val="2615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MS Mincho"/>
                <a:cs typeface="MS Mincho"/>
              </a:rPr>
              <a:t>定</a:t>
            </a:r>
            <a:r>
              <a:rPr sz="2200" dirty="0">
                <a:latin typeface="宋体"/>
                <a:cs typeface="宋体"/>
              </a:rPr>
              <a:t>义</a:t>
            </a:r>
            <a:r>
              <a:rPr sz="2200" dirty="0">
                <a:latin typeface="MS Mincho"/>
                <a:cs typeface="MS Mincho"/>
              </a:rPr>
              <a:t>一个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spc="-5" dirty="0">
                <a:latin typeface="Arial"/>
                <a:cs typeface="Arial"/>
              </a:rPr>
              <a:t>@</a:t>
            </a:r>
            <a:r>
              <a:rPr sz="2200" dirty="0">
                <a:latin typeface="Arial"/>
                <a:cs typeface="Arial"/>
              </a:rPr>
              <a:t>ResponseStatus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注解修</a:t>
            </a:r>
            <a:r>
              <a:rPr sz="2200" dirty="0">
                <a:latin typeface="宋体"/>
                <a:cs typeface="宋体"/>
              </a:rPr>
              <a:t>饰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</a:t>
            </a:r>
            <a:r>
              <a:rPr sz="2200" dirty="0">
                <a:latin typeface="宋体"/>
                <a:cs typeface="宋体"/>
              </a:rPr>
              <a:t>类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575" y="4037885"/>
            <a:ext cx="7856855" cy="260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ct val="114000"/>
              </a:lnSpc>
              <a:tabLst>
                <a:tab pos="35433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MS Mincho"/>
                <a:cs typeface="MS Mincho"/>
              </a:rPr>
              <a:t>若在</a:t>
            </a:r>
            <a:r>
              <a:rPr sz="2200" dirty="0">
                <a:latin typeface="宋体"/>
                <a:cs typeface="宋体"/>
              </a:rPr>
              <a:t>处</a:t>
            </a:r>
            <a:r>
              <a:rPr sz="2200" dirty="0">
                <a:latin typeface="MS Mincho"/>
                <a:cs typeface="MS Mincho"/>
              </a:rPr>
              <a:t>理器方法中抛出了上述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常： 若</a:t>
            </a:r>
            <a:r>
              <a:rPr sz="2200" dirty="0">
                <a:latin typeface="Arial"/>
                <a:cs typeface="Arial"/>
              </a:rPr>
              <a:t>ExceptionHandlerExceptionResolver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不解析述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常。由于 触</a:t>
            </a:r>
            <a:r>
              <a:rPr sz="2200" dirty="0">
                <a:latin typeface="宋体"/>
                <a:cs typeface="宋体"/>
              </a:rPr>
              <a:t>发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UnauthorizedException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宋体"/>
                <a:cs typeface="宋体"/>
              </a:rPr>
              <a:t>带</a:t>
            </a:r>
            <a:r>
              <a:rPr sz="2200" dirty="0">
                <a:latin typeface="MS Mincho"/>
                <a:cs typeface="MS Mincho"/>
              </a:rPr>
              <a:t>有</a:t>
            </a:r>
            <a:r>
              <a:rPr sz="2200" spc="-5" dirty="0">
                <a:latin typeface="Arial"/>
                <a:cs typeface="Arial"/>
              </a:rPr>
              <a:t>@</a:t>
            </a:r>
            <a:r>
              <a:rPr sz="2200" dirty="0">
                <a:latin typeface="Arial"/>
                <a:cs typeface="Arial"/>
              </a:rPr>
              <a:t>ResponseStatus </a:t>
            </a:r>
            <a:r>
              <a:rPr sz="2200" dirty="0">
                <a:latin typeface="MS Mincho"/>
                <a:cs typeface="MS Mincho"/>
              </a:rPr>
              <a:t>注解。因此会被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ResponseStatusExceptionResolver</a:t>
            </a:r>
            <a:r>
              <a:rPr sz="22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解析 到。最后</a:t>
            </a:r>
            <a:r>
              <a:rPr sz="2200" dirty="0">
                <a:latin typeface="宋体"/>
                <a:cs typeface="宋体"/>
              </a:rPr>
              <a:t>响应</a:t>
            </a:r>
            <a:r>
              <a:rPr sz="2200" dirty="0">
                <a:latin typeface="Arial"/>
                <a:cs typeface="Arial"/>
              </a:rPr>
              <a:t>HttpStatus.UNAUTHORIZED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代</a:t>
            </a:r>
            <a:r>
              <a:rPr sz="2200" dirty="0">
                <a:latin typeface="宋体"/>
                <a:cs typeface="宋体"/>
              </a:rPr>
              <a:t>码给</a:t>
            </a:r>
            <a:r>
              <a:rPr sz="2200" dirty="0">
                <a:latin typeface="MS Mincho"/>
                <a:cs typeface="MS Mincho"/>
              </a:rPr>
              <a:t>客</a:t>
            </a:r>
            <a:r>
              <a:rPr sz="2200" dirty="0">
                <a:latin typeface="宋体"/>
                <a:cs typeface="宋体"/>
              </a:rPr>
              <a:t>户 </a:t>
            </a:r>
            <a:r>
              <a:rPr sz="2200" dirty="0">
                <a:latin typeface="MS Mincho"/>
                <a:cs typeface="MS Mincho"/>
              </a:rPr>
              <a:t>端。</a:t>
            </a:r>
            <a:r>
              <a:rPr sz="2200" dirty="0">
                <a:latin typeface="Arial"/>
                <a:cs typeface="Arial"/>
              </a:rPr>
              <a:t>HttpStatus.UNAUTHORIZED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代表</a:t>
            </a:r>
            <a:r>
              <a:rPr sz="2200" dirty="0">
                <a:latin typeface="宋体"/>
                <a:cs typeface="宋体"/>
              </a:rPr>
              <a:t>响应码</a:t>
            </a:r>
            <a:r>
              <a:rPr sz="2200" dirty="0">
                <a:latin typeface="Arial"/>
                <a:cs typeface="Arial"/>
              </a:rPr>
              <a:t>40</a:t>
            </a:r>
            <a:r>
              <a:rPr sz="2200" spc="-10" dirty="0">
                <a:latin typeface="Arial"/>
                <a:cs typeface="Arial"/>
              </a:rPr>
              <a:t>1</a:t>
            </a:r>
            <a:r>
              <a:rPr sz="2200" dirty="0">
                <a:latin typeface="MS Mincho"/>
                <a:cs typeface="MS Mincho"/>
              </a:rPr>
              <a:t>，无</a:t>
            </a:r>
            <a:r>
              <a:rPr sz="2200" dirty="0">
                <a:latin typeface="宋体"/>
                <a:cs typeface="宋体"/>
              </a:rPr>
              <a:t>权</a:t>
            </a:r>
            <a:r>
              <a:rPr sz="2200" dirty="0">
                <a:latin typeface="MS Mincho"/>
                <a:cs typeface="MS Mincho"/>
              </a:rPr>
              <a:t>限。 </a:t>
            </a:r>
            <a:r>
              <a:rPr sz="2200" dirty="0">
                <a:latin typeface="宋体"/>
                <a:cs typeface="宋体"/>
              </a:rPr>
              <a:t>关</a:t>
            </a:r>
            <a:r>
              <a:rPr sz="2200" dirty="0">
                <a:latin typeface="MS Mincho"/>
                <a:cs typeface="MS Mincho"/>
              </a:rPr>
              <a:t>于其他的</a:t>
            </a:r>
            <a:r>
              <a:rPr sz="2200" dirty="0">
                <a:latin typeface="宋体"/>
                <a:cs typeface="宋体"/>
              </a:rPr>
              <a:t>响应码请</a:t>
            </a:r>
            <a:r>
              <a:rPr sz="2200" dirty="0">
                <a:latin typeface="MS Mincho"/>
                <a:cs typeface="MS Mincho"/>
              </a:rPr>
              <a:t>参考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HttpStatus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枚</a:t>
            </a:r>
            <a:r>
              <a:rPr sz="2200" dirty="0">
                <a:latin typeface="宋体"/>
                <a:cs typeface="宋体"/>
              </a:rPr>
              <a:t>举类</a:t>
            </a:r>
            <a:r>
              <a:rPr sz="2200" dirty="0">
                <a:latin typeface="MS Mincho"/>
                <a:cs typeface="MS Mincho"/>
              </a:rPr>
              <a:t>型源</a:t>
            </a:r>
            <a:r>
              <a:rPr sz="2200" dirty="0">
                <a:latin typeface="宋体"/>
                <a:cs typeface="宋体"/>
              </a:rPr>
              <a:t>码</a:t>
            </a:r>
            <a:r>
              <a:rPr sz="2200" dirty="0">
                <a:latin typeface="MS Mincho"/>
                <a:cs typeface="MS Mincho"/>
              </a:rPr>
              <a:t>。</a:t>
            </a:r>
            <a:endParaRPr sz="2200">
              <a:latin typeface="MS Mincho"/>
              <a:cs typeface="MS Minch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0114" y="3213100"/>
            <a:ext cx="71120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839" y="1081134"/>
            <a:ext cx="68859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DefaultHandlerExceptionResolver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0" y="1924367"/>
            <a:ext cx="8402955" cy="170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一些特殊的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理，比 如</a:t>
            </a:r>
            <a:r>
              <a:rPr sz="2400" dirty="0">
                <a:latin typeface="Arial"/>
                <a:cs typeface="Arial"/>
              </a:rPr>
              <a:t>NoSuchRequestHandlingMethodExceptio</a:t>
            </a:r>
            <a:r>
              <a:rPr sz="2400" spc="-12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HttpReques tMethodNotSupportedExceptio</a:t>
            </a:r>
            <a:r>
              <a:rPr sz="2400" spc="-9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HttpMediaTypeNotSuppo rtedExceptio</a:t>
            </a:r>
            <a:r>
              <a:rPr sz="2400" spc="-4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HttpMediaTypeNotAcceptableException </a:t>
            </a:r>
            <a:r>
              <a:rPr sz="2400" dirty="0">
                <a:latin typeface="MS Mincho"/>
                <a:cs typeface="MS Mincho"/>
              </a:rPr>
              <a:t>等。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955" y="1068784"/>
            <a:ext cx="70700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50" spc="-35" dirty="0">
                <a:latin typeface="MS Mincho"/>
                <a:cs typeface="MS Mincho"/>
              </a:rPr>
              <a:t>使用</a:t>
            </a:r>
            <a:r>
              <a:rPr sz="3250" spc="-725" dirty="0">
                <a:latin typeface="MS Mincho"/>
                <a:cs typeface="MS Mincho"/>
              </a:rPr>
              <a:t> </a:t>
            </a:r>
            <a:r>
              <a:rPr sz="3250" spc="-40" dirty="0">
                <a:latin typeface="Arial"/>
                <a:cs typeface="Arial"/>
              </a:rPr>
              <a:t>@</a:t>
            </a:r>
            <a:r>
              <a:rPr sz="3250" spc="-20" dirty="0">
                <a:latin typeface="Arial"/>
                <a:cs typeface="Arial"/>
              </a:rPr>
              <a:t>RequestMapping</a:t>
            </a:r>
            <a:r>
              <a:rPr sz="3250" spc="-30" dirty="0">
                <a:latin typeface="Arial"/>
                <a:cs typeface="Arial"/>
              </a:rPr>
              <a:t> </a:t>
            </a:r>
            <a:r>
              <a:rPr sz="3250" spc="-35" dirty="0">
                <a:latin typeface="MS Mincho"/>
                <a:cs typeface="MS Mincho"/>
              </a:rPr>
              <a:t>映射</a:t>
            </a:r>
            <a:r>
              <a:rPr sz="3250" spc="-35" dirty="0">
                <a:latin typeface="宋体"/>
                <a:cs typeface="宋体"/>
              </a:rPr>
              <a:t>请</a:t>
            </a:r>
            <a:r>
              <a:rPr sz="3250" spc="-35" dirty="0">
                <a:latin typeface="MS Mincho"/>
                <a:cs typeface="MS Mincho"/>
              </a:rPr>
              <a:t>求示例</a:t>
            </a:r>
            <a:endParaRPr sz="325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" y="2286000"/>
            <a:ext cx="5308600" cy="4140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29629" y="2948939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3556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29629" y="292258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29629" y="290480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29629" y="288702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29629" y="286924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29629" y="285146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29629" y="283337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05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29629" y="281527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29629" y="279749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29629" y="27797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29629" y="276193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29629" y="274415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29629" y="272637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29629" y="270891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05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29629" y="26908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29629" y="267303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29629" y="265525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29629" y="263747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29629" y="261969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29629" y="26019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29629" y="2583814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032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29629" y="256571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29629" y="254793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29629" y="253015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29629" y="2502535"/>
            <a:ext cx="3072130" cy="19685"/>
          </a:xfrm>
          <a:custGeom>
            <a:avLst/>
            <a:gdLst/>
            <a:ahLst/>
            <a:cxnLst/>
            <a:rect l="l" t="t" r="r" b="b"/>
            <a:pathLst>
              <a:path w="3072129" h="19685">
                <a:moveTo>
                  <a:pt x="0" y="19685"/>
                </a:moveTo>
                <a:lnTo>
                  <a:pt x="3072130" y="19685"/>
                </a:lnTo>
                <a:lnTo>
                  <a:pt x="3072130" y="0"/>
                </a:lnTo>
                <a:lnTo>
                  <a:pt x="0" y="0"/>
                </a:lnTo>
                <a:lnTo>
                  <a:pt x="0" y="1968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29629" y="2457450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29629" y="244665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29629" y="24241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29629" y="240188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29629" y="2367280"/>
            <a:ext cx="3072130" cy="24130"/>
          </a:xfrm>
          <a:custGeom>
            <a:avLst/>
            <a:gdLst/>
            <a:ahLst/>
            <a:cxnLst/>
            <a:rect l="l" t="t" r="r" b="b"/>
            <a:pathLst>
              <a:path w="3072129" h="24130">
                <a:moveTo>
                  <a:pt x="0" y="24130"/>
                </a:moveTo>
                <a:lnTo>
                  <a:pt x="3072130" y="24130"/>
                </a:lnTo>
                <a:lnTo>
                  <a:pt x="307213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29629" y="2322195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29629" y="2299970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29629" y="2275839"/>
            <a:ext cx="3072130" cy="25400"/>
          </a:xfrm>
          <a:custGeom>
            <a:avLst/>
            <a:gdLst/>
            <a:ahLst/>
            <a:cxnLst/>
            <a:rect l="l" t="t" r="r" b="b"/>
            <a:pathLst>
              <a:path w="3072129" h="25400">
                <a:moveTo>
                  <a:pt x="0" y="25400"/>
                </a:moveTo>
                <a:lnTo>
                  <a:pt x="3072130" y="25400"/>
                </a:lnTo>
                <a:lnTo>
                  <a:pt x="307213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29629" y="226536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929629" y="224282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29629" y="2208530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29629" y="2163445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29629" y="215296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29629" y="213042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29629" y="2096135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929629" y="2072005"/>
            <a:ext cx="3072130" cy="25400"/>
          </a:xfrm>
          <a:custGeom>
            <a:avLst/>
            <a:gdLst/>
            <a:ahLst/>
            <a:cxnLst/>
            <a:rect l="l" t="t" r="r" b="b"/>
            <a:pathLst>
              <a:path w="3072129" h="25400">
                <a:moveTo>
                  <a:pt x="0" y="25400"/>
                </a:moveTo>
                <a:lnTo>
                  <a:pt x="3072130" y="25400"/>
                </a:lnTo>
                <a:lnTo>
                  <a:pt x="307213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29629" y="2026920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29629" y="201644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29629" y="199390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29629" y="197135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29629" y="1936750"/>
            <a:ext cx="3072130" cy="24130"/>
          </a:xfrm>
          <a:custGeom>
            <a:avLst/>
            <a:gdLst/>
            <a:ahLst/>
            <a:cxnLst/>
            <a:rect l="l" t="t" r="r" b="b"/>
            <a:pathLst>
              <a:path w="3072129" h="24130">
                <a:moveTo>
                  <a:pt x="0" y="24130"/>
                </a:moveTo>
                <a:lnTo>
                  <a:pt x="3072130" y="24130"/>
                </a:lnTo>
                <a:lnTo>
                  <a:pt x="307213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29629" y="1892300"/>
            <a:ext cx="3072130" cy="45720"/>
          </a:xfrm>
          <a:custGeom>
            <a:avLst/>
            <a:gdLst/>
            <a:ahLst/>
            <a:cxnLst/>
            <a:rect l="l" t="t" r="r" b="b"/>
            <a:pathLst>
              <a:path w="3072129" h="45719">
                <a:moveTo>
                  <a:pt x="0" y="45720"/>
                </a:moveTo>
                <a:lnTo>
                  <a:pt x="3072130" y="45720"/>
                </a:lnTo>
                <a:lnTo>
                  <a:pt x="307213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29629" y="188150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29629" y="185832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765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29629" y="183515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29629" y="181260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29629" y="1778000"/>
            <a:ext cx="3072130" cy="24130"/>
          </a:xfrm>
          <a:custGeom>
            <a:avLst/>
            <a:gdLst/>
            <a:ahLst/>
            <a:cxnLst/>
            <a:rect l="l" t="t" r="r" b="b"/>
            <a:pathLst>
              <a:path w="3072129" h="24130">
                <a:moveTo>
                  <a:pt x="0" y="24130"/>
                </a:moveTo>
                <a:lnTo>
                  <a:pt x="3072130" y="24130"/>
                </a:lnTo>
                <a:lnTo>
                  <a:pt x="307213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29629" y="1732914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29629" y="172243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29629" y="169989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29629" y="1665605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29629" y="1641475"/>
            <a:ext cx="3072130" cy="25400"/>
          </a:xfrm>
          <a:custGeom>
            <a:avLst/>
            <a:gdLst/>
            <a:ahLst/>
            <a:cxnLst/>
            <a:rect l="l" t="t" r="r" b="b"/>
            <a:pathLst>
              <a:path w="3072129" h="25400">
                <a:moveTo>
                  <a:pt x="0" y="25400"/>
                </a:moveTo>
                <a:lnTo>
                  <a:pt x="3072130" y="25400"/>
                </a:lnTo>
                <a:lnTo>
                  <a:pt x="307213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29629" y="1642745"/>
            <a:ext cx="3072130" cy="1323340"/>
          </a:xfrm>
          <a:custGeom>
            <a:avLst/>
            <a:gdLst/>
            <a:ahLst/>
            <a:cxnLst/>
            <a:rect l="l" t="t" r="r" b="b"/>
            <a:pathLst>
              <a:path w="3072129" h="1323339">
                <a:moveTo>
                  <a:pt x="0" y="0"/>
                </a:moveTo>
                <a:lnTo>
                  <a:pt x="3072130" y="0"/>
                </a:lnTo>
                <a:lnTo>
                  <a:pt x="3072130" y="1323340"/>
                </a:lnTo>
                <a:lnTo>
                  <a:pt x="0" y="13233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008370" y="1691004"/>
            <a:ext cx="2888615" cy="115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875"/>
              </a:lnSpc>
            </a:pPr>
            <a:r>
              <a:rPr sz="1600" dirty="0">
                <a:latin typeface="宋体"/>
                <a:cs typeface="宋体"/>
              </a:rPr>
              <a:t>类</a:t>
            </a:r>
            <a:r>
              <a:rPr sz="1600" dirty="0">
                <a:latin typeface="MS Mincho"/>
                <a:cs typeface="MS Mincho"/>
              </a:rPr>
              <a:t>定</a:t>
            </a:r>
            <a:r>
              <a:rPr sz="1600" dirty="0">
                <a:latin typeface="宋体"/>
                <a:cs typeface="宋体"/>
              </a:rPr>
              <a:t>义处标记</a:t>
            </a:r>
            <a:r>
              <a:rPr sz="1600" dirty="0">
                <a:latin typeface="MS Mincho"/>
                <a:cs typeface="MS Mincho"/>
              </a:rPr>
              <a:t>的</a:t>
            </a:r>
            <a:endParaRPr sz="1600">
              <a:latin typeface="MS Mincho"/>
              <a:cs typeface="MS Mincho"/>
            </a:endParaRPr>
          </a:p>
          <a:p>
            <a:pPr marL="12700" marR="5080" algn="just">
              <a:lnSpc>
                <a:spcPts val="1830"/>
              </a:lnSpc>
              <a:spcBef>
                <a:spcPts val="90"/>
              </a:spcBef>
            </a:pPr>
            <a:r>
              <a:rPr sz="1600" spc="-5" dirty="0">
                <a:latin typeface="Arial"/>
                <a:cs typeface="Arial"/>
              </a:rPr>
              <a:t>@</a:t>
            </a:r>
            <a:r>
              <a:rPr sz="1600" dirty="0">
                <a:latin typeface="Arial"/>
                <a:cs typeface="Arial"/>
              </a:rPr>
              <a:t>RequestMapping 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MS Mincho"/>
                <a:cs typeface="MS Mincho"/>
              </a:rPr>
              <a:t>限定了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 器</a:t>
            </a:r>
            <a:r>
              <a:rPr sz="1600" dirty="0">
                <a:latin typeface="宋体"/>
                <a:cs typeface="宋体"/>
              </a:rPr>
              <a:t>类</a:t>
            </a:r>
            <a:r>
              <a:rPr sz="1600" dirty="0">
                <a:latin typeface="MS Mincho"/>
                <a:cs typeface="MS Mincho"/>
              </a:rPr>
              <a:t>可以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理所有</a:t>
            </a:r>
            <a:r>
              <a:rPr sz="1600" spc="-360" dirty="0">
                <a:latin typeface="MS Mincho"/>
                <a:cs typeface="MS Mincho"/>
              </a:rPr>
              <a:t> </a:t>
            </a:r>
            <a:r>
              <a:rPr sz="1600" dirty="0">
                <a:latin typeface="Arial"/>
                <a:cs typeface="Arial"/>
              </a:rPr>
              <a:t>URI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宋体"/>
                <a:cs typeface="宋体"/>
              </a:rPr>
              <a:t>为</a:t>
            </a:r>
            <a:r>
              <a:rPr sz="1600" spc="-360" dirty="0">
                <a:latin typeface="宋体"/>
                <a:cs typeface="宋体"/>
              </a:rPr>
              <a:t> </a:t>
            </a:r>
            <a:r>
              <a:rPr sz="1600" dirty="0">
                <a:latin typeface="Arial"/>
                <a:cs typeface="Arial"/>
              </a:rPr>
              <a:t>/hello </a:t>
            </a:r>
            <a:r>
              <a:rPr sz="1600" dirty="0">
                <a:latin typeface="MS Mincho"/>
                <a:cs typeface="MS Mincho"/>
              </a:rPr>
              <a:t>的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求，它</a:t>
            </a:r>
            <a:r>
              <a:rPr sz="16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相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16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于</a:t>
            </a:r>
            <a:r>
              <a:rPr sz="1600" b="1" spc="9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容器部 署的根路径</a:t>
            </a:r>
            <a:endParaRPr sz="1600">
              <a:latin typeface="Kozuka Gothic Pro B"/>
              <a:cs typeface="Kozuka Gothic Pro B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500879" y="2305050"/>
            <a:ext cx="1428750" cy="481330"/>
          </a:xfrm>
          <a:custGeom>
            <a:avLst/>
            <a:gdLst/>
            <a:ahLst/>
            <a:cxnLst/>
            <a:rect l="l" t="t" r="r" b="b"/>
            <a:pathLst>
              <a:path w="1428750" h="481330">
                <a:moveTo>
                  <a:pt x="1428750" y="0"/>
                </a:moveTo>
                <a:lnTo>
                  <a:pt x="0" y="48133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500879" y="2703830"/>
            <a:ext cx="99060" cy="108585"/>
          </a:xfrm>
          <a:custGeom>
            <a:avLst/>
            <a:gdLst/>
            <a:ahLst/>
            <a:cxnLst/>
            <a:rect l="l" t="t" r="r" b="b"/>
            <a:pathLst>
              <a:path w="99060" h="108585">
                <a:moveTo>
                  <a:pt x="0" y="82550"/>
                </a:moveTo>
                <a:lnTo>
                  <a:pt x="99060" y="108585"/>
                </a:lnTo>
                <a:lnTo>
                  <a:pt x="0" y="82550"/>
                </a:lnTo>
                <a:lnTo>
                  <a:pt x="62230" y="0"/>
                </a:lnTo>
                <a:lnTo>
                  <a:pt x="0" y="825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970145" y="58899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58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970145" y="587851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970145" y="587057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970145" y="586263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970145" y="585470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970145" y="584676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970145" y="583469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7145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970145" y="58229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970145" y="581501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970145" y="580707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970145" y="579913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970145" y="578739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651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970145" y="57756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970145" y="5767704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970145" y="575976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70145" y="575182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970145" y="574389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970145" y="5735954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970145" y="57283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970145" y="572071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970145" y="571277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970145" y="570484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970145" y="569182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968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970145" y="56775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970145" y="566769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970145" y="56578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970145" y="564769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970145" y="563784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970145" y="562292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159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970145" y="560800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970145" y="55978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970145" y="558736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970145" y="557752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970145" y="556767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970145" y="555275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970145" y="55378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970145" y="552767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970145" y="551783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970145" y="550767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970145" y="549243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970145" y="547751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970145" y="54673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970145" y="545750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970145" y="544766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970145" y="54327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970145" y="541782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970145" y="54073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970145" y="539718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970145" y="538734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970145" y="537717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970145" y="536225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970145" y="53473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970145" y="533749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970145" y="53276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970145" y="531717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970145" y="5312410"/>
            <a:ext cx="4072254" cy="584835"/>
          </a:xfrm>
          <a:custGeom>
            <a:avLst/>
            <a:gdLst/>
            <a:ahLst/>
            <a:cxnLst/>
            <a:rect l="l" t="t" r="r" b="b"/>
            <a:pathLst>
              <a:path w="4072254" h="584835">
                <a:moveTo>
                  <a:pt x="0" y="0"/>
                </a:moveTo>
                <a:lnTo>
                  <a:pt x="4072255" y="0"/>
                </a:lnTo>
                <a:lnTo>
                  <a:pt x="4072255" y="584835"/>
                </a:lnTo>
                <a:lnTo>
                  <a:pt x="0" y="58483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5048884" y="5360670"/>
            <a:ext cx="368300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0"/>
              </a:lnSpc>
            </a:pP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理器</a:t>
            </a:r>
            <a:r>
              <a:rPr sz="1600" dirty="0">
                <a:latin typeface="宋体"/>
                <a:cs typeface="宋体"/>
              </a:rPr>
              <a:t>类</a:t>
            </a:r>
            <a:r>
              <a:rPr sz="1600" dirty="0">
                <a:latin typeface="MS Mincho"/>
                <a:cs typeface="MS Mincho"/>
              </a:rPr>
              <a:t>可以定</a:t>
            </a:r>
            <a:r>
              <a:rPr sz="1600" dirty="0">
                <a:latin typeface="宋体"/>
                <a:cs typeface="宋体"/>
              </a:rPr>
              <a:t>义</a:t>
            </a:r>
            <a:r>
              <a:rPr sz="1600" dirty="0">
                <a:latin typeface="MS Mincho"/>
                <a:cs typeface="MS Mincho"/>
              </a:rPr>
              <a:t>多个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理方法，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理来 自</a:t>
            </a:r>
            <a:r>
              <a:rPr sz="1600" dirty="0">
                <a:latin typeface="Arial"/>
                <a:cs typeface="Arial"/>
              </a:rPr>
              <a:t>/hello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MS Mincho"/>
                <a:cs typeface="MS Mincho"/>
              </a:rPr>
              <a:t>下的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643245" y="4072254"/>
            <a:ext cx="1362710" cy="1240790"/>
          </a:xfrm>
          <a:custGeom>
            <a:avLst/>
            <a:gdLst/>
            <a:ahLst/>
            <a:cxnLst/>
            <a:rect l="l" t="t" r="r" b="b"/>
            <a:pathLst>
              <a:path w="1362709" h="1240789">
                <a:moveTo>
                  <a:pt x="1362710" y="1240790"/>
                </a:moveTo>
                <a:lnTo>
                  <a:pt x="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643245" y="4072254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0" y="0"/>
                </a:moveTo>
                <a:lnTo>
                  <a:pt x="24765" y="99695"/>
                </a:lnTo>
                <a:lnTo>
                  <a:pt x="0" y="0"/>
                </a:lnTo>
                <a:lnTo>
                  <a:pt x="101600" y="15240"/>
                </a:lnTo>
                <a:lnTo>
                  <a:pt x="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039" y="1081134"/>
            <a:ext cx="69875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SimpleMappingExceptionResolver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834" y="1841817"/>
            <a:ext cx="804481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如果希望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所有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统</a:t>
            </a:r>
            <a:r>
              <a:rPr sz="2400" dirty="0">
                <a:latin typeface="MS Mincho"/>
                <a:cs typeface="MS Mincho"/>
              </a:rPr>
              <a:t>一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理，可以使用 </a:t>
            </a:r>
            <a:r>
              <a:rPr sz="2400" dirty="0">
                <a:latin typeface="Arial"/>
                <a:cs typeface="Arial"/>
              </a:rPr>
              <a:t>SimpleMappingExceptionResolve</a:t>
            </a:r>
            <a:r>
              <a:rPr sz="2400" spc="-95" dirty="0"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，它将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名映射</a:t>
            </a:r>
            <a:r>
              <a:rPr sz="2400" dirty="0">
                <a:latin typeface="宋体"/>
                <a:cs typeface="宋体"/>
              </a:rPr>
              <a:t>为 视图</a:t>
            </a:r>
            <a:r>
              <a:rPr sz="2400" dirty="0">
                <a:latin typeface="MS Mincho"/>
                <a:cs typeface="MS Mincho"/>
              </a:rPr>
              <a:t>名，即</a:t>
            </a:r>
            <a:r>
              <a:rPr sz="2400" dirty="0">
                <a:latin typeface="宋体"/>
                <a:cs typeface="宋体"/>
              </a:rPr>
              <a:t>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使用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视图报</a:t>
            </a:r>
            <a:r>
              <a:rPr sz="2400" dirty="0">
                <a:latin typeface="MS Mincho"/>
                <a:cs typeface="MS Mincho"/>
              </a:rPr>
              <a:t>告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" y="3172460"/>
            <a:ext cx="7988300" cy="2095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运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行流程</a:t>
            </a:r>
            <a:endParaRPr sz="2000">
              <a:latin typeface="Kozuka Gothic Pro B"/>
              <a:cs typeface="Kozuka Gothic Pro B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8115" y="477202"/>
            <a:ext cx="532765" cy="0"/>
          </a:xfrm>
          <a:custGeom>
            <a:avLst/>
            <a:gdLst/>
            <a:ahLst/>
            <a:cxnLst/>
            <a:rect l="l" t="t" r="r" b="b"/>
            <a:pathLst>
              <a:path w="532765">
                <a:moveTo>
                  <a:pt x="0" y="0"/>
                </a:moveTo>
                <a:lnTo>
                  <a:pt x="532764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765" y="474979"/>
            <a:ext cx="545465" cy="0"/>
          </a:xfrm>
          <a:custGeom>
            <a:avLst/>
            <a:gdLst/>
            <a:ahLst/>
            <a:cxnLst/>
            <a:rect l="l" t="t" r="r" b="b"/>
            <a:pathLst>
              <a:path w="545465">
                <a:moveTo>
                  <a:pt x="0" y="0"/>
                </a:moveTo>
                <a:lnTo>
                  <a:pt x="545464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6685" y="472122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624" y="0"/>
                </a:lnTo>
              </a:path>
            </a:pathLst>
          </a:custGeom>
          <a:ln w="4444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2875" y="468947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5">
                <a:moveTo>
                  <a:pt x="0" y="0"/>
                </a:moveTo>
                <a:lnTo>
                  <a:pt x="563244" y="0"/>
                </a:lnTo>
              </a:path>
            </a:pathLst>
          </a:custGeom>
          <a:ln w="4444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0970" y="466090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5">
                <a:moveTo>
                  <a:pt x="0" y="0"/>
                </a:moveTo>
                <a:lnTo>
                  <a:pt x="567055" y="0"/>
                </a:lnTo>
              </a:path>
            </a:pathLst>
          </a:custGeom>
          <a:ln w="381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8430" y="463232"/>
            <a:ext cx="572135" cy="0"/>
          </a:xfrm>
          <a:custGeom>
            <a:avLst/>
            <a:gdLst/>
            <a:ahLst/>
            <a:cxnLst/>
            <a:rect l="l" t="t" r="r" b="b"/>
            <a:pathLst>
              <a:path w="572135">
                <a:moveTo>
                  <a:pt x="0" y="0"/>
                </a:moveTo>
                <a:lnTo>
                  <a:pt x="572135" y="0"/>
                </a:lnTo>
              </a:path>
            </a:pathLst>
          </a:custGeom>
          <a:ln w="4444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6525" y="460057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>
                <a:moveTo>
                  <a:pt x="0" y="0"/>
                </a:moveTo>
                <a:lnTo>
                  <a:pt x="575945" y="0"/>
                </a:lnTo>
              </a:path>
            </a:pathLst>
          </a:custGeom>
          <a:ln w="4444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4620" y="45593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5">
                <a:moveTo>
                  <a:pt x="0" y="0"/>
                </a:moveTo>
                <a:lnTo>
                  <a:pt x="579755" y="0"/>
                </a:lnTo>
              </a:path>
            </a:pathLst>
          </a:custGeom>
          <a:ln w="635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3350" y="452119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295" y="0"/>
                </a:lnTo>
              </a:path>
            </a:pathLst>
          </a:custGeom>
          <a:ln w="380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2715" y="448944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5">
                <a:moveTo>
                  <a:pt x="0" y="0"/>
                </a:moveTo>
                <a:lnTo>
                  <a:pt x="583565" y="0"/>
                </a:lnTo>
              </a:path>
            </a:pathLst>
          </a:custGeom>
          <a:ln w="507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2715" y="445452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5">
                <a:moveTo>
                  <a:pt x="0" y="0"/>
                </a:moveTo>
                <a:lnTo>
                  <a:pt x="583565" y="0"/>
                </a:lnTo>
              </a:path>
            </a:pathLst>
          </a:custGeom>
          <a:ln w="444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2080" y="44259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2080" y="43846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698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2080" y="43402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2080" y="43116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2080" y="42830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2080" y="42513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2080" y="42227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2080" y="41941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2080" y="41624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2080" y="41338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2080" y="41052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2080" y="40767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2080" y="40100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1206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2080" y="39370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2080" y="39020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2080" y="38671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2080" y="38290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2080" y="37719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2080" y="37147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2080" y="36766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2080" y="36417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2080" y="360679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2080" y="35687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2080" y="35115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2080" y="34544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2080" y="34194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2080" y="33845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2080" y="33464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2080" y="328929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2080" y="32321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2080" y="31940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32080" y="31591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32080" y="31242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2080" y="30670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32080" y="30099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2080" y="297179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2715" y="293370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5">
                <a:moveTo>
                  <a:pt x="0" y="0"/>
                </a:moveTo>
                <a:lnTo>
                  <a:pt x="583565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3350" y="290195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295" y="0"/>
                </a:lnTo>
              </a:path>
            </a:pathLst>
          </a:custGeom>
          <a:ln w="508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33985" y="286384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>
                <a:moveTo>
                  <a:pt x="0" y="0"/>
                </a:moveTo>
                <a:lnTo>
                  <a:pt x="581025" y="0"/>
                </a:lnTo>
              </a:path>
            </a:pathLst>
          </a:custGeom>
          <a:ln w="508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35255" y="280670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>
                <a:moveTo>
                  <a:pt x="0" y="0"/>
                </a:moveTo>
                <a:lnTo>
                  <a:pt x="578485" y="0"/>
                </a:lnTo>
              </a:path>
            </a:pathLst>
          </a:custGeom>
          <a:ln w="8889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9065" y="27495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508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2874" y="271145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5">
                <a:moveTo>
                  <a:pt x="0" y="0"/>
                </a:moveTo>
                <a:lnTo>
                  <a:pt x="563245" y="0"/>
                </a:lnTo>
              </a:path>
            </a:pathLst>
          </a:custGeom>
          <a:ln w="508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6685" y="267652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90" y="0"/>
                </a:lnTo>
              </a:path>
            </a:pathLst>
          </a:custGeom>
          <a:ln w="444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8115" y="263207"/>
            <a:ext cx="532765" cy="0"/>
          </a:xfrm>
          <a:custGeom>
            <a:avLst/>
            <a:gdLst/>
            <a:ahLst/>
            <a:cxnLst/>
            <a:rect l="l" t="t" r="r" b="b"/>
            <a:pathLst>
              <a:path w="532765">
                <a:moveTo>
                  <a:pt x="0" y="0"/>
                </a:moveTo>
                <a:lnTo>
                  <a:pt x="532765" y="0"/>
                </a:lnTo>
              </a:path>
            </a:pathLst>
          </a:custGeom>
          <a:ln w="317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3035" y="265112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25" y="0"/>
                </a:lnTo>
              </a:path>
            </a:pathLst>
          </a:custGeom>
          <a:ln w="317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33679" y="269478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微软雅黑"/>
                <a:cs typeface="微软雅黑"/>
              </a:rPr>
              <a:t>请</a:t>
            </a:r>
            <a:r>
              <a:rPr sz="1400" b="1" dirty="0">
                <a:latin typeface="Kozuka Gothic Pro B"/>
                <a:cs typeface="Kozuka Gothic Pro B"/>
              </a:rPr>
              <a:t>求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415732" y="670242"/>
            <a:ext cx="2388235" cy="0"/>
          </a:xfrm>
          <a:custGeom>
            <a:avLst/>
            <a:gdLst/>
            <a:ahLst/>
            <a:cxnLst/>
            <a:rect l="l" t="t" r="r" b="b"/>
            <a:pathLst>
              <a:path w="2388235">
                <a:moveTo>
                  <a:pt x="0" y="0"/>
                </a:moveTo>
                <a:lnTo>
                  <a:pt x="2388234" y="0"/>
                </a:lnTo>
              </a:path>
            </a:pathLst>
          </a:custGeom>
          <a:ln w="825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00175" y="662940"/>
            <a:ext cx="2419350" cy="0"/>
          </a:xfrm>
          <a:custGeom>
            <a:avLst/>
            <a:gdLst/>
            <a:ahLst/>
            <a:cxnLst/>
            <a:rect l="l" t="t" r="r" b="b"/>
            <a:pathLst>
              <a:path w="2419350">
                <a:moveTo>
                  <a:pt x="0" y="0"/>
                </a:moveTo>
                <a:lnTo>
                  <a:pt x="2419349" y="0"/>
                </a:lnTo>
              </a:path>
            </a:pathLst>
          </a:custGeom>
          <a:ln w="889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87475" y="654684"/>
            <a:ext cx="2444750" cy="0"/>
          </a:xfrm>
          <a:custGeom>
            <a:avLst/>
            <a:gdLst/>
            <a:ahLst/>
            <a:cxnLst/>
            <a:rect l="l" t="t" r="r" b="b"/>
            <a:pathLst>
              <a:path w="2444750">
                <a:moveTo>
                  <a:pt x="0" y="0"/>
                </a:moveTo>
                <a:lnTo>
                  <a:pt x="2444749" y="0"/>
                </a:lnTo>
              </a:path>
            </a:pathLst>
          </a:custGeom>
          <a:ln w="1016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379855" y="646430"/>
            <a:ext cx="2459990" cy="0"/>
          </a:xfrm>
          <a:custGeom>
            <a:avLst/>
            <a:gdLst/>
            <a:ahLst/>
            <a:cxnLst/>
            <a:rect l="l" t="t" r="r" b="b"/>
            <a:pathLst>
              <a:path w="2459990">
                <a:moveTo>
                  <a:pt x="0" y="0"/>
                </a:moveTo>
                <a:lnTo>
                  <a:pt x="2459989" y="0"/>
                </a:lnTo>
              </a:path>
            </a:pathLst>
          </a:custGeom>
          <a:ln w="889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372235" y="638492"/>
            <a:ext cx="2475230" cy="0"/>
          </a:xfrm>
          <a:custGeom>
            <a:avLst/>
            <a:gdLst/>
            <a:ahLst/>
            <a:cxnLst/>
            <a:rect l="l" t="t" r="r" b="b"/>
            <a:pathLst>
              <a:path w="2475229">
                <a:moveTo>
                  <a:pt x="0" y="0"/>
                </a:moveTo>
                <a:lnTo>
                  <a:pt x="2475229" y="0"/>
                </a:lnTo>
              </a:path>
            </a:pathLst>
          </a:custGeom>
          <a:ln w="952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367155" y="630237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389" y="0"/>
                </a:lnTo>
              </a:path>
            </a:pathLst>
          </a:custGeom>
          <a:ln w="9524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362075" y="621982"/>
            <a:ext cx="2495550" cy="0"/>
          </a:xfrm>
          <a:custGeom>
            <a:avLst/>
            <a:gdLst/>
            <a:ahLst/>
            <a:cxnLst/>
            <a:rect l="l" t="t" r="r" b="b"/>
            <a:pathLst>
              <a:path w="2495550">
                <a:moveTo>
                  <a:pt x="0" y="0"/>
                </a:moveTo>
                <a:lnTo>
                  <a:pt x="2495549" y="0"/>
                </a:lnTo>
              </a:path>
            </a:pathLst>
          </a:custGeom>
          <a:ln w="952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356360" y="609599"/>
            <a:ext cx="2506980" cy="0"/>
          </a:xfrm>
          <a:custGeom>
            <a:avLst/>
            <a:gdLst/>
            <a:ahLst/>
            <a:cxnLst/>
            <a:rect l="l" t="t" r="r" b="b"/>
            <a:pathLst>
              <a:path w="2506979">
                <a:moveTo>
                  <a:pt x="0" y="0"/>
                </a:moveTo>
                <a:lnTo>
                  <a:pt x="2506980" y="0"/>
                </a:lnTo>
              </a:path>
            </a:pathLst>
          </a:custGeom>
          <a:ln w="17779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354772" y="597534"/>
            <a:ext cx="2510155" cy="0"/>
          </a:xfrm>
          <a:custGeom>
            <a:avLst/>
            <a:gdLst/>
            <a:ahLst/>
            <a:cxnLst/>
            <a:rect l="l" t="t" r="r" b="b"/>
            <a:pathLst>
              <a:path w="2510154">
                <a:moveTo>
                  <a:pt x="0" y="0"/>
                </a:moveTo>
                <a:lnTo>
                  <a:pt x="251015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353185" y="589280"/>
            <a:ext cx="2513330" cy="0"/>
          </a:xfrm>
          <a:custGeom>
            <a:avLst/>
            <a:gdLst/>
            <a:ahLst/>
            <a:cxnLst/>
            <a:rect l="l" t="t" r="r" b="b"/>
            <a:pathLst>
              <a:path w="2513329">
                <a:moveTo>
                  <a:pt x="0" y="0"/>
                </a:moveTo>
                <a:lnTo>
                  <a:pt x="251333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352550" y="58165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351915" y="57340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015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351915" y="56102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714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351915" y="54895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351915" y="54102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351915" y="53276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016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351915" y="52450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351915" y="51657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351915" y="50831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351915" y="50006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351915" y="49212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351915" y="48387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016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351915" y="47561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351915" y="46228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032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351915" y="44767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351915" y="43751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351915" y="42735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351915" y="41719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351915" y="40703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351915" y="39147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351915" y="37592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351915" y="36544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065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351915" y="35496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351915" y="34480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351915" y="33464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351915" y="31908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351915" y="30352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351915" y="29337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351915" y="28321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351915" y="27273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06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351915" y="25685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351915" y="24130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351915" y="23114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351915" y="22097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351915" y="21082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351915" y="19526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351915" y="17970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351915" y="16954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699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352550" y="158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1142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353820" y="148589"/>
            <a:ext cx="2512060" cy="0"/>
          </a:xfrm>
          <a:custGeom>
            <a:avLst/>
            <a:gdLst/>
            <a:ahLst/>
            <a:cxnLst/>
            <a:rect l="l" t="t" r="r" b="b"/>
            <a:pathLst>
              <a:path w="2512060">
                <a:moveTo>
                  <a:pt x="0" y="0"/>
                </a:moveTo>
                <a:lnTo>
                  <a:pt x="2512060" y="0"/>
                </a:lnTo>
              </a:path>
            </a:pathLst>
          </a:custGeom>
          <a:ln w="1143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356677" y="138112"/>
            <a:ext cx="2506980" cy="0"/>
          </a:xfrm>
          <a:custGeom>
            <a:avLst/>
            <a:gdLst/>
            <a:ahLst/>
            <a:cxnLst/>
            <a:rect l="l" t="t" r="r" b="b"/>
            <a:pathLst>
              <a:path w="2506979">
                <a:moveTo>
                  <a:pt x="0" y="0"/>
                </a:moveTo>
                <a:lnTo>
                  <a:pt x="2506662" y="0"/>
                </a:lnTo>
              </a:path>
            </a:pathLst>
          </a:custGeom>
          <a:ln w="1206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360169" y="122555"/>
            <a:ext cx="2499360" cy="0"/>
          </a:xfrm>
          <a:custGeom>
            <a:avLst/>
            <a:gdLst/>
            <a:ahLst/>
            <a:cxnLst/>
            <a:rect l="l" t="t" r="r" b="b"/>
            <a:pathLst>
              <a:path w="2499360">
                <a:moveTo>
                  <a:pt x="0" y="0"/>
                </a:moveTo>
                <a:lnTo>
                  <a:pt x="2499360" y="0"/>
                </a:lnTo>
              </a:path>
            </a:pathLst>
          </a:custGeom>
          <a:ln w="2159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371600" y="107314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>
                <a:moveTo>
                  <a:pt x="0" y="0"/>
                </a:moveTo>
                <a:lnTo>
                  <a:pt x="2476182" y="0"/>
                </a:lnTo>
              </a:path>
            </a:pathLst>
          </a:custGeom>
          <a:ln w="1143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381124" y="97155"/>
            <a:ext cx="2458085" cy="0"/>
          </a:xfrm>
          <a:custGeom>
            <a:avLst/>
            <a:gdLst/>
            <a:ahLst/>
            <a:cxnLst/>
            <a:rect l="l" t="t" r="r" b="b"/>
            <a:pathLst>
              <a:path w="2458085">
                <a:moveTo>
                  <a:pt x="0" y="0"/>
                </a:moveTo>
                <a:lnTo>
                  <a:pt x="2458085" y="0"/>
                </a:lnTo>
              </a:path>
            </a:pathLst>
          </a:custGeom>
          <a:ln w="1143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391920" y="86994"/>
            <a:ext cx="2435860" cy="0"/>
          </a:xfrm>
          <a:custGeom>
            <a:avLst/>
            <a:gdLst/>
            <a:ahLst/>
            <a:cxnLst/>
            <a:rect l="l" t="t" r="r" b="b"/>
            <a:pathLst>
              <a:path w="2435860">
                <a:moveTo>
                  <a:pt x="0" y="0"/>
                </a:moveTo>
                <a:lnTo>
                  <a:pt x="2435860" y="0"/>
                </a:lnTo>
              </a:path>
            </a:pathLst>
          </a:custGeom>
          <a:ln w="11429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409700" y="76834"/>
            <a:ext cx="2401570" cy="0"/>
          </a:xfrm>
          <a:custGeom>
            <a:avLst/>
            <a:gdLst/>
            <a:ahLst/>
            <a:cxnLst/>
            <a:rect l="l" t="t" r="r" b="b"/>
            <a:pathLst>
              <a:path w="2401570">
                <a:moveTo>
                  <a:pt x="0" y="0"/>
                </a:moveTo>
                <a:lnTo>
                  <a:pt x="2401570" y="0"/>
                </a:lnTo>
              </a:path>
            </a:pathLst>
          </a:custGeom>
          <a:ln w="1143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1573530" y="177871"/>
            <a:ext cx="20808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Arial"/>
                <a:cs typeface="Arial"/>
              </a:rPr>
              <a:t>springDispatcherServlet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040889" y="372983"/>
            <a:ext cx="114046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dirty="0">
                <a:latin typeface="Arial"/>
                <a:cs typeface="Arial"/>
              </a:rPr>
              <a:t>ur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-pattern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01980" y="1664017"/>
            <a:ext cx="1753235" cy="0"/>
          </a:xfrm>
          <a:custGeom>
            <a:avLst/>
            <a:gdLst/>
            <a:ahLst/>
            <a:cxnLst/>
            <a:rect l="l" t="t" r="r" b="b"/>
            <a:pathLst>
              <a:path w="1753235">
                <a:moveTo>
                  <a:pt x="0" y="0"/>
                </a:moveTo>
                <a:lnTo>
                  <a:pt x="1753234" y="0"/>
                </a:lnTo>
              </a:path>
            </a:pathLst>
          </a:custGeom>
          <a:ln w="8254">
            <a:solidFill>
              <a:srgbClr val="C6B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88010" y="1656714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174" y="0"/>
                </a:lnTo>
              </a:path>
            </a:pathLst>
          </a:custGeom>
          <a:ln w="8890">
            <a:solidFill>
              <a:srgbClr val="C6B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78485" y="164909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4" y="0"/>
                </a:lnTo>
              </a:path>
            </a:pathLst>
          </a:custGeom>
          <a:ln w="8889">
            <a:solidFill>
              <a:srgbClr val="C7B3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70865" y="1641475"/>
            <a:ext cx="1815464" cy="0"/>
          </a:xfrm>
          <a:custGeom>
            <a:avLst/>
            <a:gdLst/>
            <a:ahLst/>
            <a:cxnLst/>
            <a:rect l="l" t="t" r="r" b="b"/>
            <a:pathLst>
              <a:path w="1815464">
                <a:moveTo>
                  <a:pt x="0" y="0"/>
                </a:moveTo>
                <a:lnTo>
                  <a:pt x="1815464" y="0"/>
                </a:lnTo>
              </a:path>
            </a:pathLst>
          </a:custGeom>
          <a:ln w="8889">
            <a:solidFill>
              <a:srgbClr val="C9B4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64515" y="1633537"/>
            <a:ext cx="1828164" cy="0"/>
          </a:xfrm>
          <a:custGeom>
            <a:avLst/>
            <a:gdLst/>
            <a:ahLst/>
            <a:cxnLst/>
            <a:rect l="l" t="t" r="r" b="b"/>
            <a:pathLst>
              <a:path w="1828164">
                <a:moveTo>
                  <a:pt x="0" y="0"/>
                </a:moveTo>
                <a:lnTo>
                  <a:pt x="1828164" y="0"/>
                </a:lnTo>
              </a:path>
            </a:pathLst>
          </a:custGeom>
          <a:ln w="9525">
            <a:solidFill>
              <a:srgbClr val="CAB6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60070" y="162560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5">
                <a:moveTo>
                  <a:pt x="0" y="0"/>
                </a:moveTo>
                <a:lnTo>
                  <a:pt x="1837054" y="0"/>
                </a:lnTo>
              </a:path>
            </a:pathLst>
          </a:custGeom>
          <a:ln w="8889">
            <a:solidFill>
              <a:srgbClr val="CAB7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56260" y="1617980"/>
            <a:ext cx="1844675" cy="0"/>
          </a:xfrm>
          <a:custGeom>
            <a:avLst/>
            <a:gdLst/>
            <a:ahLst/>
            <a:cxnLst/>
            <a:rect l="l" t="t" r="r" b="b"/>
            <a:pathLst>
              <a:path w="1844675">
                <a:moveTo>
                  <a:pt x="0" y="0"/>
                </a:moveTo>
                <a:lnTo>
                  <a:pt x="1844674" y="0"/>
                </a:lnTo>
              </a:path>
            </a:pathLst>
          </a:custGeom>
          <a:ln w="8890">
            <a:solidFill>
              <a:srgbClr val="CBB8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53720" y="1610360"/>
            <a:ext cx="1849755" cy="0"/>
          </a:xfrm>
          <a:custGeom>
            <a:avLst/>
            <a:gdLst/>
            <a:ahLst/>
            <a:cxnLst/>
            <a:rect l="l" t="t" r="r" b="b"/>
            <a:pathLst>
              <a:path w="1849755">
                <a:moveTo>
                  <a:pt x="0" y="0"/>
                </a:moveTo>
                <a:lnTo>
                  <a:pt x="1849755" y="0"/>
                </a:lnTo>
              </a:path>
            </a:pathLst>
          </a:custGeom>
          <a:ln w="8890">
            <a:solidFill>
              <a:srgbClr val="CCB8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51815" y="1602740"/>
            <a:ext cx="1853564" cy="0"/>
          </a:xfrm>
          <a:custGeom>
            <a:avLst/>
            <a:gdLst/>
            <a:ahLst/>
            <a:cxnLst/>
            <a:rect l="l" t="t" r="r" b="b"/>
            <a:pathLst>
              <a:path w="1853564">
                <a:moveTo>
                  <a:pt x="0" y="0"/>
                </a:moveTo>
                <a:lnTo>
                  <a:pt x="1853565" y="0"/>
                </a:lnTo>
              </a:path>
            </a:pathLst>
          </a:custGeom>
          <a:ln w="8890">
            <a:solidFill>
              <a:srgbClr val="CCB9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50545" y="1595119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5">
                <a:moveTo>
                  <a:pt x="0" y="0"/>
                </a:moveTo>
                <a:lnTo>
                  <a:pt x="1856105" y="0"/>
                </a:lnTo>
              </a:path>
            </a:pathLst>
          </a:custGeom>
          <a:ln w="8889">
            <a:solidFill>
              <a:srgbClr val="CCB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50227" y="1586865"/>
            <a:ext cx="1856739" cy="0"/>
          </a:xfrm>
          <a:custGeom>
            <a:avLst/>
            <a:gdLst/>
            <a:ahLst/>
            <a:cxnLst/>
            <a:rect l="l" t="t" r="r" b="b"/>
            <a:pathLst>
              <a:path w="1856739">
                <a:moveTo>
                  <a:pt x="0" y="0"/>
                </a:moveTo>
                <a:lnTo>
                  <a:pt x="1856739" y="0"/>
                </a:lnTo>
              </a:path>
            </a:pathLst>
          </a:custGeom>
          <a:ln w="8890">
            <a:solidFill>
              <a:srgbClr val="CDBB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49910" y="157988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89">
            <a:solidFill>
              <a:srgbClr val="CEBD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49910" y="157162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0BE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49910" y="156368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9525">
            <a:solidFill>
              <a:srgbClr val="D1BF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49910" y="155575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1BF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49910" y="154781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9525">
            <a:solidFill>
              <a:srgbClr val="D2C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49910" y="153987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2C1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49910" y="153225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3C3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49910" y="152431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9525">
            <a:solidFill>
              <a:srgbClr val="D3C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49910" y="151638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4C5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49910" y="150876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6C5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49910" y="150114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7C6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49910" y="148812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9685">
            <a:solidFill>
              <a:srgbClr val="D8C9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49910" y="147383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8CA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49910" y="146367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8CB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49910" y="145319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9C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49910" y="1442719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AC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49910" y="143224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AC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49910" y="142144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CCE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49910" y="1410969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DD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49910" y="140081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ED1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49910" y="139033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ED2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49910" y="137985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FD2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49910" y="1369694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FD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49910" y="135921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0D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49910" y="134874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1D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49910" y="133858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1D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49910" y="132810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3D8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49910" y="131762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4D8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49910" y="130714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5D9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49910" y="1296669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5D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49910" y="128619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5D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49910" y="127571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6DD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49910" y="126555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7DE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49910" y="125507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9D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50545" y="1240155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5">
                <a:moveTo>
                  <a:pt x="0" y="0"/>
                </a:moveTo>
                <a:lnTo>
                  <a:pt x="1856105" y="0"/>
                </a:lnTo>
              </a:path>
            </a:pathLst>
          </a:custGeom>
          <a:ln w="3175">
            <a:solidFill>
              <a:srgbClr val="E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49910" y="124523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0159">
            <a:solidFill>
              <a:srgbClr val="E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50545" y="1234439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5">
                <a:moveTo>
                  <a:pt x="0" y="0"/>
                </a:moveTo>
                <a:lnTo>
                  <a:pt x="1856105" y="0"/>
                </a:lnTo>
              </a:path>
            </a:pathLst>
          </a:custGeom>
          <a:ln w="11429">
            <a:solidFill>
              <a:srgbClr val="EAE0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51180" y="1223962"/>
            <a:ext cx="1854835" cy="0"/>
          </a:xfrm>
          <a:custGeom>
            <a:avLst/>
            <a:gdLst/>
            <a:ahLst/>
            <a:cxnLst/>
            <a:rect l="l" t="t" r="r" b="b"/>
            <a:pathLst>
              <a:path w="1854835">
                <a:moveTo>
                  <a:pt x="0" y="0"/>
                </a:moveTo>
                <a:lnTo>
                  <a:pt x="1854835" y="0"/>
                </a:lnTo>
              </a:path>
            </a:pathLst>
          </a:custGeom>
          <a:ln w="12065">
            <a:solidFill>
              <a:srgbClr val="EBE1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53402" y="1213485"/>
            <a:ext cx="1850389" cy="0"/>
          </a:xfrm>
          <a:custGeom>
            <a:avLst/>
            <a:gdLst/>
            <a:ahLst/>
            <a:cxnLst/>
            <a:rect l="l" t="t" r="r" b="b"/>
            <a:pathLst>
              <a:path w="1850389">
                <a:moveTo>
                  <a:pt x="0" y="0"/>
                </a:moveTo>
                <a:lnTo>
                  <a:pt x="1850072" y="0"/>
                </a:lnTo>
              </a:path>
            </a:pathLst>
          </a:custGeom>
          <a:ln w="11430">
            <a:solidFill>
              <a:srgbClr val="EBE3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56895" y="1203325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405" y="0"/>
                </a:lnTo>
              </a:path>
            </a:pathLst>
          </a:custGeom>
          <a:ln w="11430">
            <a:solidFill>
              <a:srgbClr val="EBE4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62292" y="1192847"/>
            <a:ext cx="1833245" cy="0"/>
          </a:xfrm>
          <a:custGeom>
            <a:avLst/>
            <a:gdLst/>
            <a:ahLst/>
            <a:cxnLst/>
            <a:rect l="l" t="t" r="r" b="b"/>
            <a:pathLst>
              <a:path w="1833245">
                <a:moveTo>
                  <a:pt x="0" y="0"/>
                </a:moveTo>
                <a:lnTo>
                  <a:pt x="1832715" y="0"/>
                </a:lnTo>
              </a:path>
            </a:pathLst>
          </a:custGeom>
          <a:ln w="12065">
            <a:solidFill>
              <a:srgbClr val="ECE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69595" y="1182369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>
                <a:moveTo>
                  <a:pt x="0" y="0"/>
                </a:moveTo>
                <a:lnTo>
                  <a:pt x="1818005" y="0"/>
                </a:lnTo>
              </a:path>
            </a:pathLst>
          </a:custGeom>
          <a:ln w="11430">
            <a:solidFill>
              <a:srgbClr val="EDE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80390" y="1171892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12065">
            <a:solidFill>
              <a:srgbClr val="EEE6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95629" y="1161414"/>
            <a:ext cx="1765935" cy="0"/>
          </a:xfrm>
          <a:custGeom>
            <a:avLst/>
            <a:gdLst/>
            <a:ahLst/>
            <a:cxnLst/>
            <a:rect l="l" t="t" r="r" b="b"/>
            <a:pathLst>
              <a:path w="1765935">
                <a:moveTo>
                  <a:pt x="0" y="0"/>
                </a:moveTo>
                <a:lnTo>
                  <a:pt x="1765935" y="0"/>
                </a:lnTo>
              </a:path>
            </a:pathLst>
          </a:custGeom>
          <a:ln w="11430">
            <a:solidFill>
              <a:srgbClr val="F0E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50265" y="1155988"/>
            <a:ext cx="85090" cy="74930"/>
          </a:xfrm>
          <a:custGeom>
            <a:avLst/>
            <a:gdLst/>
            <a:ahLst/>
            <a:cxnLst/>
            <a:rect l="l" t="t" r="r" b="b"/>
            <a:pathLst>
              <a:path w="85090" h="74930">
                <a:moveTo>
                  <a:pt x="84734" y="0"/>
                </a:moveTo>
                <a:lnTo>
                  <a:pt x="37789" y="14181"/>
                </a:lnTo>
                <a:lnTo>
                  <a:pt x="6740" y="50705"/>
                </a:lnTo>
                <a:lnTo>
                  <a:pt x="2520" y="62269"/>
                </a:lnTo>
                <a:lnTo>
                  <a:pt x="0" y="74523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49909" y="1241425"/>
            <a:ext cx="0" cy="340995"/>
          </a:xfrm>
          <a:custGeom>
            <a:avLst/>
            <a:gdLst/>
            <a:ahLst/>
            <a:cxnLst/>
            <a:rect l="l" t="t" r="r" b="b"/>
            <a:pathLst>
              <a:path h="340994">
                <a:moveTo>
                  <a:pt x="0" y="0"/>
                </a:moveTo>
                <a:lnTo>
                  <a:pt x="0" y="340995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49563" y="1582419"/>
            <a:ext cx="74930" cy="85090"/>
          </a:xfrm>
          <a:custGeom>
            <a:avLst/>
            <a:gdLst/>
            <a:ahLst/>
            <a:cxnLst/>
            <a:rect l="l" t="t" r="r" b="b"/>
            <a:pathLst>
              <a:path w="74929" h="85089">
                <a:moveTo>
                  <a:pt x="0" y="0"/>
                </a:moveTo>
                <a:lnTo>
                  <a:pt x="14181" y="46944"/>
                </a:lnTo>
                <a:lnTo>
                  <a:pt x="50705" y="77993"/>
                </a:lnTo>
                <a:lnTo>
                  <a:pt x="62269" y="82213"/>
                </a:lnTo>
                <a:lnTo>
                  <a:pt x="74523" y="84734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35000" y="1667510"/>
            <a:ext cx="1687195" cy="0"/>
          </a:xfrm>
          <a:custGeom>
            <a:avLst/>
            <a:gdLst/>
            <a:ahLst/>
            <a:cxnLst/>
            <a:rect l="l" t="t" r="r" b="b"/>
            <a:pathLst>
              <a:path w="1687195">
                <a:moveTo>
                  <a:pt x="0" y="0"/>
                </a:moveTo>
                <a:lnTo>
                  <a:pt x="1687195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322195" y="1593332"/>
            <a:ext cx="85090" cy="74930"/>
          </a:xfrm>
          <a:custGeom>
            <a:avLst/>
            <a:gdLst/>
            <a:ahLst/>
            <a:cxnLst/>
            <a:rect l="l" t="t" r="r" b="b"/>
            <a:pathLst>
              <a:path w="85089" h="74930">
                <a:moveTo>
                  <a:pt x="0" y="74523"/>
                </a:moveTo>
                <a:lnTo>
                  <a:pt x="46944" y="60341"/>
                </a:lnTo>
                <a:lnTo>
                  <a:pt x="77993" y="23817"/>
                </a:lnTo>
                <a:lnTo>
                  <a:pt x="82213" y="12254"/>
                </a:lnTo>
                <a:lnTo>
                  <a:pt x="84734" y="0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407285" y="1241425"/>
            <a:ext cx="0" cy="340995"/>
          </a:xfrm>
          <a:custGeom>
            <a:avLst/>
            <a:gdLst/>
            <a:ahLst/>
            <a:cxnLst/>
            <a:rect l="l" t="t" r="r" b="b"/>
            <a:pathLst>
              <a:path h="340994">
                <a:moveTo>
                  <a:pt x="0" y="340995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333107" y="1156690"/>
            <a:ext cx="74930" cy="85090"/>
          </a:xfrm>
          <a:custGeom>
            <a:avLst/>
            <a:gdLst/>
            <a:ahLst/>
            <a:cxnLst/>
            <a:rect l="l" t="t" r="r" b="b"/>
            <a:pathLst>
              <a:path w="74930" h="85090">
                <a:moveTo>
                  <a:pt x="74523" y="84734"/>
                </a:moveTo>
                <a:lnTo>
                  <a:pt x="60341" y="37789"/>
                </a:lnTo>
                <a:lnTo>
                  <a:pt x="23817" y="6740"/>
                </a:lnTo>
                <a:lnTo>
                  <a:pt x="12254" y="2520"/>
                </a:lnTo>
                <a:lnTo>
                  <a:pt x="0" y="0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35000" y="1156335"/>
            <a:ext cx="1687195" cy="0"/>
          </a:xfrm>
          <a:custGeom>
            <a:avLst/>
            <a:gdLst/>
            <a:ahLst/>
            <a:cxnLst/>
            <a:rect l="l" t="t" r="r" b="b"/>
            <a:pathLst>
              <a:path w="1687195">
                <a:moveTo>
                  <a:pt x="168719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874394" y="1208643"/>
            <a:ext cx="120777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Arial"/>
                <a:cs typeface="Arial"/>
              </a:rPr>
              <a:t>SpringMVC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中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54380" y="1412478"/>
            <a:ext cx="1447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存在</a:t>
            </a:r>
            <a:r>
              <a:rPr sz="1400" b="1" dirty="0">
                <a:latin typeface="微软雅黑"/>
                <a:cs typeface="微软雅黑"/>
              </a:rPr>
              <a:t>对应</a:t>
            </a:r>
            <a:r>
              <a:rPr sz="1400" b="1" dirty="0">
                <a:latin typeface="Kozuka Gothic Pro B"/>
                <a:cs typeface="Kozuka Gothic Pro B"/>
              </a:rPr>
              <a:t>的映射？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59434" y="1828164"/>
            <a:ext cx="721360" cy="71755"/>
          </a:xfrm>
          <a:custGeom>
            <a:avLst/>
            <a:gdLst/>
            <a:ahLst/>
            <a:cxnLst/>
            <a:rect l="l" t="t" r="r" b="b"/>
            <a:pathLst>
              <a:path w="721360" h="71755">
                <a:moveTo>
                  <a:pt x="0" y="0"/>
                </a:moveTo>
                <a:lnTo>
                  <a:pt x="721360" y="0"/>
                </a:lnTo>
                <a:lnTo>
                  <a:pt x="721360" y="71755"/>
                </a:lnTo>
                <a:lnTo>
                  <a:pt x="0" y="7175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59434" y="2188845"/>
            <a:ext cx="721360" cy="71755"/>
          </a:xfrm>
          <a:custGeom>
            <a:avLst/>
            <a:gdLst/>
            <a:ahLst/>
            <a:cxnLst/>
            <a:rect l="l" t="t" r="r" b="b"/>
            <a:pathLst>
              <a:path w="721360" h="71755">
                <a:moveTo>
                  <a:pt x="0" y="0"/>
                </a:moveTo>
                <a:lnTo>
                  <a:pt x="721360" y="0"/>
                </a:lnTo>
                <a:lnTo>
                  <a:pt x="721360" y="71755"/>
                </a:lnTo>
                <a:lnTo>
                  <a:pt x="0" y="7175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87680" y="1899920"/>
            <a:ext cx="864869" cy="288925"/>
          </a:xfrm>
          <a:custGeom>
            <a:avLst/>
            <a:gdLst/>
            <a:ahLst/>
            <a:cxnLst/>
            <a:rect l="l" t="t" r="r" b="b"/>
            <a:pathLst>
              <a:path w="864869" h="288925">
                <a:moveTo>
                  <a:pt x="0" y="0"/>
                </a:moveTo>
                <a:lnTo>
                  <a:pt x="864870" y="0"/>
                </a:lnTo>
                <a:lnTo>
                  <a:pt x="864870" y="288925"/>
                </a:lnTo>
                <a:lnTo>
                  <a:pt x="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87416" y="182787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70062"/>
                </a:moveTo>
                <a:lnTo>
                  <a:pt x="72018" y="72045"/>
                </a:lnTo>
                <a:lnTo>
                  <a:pt x="72018" y="0"/>
                </a:lnTo>
                <a:lnTo>
                  <a:pt x="26323" y="16485"/>
                </a:lnTo>
                <a:lnTo>
                  <a:pt x="1468" y="57475"/>
                </a:lnTo>
                <a:lnTo>
                  <a:pt x="0" y="7006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87389" y="218884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70062" y="72018"/>
                </a:moveTo>
                <a:lnTo>
                  <a:pt x="72045" y="0"/>
                </a:lnTo>
                <a:lnTo>
                  <a:pt x="0" y="0"/>
                </a:lnTo>
                <a:lnTo>
                  <a:pt x="16485" y="45695"/>
                </a:lnTo>
                <a:lnTo>
                  <a:pt x="57475" y="70549"/>
                </a:lnTo>
                <a:lnTo>
                  <a:pt x="70062" y="72018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280794" y="218884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72018" y="1982"/>
                </a:moveTo>
                <a:lnTo>
                  <a:pt x="0" y="0"/>
                </a:lnTo>
                <a:lnTo>
                  <a:pt x="0" y="72045"/>
                </a:lnTo>
                <a:lnTo>
                  <a:pt x="45695" y="55559"/>
                </a:lnTo>
                <a:lnTo>
                  <a:pt x="70549" y="14570"/>
                </a:lnTo>
                <a:lnTo>
                  <a:pt x="72018" y="198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280794" y="182790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1982" y="0"/>
                </a:moveTo>
                <a:lnTo>
                  <a:pt x="0" y="72018"/>
                </a:lnTo>
                <a:lnTo>
                  <a:pt x="72045" y="72018"/>
                </a:lnTo>
                <a:lnTo>
                  <a:pt x="55559" y="26323"/>
                </a:lnTo>
                <a:lnTo>
                  <a:pt x="14570" y="1468"/>
                </a:lnTo>
                <a:lnTo>
                  <a:pt x="1982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87416" y="1827874"/>
            <a:ext cx="72390" cy="70485"/>
          </a:xfrm>
          <a:custGeom>
            <a:avLst/>
            <a:gdLst/>
            <a:ahLst/>
            <a:cxnLst/>
            <a:rect l="l" t="t" r="r" b="b"/>
            <a:pathLst>
              <a:path w="72390" h="70485">
                <a:moveTo>
                  <a:pt x="72018" y="0"/>
                </a:moveTo>
                <a:lnTo>
                  <a:pt x="26323" y="16485"/>
                </a:lnTo>
                <a:lnTo>
                  <a:pt x="1468" y="57475"/>
                </a:lnTo>
                <a:lnTo>
                  <a:pt x="0" y="70062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87680" y="1899920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9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87389" y="2188210"/>
            <a:ext cx="70485" cy="72390"/>
          </a:xfrm>
          <a:custGeom>
            <a:avLst/>
            <a:gdLst/>
            <a:ahLst/>
            <a:cxnLst/>
            <a:rect l="l" t="t" r="r" b="b"/>
            <a:pathLst>
              <a:path w="70484" h="72389">
                <a:moveTo>
                  <a:pt x="0" y="0"/>
                </a:moveTo>
                <a:lnTo>
                  <a:pt x="16485" y="45695"/>
                </a:lnTo>
                <a:lnTo>
                  <a:pt x="57475" y="70549"/>
                </a:lnTo>
                <a:lnTo>
                  <a:pt x="70062" y="72018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59434" y="2259964"/>
            <a:ext cx="720725" cy="0"/>
          </a:xfrm>
          <a:custGeom>
            <a:avLst/>
            <a:gdLst/>
            <a:ahLst/>
            <a:cxnLst/>
            <a:rect l="l" t="t" r="r" b="b"/>
            <a:pathLst>
              <a:path w="720725">
                <a:moveTo>
                  <a:pt x="0" y="0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280160" y="2190192"/>
            <a:ext cx="72390" cy="70485"/>
          </a:xfrm>
          <a:custGeom>
            <a:avLst/>
            <a:gdLst/>
            <a:ahLst/>
            <a:cxnLst/>
            <a:rect l="l" t="t" r="r" b="b"/>
            <a:pathLst>
              <a:path w="72390" h="70485">
                <a:moveTo>
                  <a:pt x="0" y="70062"/>
                </a:moveTo>
                <a:lnTo>
                  <a:pt x="45695" y="53577"/>
                </a:lnTo>
                <a:lnTo>
                  <a:pt x="70549" y="12587"/>
                </a:lnTo>
                <a:lnTo>
                  <a:pt x="72018" y="0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351915" y="1899920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288290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282142" y="1827901"/>
            <a:ext cx="70485" cy="72390"/>
          </a:xfrm>
          <a:custGeom>
            <a:avLst/>
            <a:gdLst/>
            <a:ahLst/>
            <a:cxnLst/>
            <a:rect l="l" t="t" r="r" b="b"/>
            <a:pathLst>
              <a:path w="70484" h="72389">
                <a:moveTo>
                  <a:pt x="70062" y="72018"/>
                </a:moveTo>
                <a:lnTo>
                  <a:pt x="53577" y="26323"/>
                </a:lnTo>
                <a:lnTo>
                  <a:pt x="12587" y="1468"/>
                </a:lnTo>
                <a:lnTo>
                  <a:pt x="0" y="0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59434" y="1828164"/>
            <a:ext cx="720725" cy="0"/>
          </a:xfrm>
          <a:custGeom>
            <a:avLst/>
            <a:gdLst/>
            <a:ahLst/>
            <a:cxnLst/>
            <a:rect l="l" t="t" r="r" b="b"/>
            <a:pathLst>
              <a:path w="720725">
                <a:moveTo>
                  <a:pt x="72072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 txBox="1"/>
          <p:nvPr/>
        </p:nvSpPr>
        <p:spPr>
          <a:xfrm>
            <a:off x="487680" y="1899920"/>
            <a:ext cx="864235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/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不存在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71450" y="3069589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>
                <a:moveTo>
                  <a:pt x="0" y="0"/>
                </a:moveTo>
                <a:lnTo>
                  <a:pt x="2613659" y="0"/>
                </a:lnTo>
              </a:path>
            </a:pathLst>
          </a:custGeom>
          <a:ln w="10159">
            <a:solidFill>
              <a:srgbClr val="C6B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53670" y="3060382"/>
            <a:ext cx="2649220" cy="0"/>
          </a:xfrm>
          <a:custGeom>
            <a:avLst/>
            <a:gdLst/>
            <a:ahLst/>
            <a:cxnLst/>
            <a:rect l="l" t="t" r="r" b="b"/>
            <a:pathLst>
              <a:path w="2649220">
                <a:moveTo>
                  <a:pt x="0" y="0"/>
                </a:moveTo>
                <a:lnTo>
                  <a:pt x="2649219" y="0"/>
                </a:lnTo>
              </a:path>
            </a:pathLst>
          </a:custGeom>
          <a:ln w="10794">
            <a:solidFill>
              <a:srgbClr val="C6B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40335" y="3050539"/>
            <a:ext cx="2675890" cy="0"/>
          </a:xfrm>
          <a:custGeom>
            <a:avLst/>
            <a:gdLst/>
            <a:ahLst/>
            <a:cxnLst/>
            <a:rect l="l" t="t" r="r" b="b"/>
            <a:pathLst>
              <a:path w="2675890">
                <a:moveTo>
                  <a:pt x="0" y="0"/>
                </a:moveTo>
                <a:lnTo>
                  <a:pt x="2675889" y="0"/>
                </a:lnTo>
              </a:path>
            </a:pathLst>
          </a:custGeom>
          <a:ln w="11430">
            <a:solidFill>
              <a:srgbClr val="C7B3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31127" y="3040697"/>
            <a:ext cx="2694305" cy="0"/>
          </a:xfrm>
          <a:custGeom>
            <a:avLst/>
            <a:gdLst/>
            <a:ahLst/>
            <a:cxnLst/>
            <a:rect l="l" t="t" r="r" b="b"/>
            <a:pathLst>
              <a:path w="2694305">
                <a:moveTo>
                  <a:pt x="0" y="0"/>
                </a:moveTo>
                <a:lnTo>
                  <a:pt x="2694305" y="0"/>
                </a:lnTo>
              </a:path>
            </a:pathLst>
          </a:custGeom>
          <a:ln w="10795">
            <a:solidFill>
              <a:srgbClr val="C9B4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23190" y="3030537"/>
            <a:ext cx="2710180" cy="0"/>
          </a:xfrm>
          <a:custGeom>
            <a:avLst/>
            <a:gdLst/>
            <a:ahLst/>
            <a:cxnLst/>
            <a:rect l="l" t="t" r="r" b="b"/>
            <a:pathLst>
              <a:path w="2710180">
                <a:moveTo>
                  <a:pt x="0" y="0"/>
                </a:moveTo>
                <a:lnTo>
                  <a:pt x="2710179" y="0"/>
                </a:lnTo>
              </a:path>
            </a:pathLst>
          </a:custGeom>
          <a:ln w="12065">
            <a:solidFill>
              <a:srgbClr val="CAB6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17475" y="3020377"/>
            <a:ext cx="2721610" cy="0"/>
          </a:xfrm>
          <a:custGeom>
            <a:avLst/>
            <a:gdLst/>
            <a:ahLst/>
            <a:cxnLst/>
            <a:rect l="l" t="t" r="r" b="b"/>
            <a:pathLst>
              <a:path w="2721610">
                <a:moveTo>
                  <a:pt x="0" y="0"/>
                </a:moveTo>
                <a:lnTo>
                  <a:pt x="2721610" y="0"/>
                </a:lnTo>
              </a:path>
            </a:pathLst>
          </a:custGeom>
          <a:ln w="10795">
            <a:solidFill>
              <a:srgbClr val="CAB7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12633" y="3010535"/>
            <a:ext cx="2731770" cy="0"/>
          </a:xfrm>
          <a:custGeom>
            <a:avLst/>
            <a:gdLst/>
            <a:ahLst/>
            <a:cxnLst/>
            <a:rect l="l" t="t" r="r" b="b"/>
            <a:pathLst>
              <a:path w="2731770">
                <a:moveTo>
                  <a:pt x="0" y="0"/>
                </a:moveTo>
                <a:lnTo>
                  <a:pt x="2731293" y="0"/>
                </a:lnTo>
              </a:path>
            </a:pathLst>
          </a:custGeom>
          <a:ln w="11430">
            <a:solidFill>
              <a:srgbClr val="CBB8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109537" y="3000692"/>
            <a:ext cx="2737485" cy="0"/>
          </a:xfrm>
          <a:custGeom>
            <a:avLst/>
            <a:gdLst/>
            <a:ahLst/>
            <a:cxnLst/>
            <a:rect l="l" t="t" r="r" b="b"/>
            <a:pathLst>
              <a:path w="2737485">
                <a:moveTo>
                  <a:pt x="0" y="0"/>
                </a:moveTo>
                <a:lnTo>
                  <a:pt x="2737485" y="0"/>
                </a:lnTo>
              </a:path>
            </a:pathLst>
          </a:custGeom>
          <a:ln w="10795">
            <a:solidFill>
              <a:srgbClr val="CCB8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07156" y="2990850"/>
            <a:ext cx="2742565" cy="0"/>
          </a:xfrm>
          <a:custGeom>
            <a:avLst/>
            <a:gdLst/>
            <a:ahLst/>
            <a:cxnLst/>
            <a:rect l="l" t="t" r="r" b="b"/>
            <a:pathLst>
              <a:path w="2742565">
                <a:moveTo>
                  <a:pt x="0" y="0"/>
                </a:moveTo>
                <a:lnTo>
                  <a:pt x="2742247" y="0"/>
                </a:lnTo>
              </a:path>
            </a:pathLst>
          </a:custGeom>
          <a:ln w="11430">
            <a:solidFill>
              <a:srgbClr val="CCB9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05568" y="2980689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422" y="0"/>
                </a:lnTo>
              </a:path>
            </a:pathLst>
          </a:custGeom>
          <a:ln w="11430">
            <a:solidFill>
              <a:srgbClr val="CCB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04775" y="29660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3175">
            <a:solidFill>
              <a:srgbClr val="CDBB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05410" y="2971164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740" y="0"/>
                </a:lnTo>
              </a:path>
            </a:pathLst>
          </a:custGeom>
          <a:ln w="10159">
            <a:solidFill>
              <a:srgbClr val="CDBB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04775" y="296068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CEBD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04775" y="295084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0BE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04775" y="29406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1BF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04775" y="293052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1BF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04775" y="292068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D2C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04775" y="291115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D2C1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04775" y="290131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3C3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04775" y="289115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3C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04775" y="288099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4C5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04775" y="287115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D6C5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04775" y="286131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7C6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04775" y="284448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24765">
            <a:solidFill>
              <a:srgbClr val="D8C9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04775" y="282606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8CA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04775" y="281305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8CB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04775" y="279971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D9C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04775" y="278638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AC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04775" y="277336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AC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04775" y="275971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DCCE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04775" y="274637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DD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04775" y="273335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ED1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04775" y="271970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DED2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04775" y="270637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FD2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04775" y="269335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FD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04775" y="267970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E0D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04775" y="266636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E1D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04775" y="265334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1D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04775" y="264001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3D8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04775" y="262667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4D8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04775" y="261334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5D9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04775" y="260032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E5D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04775" y="2586989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E5D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04775" y="257333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6DD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04775" y="256032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E7DE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04775" y="25469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E9D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05410" y="2527935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740" y="0"/>
                </a:lnTo>
              </a:path>
            </a:pathLst>
          </a:custGeom>
          <a:ln w="3175">
            <a:solidFill>
              <a:srgbClr val="E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04775" y="25342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2699">
            <a:solidFill>
              <a:srgbClr val="E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05410" y="2520950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740" y="0"/>
                </a:lnTo>
              </a:path>
            </a:pathLst>
          </a:custGeom>
          <a:ln w="13970">
            <a:solidFill>
              <a:srgbClr val="EAE0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06045" y="2506980"/>
            <a:ext cx="2744470" cy="0"/>
          </a:xfrm>
          <a:custGeom>
            <a:avLst/>
            <a:gdLst/>
            <a:ahLst/>
            <a:cxnLst/>
            <a:rect l="l" t="t" r="r" b="b"/>
            <a:pathLst>
              <a:path w="2744470">
                <a:moveTo>
                  <a:pt x="0" y="0"/>
                </a:moveTo>
                <a:lnTo>
                  <a:pt x="2744152" y="0"/>
                </a:lnTo>
              </a:path>
            </a:pathLst>
          </a:custGeom>
          <a:ln w="15240">
            <a:solidFill>
              <a:srgbClr val="EBE1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09038" y="2493645"/>
            <a:ext cx="2738755" cy="0"/>
          </a:xfrm>
          <a:custGeom>
            <a:avLst/>
            <a:gdLst/>
            <a:ahLst/>
            <a:cxnLst/>
            <a:rect l="l" t="t" r="r" b="b"/>
            <a:pathLst>
              <a:path w="2738755">
                <a:moveTo>
                  <a:pt x="0" y="0"/>
                </a:moveTo>
                <a:lnTo>
                  <a:pt x="2738301" y="0"/>
                </a:lnTo>
              </a:path>
            </a:pathLst>
          </a:custGeom>
          <a:ln w="13970">
            <a:solidFill>
              <a:srgbClr val="EBE3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13664" y="2480627"/>
            <a:ext cx="2729230" cy="0"/>
          </a:xfrm>
          <a:custGeom>
            <a:avLst/>
            <a:gdLst/>
            <a:ahLst/>
            <a:cxnLst/>
            <a:rect l="l" t="t" r="r" b="b"/>
            <a:pathLst>
              <a:path w="2729230">
                <a:moveTo>
                  <a:pt x="0" y="0"/>
                </a:moveTo>
                <a:lnTo>
                  <a:pt x="2729230" y="0"/>
                </a:lnTo>
              </a:path>
            </a:pathLst>
          </a:custGeom>
          <a:ln w="14605">
            <a:solidFill>
              <a:srgbClr val="EBE4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20332" y="2466975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895" y="0"/>
                </a:lnTo>
              </a:path>
            </a:pathLst>
          </a:custGeom>
          <a:ln w="15240">
            <a:solidFill>
              <a:srgbClr val="ECE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30174" y="2453639"/>
            <a:ext cx="2695575" cy="0"/>
          </a:xfrm>
          <a:custGeom>
            <a:avLst/>
            <a:gdLst/>
            <a:ahLst/>
            <a:cxnLst/>
            <a:rect l="l" t="t" r="r" b="b"/>
            <a:pathLst>
              <a:path w="2695575">
                <a:moveTo>
                  <a:pt x="0" y="0"/>
                </a:moveTo>
                <a:lnTo>
                  <a:pt x="2695416" y="0"/>
                </a:lnTo>
              </a:path>
            </a:pathLst>
          </a:custGeom>
          <a:ln w="13970">
            <a:solidFill>
              <a:srgbClr val="EDE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42557" y="2440622"/>
            <a:ext cx="2670810" cy="0"/>
          </a:xfrm>
          <a:custGeom>
            <a:avLst/>
            <a:gdLst/>
            <a:ahLst/>
            <a:cxnLst/>
            <a:rect l="l" t="t" r="r" b="b"/>
            <a:pathLst>
              <a:path w="2670810">
                <a:moveTo>
                  <a:pt x="0" y="0"/>
                </a:moveTo>
                <a:lnTo>
                  <a:pt x="2670810" y="0"/>
                </a:lnTo>
              </a:path>
            </a:pathLst>
          </a:custGeom>
          <a:ln w="14605">
            <a:solidFill>
              <a:srgbClr val="EEE6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63830" y="2427604"/>
            <a:ext cx="2630170" cy="0"/>
          </a:xfrm>
          <a:custGeom>
            <a:avLst/>
            <a:gdLst/>
            <a:ahLst/>
            <a:cxnLst/>
            <a:rect l="l" t="t" r="r" b="b"/>
            <a:pathLst>
              <a:path w="2630170">
                <a:moveTo>
                  <a:pt x="0" y="0"/>
                </a:moveTo>
                <a:lnTo>
                  <a:pt x="2630170" y="0"/>
                </a:lnTo>
              </a:path>
            </a:pathLst>
          </a:custGeom>
          <a:ln w="13970">
            <a:solidFill>
              <a:srgbClr val="F0E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04875" y="2420171"/>
            <a:ext cx="108585" cy="98425"/>
          </a:xfrm>
          <a:custGeom>
            <a:avLst/>
            <a:gdLst/>
            <a:ahLst/>
            <a:cxnLst/>
            <a:rect l="l" t="t" r="r" b="b"/>
            <a:pathLst>
              <a:path w="108585" h="98425">
                <a:moveTo>
                  <a:pt x="108484" y="0"/>
                </a:moveTo>
                <a:lnTo>
                  <a:pt x="60215" y="11367"/>
                </a:lnTo>
                <a:lnTo>
                  <a:pt x="22870" y="41774"/>
                </a:lnTo>
                <a:lnTo>
                  <a:pt x="1995" y="85673"/>
                </a:lnTo>
                <a:lnTo>
                  <a:pt x="0" y="98106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04775" y="2529205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4">
                <a:moveTo>
                  <a:pt x="0" y="0"/>
                </a:moveTo>
                <a:lnTo>
                  <a:pt x="0" y="436245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04326" y="2965450"/>
            <a:ext cx="98425" cy="108585"/>
          </a:xfrm>
          <a:custGeom>
            <a:avLst/>
            <a:gdLst/>
            <a:ahLst/>
            <a:cxnLst/>
            <a:rect l="l" t="t" r="r" b="b"/>
            <a:pathLst>
              <a:path w="98425" h="108585">
                <a:moveTo>
                  <a:pt x="0" y="0"/>
                </a:moveTo>
                <a:lnTo>
                  <a:pt x="11367" y="48268"/>
                </a:lnTo>
                <a:lnTo>
                  <a:pt x="41774" y="85613"/>
                </a:lnTo>
                <a:lnTo>
                  <a:pt x="85673" y="106488"/>
                </a:lnTo>
                <a:lnTo>
                  <a:pt x="98106" y="108484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13360" y="3074035"/>
            <a:ext cx="2529840" cy="0"/>
          </a:xfrm>
          <a:custGeom>
            <a:avLst/>
            <a:gdLst/>
            <a:ahLst/>
            <a:cxnLst/>
            <a:rect l="l" t="t" r="r" b="b"/>
            <a:pathLst>
              <a:path w="2529840">
                <a:moveTo>
                  <a:pt x="0" y="0"/>
                </a:moveTo>
                <a:lnTo>
                  <a:pt x="252984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743200" y="2976377"/>
            <a:ext cx="108585" cy="98425"/>
          </a:xfrm>
          <a:custGeom>
            <a:avLst/>
            <a:gdLst/>
            <a:ahLst/>
            <a:cxnLst/>
            <a:rect l="l" t="t" r="r" b="b"/>
            <a:pathLst>
              <a:path w="108585" h="98425">
                <a:moveTo>
                  <a:pt x="0" y="98106"/>
                </a:moveTo>
                <a:lnTo>
                  <a:pt x="48268" y="86738"/>
                </a:lnTo>
                <a:lnTo>
                  <a:pt x="85613" y="56331"/>
                </a:lnTo>
                <a:lnTo>
                  <a:pt x="106488" y="12432"/>
                </a:lnTo>
                <a:lnTo>
                  <a:pt x="108484" y="0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851785" y="2529205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4">
                <a:moveTo>
                  <a:pt x="0" y="436245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754127" y="2420721"/>
            <a:ext cx="98425" cy="108585"/>
          </a:xfrm>
          <a:custGeom>
            <a:avLst/>
            <a:gdLst/>
            <a:ahLst/>
            <a:cxnLst/>
            <a:rect l="l" t="t" r="r" b="b"/>
            <a:pathLst>
              <a:path w="98425" h="108585">
                <a:moveTo>
                  <a:pt x="98106" y="108484"/>
                </a:moveTo>
                <a:lnTo>
                  <a:pt x="86738" y="60215"/>
                </a:lnTo>
                <a:lnTo>
                  <a:pt x="56331" y="22870"/>
                </a:lnTo>
                <a:lnTo>
                  <a:pt x="12432" y="1995"/>
                </a:lnTo>
                <a:lnTo>
                  <a:pt x="0" y="0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13360" y="2420620"/>
            <a:ext cx="2529840" cy="0"/>
          </a:xfrm>
          <a:custGeom>
            <a:avLst/>
            <a:gdLst/>
            <a:ahLst/>
            <a:cxnLst/>
            <a:rect l="l" t="t" r="r" b="b"/>
            <a:pathLst>
              <a:path w="2529840">
                <a:moveTo>
                  <a:pt x="25298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 txBox="1"/>
          <p:nvPr/>
        </p:nvSpPr>
        <p:spPr>
          <a:xfrm>
            <a:off x="1109980" y="2443083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是否配置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1771650" y="2834957"/>
            <a:ext cx="629285" cy="0"/>
          </a:xfrm>
          <a:custGeom>
            <a:avLst/>
            <a:gdLst/>
            <a:ahLst/>
            <a:cxnLst/>
            <a:rect l="l" t="t" r="r" b="b"/>
            <a:pathLst>
              <a:path w="629285">
                <a:moveTo>
                  <a:pt x="0" y="0"/>
                </a:moveTo>
                <a:lnTo>
                  <a:pt x="629285" y="0"/>
                </a:lnTo>
              </a:path>
            </a:pathLst>
          </a:custGeom>
          <a:ln w="13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082040" y="3038792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04215" y="3220085"/>
            <a:ext cx="581025" cy="67945"/>
          </a:xfrm>
          <a:custGeom>
            <a:avLst/>
            <a:gdLst/>
            <a:ahLst/>
            <a:cxnLst/>
            <a:rect l="l" t="t" r="r" b="b"/>
            <a:pathLst>
              <a:path w="581025" h="67945">
                <a:moveTo>
                  <a:pt x="0" y="0"/>
                </a:moveTo>
                <a:lnTo>
                  <a:pt x="581025" y="0"/>
                </a:lnTo>
                <a:lnTo>
                  <a:pt x="581025" y="67945"/>
                </a:lnTo>
                <a:lnTo>
                  <a:pt x="0" y="6794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704215" y="3562350"/>
            <a:ext cx="581025" cy="67945"/>
          </a:xfrm>
          <a:custGeom>
            <a:avLst/>
            <a:gdLst/>
            <a:ahLst/>
            <a:cxnLst/>
            <a:rect l="l" t="t" r="r" b="b"/>
            <a:pathLst>
              <a:path w="581025" h="67945">
                <a:moveTo>
                  <a:pt x="0" y="0"/>
                </a:moveTo>
                <a:lnTo>
                  <a:pt x="581025" y="0"/>
                </a:lnTo>
                <a:lnTo>
                  <a:pt x="581025" y="67945"/>
                </a:lnTo>
                <a:lnTo>
                  <a:pt x="0" y="6794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636270" y="3288029"/>
            <a:ext cx="716915" cy="274320"/>
          </a:xfrm>
          <a:custGeom>
            <a:avLst/>
            <a:gdLst/>
            <a:ahLst/>
            <a:cxnLst/>
            <a:rect l="l" t="t" r="r" b="b"/>
            <a:pathLst>
              <a:path w="716915" h="274320">
                <a:moveTo>
                  <a:pt x="0" y="0"/>
                </a:moveTo>
                <a:lnTo>
                  <a:pt x="716915" y="0"/>
                </a:lnTo>
                <a:lnTo>
                  <a:pt x="716915" y="274320"/>
                </a:ln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636528" y="3219807"/>
            <a:ext cx="67945" cy="68580"/>
          </a:xfrm>
          <a:custGeom>
            <a:avLst/>
            <a:gdLst/>
            <a:ahLst/>
            <a:cxnLst/>
            <a:rect l="l" t="t" r="r" b="b"/>
            <a:pathLst>
              <a:path w="67945" h="68579">
                <a:moveTo>
                  <a:pt x="0" y="59694"/>
                </a:moveTo>
                <a:lnTo>
                  <a:pt x="67686" y="68222"/>
                </a:lnTo>
                <a:lnTo>
                  <a:pt x="67686" y="0"/>
                </a:lnTo>
                <a:lnTo>
                  <a:pt x="22462" y="17284"/>
                </a:lnTo>
                <a:lnTo>
                  <a:pt x="0" y="59694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635992" y="3562350"/>
            <a:ext cx="68580" cy="67945"/>
          </a:xfrm>
          <a:custGeom>
            <a:avLst/>
            <a:gdLst/>
            <a:ahLst/>
            <a:cxnLst/>
            <a:rect l="l" t="t" r="r" b="b"/>
            <a:pathLst>
              <a:path w="68579" h="67945">
                <a:moveTo>
                  <a:pt x="59694" y="67686"/>
                </a:moveTo>
                <a:lnTo>
                  <a:pt x="68222" y="0"/>
                </a:lnTo>
                <a:lnTo>
                  <a:pt x="0" y="0"/>
                </a:lnTo>
                <a:lnTo>
                  <a:pt x="17284" y="45223"/>
                </a:lnTo>
                <a:lnTo>
                  <a:pt x="59694" y="67686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285239" y="3562350"/>
            <a:ext cx="67945" cy="68580"/>
          </a:xfrm>
          <a:custGeom>
            <a:avLst/>
            <a:gdLst/>
            <a:ahLst/>
            <a:cxnLst/>
            <a:rect l="l" t="t" r="r" b="b"/>
            <a:pathLst>
              <a:path w="67944" h="68579">
                <a:moveTo>
                  <a:pt x="67686" y="8528"/>
                </a:moveTo>
                <a:lnTo>
                  <a:pt x="0" y="0"/>
                </a:lnTo>
                <a:lnTo>
                  <a:pt x="0" y="68222"/>
                </a:lnTo>
                <a:lnTo>
                  <a:pt x="45223" y="50938"/>
                </a:lnTo>
                <a:lnTo>
                  <a:pt x="67686" y="8528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285239" y="3220343"/>
            <a:ext cx="68580" cy="67945"/>
          </a:xfrm>
          <a:custGeom>
            <a:avLst/>
            <a:gdLst/>
            <a:ahLst/>
            <a:cxnLst/>
            <a:rect l="l" t="t" r="r" b="b"/>
            <a:pathLst>
              <a:path w="68580" h="67945">
                <a:moveTo>
                  <a:pt x="8528" y="0"/>
                </a:moveTo>
                <a:lnTo>
                  <a:pt x="0" y="67686"/>
                </a:lnTo>
                <a:lnTo>
                  <a:pt x="68222" y="67686"/>
                </a:lnTo>
                <a:lnTo>
                  <a:pt x="50938" y="22462"/>
                </a:lnTo>
                <a:lnTo>
                  <a:pt x="8528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36528" y="321980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67686" y="0"/>
                </a:moveTo>
                <a:lnTo>
                  <a:pt x="22462" y="17284"/>
                </a:lnTo>
                <a:lnTo>
                  <a:pt x="2707" y="47510"/>
                </a:lnTo>
                <a:lnTo>
                  <a:pt x="0" y="59694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636270" y="3288029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685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635992" y="3561715"/>
            <a:ext cx="59690" cy="67945"/>
          </a:xfrm>
          <a:custGeom>
            <a:avLst/>
            <a:gdLst/>
            <a:ahLst/>
            <a:cxnLst/>
            <a:rect l="l" t="t" r="r" b="b"/>
            <a:pathLst>
              <a:path w="59690" h="67945">
                <a:moveTo>
                  <a:pt x="0" y="0"/>
                </a:moveTo>
                <a:lnTo>
                  <a:pt x="17284" y="45223"/>
                </a:lnTo>
                <a:lnTo>
                  <a:pt x="47510" y="64979"/>
                </a:lnTo>
                <a:lnTo>
                  <a:pt x="59694" y="67686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704215" y="3629660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284605" y="357024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4" h="59689">
                <a:moveTo>
                  <a:pt x="0" y="59694"/>
                </a:moveTo>
                <a:lnTo>
                  <a:pt x="45223" y="42409"/>
                </a:lnTo>
                <a:lnTo>
                  <a:pt x="64979" y="12183"/>
                </a:lnTo>
                <a:lnTo>
                  <a:pt x="67686" y="0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352550" y="3288029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273685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293133" y="3220343"/>
            <a:ext cx="59690" cy="67945"/>
          </a:xfrm>
          <a:custGeom>
            <a:avLst/>
            <a:gdLst/>
            <a:ahLst/>
            <a:cxnLst/>
            <a:rect l="l" t="t" r="r" b="b"/>
            <a:pathLst>
              <a:path w="59690" h="67945">
                <a:moveTo>
                  <a:pt x="59694" y="67686"/>
                </a:moveTo>
                <a:lnTo>
                  <a:pt x="42409" y="22462"/>
                </a:lnTo>
                <a:lnTo>
                  <a:pt x="12183" y="2707"/>
                </a:lnTo>
                <a:lnTo>
                  <a:pt x="0" y="0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04215" y="322008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58039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7942" y="4558982"/>
            <a:ext cx="2863215" cy="0"/>
          </a:xfrm>
          <a:custGeom>
            <a:avLst/>
            <a:gdLst/>
            <a:ahLst/>
            <a:cxnLst/>
            <a:rect l="l" t="t" r="r" b="b"/>
            <a:pathLst>
              <a:path w="2863215">
                <a:moveTo>
                  <a:pt x="0" y="0"/>
                </a:moveTo>
                <a:lnTo>
                  <a:pt x="2863214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7622" y="4549140"/>
            <a:ext cx="2903855" cy="0"/>
          </a:xfrm>
          <a:custGeom>
            <a:avLst/>
            <a:gdLst/>
            <a:ahLst/>
            <a:cxnLst/>
            <a:rect l="l" t="t" r="r" b="b"/>
            <a:pathLst>
              <a:path w="2903855">
                <a:moveTo>
                  <a:pt x="0" y="0"/>
                </a:moveTo>
                <a:lnTo>
                  <a:pt x="2903854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1430" y="4538662"/>
            <a:ext cx="2936240" cy="0"/>
          </a:xfrm>
          <a:custGeom>
            <a:avLst/>
            <a:gdLst/>
            <a:ahLst/>
            <a:cxnLst/>
            <a:rect l="l" t="t" r="r" b="b"/>
            <a:pathLst>
              <a:path w="2936240">
                <a:moveTo>
                  <a:pt x="0" y="0"/>
                </a:moveTo>
                <a:lnTo>
                  <a:pt x="2936239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905" y="4528185"/>
            <a:ext cx="2955290" cy="0"/>
          </a:xfrm>
          <a:custGeom>
            <a:avLst/>
            <a:gdLst/>
            <a:ahLst/>
            <a:cxnLst/>
            <a:rect l="l" t="t" r="r" b="b"/>
            <a:pathLst>
              <a:path w="2955290">
                <a:moveTo>
                  <a:pt x="0" y="0"/>
                </a:moveTo>
                <a:lnTo>
                  <a:pt x="2955290" y="0"/>
                </a:lnTo>
              </a:path>
            </a:pathLst>
          </a:custGeom>
          <a:ln w="11429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0" y="4517390"/>
            <a:ext cx="2967990" cy="0"/>
          </a:xfrm>
          <a:custGeom>
            <a:avLst/>
            <a:gdLst/>
            <a:ahLst/>
            <a:cxnLst/>
            <a:rect l="l" t="t" r="r" b="b"/>
            <a:pathLst>
              <a:path w="2967990">
                <a:moveTo>
                  <a:pt x="0" y="0"/>
                </a:moveTo>
                <a:lnTo>
                  <a:pt x="2967599" y="0"/>
                </a:lnTo>
              </a:path>
            </a:pathLst>
          </a:custGeom>
          <a:ln w="12699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0" y="4506595"/>
            <a:ext cx="2974975" cy="0"/>
          </a:xfrm>
          <a:custGeom>
            <a:avLst/>
            <a:gdLst/>
            <a:ahLst/>
            <a:cxnLst/>
            <a:rect l="l" t="t" r="r" b="b"/>
            <a:pathLst>
              <a:path w="2974975">
                <a:moveTo>
                  <a:pt x="0" y="0"/>
                </a:moveTo>
                <a:lnTo>
                  <a:pt x="2974633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0" y="4495800"/>
            <a:ext cx="2981325" cy="0"/>
          </a:xfrm>
          <a:custGeom>
            <a:avLst/>
            <a:gdLst/>
            <a:ahLst/>
            <a:cxnLst/>
            <a:rect l="l" t="t" r="r" b="b"/>
            <a:pathLst>
              <a:path w="2981325">
                <a:moveTo>
                  <a:pt x="0" y="0"/>
                </a:moveTo>
                <a:lnTo>
                  <a:pt x="2981325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0" y="4479607"/>
            <a:ext cx="2988945" cy="0"/>
          </a:xfrm>
          <a:custGeom>
            <a:avLst/>
            <a:gdLst/>
            <a:ahLst/>
            <a:cxnLst/>
            <a:rect l="l" t="t" r="r" b="b"/>
            <a:pathLst>
              <a:path w="2988945">
                <a:moveTo>
                  <a:pt x="0" y="0"/>
                </a:moveTo>
                <a:lnTo>
                  <a:pt x="2988733" y="0"/>
                </a:lnTo>
              </a:path>
            </a:pathLst>
          </a:custGeom>
          <a:ln w="22225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0" y="4464050"/>
            <a:ext cx="2992120" cy="0"/>
          </a:xfrm>
          <a:custGeom>
            <a:avLst/>
            <a:gdLst/>
            <a:ahLst/>
            <a:cxnLst/>
            <a:rect l="l" t="t" r="r" b="b"/>
            <a:pathLst>
              <a:path w="2992120">
                <a:moveTo>
                  <a:pt x="0" y="0"/>
                </a:moveTo>
                <a:lnTo>
                  <a:pt x="2991643" y="0"/>
                </a:lnTo>
              </a:path>
            </a:pathLst>
          </a:custGeom>
          <a:ln w="1143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0" y="4452620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390" y="0"/>
                </a:lnTo>
              </a:path>
            </a:pathLst>
          </a:custGeom>
          <a:ln w="1143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0" y="4458334"/>
            <a:ext cx="2992120" cy="0"/>
          </a:xfrm>
          <a:custGeom>
            <a:avLst/>
            <a:gdLst/>
            <a:ahLst/>
            <a:cxnLst/>
            <a:rect l="l" t="t" r="r" b="b"/>
            <a:pathLst>
              <a:path w="2992120">
                <a:moveTo>
                  <a:pt x="0" y="0"/>
                </a:moveTo>
                <a:lnTo>
                  <a:pt x="2991802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0" y="4441825"/>
            <a:ext cx="2994025" cy="0"/>
          </a:xfrm>
          <a:custGeom>
            <a:avLst/>
            <a:gdLst/>
            <a:ahLst/>
            <a:cxnLst/>
            <a:rect l="l" t="t" r="r" b="b"/>
            <a:pathLst>
              <a:path w="2994025">
                <a:moveTo>
                  <a:pt x="0" y="0"/>
                </a:moveTo>
                <a:lnTo>
                  <a:pt x="2994025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0" y="4446904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390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0" y="443230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0" y="441610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0" y="440023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0" y="4389754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0" y="437896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0" y="436816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0" y="435768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0" y="434689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0" y="433609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0" y="432562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0" y="431482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0" y="4304029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0" y="428688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540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0" y="426783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0" y="425418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0" y="424084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0" y="422751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0" y="421417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0" y="419385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857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0" y="417353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0" y="415988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0" y="414623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0" y="413289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0" y="411924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0" y="409892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794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0" y="407892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0" y="406558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0" y="405225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0" y="4030345"/>
            <a:ext cx="2994660" cy="15875"/>
          </a:xfrm>
          <a:custGeom>
            <a:avLst/>
            <a:gdLst/>
            <a:ahLst/>
            <a:cxnLst/>
            <a:rect l="l" t="t" r="r" b="b"/>
            <a:pathLst>
              <a:path w="2994660" h="15875">
                <a:moveTo>
                  <a:pt x="0" y="15875"/>
                </a:moveTo>
                <a:lnTo>
                  <a:pt x="2994660" y="15875"/>
                </a:lnTo>
                <a:lnTo>
                  <a:pt x="299466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0" y="4003675"/>
            <a:ext cx="2994660" cy="27940"/>
          </a:xfrm>
          <a:custGeom>
            <a:avLst/>
            <a:gdLst/>
            <a:ahLst/>
            <a:cxnLst/>
            <a:rect l="l" t="t" r="r" b="b"/>
            <a:pathLst>
              <a:path w="2994660" h="27939">
                <a:moveTo>
                  <a:pt x="0" y="27940"/>
                </a:moveTo>
                <a:lnTo>
                  <a:pt x="2994660" y="27940"/>
                </a:lnTo>
                <a:lnTo>
                  <a:pt x="299466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0" y="399764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0" y="398399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0" y="397033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0" y="395700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0" y="393700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794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0" y="391699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0" y="390175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0" y="3888104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390" y="0"/>
                </a:lnTo>
              </a:path>
            </a:pathLst>
          </a:custGeom>
          <a:ln w="1269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0" y="3895090"/>
            <a:ext cx="2994025" cy="0"/>
          </a:xfrm>
          <a:custGeom>
            <a:avLst/>
            <a:gdLst/>
            <a:ahLst/>
            <a:cxnLst/>
            <a:rect l="l" t="t" r="r" b="b"/>
            <a:pathLst>
              <a:path w="2994025">
                <a:moveTo>
                  <a:pt x="0" y="0"/>
                </a:moveTo>
                <a:lnTo>
                  <a:pt x="2994025" y="0"/>
                </a:lnTo>
              </a:path>
            </a:pathLst>
          </a:custGeom>
          <a:ln w="381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0" y="3875722"/>
            <a:ext cx="2992120" cy="0"/>
          </a:xfrm>
          <a:custGeom>
            <a:avLst/>
            <a:gdLst/>
            <a:ahLst/>
            <a:cxnLst/>
            <a:rect l="l" t="t" r="r" b="b"/>
            <a:pathLst>
              <a:path w="2992120">
                <a:moveTo>
                  <a:pt x="0" y="0"/>
                </a:moveTo>
                <a:lnTo>
                  <a:pt x="2992120" y="0"/>
                </a:lnTo>
              </a:path>
            </a:pathLst>
          </a:custGeom>
          <a:ln w="14605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0" y="3855085"/>
            <a:ext cx="2988945" cy="14604"/>
          </a:xfrm>
          <a:custGeom>
            <a:avLst/>
            <a:gdLst/>
            <a:ahLst/>
            <a:cxnLst/>
            <a:rect l="l" t="t" r="r" b="b"/>
            <a:pathLst>
              <a:path w="2988945" h="14604">
                <a:moveTo>
                  <a:pt x="0" y="14605"/>
                </a:moveTo>
                <a:lnTo>
                  <a:pt x="2988521" y="14605"/>
                </a:lnTo>
                <a:lnTo>
                  <a:pt x="2988521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0" y="3827779"/>
            <a:ext cx="2984500" cy="28575"/>
          </a:xfrm>
          <a:custGeom>
            <a:avLst/>
            <a:gdLst/>
            <a:ahLst/>
            <a:cxnLst/>
            <a:rect l="l" t="t" r="r" b="b"/>
            <a:pathLst>
              <a:path w="2984500" h="28575">
                <a:moveTo>
                  <a:pt x="0" y="28575"/>
                </a:moveTo>
                <a:lnTo>
                  <a:pt x="2984023" y="28575"/>
                </a:lnTo>
                <a:lnTo>
                  <a:pt x="2984023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0" y="3821747"/>
            <a:ext cx="2968625" cy="0"/>
          </a:xfrm>
          <a:custGeom>
            <a:avLst/>
            <a:gdLst/>
            <a:ahLst/>
            <a:cxnLst/>
            <a:rect l="l" t="t" r="r" b="b"/>
            <a:pathLst>
              <a:path w="2968625">
                <a:moveTo>
                  <a:pt x="0" y="0"/>
                </a:moveTo>
                <a:lnTo>
                  <a:pt x="2968478" y="0"/>
                </a:lnTo>
              </a:path>
            </a:pathLst>
          </a:custGeom>
          <a:ln w="14605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1269" y="3808412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607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16509" y="3795077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>
                <a:moveTo>
                  <a:pt x="0" y="0"/>
                </a:moveTo>
                <a:lnTo>
                  <a:pt x="2925445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9052" y="3781742"/>
            <a:ext cx="2882265" cy="0"/>
          </a:xfrm>
          <a:custGeom>
            <a:avLst/>
            <a:gdLst/>
            <a:ahLst/>
            <a:cxnLst/>
            <a:rect l="l" t="t" r="r" b="b"/>
            <a:pathLst>
              <a:path w="2882265">
                <a:moveTo>
                  <a:pt x="0" y="0"/>
                </a:moveTo>
                <a:lnTo>
                  <a:pt x="2882265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0" y="3773902"/>
            <a:ext cx="96520" cy="42545"/>
          </a:xfrm>
          <a:custGeom>
            <a:avLst/>
            <a:gdLst/>
            <a:ahLst/>
            <a:cxnLst/>
            <a:rect l="l" t="t" r="r" b="b"/>
            <a:pathLst>
              <a:path w="96520" h="42545">
                <a:moveTo>
                  <a:pt x="96519" y="0"/>
                </a:moveTo>
                <a:lnTo>
                  <a:pt x="47490" y="9524"/>
                </a:lnTo>
                <a:lnTo>
                  <a:pt x="6688" y="35572"/>
                </a:lnTo>
                <a:lnTo>
                  <a:pt x="0" y="42402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0" y="4522001"/>
            <a:ext cx="86995" cy="41910"/>
          </a:xfrm>
          <a:custGeom>
            <a:avLst/>
            <a:gdLst/>
            <a:ahLst/>
            <a:cxnLst/>
            <a:rect l="l" t="t" r="r" b="b"/>
            <a:pathLst>
              <a:path w="86995" h="41910">
                <a:moveTo>
                  <a:pt x="0" y="0"/>
                </a:moveTo>
                <a:lnTo>
                  <a:pt x="38899" y="28919"/>
                </a:lnTo>
                <a:lnTo>
                  <a:pt x="74074" y="40350"/>
                </a:lnTo>
                <a:lnTo>
                  <a:pt x="86643" y="41910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96519" y="4563745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0" y="0"/>
                </a:moveTo>
                <a:lnTo>
                  <a:pt x="276669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2863214" y="4442176"/>
            <a:ext cx="132080" cy="122555"/>
          </a:xfrm>
          <a:custGeom>
            <a:avLst/>
            <a:gdLst/>
            <a:ahLst/>
            <a:cxnLst/>
            <a:rect l="l" t="t" r="r" b="b"/>
            <a:pathLst>
              <a:path w="132080" h="122554">
                <a:moveTo>
                  <a:pt x="0" y="122104"/>
                </a:moveTo>
                <a:lnTo>
                  <a:pt x="49029" y="112580"/>
                </a:lnTo>
                <a:lnTo>
                  <a:pt x="89831" y="86531"/>
                </a:lnTo>
                <a:lnTo>
                  <a:pt x="118620" y="47743"/>
                </a:lnTo>
                <a:lnTo>
                  <a:pt x="130052" y="12568"/>
                </a:lnTo>
                <a:lnTo>
                  <a:pt x="131611" y="0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994660" y="3905885"/>
            <a:ext cx="0" cy="526415"/>
          </a:xfrm>
          <a:custGeom>
            <a:avLst/>
            <a:gdLst/>
            <a:ahLst/>
            <a:cxnLst/>
            <a:rect l="l" t="t" r="r" b="b"/>
            <a:pathLst>
              <a:path h="526414">
                <a:moveTo>
                  <a:pt x="0" y="526415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2873091" y="3774273"/>
            <a:ext cx="122555" cy="132080"/>
          </a:xfrm>
          <a:custGeom>
            <a:avLst/>
            <a:gdLst/>
            <a:ahLst/>
            <a:cxnLst/>
            <a:rect l="l" t="t" r="r" b="b"/>
            <a:pathLst>
              <a:path w="122555" h="132079">
                <a:moveTo>
                  <a:pt x="122104" y="131611"/>
                </a:moveTo>
                <a:lnTo>
                  <a:pt x="112580" y="82582"/>
                </a:lnTo>
                <a:lnTo>
                  <a:pt x="86531" y="41780"/>
                </a:lnTo>
                <a:lnTo>
                  <a:pt x="47743" y="12991"/>
                </a:lnTo>
                <a:lnTo>
                  <a:pt x="12568" y="1559"/>
                </a:lnTo>
                <a:lnTo>
                  <a:pt x="0" y="0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96519" y="3774440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276669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3496945" y="2258695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0" y="0"/>
                </a:moveTo>
                <a:lnTo>
                  <a:pt x="742950" y="0"/>
                </a:lnTo>
                <a:lnTo>
                  <a:pt x="74295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3496945" y="2640330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0" y="0"/>
                </a:moveTo>
                <a:lnTo>
                  <a:pt x="742950" y="0"/>
                </a:lnTo>
                <a:lnTo>
                  <a:pt x="74295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3420745" y="2334895"/>
            <a:ext cx="895350" cy="305435"/>
          </a:xfrm>
          <a:custGeom>
            <a:avLst/>
            <a:gdLst/>
            <a:ahLst/>
            <a:cxnLst/>
            <a:rect l="l" t="t" r="r" b="b"/>
            <a:pathLst>
              <a:path w="895350" h="305435">
                <a:moveTo>
                  <a:pt x="0" y="0"/>
                </a:moveTo>
                <a:lnTo>
                  <a:pt x="895350" y="0"/>
                </a:lnTo>
                <a:lnTo>
                  <a:pt x="895350" y="305435"/>
                </a:lnTo>
                <a:lnTo>
                  <a:pt x="0" y="30543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3420993" y="225838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3420435" y="26403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239895" y="264032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239895" y="225894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3491229" y="990600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09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3491229" y="1267460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09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3436620" y="1045210"/>
            <a:ext cx="712470" cy="222250"/>
          </a:xfrm>
          <a:custGeom>
            <a:avLst/>
            <a:gdLst/>
            <a:ahLst/>
            <a:cxnLst/>
            <a:rect l="l" t="t" r="r" b="b"/>
            <a:pathLst>
              <a:path w="712470" h="222250">
                <a:moveTo>
                  <a:pt x="0" y="0"/>
                </a:moveTo>
                <a:lnTo>
                  <a:pt x="712470" y="0"/>
                </a:lnTo>
                <a:lnTo>
                  <a:pt x="712470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3437772" y="990377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4">
                <a:moveTo>
                  <a:pt x="0" y="42661"/>
                </a:moveTo>
                <a:lnTo>
                  <a:pt x="53457" y="54832"/>
                </a:lnTo>
                <a:lnTo>
                  <a:pt x="53457" y="0"/>
                </a:lnTo>
                <a:lnTo>
                  <a:pt x="10576" y="20788"/>
                </a:lnTo>
                <a:lnTo>
                  <a:pt x="0" y="4266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3436397" y="1267460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42661" y="53457"/>
                </a:moveTo>
                <a:lnTo>
                  <a:pt x="54832" y="0"/>
                </a:lnTo>
                <a:lnTo>
                  <a:pt x="0" y="0"/>
                </a:lnTo>
                <a:lnTo>
                  <a:pt x="20788" y="42880"/>
                </a:lnTo>
                <a:lnTo>
                  <a:pt x="42661" y="53457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4094479" y="1267460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4">
                <a:moveTo>
                  <a:pt x="53457" y="12170"/>
                </a:moveTo>
                <a:lnTo>
                  <a:pt x="0" y="0"/>
                </a:lnTo>
                <a:lnTo>
                  <a:pt x="0" y="54832"/>
                </a:lnTo>
                <a:lnTo>
                  <a:pt x="42880" y="34044"/>
                </a:lnTo>
                <a:lnTo>
                  <a:pt x="53457" y="1217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4094479" y="991752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12170" y="0"/>
                </a:moveTo>
                <a:lnTo>
                  <a:pt x="0" y="53457"/>
                </a:lnTo>
                <a:lnTo>
                  <a:pt x="54832" y="53457"/>
                </a:lnTo>
                <a:lnTo>
                  <a:pt x="34044" y="10576"/>
                </a:lnTo>
                <a:lnTo>
                  <a:pt x="1217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275772" y="670242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>
                <a:moveTo>
                  <a:pt x="0" y="0"/>
                </a:moveTo>
                <a:lnTo>
                  <a:pt x="2669539" y="0"/>
                </a:lnTo>
              </a:path>
            </a:pathLst>
          </a:custGeom>
          <a:ln w="8254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260215" y="662940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4">
                <a:moveTo>
                  <a:pt x="0" y="0"/>
                </a:moveTo>
                <a:lnTo>
                  <a:pt x="2700654" y="0"/>
                </a:lnTo>
              </a:path>
            </a:pathLst>
          </a:custGeom>
          <a:ln w="889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247515" y="654684"/>
            <a:ext cx="2726055" cy="0"/>
          </a:xfrm>
          <a:custGeom>
            <a:avLst/>
            <a:gdLst/>
            <a:ahLst/>
            <a:cxnLst/>
            <a:rect l="l" t="t" r="r" b="b"/>
            <a:pathLst>
              <a:path w="2726054">
                <a:moveTo>
                  <a:pt x="0" y="0"/>
                </a:moveTo>
                <a:lnTo>
                  <a:pt x="2726054" y="0"/>
                </a:lnTo>
              </a:path>
            </a:pathLst>
          </a:custGeom>
          <a:ln w="1016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239895" y="646430"/>
            <a:ext cx="2741295" cy="0"/>
          </a:xfrm>
          <a:custGeom>
            <a:avLst/>
            <a:gdLst/>
            <a:ahLst/>
            <a:cxnLst/>
            <a:rect l="l" t="t" r="r" b="b"/>
            <a:pathLst>
              <a:path w="2741295">
                <a:moveTo>
                  <a:pt x="0" y="0"/>
                </a:moveTo>
                <a:lnTo>
                  <a:pt x="2741294" y="0"/>
                </a:lnTo>
              </a:path>
            </a:pathLst>
          </a:custGeom>
          <a:ln w="889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4232275" y="638492"/>
            <a:ext cx="2756535" cy="0"/>
          </a:xfrm>
          <a:custGeom>
            <a:avLst/>
            <a:gdLst/>
            <a:ahLst/>
            <a:cxnLst/>
            <a:rect l="l" t="t" r="r" b="b"/>
            <a:pathLst>
              <a:path w="2756534">
                <a:moveTo>
                  <a:pt x="0" y="0"/>
                </a:moveTo>
                <a:lnTo>
                  <a:pt x="2756534" y="0"/>
                </a:lnTo>
              </a:path>
            </a:pathLst>
          </a:custGeom>
          <a:ln w="952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4227195" y="630237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0" y="0"/>
                </a:moveTo>
                <a:lnTo>
                  <a:pt x="2766694" y="0"/>
                </a:lnTo>
              </a:path>
            </a:pathLst>
          </a:custGeom>
          <a:ln w="9524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4222115" y="621982"/>
            <a:ext cx="2776855" cy="0"/>
          </a:xfrm>
          <a:custGeom>
            <a:avLst/>
            <a:gdLst/>
            <a:ahLst/>
            <a:cxnLst/>
            <a:rect l="l" t="t" r="r" b="b"/>
            <a:pathLst>
              <a:path w="2776854">
                <a:moveTo>
                  <a:pt x="0" y="0"/>
                </a:moveTo>
                <a:lnTo>
                  <a:pt x="2776854" y="0"/>
                </a:lnTo>
              </a:path>
            </a:pathLst>
          </a:custGeom>
          <a:ln w="952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216400" y="609599"/>
            <a:ext cx="2788285" cy="0"/>
          </a:xfrm>
          <a:custGeom>
            <a:avLst/>
            <a:gdLst/>
            <a:ahLst/>
            <a:cxnLst/>
            <a:rect l="l" t="t" r="r" b="b"/>
            <a:pathLst>
              <a:path w="2788284">
                <a:moveTo>
                  <a:pt x="0" y="0"/>
                </a:moveTo>
                <a:lnTo>
                  <a:pt x="2788285" y="0"/>
                </a:lnTo>
              </a:path>
            </a:pathLst>
          </a:custGeom>
          <a:ln w="17779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4214812" y="597534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59">
                <a:moveTo>
                  <a:pt x="0" y="0"/>
                </a:moveTo>
                <a:lnTo>
                  <a:pt x="279146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213225" y="589280"/>
            <a:ext cx="2794635" cy="0"/>
          </a:xfrm>
          <a:custGeom>
            <a:avLst/>
            <a:gdLst/>
            <a:ahLst/>
            <a:cxnLst/>
            <a:rect l="l" t="t" r="r" b="b"/>
            <a:pathLst>
              <a:path w="2794634">
                <a:moveTo>
                  <a:pt x="0" y="0"/>
                </a:moveTo>
                <a:lnTo>
                  <a:pt x="279463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212590" y="581659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4211955" y="57340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5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4211955" y="56102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714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4211955" y="54895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211955" y="54102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211955" y="53276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211955" y="52450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4211955" y="51657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211955" y="50831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211955" y="50006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211955" y="49212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211955" y="48387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211955" y="47561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211955" y="46228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032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211955" y="44767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4211955" y="43751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4211955" y="4273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211955" y="41719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211955" y="40703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211955" y="39147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211955" y="37592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211955" y="36544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2065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211955" y="35496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211955" y="34480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4211955" y="33464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211955" y="31908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4211955" y="30352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211955" y="29337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4211955" y="28321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4211955" y="27273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206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4211955" y="25685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211955" y="24130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211955" y="2311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4211955" y="22097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4211955" y="21082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4211955" y="19526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4211955" y="17970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4211955" y="16954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2699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4212590" y="158750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1142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4213860" y="148589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>
                <a:moveTo>
                  <a:pt x="0" y="0"/>
                </a:moveTo>
                <a:lnTo>
                  <a:pt x="2793365" y="0"/>
                </a:lnTo>
              </a:path>
            </a:pathLst>
          </a:custGeom>
          <a:ln w="1143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4216717" y="138112"/>
            <a:ext cx="2788285" cy="0"/>
          </a:xfrm>
          <a:custGeom>
            <a:avLst/>
            <a:gdLst/>
            <a:ahLst/>
            <a:cxnLst/>
            <a:rect l="l" t="t" r="r" b="b"/>
            <a:pathLst>
              <a:path w="2788284">
                <a:moveTo>
                  <a:pt x="0" y="0"/>
                </a:moveTo>
                <a:lnTo>
                  <a:pt x="2787967" y="0"/>
                </a:lnTo>
              </a:path>
            </a:pathLst>
          </a:custGeom>
          <a:ln w="1206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4220210" y="122555"/>
            <a:ext cx="2780665" cy="0"/>
          </a:xfrm>
          <a:custGeom>
            <a:avLst/>
            <a:gdLst/>
            <a:ahLst/>
            <a:cxnLst/>
            <a:rect l="l" t="t" r="r" b="b"/>
            <a:pathLst>
              <a:path w="2780665">
                <a:moveTo>
                  <a:pt x="0" y="0"/>
                </a:moveTo>
                <a:lnTo>
                  <a:pt x="2780665" y="0"/>
                </a:lnTo>
              </a:path>
            </a:pathLst>
          </a:custGeom>
          <a:ln w="2159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231640" y="107314"/>
            <a:ext cx="2757805" cy="0"/>
          </a:xfrm>
          <a:custGeom>
            <a:avLst/>
            <a:gdLst/>
            <a:ahLst/>
            <a:cxnLst/>
            <a:rect l="l" t="t" r="r" b="b"/>
            <a:pathLst>
              <a:path w="2757804">
                <a:moveTo>
                  <a:pt x="0" y="0"/>
                </a:moveTo>
                <a:lnTo>
                  <a:pt x="2757487" y="0"/>
                </a:lnTo>
              </a:path>
            </a:pathLst>
          </a:custGeom>
          <a:ln w="1143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241165" y="97155"/>
            <a:ext cx="2739390" cy="0"/>
          </a:xfrm>
          <a:custGeom>
            <a:avLst/>
            <a:gdLst/>
            <a:ahLst/>
            <a:cxnLst/>
            <a:rect l="l" t="t" r="r" b="b"/>
            <a:pathLst>
              <a:path w="2739390">
                <a:moveTo>
                  <a:pt x="0" y="0"/>
                </a:moveTo>
                <a:lnTo>
                  <a:pt x="2739390" y="0"/>
                </a:lnTo>
              </a:path>
            </a:pathLst>
          </a:custGeom>
          <a:ln w="1143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251960" y="86994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65" y="0"/>
                </a:lnTo>
              </a:path>
            </a:pathLst>
          </a:custGeom>
          <a:ln w="11429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269740" y="76834"/>
            <a:ext cx="2682875" cy="0"/>
          </a:xfrm>
          <a:custGeom>
            <a:avLst/>
            <a:gdLst/>
            <a:ahLst/>
            <a:cxnLst/>
            <a:rect l="l" t="t" r="r" b="b"/>
            <a:pathLst>
              <a:path w="2682875">
                <a:moveTo>
                  <a:pt x="0" y="0"/>
                </a:moveTo>
                <a:lnTo>
                  <a:pt x="2682875" y="0"/>
                </a:lnTo>
              </a:path>
            </a:pathLst>
          </a:custGeom>
          <a:ln w="1143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6071870" y="1649095"/>
            <a:ext cx="2677795" cy="0"/>
          </a:xfrm>
          <a:custGeom>
            <a:avLst/>
            <a:gdLst/>
            <a:ahLst/>
            <a:cxnLst/>
            <a:rect l="l" t="t" r="r" b="b"/>
            <a:pathLst>
              <a:path w="2677795">
                <a:moveTo>
                  <a:pt x="0" y="0"/>
                </a:moveTo>
                <a:lnTo>
                  <a:pt x="2677795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6076315" y="1651000"/>
            <a:ext cx="2668905" cy="0"/>
          </a:xfrm>
          <a:custGeom>
            <a:avLst/>
            <a:gdLst/>
            <a:ahLst/>
            <a:cxnLst/>
            <a:rect l="l" t="t" r="r" b="b"/>
            <a:pathLst>
              <a:path w="2668904">
                <a:moveTo>
                  <a:pt x="0" y="0"/>
                </a:moveTo>
                <a:lnTo>
                  <a:pt x="2668905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6085205" y="1653222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125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6055360" y="1644967"/>
            <a:ext cx="2710815" cy="0"/>
          </a:xfrm>
          <a:custGeom>
            <a:avLst/>
            <a:gdLst/>
            <a:ahLst/>
            <a:cxnLst/>
            <a:rect l="l" t="t" r="r" b="b"/>
            <a:pathLst>
              <a:path w="2710815">
                <a:moveTo>
                  <a:pt x="0" y="0"/>
                </a:moveTo>
                <a:lnTo>
                  <a:pt x="2710814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6044565" y="1637664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4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6037580" y="1630362"/>
            <a:ext cx="2746375" cy="0"/>
          </a:xfrm>
          <a:custGeom>
            <a:avLst/>
            <a:gdLst/>
            <a:ahLst/>
            <a:cxnLst/>
            <a:rect l="l" t="t" r="r" b="b"/>
            <a:pathLst>
              <a:path w="2746375">
                <a:moveTo>
                  <a:pt x="0" y="0"/>
                </a:moveTo>
                <a:lnTo>
                  <a:pt x="2746375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6030595" y="1623059"/>
            <a:ext cx="2760345" cy="0"/>
          </a:xfrm>
          <a:custGeom>
            <a:avLst/>
            <a:gdLst/>
            <a:ahLst/>
            <a:cxnLst/>
            <a:rect l="l" t="t" r="r" b="b"/>
            <a:pathLst>
              <a:path w="2760345">
                <a:moveTo>
                  <a:pt x="0" y="0"/>
                </a:moveTo>
                <a:lnTo>
                  <a:pt x="2760344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6026467" y="1616075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6022128" y="1609090"/>
            <a:ext cx="2777490" cy="0"/>
          </a:xfrm>
          <a:custGeom>
            <a:avLst/>
            <a:gdLst/>
            <a:ahLst/>
            <a:cxnLst/>
            <a:rect l="l" t="t" r="r" b="b"/>
            <a:pathLst>
              <a:path w="2777490">
                <a:moveTo>
                  <a:pt x="0" y="0"/>
                </a:moveTo>
                <a:lnTo>
                  <a:pt x="2777278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6016307" y="1597977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>
                <a:moveTo>
                  <a:pt x="0" y="0"/>
                </a:moveTo>
                <a:lnTo>
                  <a:pt x="2788920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6014720" y="1587500"/>
            <a:ext cx="2792095" cy="0"/>
          </a:xfrm>
          <a:custGeom>
            <a:avLst/>
            <a:gdLst/>
            <a:ahLst/>
            <a:cxnLst/>
            <a:rect l="l" t="t" r="r" b="b"/>
            <a:pathLst>
              <a:path w="2792095">
                <a:moveTo>
                  <a:pt x="0" y="0"/>
                </a:moveTo>
                <a:lnTo>
                  <a:pt x="2792095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6013450" y="1580514"/>
            <a:ext cx="2794635" cy="0"/>
          </a:xfrm>
          <a:custGeom>
            <a:avLst/>
            <a:gdLst/>
            <a:ahLst/>
            <a:cxnLst/>
            <a:rect l="l" t="t" r="r" b="b"/>
            <a:pathLst>
              <a:path w="2794634">
                <a:moveTo>
                  <a:pt x="0" y="0"/>
                </a:moveTo>
                <a:lnTo>
                  <a:pt x="2794635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6012815" y="1573530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8889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012180" y="156591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012180" y="155511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012180" y="154463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012180" y="153765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012180" y="153035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012180" y="152304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012180" y="151606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012180" y="150907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012180" y="150177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012180" y="149447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012180" y="148716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012180" y="148018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012180" y="14687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6012180" y="145573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6012180" y="144653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6012180" y="14376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6012180" y="142875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6012180" y="141986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6012180" y="140620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6012180" y="13925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6012180" y="138334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6012180" y="13741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6012180" y="136525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6012180" y="135604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6012180" y="134239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6012180" y="13290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6012180" y="131984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6012180" y="13106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6012180" y="130143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6012180" y="128778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6012180" y="127444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6012180" y="126523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6012180" y="125603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6012180" y="12471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6012180" y="123380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6012180" y="122015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6012180" y="121094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6012815" y="1202055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6014085" y="1193164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>
                <a:moveTo>
                  <a:pt x="0" y="0"/>
                </a:moveTo>
                <a:lnTo>
                  <a:pt x="279336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6016201" y="1183640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0" y="0"/>
                </a:moveTo>
                <a:lnTo>
                  <a:pt x="2789025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6019482" y="1169987"/>
            <a:ext cx="2782570" cy="0"/>
          </a:xfrm>
          <a:custGeom>
            <a:avLst/>
            <a:gdLst/>
            <a:ahLst/>
            <a:cxnLst/>
            <a:rect l="l" t="t" r="r" b="b"/>
            <a:pathLst>
              <a:path w="2782570">
                <a:moveTo>
                  <a:pt x="0" y="0"/>
                </a:moveTo>
                <a:lnTo>
                  <a:pt x="2782570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6029960" y="1156335"/>
            <a:ext cx="2762250" cy="0"/>
          </a:xfrm>
          <a:custGeom>
            <a:avLst/>
            <a:gdLst/>
            <a:ahLst/>
            <a:cxnLst/>
            <a:rect l="l" t="t" r="r" b="b"/>
            <a:pathLst>
              <a:path w="2762250">
                <a:moveTo>
                  <a:pt x="0" y="0"/>
                </a:moveTo>
                <a:lnTo>
                  <a:pt x="2761932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6037262" y="114744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09">
                <a:moveTo>
                  <a:pt x="0" y="0"/>
                </a:moveTo>
                <a:lnTo>
                  <a:pt x="2746692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6047105" y="1138555"/>
            <a:ext cx="2727325" cy="0"/>
          </a:xfrm>
          <a:custGeom>
            <a:avLst/>
            <a:gdLst/>
            <a:ahLst/>
            <a:cxnLst/>
            <a:rect l="l" t="t" r="r" b="b"/>
            <a:pathLst>
              <a:path w="2727325">
                <a:moveTo>
                  <a:pt x="0" y="0"/>
                </a:moveTo>
                <a:lnTo>
                  <a:pt x="2727325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6061709" y="1129347"/>
            <a:ext cx="2697480" cy="0"/>
          </a:xfrm>
          <a:custGeom>
            <a:avLst/>
            <a:gdLst/>
            <a:ahLst/>
            <a:cxnLst/>
            <a:rect l="l" t="t" r="r" b="b"/>
            <a:pathLst>
              <a:path w="2697479">
                <a:moveTo>
                  <a:pt x="0" y="0"/>
                </a:moveTo>
                <a:lnTo>
                  <a:pt x="2697480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5915660" y="2483167"/>
            <a:ext cx="2989580" cy="0"/>
          </a:xfrm>
          <a:custGeom>
            <a:avLst/>
            <a:gdLst/>
            <a:ahLst/>
            <a:cxnLst/>
            <a:rect l="l" t="t" r="r" b="b"/>
            <a:pathLst>
              <a:path w="2989579">
                <a:moveTo>
                  <a:pt x="0" y="0"/>
                </a:moveTo>
                <a:lnTo>
                  <a:pt x="2989579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5923915" y="2485707"/>
            <a:ext cx="2973070" cy="0"/>
          </a:xfrm>
          <a:custGeom>
            <a:avLst/>
            <a:gdLst/>
            <a:ahLst/>
            <a:cxnLst/>
            <a:rect l="l" t="t" r="r" b="b"/>
            <a:pathLst>
              <a:path w="2973070">
                <a:moveTo>
                  <a:pt x="0" y="0"/>
                </a:moveTo>
                <a:lnTo>
                  <a:pt x="297307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5940425" y="2486977"/>
            <a:ext cx="2940050" cy="0"/>
          </a:xfrm>
          <a:custGeom>
            <a:avLst/>
            <a:gdLst/>
            <a:ahLst/>
            <a:cxnLst/>
            <a:rect l="l" t="t" r="r" b="b"/>
            <a:pathLst>
              <a:path w="2940050">
                <a:moveTo>
                  <a:pt x="0" y="0"/>
                </a:moveTo>
                <a:lnTo>
                  <a:pt x="29400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904230" y="2479357"/>
            <a:ext cx="3012440" cy="0"/>
          </a:xfrm>
          <a:custGeom>
            <a:avLst/>
            <a:gdLst/>
            <a:ahLst/>
            <a:cxnLst/>
            <a:rect l="l" t="t" r="r" b="b"/>
            <a:pathLst>
              <a:path w="3012440">
                <a:moveTo>
                  <a:pt x="0" y="0"/>
                </a:moveTo>
                <a:lnTo>
                  <a:pt x="3012439" y="0"/>
                </a:lnTo>
              </a:path>
            </a:pathLst>
          </a:custGeom>
          <a:ln w="698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895022" y="2473325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>
                <a:moveTo>
                  <a:pt x="0" y="0"/>
                </a:moveTo>
                <a:lnTo>
                  <a:pt x="3030855" y="0"/>
                </a:lnTo>
              </a:path>
            </a:pathLst>
          </a:custGeom>
          <a:ln w="762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888990" y="2467292"/>
            <a:ext cx="3042920" cy="0"/>
          </a:xfrm>
          <a:custGeom>
            <a:avLst/>
            <a:gdLst/>
            <a:ahLst/>
            <a:cxnLst/>
            <a:rect l="l" t="t" r="r" b="b"/>
            <a:pathLst>
              <a:path w="3042920">
                <a:moveTo>
                  <a:pt x="0" y="0"/>
                </a:moveTo>
                <a:lnTo>
                  <a:pt x="3042920" y="0"/>
                </a:lnTo>
              </a:path>
            </a:pathLst>
          </a:custGeom>
          <a:ln w="698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5883910" y="2461577"/>
            <a:ext cx="3053080" cy="0"/>
          </a:xfrm>
          <a:custGeom>
            <a:avLst/>
            <a:gdLst/>
            <a:ahLst/>
            <a:cxnLst/>
            <a:rect l="l" t="t" r="r" b="b"/>
            <a:pathLst>
              <a:path w="3053079">
                <a:moveTo>
                  <a:pt x="0" y="0"/>
                </a:moveTo>
                <a:lnTo>
                  <a:pt x="3053080" y="0"/>
                </a:lnTo>
              </a:path>
            </a:pathLst>
          </a:custGeom>
          <a:ln w="698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879465" y="2455545"/>
            <a:ext cx="3061970" cy="0"/>
          </a:xfrm>
          <a:custGeom>
            <a:avLst/>
            <a:gdLst/>
            <a:ahLst/>
            <a:cxnLst/>
            <a:rect l="l" t="t" r="r" b="b"/>
            <a:pathLst>
              <a:path w="3061970">
                <a:moveTo>
                  <a:pt x="0" y="0"/>
                </a:moveTo>
                <a:lnTo>
                  <a:pt x="306197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876290" y="2449512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20" y="0"/>
                </a:lnTo>
              </a:path>
            </a:pathLst>
          </a:custGeom>
          <a:ln w="698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5871845" y="2440939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09">
                <a:moveTo>
                  <a:pt x="0" y="0"/>
                </a:moveTo>
                <a:lnTo>
                  <a:pt x="3077210" y="0"/>
                </a:lnTo>
              </a:path>
            </a:pathLst>
          </a:custGeom>
          <a:ln w="13969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5869940" y="2432050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5869305" y="2426335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5868670" y="2419667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698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5868035" y="24136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5868035" y="24047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5868035" y="23958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5868035" y="238982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5868035" y="238378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5868035" y="23777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5868035" y="23717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5868035" y="23656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5868035" y="23596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5868035" y="23536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5868035" y="23475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5868035" y="23415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5868035" y="23282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22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5868035" y="23139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5868035" y="23063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5868035" y="22987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5868035" y="22910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5868035" y="227965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5868035" y="22682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5868035" y="22606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5868035" y="22529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5868035" y="22453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5868035" y="22377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5868035" y="22263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5868035" y="22148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5868035" y="22072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5868035" y="21999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5868035" y="219233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952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5868035" y="218058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5868035" y="21691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5868035" y="21615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5868035" y="21539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5868035" y="214661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5868035" y="213550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5868035" y="21240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5868035" y="21164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5868670" y="2108200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5869940" y="2100579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5871527" y="2093277"/>
            <a:ext cx="3077845" cy="0"/>
          </a:xfrm>
          <a:custGeom>
            <a:avLst/>
            <a:gdLst/>
            <a:ahLst/>
            <a:cxnLst/>
            <a:rect l="l" t="t" r="r" b="b"/>
            <a:pathLst>
              <a:path w="3077845">
                <a:moveTo>
                  <a:pt x="0" y="0"/>
                </a:moveTo>
                <a:lnTo>
                  <a:pt x="3077527" y="0"/>
                </a:lnTo>
              </a:path>
            </a:pathLst>
          </a:custGeom>
          <a:ln w="825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5874067" y="2082164"/>
            <a:ext cx="3072765" cy="0"/>
          </a:xfrm>
          <a:custGeom>
            <a:avLst/>
            <a:gdLst/>
            <a:ahLst/>
            <a:cxnLst/>
            <a:rect l="l" t="t" r="r" b="b"/>
            <a:pathLst>
              <a:path w="3072765">
                <a:moveTo>
                  <a:pt x="0" y="0"/>
                </a:moveTo>
                <a:lnTo>
                  <a:pt x="3072765" y="0"/>
                </a:lnTo>
              </a:path>
            </a:pathLst>
          </a:custGeom>
          <a:ln w="1651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5882640" y="2070735"/>
            <a:ext cx="3055620" cy="0"/>
          </a:xfrm>
          <a:custGeom>
            <a:avLst/>
            <a:gdLst/>
            <a:ahLst/>
            <a:cxnLst/>
            <a:rect l="l" t="t" r="r" b="b"/>
            <a:pathLst>
              <a:path w="3055620">
                <a:moveTo>
                  <a:pt x="0" y="0"/>
                </a:moveTo>
                <a:lnTo>
                  <a:pt x="3055620" y="0"/>
                </a:lnTo>
              </a:path>
            </a:pathLst>
          </a:custGeom>
          <a:ln w="889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5888990" y="2063114"/>
            <a:ext cx="3042920" cy="0"/>
          </a:xfrm>
          <a:custGeom>
            <a:avLst/>
            <a:gdLst/>
            <a:ahLst/>
            <a:cxnLst/>
            <a:rect l="l" t="t" r="r" b="b"/>
            <a:pathLst>
              <a:path w="3042920">
                <a:moveTo>
                  <a:pt x="0" y="0"/>
                </a:moveTo>
                <a:lnTo>
                  <a:pt x="3042920" y="0"/>
                </a:lnTo>
              </a:path>
            </a:pathLst>
          </a:custGeom>
          <a:ln w="889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5897245" y="2055495"/>
            <a:ext cx="3025775" cy="0"/>
          </a:xfrm>
          <a:custGeom>
            <a:avLst/>
            <a:gdLst/>
            <a:ahLst/>
            <a:cxnLst/>
            <a:rect l="l" t="t" r="r" b="b"/>
            <a:pathLst>
              <a:path w="3025775">
                <a:moveTo>
                  <a:pt x="0" y="0"/>
                </a:moveTo>
                <a:lnTo>
                  <a:pt x="3025775" y="0"/>
                </a:lnTo>
              </a:path>
            </a:pathLst>
          </a:custGeom>
          <a:ln w="8889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5910579" y="2047875"/>
            <a:ext cx="3000375" cy="0"/>
          </a:xfrm>
          <a:custGeom>
            <a:avLst/>
            <a:gdLst/>
            <a:ahLst/>
            <a:cxnLst/>
            <a:rect l="l" t="t" r="r" b="b"/>
            <a:pathLst>
              <a:path w="3000375">
                <a:moveTo>
                  <a:pt x="0" y="0"/>
                </a:moveTo>
                <a:lnTo>
                  <a:pt x="3000375" y="0"/>
                </a:lnTo>
              </a:path>
            </a:pathLst>
          </a:custGeom>
          <a:ln w="889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5939155" y="3625215"/>
            <a:ext cx="2942590" cy="0"/>
          </a:xfrm>
          <a:custGeom>
            <a:avLst/>
            <a:gdLst/>
            <a:ahLst/>
            <a:cxnLst/>
            <a:rect l="l" t="t" r="r" b="b"/>
            <a:pathLst>
              <a:path w="2942590">
                <a:moveTo>
                  <a:pt x="0" y="0"/>
                </a:moveTo>
                <a:lnTo>
                  <a:pt x="2942589" y="0"/>
                </a:lnTo>
              </a:path>
            </a:pathLst>
          </a:custGeom>
          <a:ln w="8889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5921057" y="3616960"/>
            <a:ext cx="2978785" cy="0"/>
          </a:xfrm>
          <a:custGeom>
            <a:avLst/>
            <a:gdLst/>
            <a:ahLst/>
            <a:cxnLst/>
            <a:rect l="l" t="t" r="r" b="b"/>
            <a:pathLst>
              <a:path w="2978784">
                <a:moveTo>
                  <a:pt x="0" y="0"/>
                </a:moveTo>
                <a:lnTo>
                  <a:pt x="2978784" y="0"/>
                </a:lnTo>
              </a:path>
            </a:pathLst>
          </a:custGeom>
          <a:ln w="1016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5908675" y="3608070"/>
            <a:ext cx="3003550" cy="0"/>
          </a:xfrm>
          <a:custGeom>
            <a:avLst/>
            <a:gdLst/>
            <a:ahLst/>
            <a:cxnLst/>
            <a:rect l="l" t="t" r="r" b="b"/>
            <a:pathLst>
              <a:path w="3003550">
                <a:moveTo>
                  <a:pt x="0" y="0"/>
                </a:moveTo>
                <a:lnTo>
                  <a:pt x="3003549" y="0"/>
                </a:lnTo>
              </a:path>
            </a:pathLst>
          </a:custGeom>
          <a:ln w="1016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5899150" y="3599179"/>
            <a:ext cx="3022600" cy="0"/>
          </a:xfrm>
          <a:custGeom>
            <a:avLst/>
            <a:gdLst/>
            <a:ahLst/>
            <a:cxnLst/>
            <a:rect l="l" t="t" r="r" b="b"/>
            <a:pathLst>
              <a:path w="3022600">
                <a:moveTo>
                  <a:pt x="0" y="0"/>
                </a:moveTo>
                <a:lnTo>
                  <a:pt x="3022600" y="0"/>
                </a:lnTo>
              </a:path>
            </a:pathLst>
          </a:custGeom>
          <a:ln w="1016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5891106" y="3589972"/>
            <a:ext cx="3039110" cy="0"/>
          </a:xfrm>
          <a:custGeom>
            <a:avLst/>
            <a:gdLst/>
            <a:ahLst/>
            <a:cxnLst/>
            <a:rect l="l" t="t" r="r" b="b"/>
            <a:pathLst>
              <a:path w="3039109">
                <a:moveTo>
                  <a:pt x="0" y="0"/>
                </a:moveTo>
                <a:lnTo>
                  <a:pt x="3038686" y="0"/>
                </a:lnTo>
              </a:path>
            </a:pathLst>
          </a:custGeom>
          <a:ln w="10794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5885180" y="3581082"/>
            <a:ext cx="3050540" cy="0"/>
          </a:xfrm>
          <a:custGeom>
            <a:avLst/>
            <a:gdLst/>
            <a:ahLst/>
            <a:cxnLst/>
            <a:rect l="l" t="t" r="r" b="b"/>
            <a:pathLst>
              <a:path w="3050540">
                <a:moveTo>
                  <a:pt x="0" y="0"/>
                </a:moveTo>
                <a:lnTo>
                  <a:pt x="3050539" y="0"/>
                </a:lnTo>
              </a:path>
            </a:pathLst>
          </a:custGeom>
          <a:ln w="952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5879782" y="3572192"/>
            <a:ext cx="3061335" cy="0"/>
          </a:xfrm>
          <a:custGeom>
            <a:avLst/>
            <a:gdLst/>
            <a:ahLst/>
            <a:cxnLst/>
            <a:rect l="l" t="t" r="r" b="b"/>
            <a:pathLst>
              <a:path w="3061334">
                <a:moveTo>
                  <a:pt x="0" y="0"/>
                </a:moveTo>
                <a:lnTo>
                  <a:pt x="3061335" y="0"/>
                </a:lnTo>
              </a:path>
            </a:pathLst>
          </a:custGeom>
          <a:ln w="10794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5872903" y="3558540"/>
            <a:ext cx="3075305" cy="0"/>
          </a:xfrm>
          <a:custGeom>
            <a:avLst/>
            <a:gdLst/>
            <a:ahLst/>
            <a:cxnLst/>
            <a:rect l="l" t="t" r="r" b="b"/>
            <a:pathLst>
              <a:path w="3075304">
                <a:moveTo>
                  <a:pt x="0" y="0"/>
                </a:moveTo>
                <a:lnTo>
                  <a:pt x="3075093" y="0"/>
                </a:lnTo>
              </a:path>
            </a:pathLst>
          </a:custGeom>
          <a:ln w="1905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5870575" y="3545204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1016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5869305" y="3535679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5870575" y="3540125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5868670" y="3526790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5869093" y="3531234"/>
            <a:ext cx="3082925" cy="0"/>
          </a:xfrm>
          <a:custGeom>
            <a:avLst/>
            <a:gdLst/>
            <a:ahLst/>
            <a:cxnLst/>
            <a:rect l="l" t="t" r="r" b="b"/>
            <a:pathLst>
              <a:path w="3082925">
                <a:moveTo>
                  <a:pt x="0" y="0"/>
                </a:moveTo>
                <a:lnTo>
                  <a:pt x="3082713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5868035" y="351853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5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5868035" y="35048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841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5868035" y="34918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5868035" y="34829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5868035" y="34737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5868035" y="346487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952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5868035" y="34559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5868035" y="34470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952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5868035" y="343820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5868035" y="34290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5868035" y="34201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5868035" y="34112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5868035" y="339661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159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5868035" y="338074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5868035" y="33693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5868035" y="33578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5868035" y="334645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5868035" y="333533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06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5868035" y="33185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413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5868035" y="33013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5868035" y="32899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5868035" y="32785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5868035" y="32670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5868035" y="32556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5868035" y="323881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349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5868035" y="322198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5868035" y="32105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5868035" y="319913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5868035" y="31873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333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5868035" y="31759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06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5868035" y="31648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5868035" y="31534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5868035" y="31419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5868035" y="31308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06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5868035" y="31197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5868035" y="31083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5868035" y="30968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5868035" y="308546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5868035" y="30740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5868670" y="306260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270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5870151" y="305117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0596" y="0"/>
                </a:lnTo>
              </a:path>
            </a:pathLst>
          </a:custGeom>
          <a:ln w="1270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5872691" y="3039745"/>
            <a:ext cx="3075305" cy="0"/>
          </a:xfrm>
          <a:custGeom>
            <a:avLst/>
            <a:gdLst/>
            <a:ahLst/>
            <a:cxnLst/>
            <a:rect l="l" t="t" r="r" b="b"/>
            <a:pathLst>
              <a:path w="3075304">
                <a:moveTo>
                  <a:pt x="0" y="0"/>
                </a:moveTo>
                <a:lnTo>
                  <a:pt x="3075305" y="0"/>
                </a:lnTo>
              </a:path>
            </a:pathLst>
          </a:custGeom>
          <a:ln w="1270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5877136" y="3028314"/>
            <a:ext cx="3067050" cy="0"/>
          </a:xfrm>
          <a:custGeom>
            <a:avLst/>
            <a:gdLst/>
            <a:ahLst/>
            <a:cxnLst/>
            <a:rect l="l" t="t" r="r" b="b"/>
            <a:pathLst>
              <a:path w="3067050">
                <a:moveTo>
                  <a:pt x="0" y="0"/>
                </a:moveTo>
                <a:lnTo>
                  <a:pt x="3066838" y="0"/>
                </a:lnTo>
              </a:path>
            </a:pathLst>
          </a:custGeom>
          <a:ln w="1270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5882640" y="3017202"/>
            <a:ext cx="3055620" cy="0"/>
          </a:xfrm>
          <a:custGeom>
            <a:avLst/>
            <a:gdLst/>
            <a:ahLst/>
            <a:cxnLst/>
            <a:rect l="l" t="t" r="r" b="b"/>
            <a:pathLst>
              <a:path w="3055620">
                <a:moveTo>
                  <a:pt x="0" y="0"/>
                </a:moveTo>
                <a:lnTo>
                  <a:pt x="3055620" y="0"/>
                </a:lnTo>
              </a:path>
            </a:pathLst>
          </a:custGeom>
          <a:ln w="1206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5889413" y="3006089"/>
            <a:ext cx="3042285" cy="0"/>
          </a:xfrm>
          <a:custGeom>
            <a:avLst/>
            <a:gdLst/>
            <a:ahLst/>
            <a:cxnLst/>
            <a:rect l="l" t="t" r="r" b="b"/>
            <a:pathLst>
              <a:path w="3042284">
                <a:moveTo>
                  <a:pt x="0" y="0"/>
                </a:moveTo>
                <a:lnTo>
                  <a:pt x="3041861" y="0"/>
                </a:lnTo>
              </a:path>
            </a:pathLst>
          </a:custGeom>
          <a:ln w="1270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5899150" y="2994660"/>
            <a:ext cx="3022600" cy="0"/>
          </a:xfrm>
          <a:custGeom>
            <a:avLst/>
            <a:gdLst/>
            <a:ahLst/>
            <a:cxnLst/>
            <a:rect l="l" t="t" r="r" b="b"/>
            <a:pathLst>
              <a:path w="3022600">
                <a:moveTo>
                  <a:pt x="0" y="0"/>
                </a:moveTo>
                <a:lnTo>
                  <a:pt x="3022600" y="0"/>
                </a:lnTo>
              </a:path>
            </a:pathLst>
          </a:custGeom>
          <a:ln w="1270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5911850" y="2983229"/>
            <a:ext cx="2996565" cy="0"/>
          </a:xfrm>
          <a:custGeom>
            <a:avLst/>
            <a:gdLst/>
            <a:ahLst/>
            <a:cxnLst/>
            <a:rect l="l" t="t" r="r" b="b"/>
            <a:pathLst>
              <a:path w="2996565">
                <a:moveTo>
                  <a:pt x="0" y="0"/>
                </a:moveTo>
                <a:lnTo>
                  <a:pt x="2996565" y="0"/>
                </a:lnTo>
              </a:path>
            </a:pathLst>
          </a:custGeom>
          <a:ln w="12699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5930582" y="2971800"/>
            <a:ext cx="2960370" cy="0"/>
          </a:xfrm>
          <a:custGeom>
            <a:avLst/>
            <a:gdLst/>
            <a:ahLst/>
            <a:cxnLst/>
            <a:rect l="l" t="t" r="r" b="b"/>
            <a:pathLst>
              <a:path w="2960370">
                <a:moveTo>
                  <a:pt x="0" y="0"/>
                </a:moveTo>
                <a:lnTo>
                  <a:pt x="2960052" y="0"/>
                </a:lnTo>
              </a:path>
            </a:pathLst>
          </a:custGeom>
          <a:ln w="1270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 txBox="1"/>
          <p:nvPr/>
        </p:nvSpPr>
        <p:spPr>
          <a:xfrm>
            <a:off x="601980" y="2655641"/>
            <a:ext cx="817816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060" marR="6368415" indent="-467360">
              <a:lnSpc>
                <a:spcPts val="1600"/>
              </a:lnSpc>
            </a:pPr>
            <a:r>
              <a:rPr sz="1400" b="1" spc="-5" dirty="0">
                <a:latin typeface="Arial"/>
                <a:cs typeface="Arial"/>
              </a:rPr>
              <a:t>&lt;</a:t>
            </a:r>
            <a:r>
              <a:rPr sz="1400" b="1" dirty="0">
                <a:latin typeface="Arial"/>
                <a:cs typeface="Arial"/>
              </a:rPr>
              <a:t>mvc:default</a:t>
            </a:r>
            <a:r>
              <a:rPr sz="1400" b="1" spc="-30" dirty="0">
                <a:latin typeface="Arial"/>
                <a:cs typeface="Arial"/>
              </a:rPr>
              <a:t>-</a:t>
            </a:r>
            <a:r>
              <a:rPr sz="1400" b="1" dirty="0">
                <a:latin typeface="Arial"/>
                <a:cs typeface="Arial"/>
              </a:rPr>
              <a:t>servlet- handle</a:t>
            </a:r>
            <a:r>
              <a:rPr sz="1400" b="1" spc="-2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/&gt;</a:t>
            </a:r>
            <a:endParaRPr sz="1400">
              <a:latin typeface="Arial"/>
              <a:cs typeface="Arial"/>
            </a:endParaRPr>
          </a:p>
          <a:p>
            <a:pPr marL="5452110">
              <a:spcBef>
                <a:spcPts val="120"/>
              </a:spcBef>
            </a:pPr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Arial"/>
                <a:cs typeface="Arial"/>
              </a:rPr>
              <a:t>Handler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的目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dirty="0">
                <a:latin typeface="Kozuka Gothic Pro B"/>
                <a:cs typeface="Kozuka Gothic Pro B"/>
              </a:rPr>
              <a:t>方法得到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4" name="object 594"/>
          <p:cNvSpPr txBox="1"/>
          <p:nvPr/>
        </p:nvSpPr>
        <p:spPr>
          <a:xfrm>
            <a:off x="636270" y="3288029"/>
            <a:ext cx="71628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/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木有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5" name="object 595"/>
          <p:cNvSpPr txBox="1"/>
          <p:nvPr/>
        </p:nvSpPr>
        <p:spPr>
          <a:xfrm>
            <a:off x="78105" y="3864212"/>
            <a:ext cx="280098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045">
              <a:lnSpc>
                <a:spcPts val="1610"/>
              </a:lnSpc>
            </a:pPr>
            <a:r>
              <a:rPr sz="1400" b="1" dirty="0">
                <a:latin typeface="Kozuka Gothic Pro B"/>
                <a:cs typeface="Kozuka Gothic Pro B"/>
              </a:rPr>
              <a:t>控制台：</a:t>
            </a:r>
            <a:r>
              <a:rPr sz="1400" b="1" dirty="0">
                <a:latin typeface="Arial"/>
                <a:cs typeface="Arial"/>
              </a:rPr>
              <a:t>No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mapping found for HTTP request with URI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[/xx/xx]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6" name="object 596"/>
          <p:cNvSpPr txBox="1"/>
          <p:nvPr/>
        </p:nvSpPr>
        <p:spPr>
          <a:xfrm>
            <a:off x="713105" y="4280606"/>
            <a:ext cx="15373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Arial"/>
                <a:cs typeface="Arial"/>
              </a:rPr>
              <a:t>DispatcherServlet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7" name="object 597"/>
          <p:cNvSpPr txBox="1"/>
          <p:nvPr/>
        </p:nvSpPr>
        <p:spPr>
          <a:xfrm>
            <a:off x="3588384" y="2382758"/>
            <a:ext cx="558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有配置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8" name="object 598"/>
          <p:cNvSpPr txBox="1"/>
          <p:nvPr/>
        </p:nvSpPr>
        <p:spPr>
          <a:xfrm>
            <a:off x="3436620" y="1017905"/>
            <a:ext cx="71247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165"/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9" name="object 599"/>
          <p:cNvSpPr txBox="1"/>
          <p:nvPr/>
        </p:nvSpPr>
        <p:spPr>
          <a:xfrm>
            <a:off x="4671059" y="158988"/>
            <a:ext cx="1878964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由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Handl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appin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获</a:t>
            </a:r>
            <a:r>
              <a:rPr sz="1400" b="1" dirty="0">
                <a:latin typeface="Kozuka Gothic Pro B"/>
                <a:cs typeface="Kozuka Gothic Pro B"/>
              </a:rPr>
              <a:t>取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0" name="object 600"/>
          <p:cNvSpPr txBox="1"/>
          <p:nvPr/>
        </p:nvSpPr>
        <p:spPr>
          <a:xfrm>
            <a:off x="4538979" y="375523"/>
            <a:ext cx="21424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Handl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xec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ution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hain</a:t>
            </a:r>
            <a:r>
              <a:rPr sz="1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1" name="object 601"/>
          <p:cNvSpPr txBox="1"/>
          <p:nvPr/>
        </p:nvSpPr>
        <p:spPr>
          <a:xfrm>
            <a:off x="6430645" y="1284843"/>
            <a:ext cx="196024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微软雅黑"/>
                <a:cs typeface="微软雅黑"/>
              </a:rPr>
              <a:t>获</a:t>
            </a:r>
            <a:r>
              <a:rPr sz="1400" b="1" dirty="0">
                <a:latin typeface="Kozuka Gothic Pro B"/>
                <a:cs typeface="Kozuka Gothic Pro B"/>
              </a:rPr>
              <a:t>取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Handl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Adapt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2" name="object 602"/>
          <p:cNvSpPr txBox="1"/>
          <p:nvPr/>
        </p:nvSpPr>
        <p:spPr>
          <a:xfrm>
            <a:off x="6257925" y="2161143"/>
            <a:ext cx="23050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</a:t>
            </a:r>
            <a:r>
              <a:rPr sz="1400" b="1" dirty="0">
                <a:latin typeface="微软雅黑"/>
                <a:cs typeface="微软雅黑"/>
              </a:rPr>
              <a:t>拦</a:t>
            </a:r>
            <a:r>
              <a:rPr sz="1400" b="1" dirty="0">
                <a:latin typeface="Kozuka Gothic Pro B"/>
                <a:cs typeface="Kozuka Gothic Pro B"/>
              </a:rPr>
              <a:t>截器的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Pre</a:t>
            </a:r>
            <a:r>
              <a:rPr sz="1400" b="1" spc="-10" dirty="0">
                <a:latin typeface="Calibri"/>
                <a:cs typeface="Calibri"/>
              </a:rPr>
              <a:t>Handl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3" name="object 603"/>
          <p:cNvSpPr txBox="1"/>
          <p:nvPr/>
        </p:nvSpPr>
        <p:spPr>
          <a:xfrm>
            <a:off x="6628130" y="3300968"/>
            <a:ext cx="156527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lAnd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Vie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4" name="object 604"/>
          <p:cNvSpPr/>
          <p:nvPr/>
        </p:nvSpPr>
        <p:spPr>
          <a:xfrm>
            <a:off x="5927725" y="4601845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>
                <a:moveTo>
                  <a:pt x="0" y="0"/>
                </a:moveTo>
                <a:lnTo>
                  <a:pt x="29654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5932170" y="4603432"/>
            <a:ext cx="2956560" cy="0"/>
          </a:xfrm>
          <a:custGeom>
            <a:avLst/>
            <a:gdLst/>
            <a:ahLst/>
            <a:cxnLst/>
            <a:rect l="l" t="t" r="r" b="b"/>
            <a:pathLst>
              <a:path w="2956559">
                <a:moveTo>
                  <a:pt x="0" y="0"/>
                </a:moveTo>
                <a:lnTo>
                  <a:pt x="295656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5938520" y="4605337"/>
            <a:ext cx="2943860" cy="0"/>
          </a:xfrm>
          <a:custGeom>
            <a:avLst/>
            <a:gdLst/>
            <a:ahLst/>
            <a:cxnLst/>
            <a:rect l="l" t="t" r="r" b="b"/>
            <a:pathLst>
              <a:path w="2943859">
                <a:moveTo>
                  <a:pt x="0" y="0"/>
                </a:moveTo>
                <a:lnTo>
                  <a:pt x="294386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5955030" y="4606607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4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5911215" y="4597717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8469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5900420" y="4590415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59">
                <a:moveTo>
                  <a:pt x="0" y="0"/>
                </a:moveTo>
                <a:lnTo>
                  <a:pt x="302006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5893435" y="4583112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5886450" y="457581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5882322" y="4568825"/>
            <a:ext cx="3056255" cy="0"/>
          </a:xfrm>
          <a:custGeom>
            <a:avLst/>
            <a:gdLst/>
            <a:ahLst/>
            <a:cxnLst/>
            <a:rect l="l" t="t" r="r" b="b"/>
            <a:pathLst>
              <a:path w="3056254">
                <a:moveTo>
                  <a:pt x="0" y="0"/>
                </a:moveTo>
                <a:lnTo>
                  <a:pt x="305625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5877983" y="4561840"/>
            <a:ext cx="3065145" cy="0"/>
          </a:xfrm>
          <a:custGeom>
            <a:avLst/>
            <a:gdLst/>
            <a:ahLst/>
            <a:cxnLst/>
            <a:rect l="l" t="t" r="r" b="b"/>
            <a:pathLst>
              <a:path w="3065145">
                <a:moveTo>
                  <a:pt x="0" y="0"/>
                </a:moveTo>
                <a:lnTo>
                  <a:pt x="306493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5872162" y="4550727"/>
            <a:ext cx="3076575" cy="0"/>
          </a:xfrm>
          <a:custGeom>
            <a:avLst/>
            <a:gdLst/>
            <a:ahLst/>
            <a:cxnLst/>
            <a:rect l="l" t="t" r="r" b="b"/>
            <a:pathLst>
              <a:path w="3076575">
                <a:moveTo>
                  <a:pt x="0" y="0"/>
                </a:moveTo>
                <a:lnTo>
                  <a:pt x="307657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5870575" y="4540250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5869305" y="4533265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5868670" y="4526279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89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5868035" y="45186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5868035" y="45078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5868035" y="44973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5868035" y="44904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5868035" y="44831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5868035" y="44757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5868035" y="446881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5868035" y="44618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5868035" y="44545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5868035" y="444722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5868035" y="44399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5868035" y="44329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5868035" y="44215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5868035" y="44084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5868035" y="43992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5868035" y="43903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5868035" y="43815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5868035" y="43726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5868035" y="43589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5868035" y="43453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5868035" y="43360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5868035" y="43268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5868035" y="43180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5868035" y="43087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5868035" y="429514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5868035" y="42818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5868035" y="42725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5868035" y="42633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5868035" y="42541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5868035" y="424052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5868035" y="42271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5868035" y="42179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5868035" y="42087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5868035" y="41998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5868035" y="41865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5868035" y="41729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5868035" y="41636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5868670" y="415480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5870151" y="4145279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049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5869940" y="414972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5872056" y="4136390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09">
                <a:moveTo>
                  <a:pt x="0" y="0"/>
                </a:moveTo>
                <a:lnTo>
                  <a:pt x="307668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5875337" y="4122737"/>
            <a:ext cx="3070225" cy="0"/>
          </a:xfrm>
          <a:custGeom>
            <a:avLst/>
            <a:gdLst/>
            <a:ahLst/>
            <a:cxnLst/>
            <a:rect l="l" t="t" r="r" b="b"/>
            <a:pathLst>
              <a:path w="3070225">
                <a:moveTo>
                  <a:pt x="0" y="0"/>
                </a:moveTo>
                <a:lnTo>
                  <a:pt x="307022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5885815" y="4109085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0" y="0"/>
                </a:moveTo>
                <a:lnTo>
                  <a:pt x="304958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5893117" y="4100195"/>
            <a:ext cx="3034665" cy="0"/>
          </a:xfrm>
          <a:custGeom>
            <a:avLst/>
            <a:gdLst/>
            <a:ahLst/>
            <a:cxnLst/>
            <a:rect l="l" t="t" r="r" b="b"/>
            <a:pathLst>
              <a:path w="3034665">
                <a:moveTo>
                  <a:pt x="0" y="0"/>
                </a:moveTo>
                <a:lnTo>
                  <a:pt x="303434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5902960" y="4091304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98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5917565" y="4082097"/>
            <a:ext cx="2985135" cy="0"/>
          </a:xfrm>
          <a:custGeom>
            <a:avLst/>
            <a:gdLst/>
            <a:ahLst/>
            <a:cxnLst/>
            <a:rect l="l" t="t" r="r" b="b"/>
            <a:pathLst>
              <a:path w="2985134">
                <a:moveTo>
                  <a:pt x="0" y="0"/>
                </a:moveTo>
                <a:lnTo>
                  <a:pt x="298513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 txBox="1"/>
          <p:nvPr/>
        </p:nvSpPr>
        <p:spPr>
          <a:xfrm>
            <a:off x="6233159" y="4237593"/>
            <a:ext cx="23545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</a:t>
            </a:r>
            <a:r>
              <a:rPr sz="1400" b="1" dirty="0">
                <a:latin typeface="微软雅黑"/>
                <a:cs typeface="微软雅黑"/>
              </a:rPr>
              <a:t>拦</a:t>
            </a:r>
            <a:r>
              <a:rPr sz="1400" b="1" dirty="0">
                <a:latin typeface="Kozuka Gothic Pro B"/>
                <a:cs typeface="Kozuka Gothic Pro B"/>
              </a:rPr>
              <a:t>截器的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Calibri"/>
                <a:cs typeface="Calibri"/>
              </a:rPr>
              <a:t>ostHandl</a:t>
            </a:r>
            <a:r>
              <a:rPr sz="1400" b="1" spc="-30" dirty="0">
                <a:latin typeface="Calibri"/>
                <a:cs typeface="Calibri"/>
              </a:rPr>
              <a:t>e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65" name="object 665"/>
          <p:cNvSpPr/>
          <p:nvPr/>
        </p:nvSpPr>
        <p:spPr>
          <a:xfrm>
            <a:off x="716915" y="370204"/>
            <a:ext cx="635000" cy="2540"/>
          </a:xfrm>
          <a:custGeom>
            <a:avLst/>
            <a:gdLst/>
            <a:ahLst/>
            <a:cxnLst/>
            <a:rect l="l" t="t" r="r" b="b"/>
            <a:pathLst>
              <a:path w="635000" h="2539">
                <a:moveTo>
                  <a:pt x="0" y="0"/>
                </a:moveTo>
                <a:lnTo>
                  <a:pt x="635000" y="254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1265555" y="314960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6360" y="57785"/>
                </a:moveTo>
                <a:lnTo>
                  <a:pt x="635" y="0"/>
                </a:lnTo>
                <a:lnTo>
                  <a:pt x="86360" y="57785"/>
                </a:lnTo>
                <a:lnTo>
                  <a:pt x="0" y="114300"/>
                </a:lnTo>
                <a:lnTo>
                  <a:pt x="86360" y="5778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1252196" y="530859"/>
            <a:ext cx="11430" cy="4445"/>
          </a:xfrm>
          <a:custGeom>
            <a:avLst/>
            <a:gdLst/>
            <a:ahLst/>
            <a:cxnLst/>
            <a:rect l="l" t="t" r="r" b="b"/>
            <a:pathLst>
              <a:path w="11430" h="4445">
                <a:moveTo>
                  <a:pt x="10818" y="4444"/>
                </a:moveTo>
                <a:lnTo>
                  <a:pt x="0" y="0"/>
                </a:lnTo>
                <a:lnTo>
                  <a:pt x="5946" y="0"/>
                </a:lnTo>
                <a:lnTo>
                  <a:pt x="10818" y="4444"/>
                </a:lnTo>
                <a:close/>
              </a:path>
            </a:pathLst>
          </a:custGeom>
          <a:solidFill>
            <a:srgbClr val="CA6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1239831" y="525780"/>
            <a:ext cx="18415" cy="5080"/>
          </a:xfrm>
          <a:custGeom>
            <a:avLst/>
            <a:gdLst/>
            <a:ahLst/>
            <a:cxnLst/>
            <a:rect l="l" t="t" r="r" b="b"/>
            <a:pathLst>
              <a:path w="18415" h="5079">
                <a:moveTo>
                  <a:pt x="18310" y="5080"/>
                </a:moveTo>
                <a:lnTo>
                  <a:pt x="12364" y="5080"/>
                </a:lnTo>
                <a:lnTo>
                  <a:pt x="0" y="0"/>
                </a:lnTo>
                <a:lnTo>
                  <a:pt x="12742" y="0"/>
                </a:lnTo>
                <a:lnTo>
                  <a:pt x="18310" y="5080"/>
                </a:lnTo>
                <a:close/>
              </a:path>
            </a:pathLst>
          </a:custGeom>
          <a:solidFill>
            <a:srgbClr val="CB6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1227467" y="520700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5107" y="5080"/>
                </a:moveTo>
                <a:lnTo>
                  <a:pt x="12364" y="5080"/>
                </a:lnTo>
                <a:lnTo>
                  <a:pt x="0" y="0"/>
                </a:lnTo>
                <a:lnTo>
                  <a:pt x="19538" y="0"/>
                </a:lnTo>
                <a:lnTo>
                  <a:pt x="25107" y="5080"/>
                </a:lnTo>
                <a:close/>
              </a:path>
            </a:pathLst>
          </a:custGeom>
          <a:solidFill>
            <a:srgbClr val="CC6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1216648" y="516255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80" h="4445">
                <a:moveTo>
                  <a:pt x="30357" y="4445"/>
                </a:moveTo>
                <a:lnTo>
                  <a:pt x="10818" y="4445"/>
                </a:lnTo>
                <a:lnTo>
                  <a:pt x="0" y="0"/>
                </a:lnTo>
                <a:lnTo>
                  <a:pt x="25485" y="0"/>
                </a:lnTo>
                <a:lnTo>
                  <a:pt x="30357" y="4445"/>
                </a:lnTo>
                <a:close/>
              </a:path>
            </a:pathLst>
          </a:custGeom>
          <a:solidFill>
            <a:srgbClr val="CC6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1204283" y="511175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79">
                <a:moveTo>
                  <a:pt x="37849" y="5080"/>
                </a:moveTo>
                <a:lnTo>
                  <a:pt x="12364" y="5080"/>
                </a:lnTo>
                <a:lnTo>
                  <a:pt x="0" y="0"/>
                </a:lnTo>
                <a:lnTo>
                  <a:pt x="32281" y="0"/>
                </a:lnTo>
                <a:lnTo>
                  <a:pt x="37849" y="5080"/>
                </a:lnTo>
                <a:close/>
              </a:path>
            </a:pathLst>
          </a:custGeom>
          <a:solidFill>
            <a:srgbClr val="CD6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1191919" y="506095"/>
            <a:ext cx="45085" cy="5080"/>
          </a:xfrm>
          <a:custGeom>
            <a:avLst/>
            <a:gdLst/>
            <a:ahLst/>
            <a:cxnLst/>
            <a:rect l="l" t="t" r="r" b="b"/>
            <a:pathLst>
              <a:path w="45084" h="5079">
                <a:moveTo>
                  <a:pt x="44645" y="5080"/>
                </a:moveTo>
                <a:lnTo>
                  <a:pt x="12364" y="5080"/>
                </a:lnTo>
                <a:lnTo>
                  <a:pt x="0" y="0"/>
                </a:lnTo>
                <a:lnTo>
                  <a:pt x="39077" y="0"/>
                </a:lnTo>
                <a:lnTo>
                  <a:pt x="44645" y="5080"/>
                </a:lnTo>
                <a:close/>
              </a:path>
            </a:pathLst>
          </a:custGeom>
          <a:solidFill>
            <a:srgbClr val="CE6C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1181100" y="501650"/>
            <a:ext cx="50165" cy="4445"/>
          </a:xfrm>
          <a:custGeom>
            <a:avLst/>
            <a:gdLst/>
            <a:ahLst/>
            <a:cxnLst/>
            <a:rect l="l" t="t" r="r" b="b"/>
            <a:pathLst>
              <a:path w="50165" h="4445">
                <a:moveTo>
                  <a:pt x="0" y="2222"/>
                </a:moveTo>
                <a:lnTo>
                  <a:pt x="49896" y="2222"/>
                </a:lnTo>
              </a:path>
            </a:pathLst>
          </a:custGeom>
          <a:ln w="5715">
            <a:solidFill>
              <a:srgbClr val="D06D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1168735" y="49910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388" y="0"/>
                </a:lnTo>
              </a:path>
            </a:pathLst>
          </a:custGeom>
          <a:ln w="6350">
            <a:solidFill>
              <a:srgbClr val="D16D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1156371" y="494030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184" y="0"/>
                </a:lnTo>
              </a:path>
            </a:pathLst>
          </a:custGeom>
          <a:ln w="6350">
            <a:solidFill>
              <a:srgbClr val="D26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1144006" y="488950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>
                <a:moveTo>
                  <a:pt x="0" y="0"/>
                </a:moveTo>
                <a:lnTo>
                  <a:pt x="70980" y="0"/>
                </a:lnTo>
              </a:path>
            </a:pathLst>
          </a:custGeom>
          <a:ln w="6350">
            <a:solidFill>
              <a:srgbClr val="D27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1131642" y="483870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76" y="0"/>
                </a:lnTo>
              </a:path>
            </a:pathLst>
          </a:custGeom>
          <a:ln w="6350">
            <a:solidFill>
              <a:srgbClr val="D37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1119277" y="47879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72" y="0"/>
                </a:lnTo>
              </a:path>
            </a:pathLst>
          </a:custGeom>
          <a:ln w="6350">
            <a:solidFill>
              <a:srgbClr val="D47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1108458" y="474027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89823" y="0"/>
                </a:lnTo>
              </a:path>
            </a:pathLst>
          </a:custGeom>
          <a:ln w="5715">
            <a:solidFill>
              <a:srgbClr val="D672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1096094" y="469265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315" y="0"/>
                </a:lnTo>
              </a:path>
            </a:pathLst>
          </a:custGeom>
          <a:ln w="6350">
            <a:solidFill>
              <a:srgbClr val="D772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1083729" y="46418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111" y="0"/>
                </a:lnTo>
              </a:path>
            </a:pathLst>
          </a:custGeom>
          <a:ln w="6350">
            <a:solidFill>
              <a:srgbClr val="D872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1072910" y="45942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361" y="0"/>
                </a:lnTo>
              </a:path>
            </a:pathLst>
          </a:custGeom>
          <a:ln w="5715">
            <a:solidFill>
              <a:srgbClr val="D873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1060546" y="4546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53" y="0"/>
                </a:lnTo>
              </a:path>
            </a:pathLst>
          </a:custGeom>
          <a:ln w="6350">
            <a:solidFill>
              <a:srgbClr val="D974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1048181" y="449580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649" y="0"/>
                </a:lnTo>
              </a:path>
            </a:pathLst>
          </a:custGeom>
          <a:ln w="6350">
            <a:solidFill>
              <a:srgbClr val="DA76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1035817" y="444500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446" y="0"/>
                </a:lnTo>
              </a:path>
            </a:pathLst>
          </a:custGeom>
          <a:ln w="6350">
            <a:solidFill>
              <a:srgbClr val="DC76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1024998" y="43973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696" y="0"/>
                </a:lnTo>
              </a:path>
            </a:pathLst>
          </a:custGeom>
          <a:ln w="5715">
            <a:solidFill>
              <a:srgbClr val="DD77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1017270" y="43497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>
                <a:moveTo>
                  <a:pt x="0" y="0"/>
                </a:moveTo>
                <a:lnTo>
                  <a:pt x="138552" y="0"/>
                </a:lnTo>
              </a:path>
            </a:pathLst>
          </a:custGeom>
          <a:ln w="6350">
            <a:solidFill>
              <a:srgbClr val="DE78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1023677" y="42989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576" y="0"/>
                </a:lnTo>
              </a:path>
            </a:pathLst>
          </a:custGeom>
          <a:ln w="6350">
            <a:solidFill>
              <a:srgbClr val="DF78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1040764" y="424815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920" y="0"/>
                </a:lnTo>
              </a:path>
            </a:pathLst>
          </a:custGeom>
          <a:ln w="6350">
            <a:solidFill>
              <a:srgbClr val="DF79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1056789" y="41973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327" y="0"/>
                </a:lnTo>
              </a:path>
            </a:pathLst>
          </a:custGeom>
          <a:ln w="6350">
            <a:solidFill>
              <a:srgbClr val="E079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1046330" y="414972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0" y="0"/>
                </a:moveTo>
                <a:lnTo>
                  <a:pt x="87217" y="0"/>
                </a:lnTo>
              </a:path>
            </a:pathLst>
          </a:custGeom>
          <a:ln w="5715">
            <a:solidFill>
              <a:srgbClr val="E17A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1034377" y="410209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0" y="0"/>
                </a:moveTo>
                <a:lnTo>
                  <a:pt x="94298" y="0"/>
                </a:lnTo>
              </a:path>
            </a:pathLst>
          </a:custGeom>
          <a:ln w="6350">
            <a:solidFill>
              <a:srgbClr val="E37A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1022424" y="40512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682" y="0"/>
                </a:lnTo>
              </a:path>
            </a:pathLst>
          </a:custGeom>
          <a:ln w="6350">
            <a:solidFill>
              <a:srgbClr val="E47B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1011966" y="400367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508" y="0"/>
                </a:lnTo>
              </a:path>
            </a:pathLst>
          </a:custGeom>
          <a:ln w="5715">
            <a:solidFill>
              <a:srgbClr val="E57D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1000013" y="395604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01" y="0"/>
                </a:lnTo>
              </a:path>
            </a:pathLst>
          </a:custGeom>
          <a:ln w="6350">
            <a:solidFill>
              <a:srgbClr val="E57D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988060" y="39052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8274" y="0"/>
                </a:lnTo>
              </a:path>
            </a:pathLst>
          </a:custGeom>
          <a:ln w="6350">
            <a:solidFill>
              <a:srgbClr val="E67E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976107" y="38544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458" y="0"/>
                </a:lnTo>
              </a:path>
            </a:pathLst>
          </a:custGeom>
          <a:ln w="6350">
            <a:solidFill>
              <a:srgbClr val="E77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964154" y="38036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873" y="0"/>
                </a:lnTo>
              </a:path>
            </a:pathLst>
          </a:custGeom>
          <a:ln w="6350">
            <a:solidFill>
              <a:srgbClr val="E97F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953695" y="375602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794" y="0"/>
                </a:lnTo>
              </a:path>
            </a:pathLst>
          </a:custGeom>
          <a:ln w="5715">
            <a:solidFill>
              <a:srgbClr val="EA7F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941742" y="370840"/>
            <a:ext cx="189230" cy="0"/>
          </a:xfrm>
          <a:custGeom>
            <a:avLst/>
            <a:gdLst/>
            <a:ahLst/>
            <a:cxnLst/>
            <a:rect l="l" t="t" r="r" b="b"/>
            <a:pathLst>
              <a:path w="189230">
                <a:moveTo>
                  <a:pt x="0" y="0"/>
                </a:moveTo>
                <a:lnTo>
                  <a:pt x="189151" y="0"/>
                </a:lnTo>
              </a:path>
            </a:pathLst>
          </a:custGeom>
          <a:ln w="6350">
            <a:solidFill>
              <a:srgbClr val="EB80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929789" y="36576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566" y="0"/>
                </a:lnTo>
              </a:path>
            </a:pathLst>
          </a:custGeom>
          <a:ln w="6350">
            <a:solidFill>
              <a:srgbClr val="EB81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917836" y="360679"/>
            <a:ext cx="198120" cy="0"/>
          </a:xfrm>
          <a:custGeom>
            <a:avLst/>
            <a:gdLst/>
            <a:ahLst/>
            <a:cxnLst/>
            <a:rect l="l" t="t" r="r" b="b"/>
            <a:pathLst>
              <a:path w="198119">
                <a:moveTo>
                  <a:pt x="0" y="0"/>
                </a:moveTo>
                <a:lnTo>
                  <a:pt x="197981" y="0"/>
                </a:lnTo>
              </a:path>
            </a:pathLst>
          </a:custGeom>
          <a:ln w="6350">
            <a:solidFill>
              <a:srgbClr val="EC81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911860" y="35591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419" y="0"/>
                </a:lnTo>
              </a:path>
            </a:pathLst>
          </a:custGeom>
          <a:ln w="5715">
            <a:solidFill>
              <a:srgbClr val="ED83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917144" y="35115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0" y="0"/>
                </a:moveTo>
                <a:lnTo>
                  <a:pt x="184539" y="0"/>
                </a:lnTo>
              </a:path>
            </a:pathLst>
          </a:custGeom>
          <a:ln w="6350">
            <a:solidFill>
              <a:srgbClr val="EE84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931237" y="346075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2908" y="0"/>
                </a:lnTo>
              </a:path>
            </a:pathLst>
          </a:custGeom>
          <a:ln w="6350">
            <a:solidFill>
              <a:srgbClr val="F08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945330" y="341312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277" y="0"/>
                </a:lnTo>
              </a:path>
            </a:pathLst>
          </a:custGeom>
          <a:ln w="5715">
            <a:solidFill>
              <a:srgbClr val="F18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957661" y="336550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350" y="0"/>
                </a:lnTo>
              </a:path>
            </a:pathLst>
          </a:custGeom>
          <a:ln w="6350">
            <a:solidFill>
              <a:srgbClr val="F28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949954" y="331470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519" y="0"/>
                </a:lnTo>
              </a:path>
            </a:pathLst>
          </a:custGeom>
          <a:ln w="6350">
            <a:solidFill>
              <a:srgbClr val="F286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937942" y="32639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3" y="0"/>
                </a:lnTo>
              </a:path>
            </a:pathLst>
          </a:custGeom>
          <a:ln w="6350">
            <a:solidFill>
              <a:srgbClr val="F386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925931" y="321310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1466" y="0"/>
                </a:lnTo>
              </a:path>
            </a:pathLst>
          </a:custGeom>
          <a:ln w="6350">
            <a:solidFill>
              <a:srgbClr val="F487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913919" y="316229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5940" y="0"/>
                </a:lnTo>
              </a:path>
            </a:pathLst>
          </a:custGeom>
          <a:ln w="6350">
            <a:solidFill>
              <a:srgbClr val="F688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903409" y="311467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049" y="0"/>
                </a:lnTo>
              </a:path>
            </a:pathLst>
          </a:custGeom>
          <a:ln w="5715">
            <a:solidFill>
              <a:srgbClr val="F78A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891397" y="306704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4990" y="0"/>
                </a:lnTo>
              </a:path>
            </a:pathLst>
          </a:custGeom>
          <a:ln w="6350">
            <a:solidFill>
              <a:srgbClr val="F88A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879386" y="301625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5">
                <a:moveTo>
                  <a:pt x="0" y="0"/>
                </a:moveTo>
                <a:lnTo>
                  <a:pt x="198208" y="0"/>
                </a:lnTo>
              </a:path>
            </a:pathLst>
          </a:custGeom>
          <a:ln w="6350">
            <a:solidFill>
              <a:srgbClr val="F88B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868876" y="296862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6787" y="0"/>
                </a:lnTo>
              </a:path>
            </a:pathLst>
          </a:custGeom>
          <a:ln w="5715">
            <a:solidFill>
              <a:srgbClr val="F98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856864" y="2921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292" y="0"/>
                </a:lnTo>
              </a:path>
            </a:pathLst>
          </a:custGeom>
          <a:ln w="6350">
            <a:solidFill>
              <a:srgbClr val="FA8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844852" y="287020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153" y="0"/>
                </a:lnTo>
              </a:path>
            </a:pathLst>
          </a:custGeom>
          <a:ln w="6350">
            <a:solidFill>
              <a:srgbClr val="FC8C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834342" y="282257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513" y="0"/>
                </a:lnTo>
              </a:path>
            </a:pathLst>
          </a:custGeom>
          <a:ln w="5715">
            <a:solidFill>
              <a:srgbClr val="FD8D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820829" y="277177"/>
            <a:ext cx="235585" cy="0"/>
          </a:xfrm>
          <a:custGeom>
            <a:avLst/>
            <a:gdLst/>
            <a:ahLst/>
            <a:cxnLst/>
            <a:rect l="l" t="t" r="r" b="b"/>
            <a:pathLst>
              <a:path w="235584">
                <a:moveTo>
                  <a:pt x="0" y="0"/>
                </a:moveTo>
                <a:lnTo>
                  <a:pt x="235519" y="0"/>
                </a:lnTo>
              </a:path>
            </a:pathLst>
          </a:custGeom>
          <a:ln w="6985">
            <a:solidFill>
              <a:srgbClr val="FF8E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805815" y="241935"/>
            <a:ext cx="245110" cy="32384"/>
          </a:xfrm>
          <a:custGeom>
            <a:avLst/>
            <a:gdLst/>
            <a:ahLst/>
            <a:cxnLst/>
            <a:rect l="l" t="t" r="r" b="b"/>
            <a:pathLst>
              <a:path w="245109" h="32385">
                <a:moveTo>
                  <a:pt x="244739" y="32385"/>
                </a:moveTo>
                <a:lnTo>
                  <a:pt x="15014" y="32385"/>
                </a:lnTo>
                <a:lnTo>
                  <a:pt x="0" y="26034"/>
                </a:lnTo>
                <a:lnTo>
                  <a:pt x="79802" y="0"/>
                </a:lnTo>
                <a:lnTo>
                  <a:pt x="211904" y="0"/>
                </a:lnTo>
                <a:lnTo>
                  <a:pt x="244739" y="32385"/>
                </a:lnTo>
                <a:close/>
              </a:path>
            </a:pathLst>
          </a:custGeom>
          <a:solidFill>
            <a:srgbClr val="FF8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885617" y="209549"/>
            <a:ext cx="132715" cy="32384"/>
          </a:xfrm>
          <a:custGeom>
            <a:avLst/>
            <a:gdLst/>
            <a:ahLst/>
            <a:cxnLst/>
            <a:rect l="l" t="t" r="r" b="b"/>
            <a:pathLst>
              <a:path w="132715" h="32385">
                <a:moveTo>
                  <a:pt x="132102" y="32385"/>
                </a:moveTo>
                <a:lnTo>
                  <a:pt x="0" y="32385"/>
                </a:lnTo>
                <a:lnTo>
                  <a:pt x="99267" y="0"/>
                </a:lnTo>
                <a:lnTo>
                  <a:pt x="132102" y="32385"/>
                </a:lnTo>
                <a:close/>
              </a:path>
            </a:pathLst>
          </a:custGeom>
          <a:solidFill>
            <a:srgbClr val="FF8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3712845" y="3712209"/>
            <a:ext cx="870585" cy="0"/>
          </a:xfrm>
          <a:custGeom>
            <a:avLst/>
            <a:gdLst/>
            <a:ahLst/>
            <a:cxnLst/>
            <a:rect l="l" t="t" r="r" b="b"/>
            <a:pathLst>
              <a:path w="870585">
                <a:moveTo>
                  <a:pt x="0" y="0"/>
                </a:moveTo>
                <a:lnTo>
                  <a:pt x="870584" y="0"/>
                </a:lnTo>
              </a:path>
            </a:pathLst>
          </a:custGeom>
          <a:ln w="6349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3698875" y="3706495"/>
            <a:ext cx="898525" cy="0"/>
          </a:xfrm>
          <a:custGeom>
            <a:avLst/>
            <a:gdLst/>
            <a:ahLst/>
            <a:cxnLst/>
            <a:rect l="l" t="t" r="r" b="b"/>
            <a:pathLst>
              <a:path w="898525">
                <a:moveTo>
                  <a:pt x="0" y="0"/>
                </a:moveTo>
                <a:lnTo>
                  <a:pt x="898524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3689350" y="3699827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3683635" y="3691890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381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3686810" y="3694429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4">
                <a:moveTo>
                  <a:pt x="0" y="0"/>
                </a:moveTo>
                <a:lnTo>
                  <a:pt x="922655" y="0"/>
                </a:lnTo>
              </a:path>
            </a:pathLst>
          </a:custGeom>
          <a:ln w="381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3689350" y="3696334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317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3677285" y="3687127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704" y="0"/>
                </a:lnTo>
              </a:path>
            </a:pathLst>
          </a:custGeom>
          <a:ln w="825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3672205" y="3680459"/>
            <a:ext cx="951865" cy="0"/>
          </a:xfrm>
          <a:custGeom>
            <a:avLst/>
            <a:gdLst/>
            <a:ahLst/>
            <a:cxnLst/>
            <a:rect l="l" t="t" r="r" b="b"/>
            <a:pathLst>
              <a:path w="951864">
                <a:moveTo>
                  <a:pt x="0" y="0"/>
                </a:moveTo>
                <a:lnTo>
                  <a:pt x="951864" y="0"/>
                </a:lnTo>
              </a:path>
            </a:pathLst>
          </a:custGeom>
          <a:ln w="7619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3669030" y="3674109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8214" y="0"/>
                </a:lnTo>
              </a:path>
            </a:pathLst>
          </a:custGeom>
          <a:ln w="7619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3663950" y="3664585"/>
            <a:ext cx="968375" cy="0"/>
          </a:xfrm>
          <a:custGeom>
            <a:avLst/>
            <a:gdLst/>
            <a:ahLst/>
            <a:cxnLst/>
            <a:rect l="l" t="t" r="r" b="b"/>
            <a:pathLst>
              <a:path w="968375">
                <a:moveTo>
                  <a:pt x="0" y="0"/>
                </a:moveTo>
                <a:lnTo>
                  <a:pt x="968374" y="0"/>
                </a:lnTo>
              </a:path>
            </a:pathLst>
          </a:custGeom>
          <a:ln w="1397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3662679" y="3655695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915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3661092" y="3648709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409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3660775" y="3641725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76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3660140" y="363537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3660140" y="362585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3660140" y="361632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3660140" y="360997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3660140" y="360362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3660140" y="359727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3660140" y="359060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3660140" y="358394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3660140" y="357759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3660140" y="357124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3660140" y="356489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3660140" y="355854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3660140" y="354806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587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3660140" y="353663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3660140" y="352837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3660140" y="352012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3660140" y="351186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3660140" y="3503929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3660140" y="349599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3660140" y="348773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3660140" y="34794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3660140" y="34712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3660140" y="346297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3660140" y="345471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3660140" y="344646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3660140" y="343439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3660140" y="342233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3660140" y="341407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3660140" y="340582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3660140" y="339756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3660140" y="338518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78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3660140" y="337312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3660140" y="33651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3660140" y="33569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3660140" y="334867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3660140" y="333660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3660140" y="332454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3660140" y="3316604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3660775" y="3308350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3661621" y="3300095"/>
            <a:ext cx="973455" cy="0"/>
          </a:xfrm>
          <a:custGeom>
            <a:avLst/>
            <a:gdLst/>
            <a:ahLst/>
            <a:cxnLst/>
            <a:rect l="l" t="t" r="r" b="b"/>
            <a:pathLst>
              <a:path w="973454">
                <a:moveTo>
                  <a:pt x="0" y="0"/>
                </a:moveTo>
                <a:lnTo>
                  <a:pt x="97292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3663632" y="3291522"/>
            <a:ext cx="969010" cy="0"/>
          </a:xfrm>
          <a:custGeom>
            <a:avLst/>
            <a:gdLst/>
            <a:ahLst/>
            <a:cxnLst/>
            <a:rect l="l" t="t" r="r" b="b"/>
            <a:pathLst>
              <a:path w="969010">
                <a:moveTo>
                  <a:pt x="0" y="0"/>
                </a:moveTo>
                <a:lnTo>
                  <a:pt x="969010" y="0"/>
                </a:lnTo>
              </a:path>
            </a:pathLst>
          </a:custGeom>
          <a:ln w="952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3666807" y="3279140"/>
            <a:ext cx="963294" cy="0"/>
          </a:xfrm>
          <a:custGeom>
            <a:avLst/>
            <a:gdLst/>
            <a:ahLst/>
            <a:cxnLst/>
            <a:rect l="l" t="t" r="r" b="b"/>
            <a:pathLst>
              <a:path w="963295">
                <a:moveTo>
                  <a:pt x="0" y="0"/>
                </a:moveTo>
                <a:lnTo>
                  <a:pt x="962977" y="0"/>
                </a:lnTo>
              </a:path>
            </a:pathLst>
          </a:custGeom>
          <a:ln w="1778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3676015" y="3267075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245" y="0"/>
                </a:lnTo>
              </a:path>
            </a:pathLst>
          </a:custGeom>
          <a:ln w="889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3682365" y="3259137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9525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3691890" y="3250882"/>
            <a:ext cx="912494" cy="0"/>
          </a:xfrm>
          <a:custGeom>
            <a:avLst/>
            <a:gdLst/>
            <a:ahLst/>
            <a:cxnLst/>
            <a:rect l="l" t="t" r="r" b="b"/>
            <a:pathLst>
              <a:path w="912495">
                <a:moveTo>
                  <a:pt x="0" y="0"/>
                </a:moveTo>
                <a:lnTo>
                  <a:pt x="91249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3704590" y="3242627"/>
            <a:ext cx="886460" cy="0"/>
          </a:xfrm>
          <a:custGeom>
            <a:avLst/>
            <a:gdLst/>
            <a:ahLst/>
            <a:cxnLst/>
            <a:rect l="l" t="t" r="r" b="b"/>
            <a:pathLst>
              <a:path w="886460">
                <a:moveTo>
                  <a:pt x="0" y="0"/>
                </a:moveTo>
                <a:lnTo>
                  <a:pt x="886460" y="0"/>
                </a:lnTo>
              </a:path>
            </a:pathLst>
          </a:custGeom>
          <a:ln w="952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3659830" y="3238173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4">
                <a:moveTo>
                  <a:pt x="79684" y="0"/>
                </a:moveTo>
                <a:lnTo>
                  <a:pt x="33211" y="15086"/>
                </a:lnTo>
                <a:lnTo>
                  <a:pt x="4473" y="53425"/>
                </a:lnTo>
                <a:lnTo>
                  <a:pt x="1277" y="65427"/>
                </a:lnTo>
                <a:lnTo>
                  <a:pt x="0" y="78071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3660140" y="331787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3659813" y="3635375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0" y="0"/>
                </a:moveTo>
                <a:lnTo>
                  <a:pt x="15086" y="46473"/>
                </a:lnTo>
                <a:lnTo>
                  <a:pt x="53425" y="75210"/>
                </a:lnTo>
                <a:lnTo>
                  <a:pt x="65427" y="78407"/>
                </a:lnTo>
                <a:lnTo>
                  <a:pt x="78071" y="79684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3739515" y="371475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0" y="0"/>
                </a:moveTo>
                <a:lnTo>
                  <a:pt x="81724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4556759" y="3637005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4">
                <a:moveTo>
                  <a:pt x="0" y="78071"/>
                </a:moveTo>
                <a:lnTo>
                  <a:pt x="46473" y="62984"/>
                </a:lnTo>
                <a:lnTo>
                  <a:pt x="75210" y="24645"/>
                </a:lnTo>
                <a:lnTo>
                  <a:pt x="78407" y="12644"/>
                </a:lnTo>
                <a:lnTo>
                  <a:pt x="79684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4636135" y="331787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50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4558389" y="3238190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78071" y="79684"/>
                </a:moveTo>
                <a:lnTo>
                  <a:pt x="62984" y="33211"/>
                </a:lnTo>
                <a:lnTo>
                  <a:pt x="24645" y="4473"/>
                </a:lnTo>
                <a:lnTo>
                  <a:pt x="12644" y="1277"/>
                </a:ln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3739515" y="323850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81724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 txBox="1"/>
          <p:nvPr/>
        </p:nvSpPr>
        <p:spPr>
          <a:xfrm>
            <a:off x="3785234" y="3375262"/>
            <a:ext cx="72517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Arial"/>
                <a:cs typeface="Arial"/>
              </a:rPr>
              <a:t>404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页</a:t>
            </a:r>
            <a:r>
              <a:rPr sz="1400" b="1" dirty="0">
                <a:latin typeface="Kozuka Gothic Pro B"/>
                <a:cs typeface="Kozuka Gothic Pro B"/>
              </a:rPr>
              <a:t>面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790" name="object 790"/>
          <p:cNvSpPr/>
          <p:nvPr/>
        </p:nvSpPr>
        <p:spPr>
          <a:xfrm>
            <a:off x="1478280" y="1667510"/>
            <a:ext cx="0" cy="753745"/>
          </a:xfrm>
          <a:custGeom>
            <a:avLst/>
            <a:gdLst/>
            <a:ahLst/>
            <a:cxnLst/>
            <a:rect l="l" t="t" r="r" b="b"/>
            <a:pathLst>
              <a:path h="753744">
                <a:moveTo>
                  <a:pt x="0" y="0"/>
                </a:moveTo>
                <a:lnTo>
                  <a:pt x="0" y="75374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1421130" y="233553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1478280" y="3074670"/>
            <a:ext cx="0" cy="699770"/>
          </a:xfrm>
          <a:custGeom>
            <a:avLst/>
            <a:gdLst/>
            <a:ahLst/>
            <a:cxnLst/>
            <a:rect l="l" t="t" r="r" b="b"/>
            <a:pathLst>
              <a:path h="699770">
                <a:moveTo>
                  <a:pt x="0" y="0"/>
                </a:moveTo>
                <a:lnTo>
                  <a:pt x="0" y="69977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1421130" y="368871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2851785" y="2324735"/>
            <a:ext cx="1983739" cy="422275"/>
          </a:xfrm>
          <a:custGeom>
            <a:avLst/>
            <a:gdLst/>
            <a:ahLst/>
            <a:cxnLst/>
            <a:rect l="l" t="t" r="r" b="b"/>
            <a:pathLst>
              <a:path w="1983739" h="422275">
                <a:moveTo>
                  <a:pt x="0" y="422275"/>
                </a:moveTo>
                <a:lnTo>
                  <a:pt x="1983740" y="422275"/>
                </a:lnTo>
                <a:lnTo>
                  <a:pt x="198374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4778375" y="232473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0"/>
                </a:moveTo>
                <a:lnTo>
                  <a:pt x="0" y="85725"/>
                </a:lnTo>
                <a:lnTo>
                  <a:pt x="57150" y="0"/>
                </a:lnTo>
                <a:lnTo>
                  <a:pt x="114300" y="85725"/>
                </a:lnTo>
                <a:lnTo>
                  <a:pt x="5715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2407285" y="673100"/>
            <a:ext cx="3203575" cy="738505"/>
          </a:xfrm>
          <a:custGeom>
            <a:avLst/>
            <a:gdLst/>
            <a:ahLst/>
            <a:cxnLst/>
            <a:rect l="l" t="t" r="r" b="b"/>
            <a:pathLst>
              <a:path w="3203575" h="738505">
                <a:moveTo>
                  <a:pt x="0" y="738505"/>
                </a:moveTo>
                <a:lnTo>
                  <a:pt x="3203575" y="738505"/>
                </a:lnTo>
                <a:lnTo>
                  <a:pt x="3203575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5553710" y="67310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0"/>
                </a:moveTo>
                <a:lnTo>
                  <a:pt x="0" y="85725"/>
                </a:lnTo>
                <a:lnTo>
                  <a:pt x="57150" y="0"/>
                </a:lnTo>
                <a:lnTo>
                  <a:pt x="114300" y="85725"/>
                </a:lnTo>
                <a:lnTo>
                  <a:pt x="5715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7009130" y="372110"/>
            <a:ext cx="401955" cy="752475"/>
          </a:xfrm>
          <a:custGeom>
            <a:avLst/>
            <a:gdLst/>
            <a:ahLst/>
            <a:cxnLst/>
            <a:rect l="l" t="t" r="r" b="b"/>
            <a:pathLst>
              <a:path w="401954" h="752475">
                <a:moveTo>
                  <a:pt x="0" y="0"/>
                </a:moveTo>
                <a:lnTo>
                  <a:pt x="401955" y="0"/>
                </a:lnTo>
                <a:lnTo>
                  <a:pt x="401955" y="75247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7353934" y="103886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7410450" y="1654810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5">
                <a:moveTo>
                  <a:pt x="0" y="0"/>
                </a:moveTo>
                <a:lnTo>
                  <a:pt x="0" y="38925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7353300" y="1958339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7410450" y="2487295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4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7353300" y="288099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7410450" y="3629025"/>
            <a:ext cx="0" cy="447675"/>
          </a:xfrm>
          <a:custGeom>
            <a:avLst/>
            <a:gdLst/>
            <a:ahLst/>
            <a:cxnLst/>
            <a:rect l="l" t="t" r="r" b="b"/>
            <a:pathLst>
              <a:path h="447675">
                <a:moveTo>
                  <a:pt x="0" y="0"/>
                </a:moveTo>
                <a:lnTo>
                  <a:pt x="0" y="44767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7353300" y="399097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3541395" y="4569777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99" y="0"/>
                </a:lnTo>
              </a:path>
            </a:pathLst>
          </a:custGeom>
          <a:ln w="6984">
            <a:solidFill>
              <a:srgbClr val="C6B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3527425" y="4563427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39">
                <a:moveTo>
                  <a:pt x="0" y="0"/>
                </a:moveTo>
                <a:lnTo>
                  <a:pt x="1640839" y="0"/>
                </a:lnTo>
              </a:path>
            </a:pathLst>
          </a:custGeom>
          <a:ln w="8254">
            <a:solidFill>
              <a:srgbClr val="C6B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3518217" y="4556442"/>
            <a:ext cx="1659255" cy="0"/>
          </a:xfrm>
          <a:custGeom>
            <a:avLst/>
            <a:gdLst/>
            <a:ahLst/>
            <a:cxnLst/>
            <a:rect l="l" t="t" r="r" b="b"/>
            <a:pathLst>
              <a:path w="1659254">
                <a:moveTo>
                  <a:pt x="0" y="0"/>
                </a:moveTo>
                <a:lnTo>
                  <a:pt x="1659255" y="0"/>
                </a:lnTo>
              </a:path>
            </a:pathLst>
          </a:custGeom>
          <a:ln w="8254">
            <a:solidFill>
              <a:srgbClr val="C7B3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3510915" y="4549457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59" y="0"/>
                </a:lnTo>
              </a:path>
            </a:pathLst>
          </a:custGeom>
          <a:ln w="8255">
            <a:solidFill>
              <a:srgbClr val="C9B4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3505200" y="4542154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90" y="0"/>
                </a:lnTo>
              </a:path>
            </a:pathLst>
          </a:custGeom>
          <a:ln w="8889">
            <a:solidFill>
              <a:srgbClr val="CAB6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3501390" y="4534852"/>
            <a:ext cx="1692910" cy="0"/>
          </a:xfrm>
          <a:custGeom>
            <a:avLst/>
            <a:gdLst/>
            <a:ahLst/>
            <a:cxnLst/>
            <a:rect l="l" t="t" r="r" b="b"/>
            <a:pathLst>
              <a:path w="1692910">
                <a:moveTo>
                  <a:pt x="0" y="0"/>
                </a:moveTo>
                <a:lnTo>
                  <a:pt x="1692910" y="0"/>
                </a:lnTo>
              </a:path>
            </a:pathLst>
          </a:custGeom>
          <a:ln w="8255">
            <a:solidFill>
              <a:srgbClr val="CAB7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3497580" y="4527867"/>
            <a:ext cx="1700530" cy="0"/>
          </a:xfrm>
          <a:custGeom>
            <a:avLst/>
            <a:gdLst/>
            <a:ahLst/>
            <a:cxnLst/>
            <a:rect l="l" t="t" r="r" b="b"/>
            <a:pathLst>
              <a:path w="1700529">
                <a:moveTo>
                  <a:pt x="0" y="0"/>
                </a:moveTo>
                <a:lnTo>
                  <a:pt x="1700530" y="0"/>
                </a:lnTo>
              </a:path>
            </a:pathLst>
          </a:custGeom>
          <a:ln w="8255">
            <a:solidFill>
              <a:srgbClr val="CBB8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3495357" y="4520882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8255">
            <a:solidFill>
              <a:srgbClr val="CCB8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3493770" y="4514215"/>
            <a:ext cx="1708150" cy="0"/>
          </a:xfrm>
          <a:custGeom>
            <a:avLst/>
            <a:gdLst/>
            <a:ahLst/>
            <a:cxnLst/>
            <a:rect l="l" t="t" r="r" b="b"/>
            <a:pathLst>
              <a:path w="1708150">
                <a:moveTo>
                  <a:pt x="0" y="0"/>
                </a:moveTo>
                <a:lnTo>
                  <a:pt x="1708150" y="0"/>
                </a:lnTo>
              </a:path>
            </a:pathLst>
          </a:custGeom>
          <a:ln w="7620">
            <a:solidFill>
              <a:srgbClr val="CCB9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3492500" y="4507229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90" y="0"/>
                </a:lnTo>
              </a:path>
            </a:pathLst>
          </a:custGeom>
          <a:ln w="8889">
            <a:solidFill>
              <a:srgbClr val="CCB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3492182" y="4499927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325" y="0"/>
                </a:lnTo>
              </a:path>
            </a:pathLst>
          </a:custGeom>
          <a:ln w="8255">
            <a:solidFill>
              <a:srgbClr val="CDBB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3491865" y="4493259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CEBD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3491865" y="448595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0BE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3491865" y="4478654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D1BF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3491865" y="447167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7620">
            <a:solidFill>
              <a:srgbClr val="D1BF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3491865" y="446500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2C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3491865" y="445801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2C1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3491865" y="445103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3C3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3491865" y="4443729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D3C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3491865" y="443642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4C5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3491865" y="442944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6C5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3491865" y="442245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7C6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3491865" y="441071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7780">
            <a:solidFill>
              <a:srgbClr val="D8C9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3491865" y="439801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8CA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3491865" y="438880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8CB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3491865" y="437927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9C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3491865" y="436975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AC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3491865" y="436054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AC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3491865" y="435102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1430">
            <a:solidFill>
              <a:srgbClr val="DCCE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3491865" y="434149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DD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3491865" y="433228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ED1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3491865" y="432276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ED2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3491865" y="431323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FD2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3491865" y="4304029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FD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3491865" y="429482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0D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3491865" y="428529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1D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3491865" y="427577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1D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3491865" y="426624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3D8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3491865" y="425704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E4D8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3491865" y="424783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5D9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3491865" y="423830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5D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3491865" y="422878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5D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3491865" y="421957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E6DD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3491865" y="421036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7DE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3491865" y="420084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9D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3492182" y="4187825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325" y="0"/>
                </a:lnTo>
              </a:path>
            </a:pathLst>
          </a:custGeom>
          <a:ln w="3175">
            <a:solidFill>
              <a:srgbClr val="E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3491865" y="419227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E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3492711" y="4178934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160" y="0"/>
                </a:lnTo>
              </a:path>
            </a:pathLst>
          </a:custGeom>
          <a:ln w="3175">
            <a:solidFill>
              <a:srgbClr val="EAE0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3492500" y="4183379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90" y="0"/>
                </a:lnTo>
              </a:path>
            </a:pathLst>
          </a:custGeom>
          <a:ln w="8890">
            <a:solidFill>
              <a:srgbClr val="EAE0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3493135" y="4173220"/>
            <a:ext cx="1709420" cy="0"/>
          </a:xfrm>
          <a:custGeom>
            <a:avLst/>
            <a:gdLst/>
            <a:ahLst/>
            <a:cxnLst/>
            <a:rect l="l" t="t" r="r" b="b"/>
            <a:pathLst>
              <a:path w="1709420">
                <a:moveTo>
                  <a:pt x="0" y="0"/>
                </a:moveTo>
                <a:lnTo>
                  <a:pt x="1709420" y="0"/>
                </a:lnTo>
              </a:path>
            </a:pathLst>
          </a:custGeom>
          <a:ln w="11429">
            <a:solidFill>
              <a:srgbClr val="EBE1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3495040" y="4163060"/>
            <a:ext cx="1705610" cy="0"/>
          </a:xfrm>
          <a:custGeom>
            <a:avLst/>
            <a:gdLst/>
            <a:ahLst/>
            <a:cxnLst/>
            <a:rect l="l" t="t" r="r" b="b"/>
            <a:pathLst>
              <a:path w="1705610">
                <a:moveTo>
                  <a:pt x="0" y="0"/>
                </a:moveTo>
                <a:lnTo>
                  <a:pt x="1705610" y="0"/>
                </a:lnTo>
              </a:path>
            </a:pathLst>
          </a:custGeom>
          <a:ln w="10159">
            <a:solidFill>
              <a:srgbClr val="EBE3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3498215" y="4153852"/>
            <a:ext cx="1699260" cy="0"/>
          </a:xfrm>
          <a:custGeom>
            <a:avLst/>
            <a:gdLst/>
            <a:ahLst/>
            <a:cxnLst/>
            <a:rect l="l" t="t" r="r" b="b"/>
            <a:pathLst>
              <a:path w="1699260">
                <a:moveTo>
                  <a:pt x="0" y="0"/>
                </a:moveTo>
                <a:lnTo>
                  <a:pt x="1699260" y="0"/>
                </a:lnTo>
              </a:path>
            </a:pathLst>
          </a:custGeom>
          <a:ln w="10795">
            <a:solidFill>
              <a:srgbClr val="EBE4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3503295" y="4144327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0795">
            <a:solidFill>
              <a:srgbClr val="ECE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3509962" y="4134802"/>
            <a:ext cx="1675764" cy="0"/>
          </a:xfrm>
          <a:custGeom>
            <a:avLst/>
            <a:gdLst/>
            <a:ahLst/>
            <a:cxnLst/>
            <a:rect l="l" t="t" r="r" b="b"/>
            <a:pathLst>
              <a:path w="1675764">
                <a:moveTo>
                  <a:pt x="0" y="0"/>
                </a:moveTo>
                <a:lnTo>
                  <a:pt x="1675447" y="0"/>
                </a:lnTo>
              </a:path>
            </a:pathLst>
          </a:custGeom>
          <a:ln w="10795">
            <a:solidFill>
              <a:srgbClr val="EDE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3519170" y="4125595"/>
            <a:ext cx="1656714" cy="0"/>
          </a:xfrm>
          <a:custGeom>
            <a:avLst/>
            <a:gdLst/>
            <a:ahLst/>
            <a:cxnLst/>
            <a:rect l="l" t="t" r="r" b="b"/>
            <a:pathLst>
              <a:path w="1656714">
                <a:moveTo>
                  <a:pt x="0" y="0"/>
                </a:moveTo>
                <a:lnTo>
                  <a:pt x="1656715" y="0"/>
                </a:lnTo>
              </a:path>
            </a:pathLst>
          </a:custGeom>
          <a:ln w="10159">
            <a:solidFill>
              <a:srgbClr val="EEE6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3532504" y="4116387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30045" y="0"/>
                </a:lnTo>
              </a:path>
            </a:pathLst>
          </a:custGeom>
          <a:ln w="10795">
            <a:solidFill>
              <a:srgbClr val="F0E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3492233" y="4111310"/>
            <a:ext cx="76835" cy="67310"/>
          </a:xfrm>
          <a:custGeom>
            <a:avLst/>
            <a:gdLst/>
            <a:ahLst/>
            <a:cxnLst/>
            <a:rect l="l" t="t" r="r" b="b"/>
            <a:pathLst>
              <a:path w="76835" h="67310">
                <a:moveTo>
                  <a:pt x="76466" y="0"/>
                </a:moveTo>
                <a:lnTo>
                  <a:pt x="30230" y="15526"/>
                </a:lnTo>
                <a:lnTo>
                  <a:pt x="2672" y="54719"/>
                </a:lnTo>
                <a:lnTo>
                  <a:pt x="0" y="66917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3491865" y="41884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3491550" y="4495800"/>
            <a:ext cx="67310" cy="76835"/>
          </a:xfrm>
          <a:custGeom>
            <a:avLst/>
            <a:gdLst/>
            <a:ahLst/>
            <a:cxnLst/>
            <a:rect l="l" t="t" r="r" b="b"/>
            <a:pathLst>
              <a:path w="67310" h="76835">
                <a:moveTo>
                  <a:pt x="0" y="0"/>
                </a:moveTo>
                <a:lnTo>
                  <a:pt x="15526" y="46235"/>
                </a:lnTo>
                <a:lnTo>
                  <a:pt x="54719" y="73793"/>
                </a:lnTo>
                <a:lnTo>
                  <a:pt x="66917" y="76466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3568700" y="4572635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89">
                <a:moveTo>
                  <a:pt x="0" y="0"/>
                </a:moveTo>
                <a:lnTo>
                  <a:pt x="155829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5126990" y="4506031"/>
            <a:ext cx="76835" cy="67310"/>
          </a:xfrm>
          <a:custGeom>
            <a:avLst/>
            <a:gdLst/>
            <a:ahLst/>
            <a:cxnLst/>
            <a:rect l="l" t="t" r="r" b="b"/>
            <a:pathLst>
              <a:path w="76835" h="67310">
                <a:moveTo>
                  <a:pt x="0" y="66917"/>
                </a:moveTo>
                <a:lnTo>
                  <a:pt x="46235" y="51391"/>
                </a:lnTo>
                <a:lnTo>
                  <a:pt x="73793" y="12198"/>
                </a:lnTo>
                <a:lnTo>
                  <a:pt x="76466" y="0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5203825" y="41884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30734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5137221" y="4111993"/>
            <a:ext cx="67310" cy="76835"/>
          </a:xfrm>
          <a:custGeom>
            <a:avLst/>
            <a:gdLst/>
            <a:ahLst/>
            <a:cxnLst/>
            <a:rect l="l" t="t" r="r" b="b"/>
            <a:pathLst>
              <a:path w="67310" h="76835">
                <a:moveTo>
                  <a:pt x="66917" y="76466"/>
                </a:moveTo>
                <a:lnTo>
                  <a:pt x="51391" y="30230"/>
                </a:lnTo>
                <a:lnTo>
                  <a:pt x="12198" y="2672"/>
                </a:lnTo>
                <a:lnTo>
                  <a:pt x="0" y="0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3568700" y="4111625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89">
                <a:moveTo>
                  <a:pt x="155829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 txBox="1"/>
          <p:nvPr/>
        </p:nvSpPr>
        <p:spPr>
          <a:xfrm>
            <a:off x="3801745" y="4241403"/>
            <a:ext cx="10922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是否存在</a:t>
            </a:r>
            <a:r>
              <a:rPr sz="1400" b="1" dirty="0">
                <a:latin typeface="微软雅黑"/>
                <a:cs typeface="微软雅黑"/>
              </a:rPr>
              <a:t>异</a:t>
            </a:r>
            <a:r>
              <a:rPr sz="1400" b="1" dirty="0">
                <a:latin typeface="Kozuka Gothic Pro B"/>
                <a:cs typeface="Kozuka Gothic Pro B"/>
              </a:rPr>
              <a:t>常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871" name="object 871"/>
          <p:cNvSpPr/>
          <p:nvPr/>
        </p:nvSpPr>
        <p:spPr>
          <a:xfrm>
            <a:off x="5203190" y="4342129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5">
                <a:moveTo>
                  <a:pt x="66484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5203190" y="428497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3289935" y="4881245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10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3289935" y="5158104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10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3235325" y="4935854"/>
            <a:ext cx="712470" cy="222250"/>
          </a:xfrm>
          <a:custGeom>
            <a:avLst/>
            <a:gdLst/>
            <a:ahLst/>
            <a:cxnLst/>
            <a:rect l="l" t="t" r="r" b="b"/>
            <a:pathLst>
              <a:path w="712470" h="222250">
                <a:moveTo>
                  <a:pt x="0" y="0"/>
                </a:moveTo>
                <a:lnTo>
                  <a:pt x="712470" y="0"/>
                </a:lnTo>
                <a:lnTo>
                  <a:pt x="712470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3236477" y="4881022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0" y="42661"/>
                </a:moveTo>
                <a:lnTo>
                  <a:pt x="53457" y="54832"/>
                </a:lnTo>
                <a:lnTo>
                  <a:pt x="53457" y="0"/>
                </a:lnTo>
                <a:lnTo>
                  <a:pt x="10576" y="20788"/>
                </a:lnTo>
                <a:lnTo>
                  <a:pt x="0" y="4266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3235102" y="5158104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42661" y="53457"/>
                </a:moveTo>
                <a:lnTo>
                  <a:pt x="54832" y="0"/>
                </a:lnTo>
                <a:lnTo>
                  <a:pt x="0" y="0"/>
                </a:lnTo>
                <a:lnTo>
                  <a:pt x="20788" y="42880"/>
                </a:lnTo>
                <a:lnTo>
                  <a:pt x="42661" y="53457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3893184" y="5158104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53457" y="12170"/>
                </a:moveTo>
                <a:lnTo>
                  <a:pt x="0" y="0"/>
                </a:lnTo>
                <a:lnTo>
                  <a:pt x="0" y="54832"/>
                </a:lnTo>
                <a:lnTo>
                  <a:pt x="42880" y="34044"/>
                </a:lnTo>
                <a:lnTo>
                  <a:pt x="53457" y="1217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3893184" y="4882397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12170" y="0"/>
                </a:moveTo>
                <a:lnTo>
                  <a:pt x="0" y="53457"/>
                </a:lnTo>
                <a:lnTo>
                  <a:pt x="54832" y="53457"/>
                </a:lnTo>
                <a:lnTo>
                  <a:pt x="34044" y="10576"/>
                </a:lnTo>
                <a:lnTo>
                  <a:pt x="1217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 txBox="1"/>
          <p:nvPr/>
        </p:nvSpPr>
        <p:spPr>
          <a:xfrm>
            <a:off x="3400425" y="4945618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881" name="object 881"/>
          <p:cNvSpPr/>
          <p:nvPr/>
        </p:nvSpPr>
        <p:spPr>
          <a:xfrm>
            <a:off x="96520" y="5800725"/>
            <a:ext cx="2357120" cy="0"/>
          </a:xfrm>
          <a:custGeom>
            <a:avLst/>
            <a:gdLst/>
            <a:ahLst/>
            <a:cxnLst/>
            <a:rect l="l" t="t" r="r" b="b"/>
            <a:pathLst>
              <a:path w="2357120">
                <a:moveTo>
                  <a:pt x="0" y="0"/>
                </a:moveTo>
                <a:lnTo>
                  <a:pt x="2357119" y="0"/>
                </a:lnTo>
              </a:path>
            </a:pathLst>
          </a:custGeom>
          <a:ln w="10159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76200" y="5791200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>
                <a:moveTo>
                  <a:pt x="0" y="0"/>
                </a:moveTo>
                <a:lnTo>
                  <a:pt x="2397760" y="0"/>
                </a:lnTo>
              </a:path>
            </a:pathLst>
          </a:custGeom>
          <a:ln w="11429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62759" y="5780722"/>
            <a:ext cx="2425065" cy="0"/>
          </a:xfrm>
          <a:custGeom>
            <a:avLst/>
            <a:gdLst/>
            <a:ahLst/>
            <a:cxnLst/>
            <a:rect l="l" t="t" r="r" b="b"/>
            <a:pathLst>
              <a:path w="2425065">
                <a:moveTo>
                  <a:pt x="0" y="0"/>
                </a:moveTo>
                <a:lnTo>
                  <a:pt x="2424641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51435" y="5770245"/>
            <a:ext cx="2447290" cy="0"/>
          </a:xfrm>
          <a:custGeom>
            <a:avLst/>
            <a:gdLst/>
            <a:ahLst/>
            <a:cxnLst/>
            <a:rect l="l" t="t" r="r" b="b"/>
            <a:pathLst>
              <a:path w="2447290">
                <a:moveTo>
                  <a:pt x="0" y="0"/>
                </a:moveTo>
                <a:lnTo>
                  <a:pt x="2447290" y="0"/>
                </a:lnTo>
              </a:path>
            </a:pathLst>
          </a:custGeom>
          <a:ln w="1143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42333" y="5759767"/>
            <a:ext cx="2465705" cy="0"/>
          </a:xfrm>
          <a:custGeom>
            <a:avLst/>
            <a:gdLst/>
            <a:ahLst/>
            <a:cxnLst/>
            <a:rect l="l" t="t" r="r" b="b"/>
            <a:pathLst>
              <a:path w="2465705">
                <a:moveTo>
                  <a:pt x="0" y="0"/>
                </a:moveTo>
                <a:lnTo>
                  <a:pt x="246549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35136" y="5749290"/>
            <a:ext cx="2480310" cy="0"/>
          </a:xfrm>
          <a:custGeom>
            <a:avLst/>
            <a:gdLst/>
            <a:ahLst/>
            <a:cxnLst/>
            <a:rect l="l" t="t" r="r" b="b"/>
            <a:pathLst>
              <a:path w="2480310">
                <a:moveTo>
                  <a:pt x="0" y="0"/>
                </a:moveTo>
                <a:lnTo>
                  <a:pt x="2479886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29210" y="5738812"/>
            <a:ext cx="2491740" cy="0"/>
          </a:xfrm>
          <a:custGeom>
            <a:avLst/>
            <a:gdLst/>
            <a:ahLst/>
            <a:cxnLst/>
            <a:rect l="l" t="t" r="r" b="b"/>
            <a:pathLst>
              <a:path w="2491740">
                <a:moveTo>
                  <a:pt x="0" y="0"/>
                </a:moveTo>
                <a:lnTo>
                  <a:pt x="2491740" y="0"/>
                </a:lnTo>
              </a:path>
            </a:pathLst>
          </a:custGeom>
          <a:ln w="1206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21113" y="5723254"/>
            <a:ext cx="2508250" cy="0"/>
          </a:xfrm>
          <a:custGeom>
            <a:avLst/>
            <a:gdLst/>
            <a:ahLst/>
            <a:cxnLst/>
            <a:rect l="l" t="t" r="r" b="b"/>
            <a:pathLst>
              <a:path w="2508250">
                <a:moveTo>
                  <a:pt x="0" y="0"/>
                </a:moveTo>
                <a:lnTo>
                  <a:pt x="2507932" y="0"/>
                </a:lnTo>
              </a:path>
            </a:pathLst>
          </a:custGeom>
          <a:ln w="2159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19367" y="5708650"/>
            <a:ext cx="2511425" cy="0"/>
          </a:xfrm>
          <a:custGeom>
            <a:avLst/>
            <a:gdLst/>
            <a:ahLst/>
            <a:cxnLst/>
            <a:rect l="l" t="t" r="r" b="b"/>
            <a:pathLst>
              <a:path w="2511425">
                <a:moveTo>
                  <a:pt x="0" y="0"/>
                </a:moveTo>
                <a:lnTo>
                  <a:pt x="2511425" y="0"/>
                </a:lnTo>
              </a:path>
            </a:pathLst>
          </a:custGeom>
          <a:ln w="1143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17145" y="569753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06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16510" y="5686425"/>
            <a:ext cx="2517140" cy="0"/>
          </a:xfrm>
          <a:custGeom>
            <a:avLst/>
            <a:gdLst/>
            <a:ahLst/>
            <a:cxnLst/>
            <a:rect l="l" t="t" r="r" b="b"/>
            <a:pathLst>
              <a:path w="2517140">
                <a:moveTo>
                  <a:pt x="0" y="0"/>
                </a:moveTo>
                <a:lnTo>
                  <a:pt x="2517140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17145" y="569150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15875" y="567690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15875" y="566102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2159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15875" y="564546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15875" y="563530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079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15875" y="562514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15875" y="561467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15875" y="560419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15875" y="559371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15875" y="558323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15875" y="557276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15875" y="556228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15875" y="5546725"/>
            <a:ext cx="2518410" cy="10795"/>
          </a:xfrm>
          <a:custGeom>
            <a:avLst/>
            <a:gdLst/>
            <a:ahLst/>
            <a:cxnLst/>
            <a:rect l="l" t="t" r="r" b="b"/>
            <a:pathLst>
              <a:path w="2518410" h="10795">
                <a:moveTo>
                  <a:pt x="0" y="10795"/>
                </a:moveTo>
                <a:lnTo>
                  <a:pt x="2518410" y="10795"/>
                </a:lnTo>
                <a:lnTo>
                  <a:pt x="2518410" y="0"/>
                </a:lnTo>
                <a:lnTo>
                  <a:pt x="0" y="0"/>
                </a:lnTo>
                <a:lnTo>
                  <a:pt x="0" y="10795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15875" y="5522595"/>
            <a:ext cx="2518410" cy="25400"/>
          </a:xfrm>
          <a:custGeom>
            <a:avLst/>
            <a:gdLst/>
            <a:ahLst/>
            <a:cxnLst/>
            <a:rect l="l" t="t" r="r" b="b"/>
            <a:pathLst>
              <a:path w="2518410" h="25400">
                <a:moveTo>
                  <a:pt x="0" y="25400"/>
                </a:moveTo>
                <a:lnTo>
                  <a:pt x="2518410" y="25400"/>
                </a:lnTo>
                <a:lnTo>
                  <a:pt x="251841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15875" y="5509260"/>
            <a:ext cx="2518410" cy="14604"/>
          </a:xfrm>
          <a:custGeom>
            <a:avLst/>
            <a:gdLst/>
            <a:ahLst/>
            <a:cxnLst/>
            <a:rect l="l" t="t" r="r" b="b"/>
            <a:pathLst>
              <a:path w="2518410" h="14604">
                <a:moveTo>
                  <a:pt x="0" y="14605"/>
                </a:moveTo>
                <a:lnTo>
                  <a:pt x="2518410" y="14605"/>
                </a:lnTo>
                <a:lnTo>
                  <a:pt x="251841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15875" y="550354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15875" y="549052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15875" y="547719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15875" y="5457190"/>
            <a:ext cx="2518410" cy="13970"/>
          </a:xfrm>
          <a:custGeom>
            <a:avLst/>
            <a:gdLst/>
            <a:ahLst/>
            <a:cxnLst/>
            <a:rect l="l" t="t" r="r" b="b"/>
            <a:pathLst>
              <a:path w="2518410" h="13970">
                <a:moveTo>
                  <a:pt x="0" y="13970"/>
                </a:moveTo>
                <a:lnTo>
                  <a:pt x="2518410" y="13970"/>
                </a:lnTo>
                <a:lnTo>
                  <a:pt x="251841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15875" y="5430520"/>
            <a:ext cx="2518410" cy="27940"/>
          </a:xfrm>
          <a:custGeom>
            <a:avLst/>
            <a:gdLst/>
            <a:ahLst/>
            <a:cxnLst/>
            <a:rect l="l" t="t" r="r" b="b"/>
            <a:pathLst>
              <a:path w="2518410" h="27939">
                <a:moveTo>
                  <a:pt x="0" y="27940"/>
                </a:moveTo>
                <a:lnTo>
                  <a:pt x="2518410" y="27940"/>
                </a:lnTo>
                <a:lnTo>
                  <a:pt x="251841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15875" y="5424804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15875" y="541147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15875" y="539781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15875" y="538480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15875" y="537178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15875" y="535209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2730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15875" y="533241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15875" y="531939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15875" y="530637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15875" y="5285104"/>
            <a:ext cx="2518410" cy="15240"/>
          </a:xfrm>
          <a:custGeom>
            <a:avLst/>
            <a:gdLst/>
            <a:ahLst/>
            <a:cxnLst/>
            <a:rect l="l" t="t" r="r" b="b"/>
            <a:pathLst>
              <a:path w="2518410" h="15239">
                <a:moveTo>
                  <a:pt x="0" y="15240"/>
                </a:moveTo>
                <a:lnTo>
                  <a:pt x="2518410" y="15240"/>
                </a:lnTo>
                <a:lnTo>
                  <a:pt x="251841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15875" y="5259070"/>
            <a:ext cx="2518410" cy="27305"/>
          </a:xfrm>
          <a:custGeom>
            <a:avLst/>
            <a:gdLst/>
            <a:ahLst/>
            <a:cxnLst/>
            <a:rect l="l" t="t" r="r" b="b"/>
            <a:pathLst>
              <a:path w="2518410" h="27304">
                <a:moveTo>
                  <a:pt x="0" y="27305"/>
                </a:moveTo>
                <a:lnTo>
                  <a:pt x="2518410" y="27305"/>
                </a:lnTo>
                <a:lnTo>
                  <a:pt x="251841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15875" y="525303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15875" y="523970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15875" y="522668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15875" y="5206365"/>
            <a:ext cx="2518410" cy="14604"/>
          </a:xfrm>
          <a:custGeom>
            <a:avLst/>
            <a:gdLst/>
            <a:ahLst/>
            <a:cxnLst/>
            <a:rect l="l" t="t" r="r" b="b"/>
            <a:pathLst>
              <a:path w="2518410" h="14604">
                <a:moveTo>
                  <a:pt x="0" y="14605"/>
                </a:moveTo>
                <a:lnTo>
                  <a:pt x="2518410" y="14605"/>
                </a:lnTo>
                <a:lnTo>
                  <a:pt x="251841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15875" y="5180329"/>
            <a:ext cx="2518410" cy="27305"/>
          </a:xfrm>
          <a:custGeom>
            <a:avLst/>
            <a:gdLst/>
            <a:ahLst/>
            <a:cxnLst/>
            <a:rect l="l" t="t" r="r" b="b"/>
            <a:pathLst>
              <a:path w="2518410" h="27304">
                <a:moveTo>
                  <a:pt x="0" y="27305"/>
                </a:moveTo>
                <a:lnTo>
                  <a:pt x="2518410" y="27305"/>
                </a:lnTo>
                <a:lnTo>
                  <a:pt x="251841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15875" y="517429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15875" y="515905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4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17145" y="514604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2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16827" y="5152390"/>
            <a:ext cx="2516505" cy="0"/>
          </a:xfrm>
          <a:custGeom>
            <a:avLst/>
            <a:gdLst/>
            <a:ahLst/>
            <a:cxnLst/>
            <a:rect l="l" t="t" r="r" b="b"/>
            <a:pathLst>
              <a:path w="2516505">
                <a:moveTo>
                  <a:pt x="0" y="0"/>
                </a:moveTo>
                <a:lnTo>
                  <a:pt x="2516505" y="0"/>
                </a:lnTo>
              </a:path>
            </a:pathLst>
          </a:custGeom>
          <a:ln w="380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18415" y="5134292"/>
            <a:ext cx="2513330" cy="0"/>
          </a:xfrm>
          <a:custGeom>
            <a:avLst/>
            <a:gdLst/>
            <a:ahLst/>
            <a:cxnLst/>
            <a:rect l="l" t="t" r="r" b="b"/>
            <a:pathLst>
              <a:path w="2513330">
                <a:moveTo>
                  <a:pt x="0" y="0"/>
                </a:moveTo>
                <a:lnTo>
                  <a:pt x="2513330" y="0"/>
                </a:lnTo>
              </a:path>
            </a:pathLst>
          </a:custGeom>
          <a:ln w="14605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21907" y="5121275"/>
            <a:ext cx="2506980" cy="0"/>
          </a:xfrm>
          <a:custGeom>
            <a:avLst/>
            <a:gdLst/>
            <a:ahLst/>
            <a:cxnLst/>
            <a:rect l="l" t="t" r="r" b="b"/>
            <a:pathLst>
              <a:path w="2506980">
                <a:moveTo>
                  <a:pt x="0" y="0"/>
                </a:moveTo>
                <a:lnTo>
                  <a:pt x="2506821" y="0"/>
                </a:lnTo>
              </a:path>
            </a:pathLst>
          </a:custGeom>
          <a:ln w="1397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26352" y="5108257"/>
            <a:ext cx="2497455" cy="0"/>
          </a:xfrm>
          <a:custGeom>
            <a:avLst/>
            <a:gdLst/>
            <a:ahLst/>
            <a:cxnLst/>
            <a:rect l="l" t="t" r="r" b="b"/>
            <a:pathLst>
              <a:path w="2497455">
                <a:moveTo>
                  <a:pt x="0" y="0"/>
                </a:moveTo>
                <a:lnTo>
                  <a:pt x="2497455" y="0"/>
                </a:lnTo>
              </a:path>
            </a:pathLst>
          </a:custGeom>
          <a:ln w="1460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32385" y="5094922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4966" y="0"/>
                </a:lnTo>
              </a:path>
            </a:pathLst>
          </a:custGeom>
          <a:ln w="1460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41274" y="5081904"/>
            <a:ext cx="2468245" cy="0"/>
          </a:xfrm>
          <a:custGeom>
            <a:avLst/>
            <a:gdLst/>
            <a:ahLst/>
            <a:cxnLst/>
            <a:rect l="l" t="t" r="r" b="b"/>
            <a:pathLst>
              <a:path w="2468245">
                <a:moveTo>
                  <a:pt x="0" y="0"/>
                </a:moveTo>
                <a:lnTo>
                  <a:pt x="2467821" y="0"/>
                </a:lnTo>
              </a:path>
            </a:pathLst>
          </a:custGeom>
          <a:ln w="1397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51990" y="5068887"/>
            <a:ext cx="2446655" cy="0"/>
          </a:xfrm>
          <a:custGeom>
            <a:avLst/>
            <a:gdLst/>
            <a:ahLst/>
            <a:cxnLst/>
            <a:rect l="l" t="t" r="r" b="b"/>
            <a:pathLst>
              <a:path w="2446655">
                <a:moveTo>
                  <a:pt x="0" y="0"/>
                </a:moveTo>
                <a:lnTo>
                  <a:pt x="2446416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66674" y="5055552"/>
            <a:ext cx="2416175" cy="0"/>
          </a:xfrm>
          <a:custGeom>
            <a:avLst/>
            <a:gdLst/>
            <a:ahLst/>
            <a:cxnLst/>
            <a:rect l="l" t="t" r="r" b="b"/>
            <a:pathLst>
              <a:path w="2416175">
                <a:moveTo>
                  <a:pt x="0" y="0"/>
                </a:moveTo>
                <a:lnTo>
                  <a:pt x="2416175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88582" y="5042217"/>
            <a:ext cx="2372360" cy="0"/>
          </a:xfrm>
          <a:custGeom>
            <a:avLst/>
            <a:gdLst/>
            <a:ahLst/>
            <a:cxnLst/>
            <a:rect l="l" t="t" r="r" b="b"/>
            <a:pathLst>
              <a:path w="2372360">
                <a:moveTo>
                  <a:pt x="0" y="0"/>
                </a:moveTo>
                <a:lnTo>
                  <a:pt x="237236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 txBox="1"/>
          <p:nvPr/>
        </p:nvSpPr>
        <p:spPr>
          <a:xfrm>
            <a:off x="159385" y="5099287"/>
            <a:ext cx="220027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由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Handl</a:t>
            </a:r>
            <a:r>
              <a:rPr sz="1400" b="1" spc="-5" dirty="0">
                <a:latin typeface="Calibri"/>
                <a:cs typeface="Calibri"/>
              </a:rPr>
              <a:t>er</a:t>
            </a:r>
            <a:r>
              <a:rPr sz="1400" b="1" spc="-10" dirty="0">
                <a:latin typeface="Calibri"/>
                <a:cs typeface="Calibri"/>
              </a:rPr>
              <a:t>E</a:t>
            </a:r>
            <a:r>
              <a:rPr sz="1400" b="1" spc="-5" dirty="0">
                <a:latin typeface="Calibri"/>
                <a:cs typeface="Calibri"/>
              </a:rPr>
              <a:t>xce</a:t>
            </a:r>
            <a:r>
              <a:rPr sz="1400" b="1" spc="-10" dirty="0">
                <a:latin typeface="Calibri"/>
                <a:cs typeface="Calibri"/>
              </a:rPr>
              <a:t>ptionR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sol</a:t>
            </a:r>
            <a:r>
              <a:rPr sz="1400" b="1" spc="-5" dirty="0">
                <a:latin typeface="Calibri"/>
                <a:cs typeface="Calibri"/>
              </a:rPr>
              <a:t>ve</a:t>
            </a:r>
            <a:r>
              <a:rPr sz="1400" b="1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41" name="object 941"/>
          <p:cNvSpPr txBox="1"/>
          <p:nvPr/>
        </p:nvSpPr>
        <p:spPr>
          <a:xfrm>
            <a:off x="284479" y="5315823"/>
            <a:ext cx="19812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微软雅黑"/>
                <a:cs typeface="微软雅黑"/>
              </a:rPr>
              <a:t>组</a:t>
            </a:r>
            <a:r>
              <a:rPr sz="1400" b="1" dirty="0">
                <a:latin typeface="Kozuka Gothic Pro B"/>
                <a:cs typeface="Kozuka Gothic Pro B"/>
              </a:rPr>
              <a:t>件</a:t>
            </a:r>
            <a:r>
              <a:rPr sz="1400" b="1" dirty="0">
                <a:latin typeface="微软雅黑"/>
                <a:cs typeface="微软雅黑"/>
              </a:rPr>
              <a:t>处</a:t>
            </a:r>
            <a:r>
              <a:rPr sz="1400" b="1" dirty="0">
                <a:latin typeface="Kozuka Gothic Pro B"/>
                <a:cs typeface="Kozuka Gothic Pro B"/>
              </a:rPr>
              <a:t>理</a:t>
            </a:r>
            <a:r>
              <a:rPr sz="1400" b="1" dirty="0">
                <a:latin typeface="微软雅黑"/>
                <a:cs typeface="微软雅黑"/>
              </a:rPr>
              <a:t>异</a:t>
            </a:r>
            <a:r>
              <a:rPr sz="1400" b="1" dirty="0">
                <a:latin typeface="Kozuka Gothic Pro B"/>
                <a:cs typeface="Kozuka Gothic Pro B"/>
              </a:rPr>
              <a:t>常，得到新的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942" name="object 942"/>
          <p:cNvSpPr txBox="1"/>
          <p:nvPr/>
        </p:nvSpPr>
        <p:spPr>
          <a:xfrm>
            <a:off x="492125" y="5532358"/>
            <a:ext cx="156527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lAnd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Vie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943" name="object 943"/>
          <p:cNvSpPr/>
          <p:nvPr/>
        </p:nvSpPr>
        <p:spPr>
          <a:xfrm>
            <a:off x="5927725" y="5656579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>
                <a:moveTo>
                  <a:pt x="0" y="0"/>
                </a:moveTo>
                <a:lnTo>
                  <a:pt x="2965450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5935345" y="5658802"/>
            <a:ext cx="2950210" cy="0"/>
          </a:xfrm>
          <a:custGeom>
            <a:avLst/>
            <a:gdLst/>
            <a:ahLst/>
            <a:cxnLst/>
            <a:rect l="l" t="t" r="r" b="b"/>
            <a:pathLst>
              <a:path w="2950209">
                <a:moveTo>
                  <a:pt x="0" y="0"/>
                </a:moveTo>
                <a:lnTo>
                  <a:pt x="295021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5946140" y="5660390"/>
            <a:ext cx="2928620" cy="0"/>
          </a:xfrm>
          <a:custGeom>
            <a:avLst/>
            <a:gdLst/>
            <a:ahLst/>
            <a:cxnLst/>
            <a:rect l="l" t="t" r="r" b="b"/>
            <a:pathLst>
              <a:path w="2928620">
                <a:moveTo>
                  <a:pt x="0" y="0"/>
                </a:moveTo>
                <a:lnTo>
                  <a:pt x="292862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5911215" y="5651817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8470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5900420" y="5644515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59">
                <a:moveTo>
                  <a:pt x="0" y="0"/>
                </a:moveTo>
                <a:lnTo>
                  <a:pt x="302006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5893435" y="5637212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5886450" y="562991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5882322" y="5622925"/>
            <a:ext cx="3056255" cy="0"/>
          </a:xfrm>
          <a:custGeom>
            <a:avLst/>
            <a:gdLst/>
            <a:ahLst/>
            <a:cxnLst/>
            <a:rect l="l" t="t" r="r" b="b"/>
            <a:pathLst>
              <a:path w="3056254">
                <a:moveTo>
                  <a:pt x="0" y="0"/>
                </a:moveTo>
                <a:lnTo>
                  <a:pt x="305625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5877983" y="5615940"/>
            <a:ext cx="3065145" cy="0"/>
          </a:xfrm>
          <a:custGeom>
            <a:avLst/>
            <a:gdLst/>
            <a:ahLst/>
            <a:cxnLst/>
            <a:rect l="l" t="t" r="r" b="b"/>
            <a:pathLst>
              <a:path w="3065145">
                <a:moveTo>
                  <a:pt x="0" y="0"/>
                </a:moveTo>
                <a:lnTo>
                  <a:pt x="306493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5872162" y="5604827"/>
            <a:ext cx="3076575" cy="0"/>
          </a:xfrm>
          <a:custGeom>
            <a:avLst/>
            <a:gdLst/>
            <a:ahLst/>
            <a:cxnLst/>
            <a:rect l="l" t="t" r="r" b="b"/>
            <a:pathLst>
              <a:path w="3076575">
                <a:moveTo>
                  <a:pt x="0" y="0"/>
                </a:moveTo>
                <a:lnTo>
                  <a:pt x="307657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5870575" y="5594350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5869305" y="5587365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5868670" y="5580379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5868035" y="55727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5868035" y="55619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5868035" y="55514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5868035" y="55445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5868035" y="55372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5868035" y="55298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5868035" y="552291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5868035" y="55159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5868035" y="55086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5868035" y="550132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5868035" y="54940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5868035" y="54870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5868035" y="54756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5868035" y="54625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5868035" y="54533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5868035" y="54444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5868035" y="54356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5868035" y="54267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5868035" y="54130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5868035" y="53994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5868035" y="53901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5868035" y="53809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5868035" y="53721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5868035" y="53628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5868035" y="534924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5868035" y="53359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5868035" y="53266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5868035" y="53174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5868035" y="53082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5868035" y="529462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5868035" y="52812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5868035" y="52720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5868035" y="52628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5868035" y="52539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5868035" y="52406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5868035" y="52270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5868035" y="52177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5868670" y="520890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5869940" y="520001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5872056" y="5190490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09">
                <a:moveTo>
                  <a:pt x="0" y="0"/>
                </a:moveTo>
                <a:lnTo>
                  <a:pt x="307668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5875337" y="5176837"/>
            <a:ext cx="3070225" cy="0"/>
          </a:xfrm>
          <a:custGeom>
            <a:avLst/>
            <a:gdLst/>
            <a:ahLst/>
            <a:cxnLst/>
            <a:rect l="l" t="t" r="r" b="b"/>
            <a:pathLst>
              <a:path w="3070225">
                <a:moveTo>
                  <a:pt x="0" y="0"/>
                </a:moveTo>
                <a:lnTo>
                  <a:pt x="307022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5885815" y="5163185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0" y="0"/>
                </a:moveTo>
                <a:lnTo>
                  <a:pt x="304958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5893117" y="5154295"/>
            <a:ext cx="3034665" cy="0"/>
          </a:xfrm>
          <a:custGeom>
            <a:avLst/>
            <a:gdLst/>
            <a:ahLst/>
            <a:cxnLst/>
            <a:rect l="l" t="t" r="r" b="b"/>
            <a:pathLst>
              <a:path w="3034665">
                <a:moveTo>
                  <a:pt x="0" y="0"/>
                </a:moveTo>
                <a:lnTo>
                  <a:pt x="303434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5902960" y="5145404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98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5917565" y="5136197"/>
            <a:ext cx="2985135" cy="0"/>
          </a:xfrm>
          <a:custGeom>
            <a:avLst/>
            <a:gdLst/>
            <a:ahLst/>
            <a:cxnLst/>
            <a:rect l="l" t="t" r="r" b="b"/>
            <a:pathLst>
              <a:path w="2985134">
                <a:moveTo>
                  <a:pt x="0" y="0"/>
                </a:moveTo>
                <a:lnTo>
                  <a:pt x="298513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 txBox="1"/>
          <p:nvPr/>
        </p:nvSpPr>
        <p:spPr>
          <a:xfrm>
            <a:off x="6407784" y="5183108"/>
            <a:ext cx="200533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由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Calibri"/>
                <a:cs typeface="Calibri"/>
              </a:rPr>
              <a:t>View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sol</a:t>
            </a:r>
            <a:r>
              <a:rPr sz="1400" b="1" spc="-5" dirty="0">
                <a:latin typeface="Calibri"/>
                <a:cs typeface="Calibri"/>
              </a:rPr>
              <a:t>ve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组</a:t>
            </a:r>
            <a:r>
              <a:rPr sz="1400" b="1" dirty="0">
                <a:latin typeface="Kozuka Gothic Pro B"/>
                <a:cs typeface="Kozuka Gothic Pro B"/>
              </a:rPr>
              <a:t>件根据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002" name="object 1002"/>
          <p:cNvSpPr txBox="1"/>
          <p:nvPr/>
        </p:nvSpPr>
        <p:spPr>
          <a:xfrm>
            <a:off x="5979159" y="5399643"/>
            <a:ext cx="286512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lAnd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Vie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象得到</a:t>
            </a:r>
            <a:r>
              <a:rPr sz="1400" b="1" dirty="0">
                <a:latin typeface="微软雅黑"/>
                <a:cs typeface="微软雅黑"/>
              </a:rPr>
              <a:t>实际</a:t>
            </a:r>
            <a:r>
              <a:rPr sz="1400" b="1" dirty="0">
                <a:latin typeface="Kozuka Gothic Pro B"/>
                <a:cs typeface="Kozuka Gothic Pro B"/>
              </a:rPr>
              <a:t>的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Calibri"/>
                <a:cs typeface="Calibri"/>
              </a:rPr>
              <a:t>Vie</a:t>
            </a:r>
            <a:r>
              <a:rPr sz="1400" b="1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03" name="object 1003"/>
          <p:cNvSpPr/>
          <p:nvPr/>
        </p:nvSpPr>
        <p:spPr>
          <a:xfrm>
            <a:off x="2534285" y="4342129"/>
            <a:ext cx="957580" cy="1078865"/>
          </a:xfrm>
          <a:custGeom>
            <a:avLst/>
            <a:gdLst/>
            <a:ahLst/>
            <a:cxnLst/>
            <a:rect l="l" t="t" r="r" b="b"/>
            <a:pathLst>
              <a:path w="957579" h="1078864">
                <a:moveTo>
                  <a:pt x="957580" y="0"/>
                </a:moveTo>
                <a:lnTo>
                  <a:pt x="626745" y="0"/>
                </a:lnTo>
                <a:lnTo>
                  <a:pt x="626745" y="1078865"/>
                </a:lnTo>
                <a:lnTo>
                  <a:pt x="0" y="107886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2534285" y="53638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7560945" y="4714240"/>
            <a:ext cx="790575" cy="54610"/>
          </a:xfrm>
          <a:custGeom>
            <a:avLst/>
            <a:gdLst/>
            <a:ahLst/>
            <a:cxnLst/>
            <a:rect l="l" t="t" r="r" b="b"/>
            <a:pathLst>
              <a:path w="790575" h="54610">
                <a:moveTo>
                  <a:pt x="0" y="0"/>
                </a:moveTo>
                <a:lnTo>
                  <a:pt x="790575" y="0"/>
                </a:lnTo>
                <a:lnTo>
                  <a:pt x="790575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7560945" y="4991100"/>
            <a:ext cx="790575" cy="54610"/>
          </a:xfrm>
          <a:custGeom>
            <a:avLst/>
            <a:gdLst/>
            <a:ahLst/>
            <a:cxnLst/>
            <a:rect l="l" t="t" r="r" b="b"/>
            <a:pathLst>
              <a:path w="790575" h="54610">
                <a:moveTo>
                  <a:pt x="0" y="0"/>
                </a:moveTo>
                <a:lnTo>
                  <a:pt x="790575" y="0"/>
                </a:lnTo>
                <a:lnTo>
                  <a:pt x="790575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7506334" y="4768850"/>
            <a:ext cx="899794" cy="222250"/>
          </a:xfrm>
          <a:custGeom>
            <a:avLst/>
            <a:gdLst/>
            <a:ahLst/>
            <a:cxnLst/>
            <a:rect l="l" t="t" r="r" b="b"/>
            <a:pathLst>
              <a:path w="899795" h="222250">
                <a:moveTo>
                  <a:pt x="0" y="0"/>
                </a:moveTo>
                <a:lnTo>
                  <a:pt x="899795" y="0"/>
                </a:lnTo>
                <a:lnTo>
                  <a:pt x="899795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7507487" y="4714017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0" y="42661"/>
                </a:moveTo>
                <a:lnTo>
                  <a:pt x="53457" y="54832"/>
                </a:lnTo>
                <a:lnTo>
                  <a:pt x="53457" y="0"/>
                </a:lnTo>
                <a:lnTo>
                  <a:pt x="10576" y="20788"/>
                </a:lnTo>
                <a:lnTo>
                  <a:pt x="0" y="4266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7506112" y="4991100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42661" y="53457"/>
                </a:moveTo>
                <a:lnTo>
                  <a:pt x="54832" y="0"/>
                </a:lnTo>
                <a:lnTo>
                  <a:pt x="0" y="0"/>
                </a:lnTo>
                <a:lnTo>
                  <a:pt x="20788" y="42880"/>
                </a:lnTo>
                <a:lnTo>
                  <a:pt x="42661" y="53457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8351519" y="4991100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53457" y="12170"/>
                </a:moveTo>
                <a:lnTo>
                  <a:pt x="0" y="0"/>
                </a:lnTo>
                <a:lnTo>
                  <a:pt x="0" y="54832"/>
                </a:lnTo>
                <a:lnTo>
                  <a:pt x="42880" y="34044"/>
                </a:lnTo>
                <a:lnTo>
                  <a:pt x="53457" y="1217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8351519" y="4715392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12170" y="0"/>
                </a:moveTo>
                <a:lnTo>
                  <a:pt x="0" y="53457"/>
                </a:lnTo>
                <a:lnTo>
                  <a:pt x="54832" y="53457"/>
                </a:lnTo>
                <a:lnTo>
                  <a:pt x="34044" y="10576"/>
                </a:lnTo>
                <a:lnTo>
                  <a:pt x="1217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 txBox="1"/>
          <p:nvPr/>
        </p:nvSpPr>
        <p:spPr>
          <a:xfrm>
            <a:off x="7506334" y="4741545"/>
            <a:ext cx="899794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/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不存在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013" name="object 1013"/>
          <p:cNvSpPr/>
          <p:nvPr/>
        </p:nvSpPr>
        <p:spPr>
          <a:xfrm>
            <a:off x="4347845" y="4572635"/>
            <a:ext cx="3063240" cy="558800"/>
          </a:xfrm>
          <a:custGeom>
            <a:avLst/>
            <a:gdLst/>
            <a:ahLst/>
            <a:cxnLst/>
            <a:rect l="l" t="t" r="r" b="b"/>
            <a:pathLst>
              <a:path w="3063240" h="558800">
                <a:moveTo>
                  <a:pt x="0" y="0"/>
                </a:moveTo>
                <a:lnTo>
                  <a:pt x="0" y="279400"/>
                </a:lnTo>
                <a:lnTo>
                  <a:pt x="3063240" y="279400"/>
                </a:lnTo>
                <a:lnTo>
                  <a:pt x="3063240" y="55880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7353934" y="504571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1275080" y="5395595"/>
            <a:ext cx="4592955" cy="636905"/>
          </a:xfrm>
          <a:custGeom>
            <a:avLst/>
            <a:gdLst/>
            <a:ahLst/>
            <a:cxnLst/>
            <a:rect l="l" t="t" r="r" b="b"/>
            <a:pathLst>
              <a:path w="4592955" h="636904">
                <a:moveTo>
                  <a:pt x="0" y="408940"/>
                </a:moveTo>
                <a:lnTo>
                  <a:pt x="0" y="636905"/>
                </a:lnTo>
                <a:lnTo>
                  <a:pt x="2926080" y="636905"/>
                </a:lnTo>
                <a:lnTo>
                  <a:pt x="2926080" y="0"/>
                </a:lnTo>
                <a:lnTo>
                  <a:pt x="4592955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5782310" y="53384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6872605" y="6808469"/>
            <a:ext cx="1075690" cy="0"/>
          </a:xfrm>
          <a:custGeom>
            <a:avLst/>
            <a:gdLst/>
            <a:ahLst/>
            <a:cxnLst/>
            <a:rect l="l" t="t" r="r" b="b"/>
            <a:pathLst>
              <a:path w="1075690">
                <a:moveTo>
                  <a:pt x="0" y="0"/>
                </a:moveTo>
                <a:lnTo>
                  <a:pt x="1075690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6880225" y="6810692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4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6891020" y="6812280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86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6856095" y="6803707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09">
                <a:moveTo>
                  <a:pt x="0" y="0"/>
                </a:moveTo>
                <a:lnTo>
                  <a:pt x="1108710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6845300" y="6796405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6838315" y="6789102"/>
            <a:ext cx="1144270" cy="0"/>
          </a:xfrm>
          <a:custGeom>
            <a:avLst/>
            <a:gdLst/>
            <a:ahLst/>
            <a:cxnLst/>
            <a:rect l="l" t="t" r="r" b="b"/>
            <a:pathLst>
              <a:path w="1144270">
                <a:moveTo>
                  <a:pt x="0" y="0"/>
                </a:moveTo>
                <a:lnTo>
                  <a:pt x="114427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6831330" y="6781800"/>
            <a:ext cx="1158240" cy="0"/>
          </a:xfrm>
          <a:custGeom>
            <a:avLst/>
            <a:gdLst/>
            <a:ahLst/>
            <a:cxnLst/>
            <a:rect l="l" t="t" r="r" b="b"/>
            <a:pathLst>
              <a:path w="1158240">
                <a:moveTo>
                  <a:pt x="0" y="0"/>
                </a:moveTo>
                <a:lnTo>
                  <a:pt x="115824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6827202" y="6774815"/>
            <a:ext cx="1166495" cy="0"/>
          </a:xfrm>
          <a:custGeom>
            <a:avLst/>
            <a:gdLst/>
            <a:ahLst/>
            <a:cxnLst/>
            <a:rect l="l" t="t" r="r" b="b"/>
            <a:pathLst>
              <a:path w="1166495">
                <a:moveTo>
                  <a:pt x="0" y="0"/>
                </a:moveTo>
                <a:lnTo>
                  <a:pt x="116649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6822863" y="6767830"/>
            <a:ext cx="1175385" cy="0"/>
          </a:xfrm>
          <a:custGeom>
            <a:avLst/>
            <a:gdLst/>
            <a:ahLst/>
            <a:cxnLst/>
            <a:rect l="l" t="t" r="r" b="b"/>
            <a:pathLst>
              <a:path w="1175384">
                <a:moveTo>
                  <a:pt x="0" y="0"/>
                </a:moveTo>
                <a:lnTo>
                  <a:pt x="117517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6817042" y="6756717"/>
            <a:ext cx="1186815" cy="0"/>
          </a:xfrm>
          <a:custGeom>
            <a:avLst/>
            <a:gdLst/>
            <a:ahLst/>
            <a:cxnLst/>
            <a:rect l="l" t="t" r="r" b="b"/>
            <a:pathLst>
              <a:path w="1186815">
                <a:moveTo>
                  <a:pt x="0" y="0"/>
                </a:moveTo>
                <a:lnTo>
                  <a:pt x="118681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6815455" y="6746240"/>
            <a:ext cx="1189990" cy="0"/>
          </a:xfrm>
          <a:custGeom>
            <a:avLst/>
            <a:gdLst/>
            <a:ahLst/>
            <a:cxnLst/>
            <a:rect l="l" t="t" r="r" b="b"/>
            <a:pathLst>
              <a:path w="1189990">
                <a:moveTo>
                  <a:pt x="0" y="0"/>
                </a:moveTo>
                <a:lnTo>
                  <a:pt x="1189990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6814184" y="6739255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3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6813550" y="6732269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>
                <a:moveTo>
                  <a:pt x="0" y="0"/>
                </a:moveTo>
                <a:lnTo>
                  <a:pt x="119380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6812915" y="672465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6812915" y="671385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6812915" y="670337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6812915" y="669639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6812915" y="668909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6812915" y="668178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6812915" y="667480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6812915" y="666781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6812915" y="666051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6812915" y="665321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6812915" y="664590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6812915" y="663892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6812915" y="662749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6812915" y="661447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6812915" y="660527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6812915" y="659638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6812915" y="658749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6812915" y="657860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6812915" y="656494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6812915" y="655129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6812915" y="654208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6812915" y="653288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6812915" y="652399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6812915" y="651478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6812915" y="650112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6812915" y="648779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6812915" y="647858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6812915" y="646937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6812915" y="646017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6812915" y="644652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6812915" y="643318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6812915" y="642397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6812915" y="641477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6812915" y="640587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6812915" y="639254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6812915" y="637889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6812915" y="636968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6813550" y="6360795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>
                <a:moveTo>
                  <a:pt x="0" y="0"/>
                </a:moveTo>
                <a:lnTo>
                  <a:pt x="119380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6814820" y="635190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59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1016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6816936" y="6342379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692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6820217" y="6328727"/>
            <a:ext cx="1180465" cy="0"/>
          </a:xfrm>
          <a:custGeom>
            <a:avLst/>
            <a:gdLst/>
            <a:ahLst/>
            <a:cxnLst/>
            <a:rect l="l" t="t" r="r" b="b"/>
            <a:pathLst>
              <a:path w="1180465">
                <a:moveTo>
                  <a:pt x="0" y="0"/>
                </a:moveTo>
                <a:lnTo>
                  <a:pt x="118046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6830695" y="6315075"/>
            <a:ext cx="1160145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82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6837997" y="6306185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4">
                <a:moveTo>
                  <a:pt x="0" y="0"/>
                </a:moveTo>
                <a:lnTo>
                  <a:pt x="114458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6847840" y="6297295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522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6862445" y="6288087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>
                <a:moveTo>
                  <a:pt x="0" y="0"/>
                </a:moveTo>
                <a:lnTo>
                  <a:pt x="109537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 txBox="1"/>
          <p:nvPr/>
        </p:nvSpPr>
        <p:spPr>
          <a:xfrm>
            <a:off x="7042150" y="6447393"/>
            <a:ext cx="7366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0" dirty="0">
                <a:latin typeface="Adobe Myungjo Std M"/>
                <a:cs typeface="Adobe Myungjo Std M"/>
              </a:rPr>
              <a:t>渲</a:t>
            </a:r>
            <a:r>
              <a:rPr sz="1400" b="1" dirty="0">
                <a:latin typeface="Kozuka Gothic Pro B"/>
                <a:cs typeface="Kozuka Gothic Pro B"/>
              </a:rPr>
              <a:t>染</a:t>
            </a:r>
            <a:r>
              <a:rPr sz="1400" b="1" dirty="0">
                <a:latin typeface="微软雅黑"/>
                <a:cs typeface="微软雅黑"/>
              </a:rPr>
              <a:t>视图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76" name="object 1076"/>
          <p:cNvSpPr/>
          <p:nvPr/>
        </p:nvSpPr>
        <p:spPr>
          <a:xfrm>
            <a:off x="7410450" y="5661025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230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7353300" y="619760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3155315" y="6811644"/>
            <a:ext cx="2961640" cy="0"/>
          </a:xfrm>
          <a:custGeom>
            <a:avLst/>
            <a:gdLst/>
            <a:ahLst/>
            <a:cxnLst/>
            <a:rect l="l" t="t" r="r" b="b"/>
            <a:pathLst>
              <a:path w="2961640">
                <a:moveTo>
                  <a:pt x="0" y="0"/>
                </a:moveTo>
                <a:lnTo>
                  <a:pt x="296164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3159760" y="6813232"/>
            <a:ext cx="2952750" cy="0"/>
          </a:xfrm>
          <a:custGeom>
            <a:avLst/>
            <a:gdLst/>
            <a:ahLst/>
            <a:cxnLst/>
            <a:rect l="l" t="t" r="r" b="b"/>
            <a:pathLst>
              <a:path w="2952750">
                <a:moveTo>
                  <a:pt x="0" y="0"/>
                </a:moveTo>
                <a:lnTo>
                  <a:pt x="29527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3166745" y="6815137"/>
            <a:ext cx="2938780" cy="0"/>
          </a:xfrm>
          <a:custGeom>
            <a:avLst/>
            <a:gdLst/>
            <a:ahLst/>
            <a:cxnLst/>
            <a:rect l="l" t="t" r="r" b="b"/>
            <a:pathLst>
              <a:path w="2938779">
                <a:moveTo>
                  <a:pt x="0" y="0"/>
                </a:moveTo>
                <a:lnTo>
                  <a:pt x="293878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3136900" y="6806882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8470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3126105" y="6799580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60">
                <a:moveTo>
                  <a:pt x="0" y="0"/>
                </a:moveTo>
                <a:lnTo>
                  <a:pt x="302006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3119120" y="6792277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3112135" y="6784975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3108007" y="6777990"/>
            <a:ext cx="3056255" cy="0"/>
          </a:xfrm>
          <a:custGeom>
            <a:avLst/>
            <a:gdLst/>
            <a:ahLst/>
            <a:cxnLst/>
            <a:rect l="l" t="t" r="r" b="b"/>
            <a:pathLst>
              <a:path w="3056254">
                <a:moveTo>
                  <a:pt x="0" y="0"/>
                </a:moveTo>
                <a:lnTo>
                  <a:pt x="305625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3103668" y="6771005"/>
            <a:ext cx="3065145" cy="0"/>
          </a:xfrm>
          <a:custGeom>
            <a:avLst/>
            <a:gdLst/>
            <a:ahLst/>
            <a:cxnLst/>
            <a:rect l="l" t="t" r="r" b="b"/>
            <a:pathLst>
              <a:path w="3065145">
                <a:moveTo>
                  <a:pt x="0" y="0"/>
                </a:moveTo>
                <a:lnTo>
                  <a:pt x="306493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3097847" y="6759892"/>
            <a:ext cx="3076575" cy="0"/>
          </a:xfrm>
          <a:custGeom>
            <a:avLst/>
            <a:gdLst/>
            <a:ahLst/>
            <a:cxnLst/>
            <a:rect l="l" t="t" r="r" b="b"/>
            <a:pathLst>
              <a:path w="3076575">
                <a:moveTo>
                  <a:pt x="0" y="0"/>
                </a:moveTo>
                <a:lnTo>
                  <a:pt x="307657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3096260" y="6749415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3094990" y="6742430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3094355" y="673544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60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76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3093720" y="67284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3093720" y="671703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3093720" y="67065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3093720" y="66995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3093720" y="66922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3093720" y="66849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3093720" y="667797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3093720" y="66709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3093720" y="66636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3093720" y="66563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3093720" y="664908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3093720" y="66421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3093720" y="663067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3093720" y="66176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3093720" y="66084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3093720" y="65995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3093720" y="65906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3093720" y="65817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3093720" y="65725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3093720" y="65633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3093720" y="655447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3093720" y="65452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3093720" y="65360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3093720" y="65271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3093720" y="65179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3093720" y="650875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3093720" y="64998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3093720" y="649097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3093720" y="64817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3093720" y="64725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3093720" y="646334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3093720" y="64496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3093720" y="64363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3093720" y="64271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3093720" y="64179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3093720" y="64090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3093720" y="63957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3093720" y="63820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3093720" y="63728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3094355" y="636333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60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3095625" y="635444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3097741" y="6345554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10">
                <a:moveTo>
                  <a:pt x="0" y="0"/>
                </a:moveTo>
                <a:lnTo>
                  <a:pt x="307668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3101022" y="6331902"/>
            <a:ext cx="3070225" cy="0"/>
          </a:xfrm>
          <a:custGeom>
            <a:avLst/>
            <a:gdLst/>
            <a:ahLst/>
            <a:cxnLst/>
            <a:rect l="l" t="t" r="r" b="b"/>
            <a:pathLst>
              <a:path w="3070225">
                <a:moveTo>
                  <a:pt x="0" y="0"/>
                </a:moveTo>
                <a:lnTo>
                  <a:pt x="307022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3111500" y="6318250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0" y="0"/>
                </a:moveTo>
                <a:lnTo>
                  <a:pt x="304958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3118802" y="6309360"/>
            <a:ext cx="3034665" cy="0"/>
          </a:xfrm>
          <a:custGeom>
            <a:avLst/>
            <a:gdLst/>
            <a:ahLst/>
            <a:cxnLst/>
            <a:rect l="l" t="t" r="r" b="b"/>
            <a:pathLst>
              <a:path w="3034665">
                <a:moveTo>
                  <a:pt x="0" y="0"/>
                </a:moveTo>
                <a:lnTo>
                  <a:pt x="303434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3128645" y="6300470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98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3143250" y="6291262"/>
            <a:ext cx="2985135" cy="0"/>
          </a:xfrm>
          <a:custGeom>
            <a:avLst/>
            <a:gdLst/>
            <a:ahLst/>
            <a:cxnLst/>
            <a:rect l="l" t="t" r="r" b="b"/>
            <a:pathLst>
              <a:path w="2985135">
                <a:moveTo>
                  <a:pt x="0" y="0"/>
                </a:moveTo>
                <a:lnTo>
                  <a:pt x="298513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 txBox="1"/>
          <p:nvPr/>
        </p:nvSpPr>
        <p:spPr>
          <a:xfrm>
            <a:off x="3281045" y="6446758"/>
            <a:ext cx="270954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</a:t>
            </a:r>
            <a:r>
              <a:rPr sz="1400" b="1" dirty="0">
                <a:latin typeface="微软雅黑"/>
                <a:cs typeface="微软雅黑"/>
              </a:rPr>
              <a:t>拦</a:t>
            </a:r>
            <a:r>
              <a:rPr sz="1400" b="1" dirty="0">
                <a:latin typeface="Kozuka Gothic Pro B"/>
                <a:cs typeface="Kozuka Gothic Pro B"/>
              </a:rPr>
              <a:t>截器的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a</a:t>
            </a:r>
            <a:r>
              <a:rPr sz="1400" b="1" spc="-5" dirty="0">
                <a:latin typeface="Calibri"/>
                <a:cs typeface="Calibri"/>
              </a:rPr>
              <a:t>fterC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spc="-10" dirty="0">
                <a:latin typeface="Calibri"/>
                <a:cs typeface="Calibri"/>
              </a:rPr>
              <a:t>pl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tio</a:t>
            </a:r>
            <a:r>
              <a:rPr sz="1400" b="1" spc="-50" dirty="0">
                <a:latin typeface="Calibri"/>
                <a:cs typeface="Calibri"/>
              </a:rPr>
              <a:t>n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139" name="object 1139"/>
          <p:cNvSpPr/>
          <p:nvPr/>
        </p:nvSpPr>
        <p:spPr>
          <a:xfrm>
            <a:off x="6177915" y="6548755"/>
            <a:ext cx="634365" cy="2540"/>
          </a:xfrm>
          <a:custGeom>
            <a:avLst/>
            <a:gdLst/>
            <a:ahLst/>
            <a:cxnLst/>
            <a:rect l="l" t="t" r="r" b="b"/>
            <a:pathLst>
              <a:path w="634365" h="2540">
                <a:moveTo>
                  <a:pt x="634365" y="0"/>
                </a:moveTo>
                <a:lnTo>
                  <a:pt x="0" y="254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6177915" y="649351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785"/>
                </a:moveTo>
                <a:lnTo>
                  <a:pt x="85725" y="114300"/>
                </a:lnTo>
                <a:lnTo>
                  <a:pt x="0" y="57785"/>
                </a:lnTo>
                <a:lnTo>
                  <a:pt x="85090" y="0"/>
                </a:lnTo>
                <a:lnTo>
                  <a:pt x="0" y="5778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1478280" y="673734"/>
            <a:ext cx="1131570" cy="482600"/>
          </a:xfrm>
          <a:custGeom>
            <a:avLst/>
            <a:gdLst/>
            <a:ahLst/>
            <a:cxnLst/>
            <a:rect l="l" t="t" r="r" b="b"/>
            <a:pathLst>
              <a:path w="1131570" h="482600">
                <a:moveTo>
                  <a:pt x="1131570" y="0"/>
                </a:moveTo>
                <a:lnTo>
                  <a:pt x="1131570" y="241300"/>
                </a:lnTo>
                <a:lnTo>
                  <a:pt x="0" y="241300"/>
                </a:lnTo>
                <a:lnTo>
                  <a:pt x="0" y="48260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1421130" y="107061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1478280" y="3074670"/>
            <a:ext cx="2181860" cy="401955"/>
          </a:xfrm>
          <a:custGeom>
            <a:avLst/>
            <a:gdLst/>
            <a:ahLst/>
            <a:cxnLst/>
            <a:rect l="l" t="t" r="r" b="b"/>
            <a:pathLst>
              <a:path w="2181860" h="401954">
                <a:moveTo>
                  <a:pt x="0" y="0"/>
                </a:moveTo>
                <a:lnTo>
                  <a:pt x="0" y="401955"/>
                </a:lnTo>
                <a:lnTo>
                  <a:pt x="2181860" y="40195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3574415" y="341947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4400550" y="2322829"/>
            <a:ext cx="870585" cy="0"/>
          </a:xfrm>
          <a:custGeom>
            <a:avLst/>
            <a:gdLst/>
            <a:ahLst/>
            <a:cxnLst/>
            <a:rect l="l" t="t" r="r" b="b"/>
            <a:pathLst>
              <a:path w="870585">
                <a:moveTo>
                  <a:pt x="0" y="0"/>
                </a:moveTo>
                <a:lnTo>
                  <a:pt x="870584" y="0"/>
                </a:lnTo>
              </a:path>
            </a:pathLst>
          </a:custGeom>
          <a:ln w="6349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4386580" y="2317114"/>
            <a:ext cx="898525" cy="0"/>
          </a:xfrm>
          <a:custGeom>
            <a:avLst/>
            <a:gdLst/>
            <a:ahLst/>
            <a:cxnLst/>
            <a:rect l="l" t="t" r="r" b="b"/>
            <a:pathLst>
              <a:path w="898525">
                <a:moveTo>
                  <a:pt x="0" y="0"/>
                </a:moveTo>
                <a:lnTo>
                  <a:pt x="898524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4377055" y="2310447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4371340" y="2302510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3809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4374515" y="2305050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4">
                <a:moveTo>
                  <a:pt x="0" y="0"/>
                </a:moveTo>
                <a:lnTo>
                  <a:pt x="922655" y="0"/>
                </a:lnTo>
              </a:path>
            </a:pathLst>
          </a:custGeom>
          <a:ln w="381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4377055" y="2306954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317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4364990" y="2297747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704" y="0"/>
                </a:lnTo>
              </a:path>
            </a:pathLst>
          </a:custGeom>
          <a:ln w="8255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4359910" y="2291079"/>
            <a:ext cx="951865" cy="0"/>
          </a:xfrm>
          <a:custGeom>
            <a:avLst/>
            <a:gdLst/>
            <a:ahLst/>
            <a:cxnLst/>
            <a:rect l="l" t="t" r="r" b="b"/>
            <a:pathLst>
              <a:path w="951864">
                <a:moveTo>
                  <a:pt x="0" y="0"/>
                </a:moveTo>
                <a:lnTo>
                  <a:pt x="951864" y="0"/>
                </a:lnTo>
              </a:path>
            </a:pathLst>
          </a:custGeom>
          <a:ln w="7619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4356735" y="2284729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8214" y="0"/>
                </a:lnTo>
              </a:path>
            </a:pathLst>
          </a:custGeom>
          <a:ln w="7619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4351655" y="2275205"/>
            <a:ext cx="968375" cy="0"/>
          </a:xfrm>
          <a:custGeom>
            <a:avLst/>
            <a:gdLst/>
            <a:ahLst/>
            <a:cxnLst/>
            <a:rect l="l" t="t" r="r" b="b"/>
            <a:pathLst>
              <a:path w="968375">
                <a:moveTo>
                  <a:pt x="0" y="0"/>
                </a:moveTo>
                <a:lnTo>
                  <a:pt x="968374" y="0"/>
                </a:lnTo>
              </a:path>
            </a:pathLst>
          </a:custGeom>
          <a:ln w="1397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4350385" y="2266314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915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4348797" y="2259329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4089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4348480" y="2252345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76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4347845" y="224599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4347845" y="223647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4347845" y="222694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4347845" y="222059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4347845" y="221424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4347845" y="220789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4347845" y="22012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4347845" y="219456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4347845" y="218821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4347845" y="218186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4347845" y="217551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4347845" y="216916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4347845" y="21586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587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4347845" y="214725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4347845" y="213899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4347845" y="213074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4347845" y="212248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4347845" y="211455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4347845" y="210248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78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4347845" y="209010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4347845" y="208184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4347845" y="207359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4347845" y="206533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4347845" y="20570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4347845" y="204501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4347845" y="203295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4347845" y="202469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4347845" y="201644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4347845" y="200818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4347845" y="199580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78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4347845" y="1983739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4347845" y="197580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4347845" y="196754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4347845" y="195929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4347845" y="19472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4347845" y="193516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4347845" y="192722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4348480" y="1918970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4349326" y="1910714"/>
            <a:ext cx="973455" cy="0"/>
          </a:xfrm>
          <a:custGeom>
            <a:avLst/>
            <a:gdLst/>
            <a:ahLst/>
            <a:cxnLst/>
            <a:rect l="l" t="t" r="r" b="b"/>
            <a:pathLst>
              <a:path w="973454">
                <a:moveTo>
                  <a:pt x="0" y="0"/>
                </a:moveTo>
                <a:lnTo>
                  <a:pt x="97292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4351337" y="1902142"/>
            <a:ext cx="969010" cy="0"/>
          </a:xfrm>
          <a:custGeom>
            <a:avLst/>
            <a:gdLst/>
            <a:ahLst/>
            <a:cxnLst/>
            <a:rect l="l" t="t" r="r" b="b"/>
            <a:pathLst>
              <a:path w="969010">
                <a:moveTo>
                  <a:pt x="0" y="0"/>
                </a:moveTo>
                <a:lnTo>
                  <a:pt x="969010" y="0"/>
                </a:lnTo>
              </a:path>
            </a:pathLst>
          </a:custGeom>
          <a:ln w="952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4354512" y="1889760"/>
            <a:ext cx="963294" cy="0"/>
          </a:xfrm>
          <a:custGeom>
            <a:avLst/>
            <a:gdLst/>
            <a:ahLst/>
            <a:cxnLst/>
            <a:rect l="l" t="t" r="r" b="b"/>
            <a:pathLst>
              <a:path w="963295">
                <a:moveTo>
                  <a:pt x="0" y="0"/>
                </a:moveTo>
                <a:lnTo>
                  <a:pt x="962977" y="0"/>
                </a:lnTo>
              </a:path>
            </a:pathLst>
          </a:custGeom>
          <a:ln w="1778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4363720" y="1877695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245" y="0"/>
                </a:lnTo>
              </a:path>
            </a:pathLst>
          </a:custGeom>
          <a:ln w="889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4370070" y="1869757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9525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4379595" y="1861502"/>
            <a:ext cx="912494" cy="0"/>
          </a:xfrm>
          <a:custGeom>
            <a:avLst/>
            <a:gdLst/>
            <a:ahLst/>
            <a:cxnLst/>
            <a:rect l="l" t="t" r="r" b="b"/>
            <a:pathLst>
              <a:path w="912495">
                <a:moveTo>
                  <a:pt x="0" y="0"/>
                </a:moveTo>
                <a:lnTo>
                  <a:pt x="91249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4392295" y="1853247"/>
            <a:ext cx="886460" cy="0"/>
          </a:xfrm>
          <a:custGeom>
            <a:avLst/>
            <a:gdLst/>
            <a:ahLst/>
            <a:cxnLst/>
            <a:rect l="l" t="t" r="r" b="b"/>
            <a:pathLst>
              <a:path w="886460">
                <a:moveTo>
                  <a:pt x="0" y="0"/>
                </a:moveTo>
                <a:lnTo>
                  <a:pt x="886460" y="0"/>
                </a:lnTo>
              </a:path>
            </a:pathLst>
          </a:custGeom>
          <a:ln w="952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4347535" y="1848793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5">
                <a:moveTo>
                  <a:pt x="79684" y="0"/>
                </a:moveTo>
                <a:lnTo>
                  <a:pt x="33211" y="15086"/>
                </a:lnTo>
                <a:lnTo>
                  <a:pt x="4473" y="53425"/>
                </a:lnTo>
                <a:lnTo>
                  <a:pt x="1277" y="65427"/>
                </a:lnTo>
                <a:lnTo>
                  <a:pt x="0" y="78071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4347845" y="192849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4347518" y="2245995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0" y="0"/>
                </a:moveTo>
                <a:lnTo>
                  <a:pt x="15086" y="46473"/>
                </a:lnTo>
                <a:lnTo>
                  <a:pt x="53425" y="75210"/>
                </a:lnTo>
                <a:lnTo>
                  <a:pt x="65427" y="78407"/>
                </a:lnTo>
                <a:lnTo>
                  <a:pt x="78071" y="79684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4427220" y="232537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0" y="0"/>
                </a:moveTo>
                <a:lnTo>
                  <a:pt x="81724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5244465" y="2247625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5">
                <a:moveTo>
                  <a:pt x="0" y="78071"/>
                </a:moveTo>
                <a:lnTo>
                  <a:pt x="46473" y="62984"/>
                </a:lnTo>
                <a:lnTo>
                  <a:pt x="75210" y="24645"/>
                </a:lnTo>
                <a:lnTo>
                  <a:pt x="78407" y="12644"/>
                </a:lnTo>
                <a:lnTo>
                  <a:pt x="79684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5323840" y="192849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50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5246094" y="1848810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78071" y="79684"/>
                </a:moveTo>
                <a:lnTo>
                  <a:pt x="62984" y="33211"/>
                </a:lnTo>
                <a:lnTo>
                  <a:pt x="24645" y="4473"/>
                </a:lnTo>
                <a:lnTo>
                  <a:pt x="12644" y="1277"/>
                </a:ln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4427220" y="184912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81724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 txBox="1"/>
          <p:nvPr/>
        </p:nvSpPr>
        <p:spPr>
          <a:xfrm>
            <a:off x="4467225" y="1986518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目</a:t>
            </a:r>
            <a:r>
              <a:rPr sz="1400" b="1" dirty="0">
                <a:latin typeface="微软雅黑"/>
                <a:cs typeface="微软雅黑"/>
              </a:rPr>
              <a:t>标资</a:t>
            </a:r>
            <a:r>
              <a:rPr sz="1400" b="1" dirty="0">
                <a:latin typeface="Kozuka Gothic Pro B"/>
                <a:cs typeface="Kozuka Gothic Pro B"/>
              </a:rPr>
              <a:t>源</a:t>
            </a:r>
            <a:endParaRPr sz="14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在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环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境下使用</a:t>
            </a:r>
            <a:endParaRPr sz="2000">
              <a:latin typeface="Kozuka Gothic Pro B"/>
              <a:cs typeface="Kozuka Gothic Pro B"/>
            </a:endParaRPr>
          </a:p>
          <a:p>
            <a:pPr marL="354330">
              <a:lnSpc>
                <a:spcPts val="2345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168400">
              <a:lnSpc>
                <a:spcPts val="4285"/>
              </a:lnSpc>
            </a:pPr>
            <a:r>
              <a:rPr dirty="0"/>
              <a:t>Bean</a:t>
            </a:r>
            <a:r>
              <a:rPr spc="-10" dirty="0"/>
              <a:t> </a:t>
            </a:r>
            <a:r>
              <a:rPr dirty="0">
                <a:latin typeface="MS Mincho"/>
                <a:cs typeface="MS Mincho"/>
              </a:rPr>
              <a:t>被</a:t>
            </a:r>
            <a:r>
              <a:rPr dirty="0">
                <a:latin typeface="宋体"/>
                <a:cs typeface="宋体"/>
              </a:rPr>
              <a:t>创</a:t>
            </a:r>
            <a:r>
              <a:rPr dirty="0">
                <a:latin typeface="MS Mincho"/>
                <a:cs typeface="MS Mincho"/>
              </a:rPr>
              <a:t>建</a:t>
            </a:r>
            <a:r>
              <a:rPr dirty="0">
                <a:latin typeface="宋体"/>
                <a:cs typeface="宋体"/>
              </a:rPr>
              <a:t>两</a:t>
            </a:r>
            <a:r>
              <a:rPr dirty="0">
                <a:latin typeface="MS Mincho"/>
                <a:cs typeface="MS Mincho"/>
              </a:rPr>
              <a:t>次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>
                <a:latin typeface="MS Mincho"/>
                <a:cs typeface="MS Mincho"/>
              </a:rPr>
              <a:t>？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839872"/>
            <a:ext cx="8032750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lnSpc>
                <a:spcPts val="259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Spring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IOC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容器不</a:t>
            </a:r>
            <a:r>
              <a:rPr sz="2200" dirty="0">
                <a:latin typeface="宋体"/>
                <a:cs typeface="宋体"/>
              </a:rPr>
              <a:t>应该扫</a:t>
            </a:r>
            <a:r>
              <a:rPr sz="2200" dirty="0">
                <a:latin typeface="MS Mincho"/>
                <a:cs typeface="MS Mincho"/>
              </a:rPr>
              <a:t>描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SpringMVC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中的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bean,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宋体"/>
                <a:cs typeface="宋体"/>
              </a:rPr>
              <a:t>对应</a:t>
            </a:r>
            <a:r>
              <a:rPr sz="2200" dirty="0">
                <a:latin typeface="MS Mincho"/>
                <a:cs typeface="MS Mincho"/>
              </a:rPr>
              <a:t>的</a:t>
            </a:r>
            <a:endParaRPr sz="2200">
              <a:latin typeface="MS Mincho"/>
              <a:cs typeface="MS Mincho"/>
            </a:endParaRPr>
          </a:p>
          <a:p>
            <a:pPr marL="354965">
              <a:lnSpc>
                <a:spcPts val="2575"/>
              </a:lnSpc>
            </a:pPr>
            <a:r>
              <a:rPr sz="2200" dirty="0">
                <a:latin typeface="Arial"/>
                <a:cs typeface="Arial"/>
              </a:rPr>
              <a:t>SpringMVC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IOC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容器不</a:t>
            </a:r>
            <a:r>
              <a:rPr sz="2200" dirty="0">
                <a:latin typeface="宋体"/>
                <a:cs typeface="宋体"/>
              </a:rPr>
              <a:t>应该扫</a:t>
            </a:r>
            <a:r>
              <a:rPr sz="2200" dirty="0">
                <a:latin typeface="MS Mincho"/>
                <a:cs typeface="MS Mincho"/>
              </a:rPr>
              <a:t>描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中的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bean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64" y="2780664"/>
            <a:ext cx="9042400" cy="1473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089" y="4725034"/>
            <a:ext cx="9058910" cy="154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5445" y="1083944"/>
            <a:ext cx="837565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5"/>
              </a:lnSpc>
            </a:pPr>
            <a:r>
              <a:rPr sz="3200" dirty="0">
                <a:latin typeface="MS Mincho"/>
                <a:cs typeface="MS Mincho"/>
              </a:rPr>
              <a:t>在</a:t>
            </a:r>
            <a:r>
              <a:rPr sz="3200" spc="-715" dirty="0">
                <a:latin typeface="MS Mincho"/>
                <a:cs typeface="MS Mincho"/>
              </a:rPr>
              <a:t> </a:t>
            </a:r>
            <a:r>
              <a:rPr sz="3200" dirty="0">
                <a:latin typeface="Arial"/>
                <a:cs typeface="Arial"/>
              </a:rPr>
              <a:t>Spring MVC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MS Mincho"/>
                <a:cs typeface="MS Mincho"/>
              </a:rPr>
              <a:t>配置文件中引用</a:t>
            </a:r>
            <a:r>
              <a:rPr sz="3200" dirty="0">
                <a:latin typeface="宋体"/>
                <a:cs typeface="宋体"/>
              </a:rPr>
              <a:t>业务层</a:t>
            </a:r>
            <a:r>
              <a:rPr sz="3200" dirty="0">
                <a:latin typeface="MS Mincho"/>
                <a:cs typeface="MS Mincho"/>
              </a:rPr>
              <a:t>的</a:t>
            </a:r>
            <a:r>
              <a:rPr sz="3200" spc="-715" dirty="0">
                <a:latin typeface="MS Mincho"/>
                <a:cs typeface="MS Mincho"/>
              </a:rPr>
              <a:t> </a:t>
            </a:r>
            <a:r>
              <a:rPr sz="3200" dirty="0">
                <a:latin typeface="Arial"/>
                <a:cs typeface="Arial"/>
              </a:rPr>
              <a:t>Bean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30241"/>
            <a:ext cx="8009890" cy="249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3210"/>
              </a:lnSpc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多个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Spring IOC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容器之</a:t>
            </a:r>
            <a:r>
              <a:rPr sz="2800" dirty="0">
                <a:latin typeface="宋体"/>
                <a:cs typeface="宋体"/>
              </a:rPr>
              <a:t>间</a:t>
            </a:r>
            <a:r>
              <a:rPr sz="2800" dirty="0">
                <a:latin typeface="MS Mincho"/>
                <a:cs typeface="MS Mincho"/>
              </a:rPr>
              <a:t>可以</a:t>
            </a:r>
            <a:r>
              <a:rPr sz="2800" dirty="0">
                <a:latin typeface="宋体"/>
                <a:cs typeface="宋体"/>
              </a:rPr>
              <a:t>设</a:t>
            </a:r>
            <a:r>
              <a:rPr sz="2800" dirty="0">
                <a:latin typeface="MS Mincho"/>
                <a:cs typeface="MS Mincho"/>
              </a:rPr>
              <a:t>置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MS Mincho"/>
                <a:cs typeface="MS Mincho"/>
              </a:rPr>
              <a:t>父子</a:t>
            </a:r>
            <a:r>
              <a:rPr sz="2800" dirty="0">
                <a:latin typeface="宋体"/>
                <a:cs typeface="宋体"/>
              </a:rPr>
              <a:t>关</a:t>
            </a:r>
            <a:r>
              <a:rPr sz="2800" dirty="0">
                <a:latin typeface="MS Mincho"/>
                <a:cs typeface="MS Mincho"/>
              </a:rPr>
              <a:t>系， 以</a:t>
            </a:r>
            <a:r>
              <a:rPr sz="2800" dirty="0">
                <a:latin typeface="宋体"/>
                <a:cs typeface="宋体"/>
              </a:rPr>
              <a:t>实现</a:t>
            </a:r>
            <a:r>
              <a:rPr sz="2800" dirty="0">
                <a:latin typeface="MS Mincho"/>
                <a:cs typeface="MS Mincho"/>
              </a:rPr>
              <a:t>良好的解</a:t>
            </a:r>
            <a:r>
              <a:rPr sz="2800" dirty="0">
                <a:latin typeface="宋体"/>
                <a:cs typeface="宋体"/>
              </a:rPr>
              <a:t>耦</a:t>
            </a:r>
            <a:r>
              <a:rPr sz="2800" dirty="0">
                <a:latin typeface="MS Mincho"/>
                <a:cs typeface="MS Mincho"/>
              </a:rPr>
              <a:t>。</a:t>
            </a:r>
            <a:endParaRPr sz="2800">
              <a:latin typeface="MS Mincho"/>
              <a:cs typeface="MS Mincho"/>
            </a:endParaRPr>
          </a:p>
          <a:p>
            <a:pPr marL="354965" marR="24130" indent="-342265" defTabSz="-635">
              <a:lnSpc>
                <a:spcPts val="321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Spring MVC WEB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层</a:t>
            </a:r>
            <a:r>
              <a:rPr sz="2800" dirty="0">
                <a:latin typeface="MS Mincho"/>
                <a:cs typeface="MS Mincho"/>
              </a:rPr>
              <a:t>容器可作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625" dirty="0">
                <a:latin typeface="宋体"/>
                <a:cs typeface="宋体"/>
              </a:rPr>
              <a:t>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dirty="0">
                <a:latin typeface="宋体"/>
                <a:cs typeface="宋体"/>
              </a:rPr>
              <a:t>业务层</a:t>
            </a:r>
            <a:r>
              <a:rPr sz="2800" dirty="0">
                <a:latin typeface="Arial"/>
                <a:cs typeface="Arial"/>
              </a:rPr>
              <a:t>”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Spring </a:t>
            </a:r>
            <a:r>
              <a:rPr sz="2800" dirty="0">
                <a:latin typeface="MS Mincho"/>
                <a:cs typeface="MS Mincho"/>
              </a:rPr>
              <a:t>容器的子容器：即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WEB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层</a:t>
            </a:r>
            <a:r>
              <a:rPr sz="2800" dirty="0">
                <a:latin typeface="MS Mincho"/>
                <a:cs typeface="MS Mincho"/>
              </a:rPr>
              <a:t>容器可以引用</a:t>
            </a:r>
            <a:r>
              <a:rPr sz="2800" dirty="0">
                <a:latin typeface="宋体"/>
                <a:cs typeface="宋体"/>
              </a:rPr>
              <a:t>业务层 </a:t>
            </a:r>
            <a:r>
              <a:rPr sz="2800" dirty="0">
                <a:latin typeface="MS Mincho"/>
                <a:cs typeface="MS Mincho"/>
              </a:rPr>
              <a:t>容器的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Bea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dirty="0">
                <a:latin typeface="MS Mincho"/>
                <a:cs typeface="MS Mincho"/>
              </a:rPr>
              <a:t>，而</a:t>
            </a:r>
            <a:r>
              <a:rPr sz="2800" dirty="0">
                <a:latin typeface="宋体"/>
                <a:cs typeface="宋体"/>
              </a:rPr>
              <a:t>业务层</a:t>
            </a:r>
            <a:r>
              <a:rPr sz="2800" dirty="0">
                <a:latin typeface="MS Mincho"/>
                <a:cs typeface="MS Mincho"/>
              </a:rPr>
              <a:t>容器却</a:t>
            </a:r>
            <a:r>
              <a:rPr sz="2800" dirty="0">
                <a:latin typeface="宋体"/>
                <a:cs typeface="宋体"/>
              </a:rPr>
              <a:t>访问</a:t>
            </a:r>
            <a:r>
              <a:rPr sz="2800" dirty="0">
                <a:latin typeface="MS Mincho"/>
                <a:cs typeface="MS Mincho"/>
              </a:rPr>
              <a:t>不到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WEB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层 </a:t>
            </a:r>
            <a:r>
              <a:rPr sz="2800" dirty="0">
                <a:latin typeface="MS Mincho"/>
                <a:cs typeface="MS Mincho"/>
              </a:rPr>
              <a:t>容器的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Bean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1820" y="539496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1820" y="5345429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1820" y="529209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6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1820" y="524256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7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1820" y="518922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9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1820" y="513969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A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1820" y="5085715"/>
            <a:ext cx="7488555" cy="55244"/>
          </a:xfrm>
          <a:custGeom>
            <a:avLst/>
            <a:gdLst/>
            <a:ahLst/>
            <a:cxnLst/>
            <a:rect l="l" t="t" r="r" b="b"/>
            <a:pathLst>
              <a:path w="7488555" h="55245">
                <a:moveTo>
                  <a:pt x="0" y="55245"/>
                </a:moveTo>
                <a:lnTo>
                  <a:pt x="7488555" y="55245"/>
                </a:lnTo>
                <a:lnTo>
                  <a:pt x="7488555" y="0"/>
                </a:lnTo>
                <a:lnTo>
                  <a:pt x="0" y="0"/>
                </a:lnTo>
                <a:lnTo>
                  <a:pt x="0" y="55245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1820" y="503618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1820" y="498284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1820" y="493331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D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1820" y="487997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E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1820" y="483044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0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1820" y="4777104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1820" y="4726940"/>
            <a:ext cx="7488555" cy="51435"/>
          </a:xfrm>
          <a:custGeom>
            <a:avLst/>
            <a:gdLst/>
            <a:ahLst/>
            <a:cxnLst/>
            <a:rect l="l" t="t" r="r" b="b"/>
            <a:pathLst>
              <a:path w="7488555" h="51435">
                <a:moveTo>
                  <a:pt x="0" y="51435"/>
                </a:moveTo>
                <a:lnTo>
                  <a:pt x="7488555" y="51435"/>
                </a:lnTo>
                <a:lnTo>
                  <a:pt x="748855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1820" y="467741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1820" y="462407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3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1820" y="457454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4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1820" y="452120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6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1820" y="447167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7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1820" y="4418329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8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1820" y="4368165"/>
            <a:ext cx="7488555" cy="51435"/>
          </a:xfrm>
          <a:custGeom>
            <a:avLst/>
            <a:gdLst/>
            <a:ahLst/>
            <a:cxnLst/>
            <a:rect l="l" t="t" r="r" b="b"/>
            <a:pathLst>
              <a:path w="7488555" h="51435">
                <a:moveTo>
                  <a:pt x="0" y="51435"/>
                </a:moveTo>
                <a:lnTo>
                  <a:pt x="7488555" y="51435"/>
                </a:lnTo>
                <a:lnTo>
                  <a:pt x="748855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B8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1820" y="431482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9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1820" y="426529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A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1820" y="4211954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B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1820" y="416242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1820" y="410908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1820" y="4044315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4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1820" y="397954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1820" y="391477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1820" y="3850004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1820" y="378523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1820" y="372046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1820" y="3655060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4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1820" y="359029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1820" y="352552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1820" y="3456940"/>
            <a:ext cx="7488555" cy="68580"/>
          </a:xfrm>
          <a:custGeom>
            <a:avLst/>
            <a:gdLst/>
            <a:ahLst/>
            <a:cxnLst/>
            <a:rect l="l" t="t" r="r" b="b"/>
            <a:pathLst>
              <a:path w="7488555" h="68579">
                <a:moveTo>
                  <a:pt x="7488555" y="0"/>
                </a:moveTo>
                <a:lnTo>
                  <a:pt x="7488555" y="68580"/>
                </a:lnTo>
                <a:lnTo>
                  <a:pt x="0" y="6858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91820" y="339217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1820" y="3326765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4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1820" y="326199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1820" y="319722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1820" y="313245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1820" y="306768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91820" y="3002280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1820" y="293751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1820" y="2868930"/>
            <a:ext cx="7488555" cy="68580"/>
          </a:xfrm>
          <a:custGeom>
            <a:avLst/>
            <a:gdLst/>
            <a:ahLst/>
            <a:cxnLst/>
            <a:rect l="l" t="t" r="r" b="b"/>
            <a:pathLst>
              <a:path w="7488555" h="68580">
                <a:moveTo>
                  <a:pt x="7488555" y="0"/>
                </a:moveTo>
                <a:lnTo>
                  <a:pt x="7488555" y="68580"/>
                </a:lnTo>
                <a:lnTo>
                  <a:pt x="0" y="6858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1820" y="280416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1820" y="2739389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1820" y="267462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1820" y="2609214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1820" y="254444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1820" y="247967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1820" y="241490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1820" y="235013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1820" y="2284730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1820" y="2216150"/>
            <a:ext cx="7488555" cy="68580"/>
          </a:xfrm>
          <a:custGeom>
            <a:avLst/>
            <a:gdLst/>
            <a:ahLst/>
            <a:cxnLst/>
            <a:rect l="l" t="t" r="r" b="b"/>
            <a:pathLst>
              <a:path w="7488555" h="68580">
                <a:moveTo>
                  <a:pt x="7488555" y="0"/>
                </a:moveTo>
                <a:lnTo>
                  <a:pt x="7488555" y="68580"/>
                </a:lnTo>
                <a:lnTo>
                  <a:pt x="0" y="6858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1820" y="215138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1820" y="208661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1820" y="2021839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1820" y="1956435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1820" y="1891664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1820" y="182689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1820" y="176212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91820" y="169735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1820" y="1628139"/>
            <a:ext cx="7488555" cy="69215"/>
          </a:xfrm>
          <a:custGeom>
            <a:avLst/>
            <a:gdLst/>
            <a:ahLst/>
            <a:cxnLst/>
            <a:rect l="l" t="t" r="r" b="b"/>
            <a:pathLst>
              <a:path w="7488555" h="69214">
                <a:moveTo>
                  <a:pt x="7488555" y="0"/>
                </a:moveTo>
                <a:lnTo>
                  <a:pt x="7488555" y="69215"/>
                </a:lnTo>
                <a:lnTo>
                  <a:pt x="0" y="6921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1820" y="1628775"/>
            <a:ext cx="7488555" cy="3816350"/>
          </a:xfrm>
          <a:custGeom>
            <a:avLst/>
            <a:gdLst/>
            <a:ahLst/>
            <a:cxnLst/>
            <a:rect l="l" t="t" r="r" b="b"/>
            <a:pathLst>
              <a:path w="7488555" h="3816350">
                <a:moveTo>
                  <a:pt x="0" y="0"/>
                </a:moveTo>
                <a:lnTo>
                  <a:pt x="7488555" y="0"/>
                </a:lnTo>
                <a:lnTo>
                  <a:pt x="7488555" y="3816350"/>
                </a:lnTo>
                <a:lnTo>
                  <a:pt x="0" y="38163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7405" y="4324350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1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7405" y="428117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1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27405" y="4241165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2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7405" y="419798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2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27405" y="4157979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2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27405" y="411480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27405" y="4074795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3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27405" y="403161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4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27405" y="3991610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27405" y="3948429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6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27405" y="3908425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7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27405" y="386524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7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27405" y="3825240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8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27405" y="378206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8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7405" y="3742054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8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27405" y="369887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9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27405" y="3658870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A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27405" y="361569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27405" y="3575685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27405" y="3532504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27405" y="347789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27405" y="342328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D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27405" y="336867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27405" y="331406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F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27405" y="3257550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DF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27405" y="320230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F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27405" y="314769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0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27405" y="309308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27405" y="303847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1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27405" y="2981960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E3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27405" y="2926714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4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27405" y="287210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4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27405" y="281749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27405" y="2760980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E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27405" y="270573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5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27405" y="265112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27405" y="2596514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7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27405" y="254190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7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27405" y="2485389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E9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27405" y="243014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A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27405" y="237553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27405" y="232092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27405" y="2265680"/>
            <a:ext cx="3909060" cy="56515"/>
          </a:xfrm>
          <a:custGeom>
            <a:avLst/>
            <a:gdLst/>
            <a:ahLst/>
            <a:cxnLst/>
            <a:rect l="l" t="t" r="r" b="b"/>
            <a:pathLst>
              <a:path w="3909060" h="56514">
                <a:moveTo>
                  <a:pt x="0" y="56515"/>
                </a:moveTo>
                <a:lnTo>
                  <a:pt x="3909060" y="56515"/>
                </a:lnTo>
                <a:lnTo>
                  <a:pt x="3909060" y="0"/>
                </a:lnTo>
                <a:lnTo>
                  <a:pt x="0" y="0"/>
                </a:lnTo>
                <a:lnTo>
                  <a:pt x="0" y="56515"/>
                </a:lnTo>
                <a:close/>
              </a:path>
            </a:pathLst>
          </a:custGeom>
          <a:solidFill>
            <a:srgbClr val="FFEB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27405" y="2209164"/>
            <a:ext cx="3909060" cy="57785"/>
          </a:xfrm>
          <a:custGeom>
            <a:avLst/>
            <a:gdLst/>
            <a:ahLst/>
            <a:cxnLst/>
            <a:rect l="l" t="t" r="r" b="b"/>
            <a:pathLst>
              <a:path w="3909060" h="57785">
                <a:moveTo>
                  <a:pt x="0" y="57785"/>
                </a:moveTo>
                <a:lnTo>
                  <a:pt x="3909060" y="57785"/>
                </a:lnTo>
                <a:lnTo>
                  <a:pt x="3909060" y="0"/>
                </a:lnTo>
                <a:lnTo>
                  <a:pt x="0" y="0"/>
                </a:lnTo>
                <a:lnTo>
                  <a:pt x="0" y="57785"/>
                </a:lnTo>
                <a:close/>
              </a:path>
            </a:pathLst>
          </a:custGeom>
          <a:solidFill>
            <a:srgbClr val="FFE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27405" y="215455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27405" y="2099310"/>
            <a:ext cx="3909060" cy="56515"/>
          </a:xfrm>
          <a:custGeom>
            <a:avLst/>
            <a:gdLst/>
            <a:ahLst/>
            <a:cxnLst/>
            <a:rect l="l" t="t" r="r" b="b"/>
            <a:pathLst>
              <a:path w="3909060" h="56514">
                <a:moveTo>
                  <a:pt x="0" y="56515"/>
                </a:moveTo>
                <a:lnTo>
                  <a:pt x="3909060" y="56515"/>
                </a:lnTo>
                <a:lnTo>
                  <a:pt x="3909060" y="0"/>
                </a:lnTo>
                <a:lnTo>
                  <a:pt x="0" y="0"/>
                </a:lnTo>
                <a:lnTo>
                  <a:pt x="0" y="56515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27405" y="2044700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E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27405" y="1988185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F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27405" y="1988820"/>
            <a:ext cx="3909060" cy="2376170"/>
          </a:xfrm>
          <a:custGeom>
            <a:avLst/>
            <a:gdLst/>
            <a:ahLst/>
            <a:cxnLst/>
            <a:rect l="l" t="t" r="r" b="b"/>
            <a:pathLst>
              <a:path w="3909060" h="2376170">
                <a:moveTo>
                  <a:pt x="0" y="0"/>
                </a:moveTo>
                <a:lnTo>
                  <a:pt x="3909060" y="0"/>
                </a:lnTo>
                <a:lnTo>
                  <a:pt x="3909060" y="2376170"/>
                </a:lnTo>
                <a:lnTo>
                  <a:pt x="0" y="23761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618605" y="2807970"/>
            <a:ext cx="689610" cy="728980"/>
          </a:xfrm>
          <a:custGeom>
            <a:avLst/>
            <a:gdLst/>
            <a:ahLst/>
            <a:cxnLst/>
            <a:rect l="l" t="t" r="r" b="b"/>
            <a:pathLst>
              <a:path w="689609" h="728979">
                <a:moveTo>
                  <a:pt x="588618" y="106756"/>
                </a:moveTo>
                <a:lnTo>
                  <a:pt x="100991" y="106756"/>
                </a:lnTo>
                <a:lnTo>
                  <a:pt x="120409" y="87739"/>
                </a:lnTo>
                <a:lnTo>
                  <a:pt x="163176" y="54609"/>
                </a:lnTo>
                <a:lnTo>
                  <a:pt x="210591" y="28643"/>
                </a:lnTo>
                <a:lnTo>
                  <a:pt x="261944" y="10593"/>
                </a:lnTo>
                <a:lnTo>
                  <a:pt x="316525" y="1208"/>
                </a:lnTo>
                <a:lnTo>
                  <a:pt x="344805" y="0"/>
                </a:lnTo>
                <a:lnTo>
                  <a:pt x="373084" y="1208"/>
                </a:lnTo>
                <a:lnTo>
                  <a:pt x="427665" y="10593"/>
                </a:lnTo>
                <a:lnTo>
                  <a:pt x="479018" y="28643"/>
                </a:lnTo>
                <a:lnTo>
                  <a:pt x="526433" y="54609"/>
                </a:lnTo>
                <a:lnTo>
                  <a:pt x="569200" y="87739"/>
                </a:lnTo>
                <a:lnTo>
                  <a:pt x="588618" y="106756"/>
                </a:lnTo>
                <a:close/>
              </a:path>
              <a:path w="689609" h="728979">
                <a:moveTo>
                  <a:pt x="689610" y="364490"/>
                </a:moveTo>
                <a:lnTo>
                  <a:pt x="0" y="364490"/>
                </a:lnTo>
                <a:lnTo>
                  <a:pt x="1143" y="334596"/>
                </a:lnTo>
                <a:lnTo>
                  <a:pt x="10020" y="276899"/>
                </a:lnTo>
                <a:lnTo>
                  <a:pt x="27096" y="222614"/>
                </a:lnTo>
                <a:lnTo>
                  <a:pt x="51659" y="172492"/>
                </a:lnTo>
                <a:lnTo>
                  <a:pt x="83000" y="127284"/>
                </a:lnTo>
                <a:lnTo>
                  <a:pt x="606609" y="127284"/>
                </a:lnTo>
                <a:lnTo>
                  <a:pt x="623082" y="149227"/>
                </a:lnTo>
                <a:lnTo>
                  <a:pt x="651123" y="196986"/>
                </a:lnTo>
                <a:lnTo>
                  <a:pt x="672031" y="249283"/>
                </a:lnTo>
                <a:lnTo>
                  <a:pt x="685097" y="305368"/>
                </a:lnTo>
                <a:lnTo>
                  <a:pt x="689610" y="364490"/>
                </a:lnTo>
                <a:close/>
              </a:path>
              <a:path w="689609" h="728979">
                <a:moveTo>
                  <a:pt x="662513" y="506365"/>
                </a:moveTo>
                <a:lnTo>
                  <a:pt x="27096" y="506365"/>
                </a:lnTo>
                <a:lnTo>
                  <a:pt x="17578" y="479696"/>
                </a:lnTo>
                <a:lnTo>
                  <a:pt x="10020" y="452080"/>
                </a:lnTo>
                <a:lnTo>
                  <a:pt x="679589" y="452080"/>
                </a:lnTo>
                <a:lnTo>
                  <a:pt x="672031" y="479696"/>
                </a:lnTo>
                <a:lnTo>
                  <a:pt x="662513" y="506365"/>
                </a:lnTo>
                <a:close/>
              </a:path>
              <a:path w="689609" h="728979">
                <a:moveTo>
                  <a:pt x="637950" y="556487"/>
                </a:moveTo>
                <a:lnTo>
                  <a:pt x="51659" y="556487"/>
                </a:lnTo>
                <a:lnTo>
                  <a:pt x="38486" y="531993"/>
                </a:lnTo>
                <a:lnTo>
                  <a:pt x="651123" y="531993"/>
                </a:lnTo>
                <a:lnTo>
                  <a:pt x="637950" y="556487"/>
                </a:lnTo>
                <a:close/>
              </a:path>
              <a:path w="689609" h="728979">
                <a:moveTo>
                  <a:pt x="344805" y="728980"/>
                </a:moveTo>
                <a:lnTo>
                  <a:pt x="288875" y="724209"/>
                </a:lnTo>
                <a:lnTo>
                  <a:pt x="235820" y="710397"/>
                </a:lnTo>
                <a:lnTo>
                  <a:pt x="186347" y="688296"/>
                </a:lnTo>
                <a:lnTo>
                  <a:pt x="141167" y="658654"/>
                </a:lnTo>
                <a:lnTo>
                  <a:pt x="100991" y="622223"/>
                </a:lnTo>
                <a:lnTo>
                  <a:pt x="66527" y="579752"/>
                </a:lnTo>
                <a:lnTo>
                  <a:pt x="623082" y="579752"/>
                </a:lnTo>
                <a:lnTo>
                  <a:pt x="588618" y="622223"/>
                </a:lnTo>
                <a:lnTo>
                  <a:pt x="548442" y="658654"/>
                </a:lnTo>
                <a:lnTo>
                  <a:pt x="503262" y="688296"/>
                </a:lnTo>
                <a:lnTo>
                  <a:pt x="453789" y="710397"/>
                </a:lnTo>
                <a:lnTo>
                  <a:pt x="400734" y="724209"/>
                </a:lnTo>
                <a:lnTo>
                  <a:pt x="344805" y="728980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618605" y="2807970"/>
            <a:ext cx="689610" cy="728980"/>
          </a:xfrm>
          <a:custGeom>
            <a:avLst/>
            <a:gdLst/>
            <a:ahLst/>
            <a:cxnLst/>
            <a:rect l="l" t="t" r="r" b="b"/>
            <a:pathLst>
              <a:path w="689609" h="728979">
                <a:moveTo>
                  <a:pt x="0" y="364490"/>
                </a:moveTo>
                <a:lnTo>
                  <a:pt x="4512" y="305368"/>
                </a:lnTo>
                <a:lnTo>
                  <a:pt x="17578" y="249283"/>
                </a:lnTo>
                <a:lnTo>
                  <a:pt x="38486" y="196986"/>
                </a:lnTo>
                <a:lnTo>
                  <a:pt x="66527" y="149227"/>
                </a:lnTo>
                <a:lnTo>
                  <a:pt x="100991" y="106756"/>
                </a:lnTo>
                <a:lnTo>
                  <a:pt x="141167" y="70325"/>
                </a:lnTo>
                <a:lnTo>
                  <a:pt x="186347" y="40683"/>
                </a:lnTo>
                <a:lnTo>
                  <a:pt x="235820" y="18582"/>
                </a:lnTo>
                <a:lnTo>
                  <a:pt x="288875" y="4770"/>
                </a:lnTo>
                <a:lnTo>
                  <a:pt x="344805" y="0"/>
                </a:lnTo>
                <a:lnTo>
                  <a:pt x="373084" y="1208"/>
                </a:lnTo>
                <a:lnTo>
                  <a:pt x="427665" y="10593"/>
                </a:lnTo>
                <a:lnTo>
                  <a:pt x="479018" y="28643"/>
                </a:lnTo>
                <a:lnTo>
                  <a:pt x="526433" y="54609"/>
                </a:lnTo>
                <a:lnTo>
                  <a:pt x="569200" y="87739"/>
                </a:lnTo>
                <a:lnTo>
                  <a:pt x="606609" y="127284"/>
                </a:lnTo>
                <a:lnTo>
                  <a:pt x="637950" y="172492"/>
                </a:lnTo>
                <a:lnTo>
                  <a:pt x="662513" y="222614"/>
                </a:lnTo>
                <a:lnTo>
                  <a:pt x="679589" y="276899"/>
                </a:lnTo>
                <a:lnTo>
                  <a:pt x="688466" y="334596"/>
                </a:lnTo>
                <a:lnTo>
                  <a:pt x="689610" y="364490"/>
                </a:lnTo>
                <a:lnTo>
                  <a:pt x="688466" y="394383"/>
                </a:lnTo>
                <a:lnTo>
                  <a:pt x="679589" y="452080"/>
                </a:lnTo>
                <a:lnTo>
                  <a:pt x="662513" y="506365"/>
                </a:lnTo>
                <a:lnTo>
                  <a:pt x="637950" y="556487"/>
                </a:lnTo>
                <a:lnTo>
                  <a:pt x="606609" y="601695"/>
                </a:lnTo>
                <a:lnTo>
                  <a:pt x="569200" y="641240"/>
                </a:lnTo>
                <a:lnTo>
                  <a:pt x="526433" y="674370"/>
                </a:lnTo>
                <a:lnTo>
                  <a:pt x="479018" y="700336"/>
                </a:lnTo>
                <a:lnTo>
                  <a:pt x="427665" y="718386"/>
                </a:lnTo>
                <a:lnTo>
                  <a:pt x="373084" y="727771"/>
                </a:lnTo>
                <a:lnTo>
                  <a:pt x="344805" y="728980"/>
                </a:lnTo>
                <a:lnTo>
                  <a:pt x="316525" y="727771"/>
                </a:lnTo>
                <a:lnTo>
                  <a:pt x="261944" y="718386"/>
                </a:lnTo>
                <a:lnTo>
                  <a:pt x="210591" y="700336"/>
                </a:lnTo>
                <a:lnTo>
                  <a:pt x="163176" y="674370"/>
                </a:lnTo>
                <a:lnTo>
                  <a:pt x="120409" y="641240"/>
                </a:lnTo>
                <a:lnTo>
                  <a:pt x="83000" y="601695"/>
                </a:lnTo>
                <a:lnTo>
                  <a:pt x="51659" y="556487"/>
                </a:lnTo>
                <a:lnTo>
                  <a:pt x="27096" y="506365"/>
                </a:lnTo>
                <a:lnTo>
                  <a:pt x="10020" y="452080"/>
                </a:lnTo>
                <a:lnTo>
                  <a:pt x="1143" y="394383"/>
                </a:lnTo>
                <a:lnTo>
                  <a:pt x="0" y="3644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580957" y="3424237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10794">
            <a:solidFill>
              <a:srgbClr val="2B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549101" y="341439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5636" y="0"/>
                </a:lnTo>
              </a:path>
            </a:pathLst>
          </a:custGeom>
          <a:ln w="11430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519680" y="3403917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79" y="0"/>
                </a:lnTo>
              </a:path>
            </a:pathLst>
          </a:custGeom>
          <a:ln w="12065">
            <a:solidFill>
              <a:srgbClr val="2B5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499360" y="3393440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0" y="0"/>
                </a:moveTo>
                <a:lnTo>
                  <a:pt x="324484" y="0"/>
                </a:lnTo>
              </a:path>
            </a:pathLst>
          </a:custGeom>
          <a:ln w="11429">
            <a:solidFill>
              <a:srgbClr val="2C5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481580" y="3382962"/>
            <a:ext cx="360680" cy="0"/>
          </a:xfrm>
          <a:custGeom>
            <a:avLst/>
            <a:gdLst/>
            <a:ahLst/>
            <a:cxnLst/>
            <a:rect l="l" t="t" r="r" b="b"/>
            <a:pathLst>
              <a:path w="360680">
                <a:moveTo>
                  <a:pt x="0" y="0"/>
                </a:moveTo>
                <a:lnTo>
                  <a:pt x="360679" y="0"/>
                </a:lnTo>
              </a:path>
            </a:pathLst>
          </a:custGeom>
          <a:ln w="12064">
            <a:solidFill>
              <a:srgbClr val="2C5E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467186" y="3372485"/>
            <a:ext cx="389890" cy="0"/>
          </a:xfrm>
          <a:custGeom>
            <a:avLst/>
            <a:gdLst/>
            <a:ahLst/>
            <a:cxnLst/>
            <a:rect l="l" t="t" r="r" b="b"/>
            <a:pathLst>
              <a:path w="389889">
                <a:moveTo>
                  <a:pt x="0" y="0"/>
                </a:moveTo>
                <a:lnTo>
                  <a:pt x="389466" y="0"/>
                </a:lnTo>
              </a:path>
            </a:pathLst>
          </a:custGeom>
          <a:ln w="11430">
            <a:solidFill>
              <a:srgbClr val="2C5F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452370" y="3362325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099" y="0"/>
                </a:lnTo>
              </a:path>
            </a:pathLst>
          </a:custGeom>
          <a:ln w="11430">
            <a:solidFill>
              <a:srgbClr val="2C5F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440305" y="3351847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229" y="0"/>
                </a:lnTo>
              </a:path>
            </a:pathLst>
          </a:custGeom>
          <a:ln w="12065">
            <a:solidFill>
              <a:srgbClr val="2C5F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429510" y="3341370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>
                <a:moveTo>
                  <a:pt x="0" y="0"/>
                </a:moveTo>
                <a:lnTo>
                  <a:pt x="464819" y="0"/>
                </a:lnTo>
              </a:path>
            </a:pathLst>
          </a:custGeom>
          <a:ln w="11429">
            <a:solidFill>
              <a:srgbClr val="2C60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418715" y="3330892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12065">
            <a:solidFill>
              <a:srgbClr val="2D60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409348" y="332041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0" y="0"/>
                </a:moveTo>
                <a:lnTo>
                  <a:pt x="505142" y="0"/>
                </a:lnTo>
              </a:path>
            </a:pathLst>
          </a:custGeom>
          <a:ln w="11430">
            <a:solidFill>
              <a:srgbClr val="2D61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400300" y="3309937"/>
            <a:ext cx="523240" cy="0"/>
          </a:xfrm>
          <a:custGeom>
            <a:avLst/>
            <a:gdLst/>
            <a:ahLst/>
            <a:cxnLst/>
            <a:rect l="l" t="t" r="r" b="b"/>
            <a:pathLst>
              <a:path w="523239">
                <a:moveTo>
                  <a:pt x="0" y="0"/>
                </a:moveTo>
                <a:lnTo>
                  <a:pt x="523239" y="0"/>
                </a:lnTo>
              </a:path>
            </a:pathLst>
          </a:custGeom>
          <a:ln w="12065">
            <a:solidFill>
              <a:srgbClr val="2D61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392680" y="3299460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479" y="0"/>
                </a:lnTo>
              </a:path>
            </a:pathLst>
          </a:custGeom>
          <a:ln w="11430">
            <a:solidFill>
              <a:srgbClr val="2E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385695" y="3289300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>
                <a:moveTo>
                  <a:pt x="0" y="0"/>
                </a:moveTo>
                <a:lnTo>
                  <a:pt x="552449" y="0"/>
                </a:lnTo>
              </a:path>
            </a:pathLst>
          </a:custGeom>
          <a:ln w="11430">
            <a:solidFill>
              <a:srgbClr val="2E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379027" y="3278822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784" y="0"/>
                </a:lnTo>
              </a:path>
            </a:pathLst>
          </a:custGeom>
          <a:ln w="12065">
            <a:solidFill>
              <a:srgbClr val="2E6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373312" y="3268345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7214" y="0"/>
                </a:lnTo>
              </a:path>
            </a:pathLst>
          </a:custGeom>
          <a:ln w="11430">
            <a:solidFill>
              <a:srgbClr val="306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367280" y="3257867"/>
            <a:ext cx="589280" cy="0"/>
          </a:xfrm>
          <a:custGeom>
            <a:avLst/>
            <a:gdLst/>
            <a:ahLst/>
            <a:cxnLst/>
            <a:rect l="l" t="t" r="r" b="b"/>
            <a:pathLst>
              <a:path w="589280">
                <a:moveTo>
                  <a:pt x="0" y="0"/>
                </a:moveTo>
                <a:lnTo>
                  <a:pt x="589279" y="0"/>
                </a:lnTo>
              </a:path>
            </a:pathLst>
          </a:custGeom>
          <a:ln w="12065">
            <a:solidFill>
              <a:srgbClr val="3066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362835" y="3247389"/>
            <a:ext cx="598170" cy="0"/>
          </a:xfrm>
          <a:custGeom>
            <a:avLst/>
            <a:gdLst/>
            <a:ahLst/>
            <a:cxnLst/>
            <a:rect l="l" t="t" r="r" b="b"/>
            <a:pathLst>
              <a:path w="598169">
                <a:moveTo>
                  <a:pt x="0" y="0"/>
                </a:moveTo>
                <a:lnTo>
                  <a:pt x="598169" y="0"/>
                </a:lnTo>
              </a:path>
            </a:pathLst>
          </a:custGeom>
          <a:ln w="11429">
            <a:solidFill>
              <a:srgbClr val="306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358707" y="3236912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606424" y="0"/>
                </a:lnTo>
              </a:path>
            </a:pathLst>
          </a:custGeom>
          <a:ln w="12064">
            <a:solidFill>
              <a:srgbClr val="3166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354421" y="3226435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>
                <a:moveTo>
                  <a:pt x="0" y="0"/>
                </a:moveTo>
                <a:lnTo>
                  <a:pt x="614997" y="0"/>
                </a:lnTo>
              </a:path>
            </a:pathLst>
          </a:custGeom>
          <a:ln w="11430">
            <a:solidFill>
              <a:srgbClr val="3166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351166" y="3216275"/>
            <a:ext cx="621665" cy="0"/>
          </a:xfrm>
          <a:custGeom>
            <a:avLst/>
            <a:gdLst/>
            <a:ahLst/>
            <a:cxnLst/>
            <a:rect l="l" t="t" r="r" b="b"/>
            <a:pathLst>
              <a:path w="621664">
                <a:moveTo>
                  <a:pt x="0" y="0"/>
                </a:moveTo>
                <a:lnTo>
                  <a:pt x="621506" y="0"/>
                </a:lnTo>
              </a:path>
            </a:pathLst>
          </a:custGeom>
          <a:ln w="11430">
            <a:solidFill>
              <a:srgbClr val="31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347912" y="3205797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4">
                <a:moveTo>
                  <a:pt x="0" y="0"/>
                </a:moveTo>
                <a:lnTo>
                  <a:pt x="628014" y="0"/>
                </a:lnTo>
              </a:path>
            </a:pathLst>
          </a:custGeom>
          <a:ln w="12065">
            <a:solidFill>
              <a:srgbClr val="3268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345372" y="3195320"/>
            <a:ext cx="633095" cy="0"/>
          </a:xfrm>
          <a:custGeom>
            <a:avLst/>
            <a:gdLst/>
            <a:ahLst/>
            <a:cxnLst/>
            <a:rect l="l" t="t" r="r" b="b"/>
            <a:pathLst>
              <a:path w="633094">
                <a:moveTo>
                  <a:pt x="0" y="0"/>
                </a:moveTo>
                <a:lnTo>
                  <a:pt x="633094" y="0"/>
                </a:lnTo>
              </a:path>
            </a:pathLst>
          </a:custGeom>
          <a:ln w="11430">
            <a:solidFill>
              <a:srgbClr val="326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342673" y="3184842"/>
            <a:ext cx="638810" cy="0"/>
          </a:xfrm>
          <a:custGeom>
            <a:avLst/>
            <a:gdLst/>
            <a:ahLst/>
            <a:cxnLst/>
            <a:rect l="l" t="t" r="r" b="b"/>
            <a:pathLst>
              <a:path w="638810">
                <a:moveTo>
                  <a:pt x="0" y="0"/>
                </a:moveTo>
                <a:lnTo>
                  <a:pt x="638492" y="0"/>
                </a:lnTo>
              </a:path>
            </a:pathLst>
          </a:custGeom>
          <a:ln w="12065">
            <a:solidFill>
              <a:srgbClr val="336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341086" y="3175000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667" y="0"/>
                </a:lnTo>
              </a:path>
            </a:pathLst>
          </a:custGeom>
          <a:ln w="11429">
            <a:solidFill>
              <a:srgbClr val="336B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339657" y="3164839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4525" y="0"/>
                </a:lnTo>
              </a:path>
            </a:pathLst>
          </a:custGeom>
          <a:ln w="11430">
            <a:solidFill>
              <a:srgbClr val="336B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338070" y="314896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175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338705" y="3154679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430" y="0"/>
                </a:lnTo>
              </a:path>
            </a:pathLst>
          </a:custGeom>
          <a:ln w="11429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337435" y="3143250"/>
            <a:ext cx="648970" cy="0"/>
          </a:xfrm>
          <a:custGeom>
            <a:avLst/>
            <a:gdLst/>
            <a:ahLst/>
            <a:cxnLst/>
            <a:rect l="l" t="t" r="r" b="b"/>
            <a:pathLst>
              <a:path w="648969">
                <a:moveTo>
                  <a:pt x="0" y="0"/>
                </a:moveTo>
                <a:lnTo>
                  <a:pt x="648970" y="0"/>
                </a:lnTo>
              </a:path>
            </a:pathLst>
          </a:custGeom>
          <a:ln w="11429">
            <a:solidFill>
              <a:srgbClr val="336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337355" y="3132772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>
                <a:moveTo>
                  <a:pt x="0" y="0"/>
                </a:moveTo>
                <a:lnTo>
                  <a:pt x="649128" y="0"/>
                </a:lnTo>
              </a:path>
            </a:pathLst>
          </a:custGeom>
          <a:ln w="12065">
            <a:solidFill>
              <a:srgbClr val="336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337117" y="3122929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>
                <a:moveTo>
                  <a:pt x="0" y="0"/>
                </a:moveTo>
                <a:lnTo>
                  <a:pt x="649605" y="0"/>
                </a:lnTo>
              </a:path>
            </a:pathLst>
          </a:custGeom>
          <a:ln w="11429">
            <a:solidFill>
              <a:srgbClr val="346D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337514" y="3107054"/>
            <a:ext cx="648970" cy="0"/>
          </a:xfrm>
          <a:custGeom>
            <a:avLst/>
            <a:gdLst/>
            <a:ahLst/>
            <a:cxnLst/>
            <a:rect l="l" t="t" r="r" b="b"/>
            <a:pathLst>
              <a:path w="648969">
                <a:moveTo>
                  <a:pt x="0" y="0"/>
                </a:moveTo>
                <a:lnTo>
                  <a:pt x="648811" y="0"/>
                </a:lnTo>
              </a:path>
            </a:pathLst>
          </a:custGeom>
          <a:ln w="3175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337435" y="3112770"/>
            <a:ext cx="648970" cy="0"/>
          </a:xfrm>
          <a:custGeom>
            <a:avLst/>
            <a:gdLst/>
            <a:ahLst/>
            <a:cxnLst/>
            <a:rect l="l" t="t" r="r" b="b"/>
            <a:pathLst>
              <a:path w="648969">
                <a:moveTo>
                  <a:pt x="0" y="0"/>
                </a:moveTo>
                <a:lnTo>
                  <a:pt x="648970" y="0"/>
                </a:lnTo>
              </a:path>
            </a:pathLst>
          </a:custGeom>
          <a:ln w="11430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337831" y="3101339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8176" y="0"/>
                </a:lnTo>
              </a:path>
            </a:pathLst>
          </a:custGeom>
          <a:ln w="11430">
            <a:solidFill>
              <a:srgbClr val="346E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338070" y="309118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1429">
            <a:solidFill>
              <a:srgbClr val="3570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339340" y="3080702"/>
            <a:ext cx="645160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0" y="0"/>
                </a:moveTo>
                <a:lnTo>
                  <a:pt x="645160" y="0"/>
                </a:lnTo>
              </a:path>
            </a:pathLst>
          </a:custGeom>
          <a:ln w="12065">
            <a:solidFill>
              <a:srgbClr val="35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341324" y="3070225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191" y="0"/>
                </a:lnTo>
              </a:path>
            </a:pathLst>
          </a:custGeom>
          <a:ln w="11430">
            <a:solidFill>
              <a:srgbClr val="35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343785" y="3060064"/>
            <a:ext cx="636270" cy="0"/>
          </a:xfrm>
          <a:custGeom>
            <a:avLst/>
            <a:gdLst/>
            <a:ahLst/>
            <a:cxnLst/>
            <a:rect l="l" t="t" r="r" b="b"/>
            <a:pathLst>
              <a:path w="636269">
                <a:moveTo>
                  <a:pt x="0" y="0"/>
                </a:moveTo>
                <a:lnTo>
                  <a:pt x="636270" y="0"/>
                </a:lnTo>
              </a:path>
            </a:pathLst>
          </a:custGeom>
          <a:ln w="12700">
            <a:solidFill>
              <a:srgbClr val="377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345689" y="3049270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460" y="0"/>
                </a:lnTo>
              </a:path>
            </a:pathLst>
          </a:custGeom>
          <a:ln w="11430">
            <a:solidFill>
              <a:srgbClr val="3772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348230" y="3038792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>
                <a:moveTo>
                  <a:pt x="0" y="0"/>
                </a:moveTo>
                <a:lnTo>
                  <a:pt x="627380" y="0"/>
                </a:lnTo>
              </a:path>
            </a:pathLst>
          </a:custGeom>
          <a:ln w="12065">
            <a:solidFill>
              <a:srgbClr val="3772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351643" y="3028314"/>
            <a:ext cx="621030" cy="0"/>
          </a:xfrm>
          <a:custGeom>
            <a:avLst/>
            <a:gdLst/>
            <a:ahLst/>
            <a:cxnLst/>
            <a:rect l="l" t="t" r="r" b="b"/>
            <a:pathLst>
              <a:path w="621030">
                <a:moveTo>
                  <a:pt x="0" y="0"/>
                </a:moveTo>
                <a:lnTo>
                  <a:pt x="620553" y="0"/>
                </a:lnTo>
              </a:path>
            </a:pathLst>
          </a:custGeom>
          <a:ln w="11430">
            <a:solidFill>
              <a:srgbClr val="3872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354818" y="301815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203" y="0"/>
                </a:lnTo>
              </a:path>
            </a:pathLst>
          </a:custGeom>
          <a:ln w="11430">
            <a:solidFill>
              <a:srgbClr val="3873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359263" y="300767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313" y="0"/>
                </a:lnTo>
              </a:path>
            </a:pathLst>
          </a:custGeom>
          <a:ln w="12065">
            <a:solidFill>
              <a:srgbClr val="387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363470" y="2997200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900" y="0"/>
                </a:lnTo>
              </a:path>
            </a:pathLst>
          </a:custGeom>
          <a:ln w="11430">
            <a:solidFill>
              <a:srgbClr val="3974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368550" y="2986722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40" y="0"/>
                </a:lnTo>
              </a:path>
            </a:pathLst>
          </a:custGeom>
          <a:ln w="12065">
            <a:solidFill>
              <a:srgbClr val="3976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373947" y="297624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945" y="0"/>
                </a:lnTo>
              </a:path>
            </a:pathLst>
          </a:custGeom>
          <a:ln w="11430">
            <a:solidFill>
              <a:srgbClr val="397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380297" y="2966085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4">
                <a:moveTo>
                  <a:pt x="0" y="0"/>
                </a:moveTo>
                <a:lnTo>
                  <a:pt x="563245" y="0"/>
                </a:lnTo>
              </a:path>
            </a:pathLst>
          </a:custGeom>
          <a:ln w="11430">
            <a:solidFill>
              <a:srgbClr val="397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386783" y="2955607"/>
            <a:ext cx="550545" cy="0"/>
          </a:xfrm>
          <a:custGeom>
            <a:avLst/>
            <a:gdLst/>
            <a:ahLst/>
            <a:cxnLst/>
            <a:rect l="l" t="t" r="r" b="b"/>
            <a:pathLst>
              <a:path w="550544">
                <a:moveTo>
                  <a:pt x="0" y="0"/>
                </a:moveTo>
                <a:lnTo>
                  <a:pt x="550272" y="0"/>
                </a:lnTo>
              </a:path>
            </a:pathLst>
          </a:custGeom>
          <a:ln w="12065">
            <a:solidFill>
              <a:srgbClr val="3978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394494" y="2944812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5">
                <a:moveTo>
                  <a:pt x="0" y="0"/>
                </a:moveTo>
                <a:lnTo>
                  <a:pt x="534851" y="0"/>
                </a:lnTo>
              </a:path>
            </a:pathLst>
          </a:custGeom>
          <a:ln w="12065">
            <a:solidFill>
              <a:srgbClr val="3A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402363" y="2908300"/>
            <a:ext cx="519430" cy="31115"/>
          </a:xfrm>
          <a:custGeom>
            <a:avLst/>
            <a:gdLst/>
            <a:ahLst/>
            <a:cxnLst/>
            <a:rect l="l" t="t" r="r" b="b"/>
            <a:pathLst>
              <a:path w="519430" h="31114">
                <a:moveTo>
                  <a:pt x="519112" y="31115"/>
                </a:moveTo>
                <a:lnTo>
                  <a:pt x="0" y="31115"/>
                </a:lnTo>
                <a:lnTo>
                  <a:pt x="476" y="30479"/>
                </a:lnTo>
                <a:lnTo>
                  <a:pt x="3651" y="26669"/>
                </a:lnTo>
                <a:lnTo>
                  <a:pt x="7461" y="22859"/>
                </a:lnTo>
                <a:lnTo>
                  <a:pt x="10636" y="19049"/>
                </a:lnTo>
                <a:lnTo>
                  <a:pt x="14446" y="13969"/>
                </a:lnTo>
                <a:lnTo>
                  <a:pt x="28416" y="0"/>
                </a:lnTo>
                <a:lnTo>
                  <a:pt x="490696" y="0"/>
                </a:lnTo>
                <a:lnTo>
                  <a:pt x="504666" y="13969"/>
                </a:lnTo>
                <a:lnTo>
                  <a:pt x="508476" y="19049"/>
                </a:lnTo>
                <a:lnTo>
                  <a:pt x="511651" y="22859"/>
                </a:lnTo>
                <a:lnTo>
                  <a:pt x="515461" y="26669"/>
                </a:lnTo>
                <a:lnTo>
                  <a:pt x="518636" y="30479"/>
                </a:lnTo>
                <a:lnTo>
                  <a:pt x="519112" y="31115"/>
                </a:lnTo>
                <a:close/>
              </a:path>
            </a:pathLst>
          </a:custGeom>
          <a:solidFill>
            <a:srgbClr val="3A7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430780" y="2877820"/>
            <a:ext cx="462280" cy="30480"/>
          </a:xfrm>
          <a:custGeom>
            <a:avLst/>
            <a:gdLst/>
            <a:ahLst/>
            <a:cxnLst/>
            <a:rect l="l" t="t" r="r" b="b"/>
            <a:pathLst>
              <a:path w="462280" h="30480">
                <a:moveTo>
                  <a:pt x="462280" y="30480"/>
                </a:moveTo>
                <a:lnTo>
                  <a:pt x="0" y="30480"/>
                </a:lnTo>
                <a:lnTo>
                  <a:pt x="1270" y="29209"/>
                </a:lnTo>
                <a:lnTo>
                  <a:pt x="5715" y="25399"/>
                </a:lnTo>
                <a:lnTo>
                  <a:pt x="9525" y="21589"/>
                </a:lnTo>
                <a:lnTo>
                  <a:pt x="13970" y="17779"/>
                </a:lnTo>
                <a:lnTo>
                  <a:pt x="18415" y="15239"/>
                </a:lnTo>
                <a:lnTo>
                  <a:pt x="22225" y="11429"/>
                </a:lnTo>
                <a:lnTo>
                  <a:pt x="35560" y="1269"/>
                </a:lnTo>
                <a:lnTo>
                  <a:pt x="38099" y="0"/>
                </a:lnTo>
                <a:lnTo>
                  <a:pt x="424180" y="0"/>
                </a:lnTo>
                <a:lnTo>
                  <a:pt x="426720" y="1269"/>
                </a:lnTo>
                <a:lnTo>
                  <a:pt x="440055" y="11429"/>
                </a:lnTo>
                <a:lnTo>
                  <a:pt x="443865" y="15239"/>
                </a:lnTo>
                <a:lnTo>
                  <a:pt x="448310" y="17779"/>
                </a:lnTo>
                <a:lnTo>
                  <a:pt x="452755" y="21589"/>
                </a:lnTo>
                <a:lnTo>
                  <a:pt x="456565" y="25399"/>
                </a:lnTo>
                <a:lnTo>
                  <a:pt x="461010" y="29209"/>
                </a:lnTo>
                <a:lnTo>
                  <a:pt x="462280" y="30480"/>
                </a:lnTo>
                <a:close/>
              </a:path>
            </a:pathLst>
          </a:custGeom>
          <a:solidFill>
            <a:srgbClr val="397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468879" y="2847339"/>
            <a:ext cx="386080" cy="30480"/>
          </a:xfrm>
          <a:custGeom>
            <a:avLst/>
            <a:gdLst/>
            <a:ahLst/>
            <a:cxnLst/>
            <a:rect l="l" t="t" r="r" b="b"/>
            <a:pathLst>
              <a:path w="386080" h="30480">
                <a:moveTo>
                  <a:pt x="386080" y="30480"/>
                </a:moveTo>
                <a:lnTo>
                  <a:pt x="0" y="30480"/>
                </a:lnTo>
                <a:lnTo>
                  <a:pt x="2540" y="29209"/>
                </a:lnTo>
                <a:lnTo>
                  <a:pt x="11430" y="22859"/>
                </a:lnTo>
                <a:lnTo>
                  <a:pt x="16510" y="19049"/>
                </a:lnTo>
                <a:lnTo>
                  <a:pt x="20955" y="16509"/>
                </a:lnTo>
                <a:lnTo>
                  <a:pt x="31115" y="11429"/>
                </a:lnTo>
                <a:lnTo>
                  <a:pt x="35560" y="8889"/>
                </a:lnTo>
                <a:lnTo>
                  <a:pt x="53340" y="0"/>
                </a:lnTo>
                <a:lnTo>
                  <a:pt x="332740" y="0"/>
                </a:lnTo>
                <a:lnTo>
                  <a:pt x="350520" y="8889"/>
                </a:lnTo>
                <a:lnTo>
                  <a:pt x="354965" y="11429"/>
                </a:lnTo>
                <a:lnTo>
                  <a:pt x="365125" y="16509"/>
                </a:lnTo>
                <a:lnTo>
                  <a:pt x="369570" y="19049"/>
                </a:lnTo>
                <a:lnTo>
                  <a:pt x="374650" y="22859"/>
                </a:lnTo>
                <a:lnTo>
                  <a:pt x="383540" y="29209"/>
                </a:lnTo>
                <a:lnTo>
                  <a:pt x="386080" y="30480"/>
                </a:lnTo>
                <a:close/>
              </a:path>
            </a:pathLst>
          </a:custGeom>
          <a:solidFill>
            <a:srgbClr val="3979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522219" y="2816860"/>
            <a:ext cx="279400" cy="30480"/>
          </a:xfrm>
          <a:custGeom>
            <a:avLst/>
            <a:gdLst/>
            <a:ahLst/>
            <a:cxnLst/>
            <a:rect l="l" t="t" r="r" b="b"/>
            <a:pathLst>
              <a:path w="279400" h="30480">
                <a:moveTo>
                  <a:pt x="144780" y="1270"/>
                </a:moveTo>
                <a:lnTo>
                  <a:pt x="134620" y="1270"/>
                </a:lnTo>
                <a:lnTo>
                  <a:pt x="139700" y="0"/>
                </a:lnTo>
                <a:lnTo>
                  <a:pt x="144780" y="1270"/>
                </a:lnTo>
                <a:close/>
              </a:path>
              <a:path w="279400" h="30480">
                <a:moveTo>
                  <a:pt x="279400" y="30480"/>
                </a:moveTo>
                <a:lnTo>
                  <a:pt x="0" y="30480"/>
                </a:lnTo>
                <a:lnTo>
                  <a:pt x="7620" y="26670"/>
                </a:lnTo>
                <a:lnTo>
                  <a:pt x="12700" y="25400"/>
                </a:lnTo>
                <a:lnTo>
                  <a:pt x="18415" y="22860"/>
                </a:lnTo>
                <a:lnTo>
                  <a:pt x="28575" y="19050"/>
                </a:lnTo>
                <a:lnTo>
                  <a:pt x="34290" y="17780"/>
                </a:lnTo>
                <a:lnTo>
                  <a:pt x="39370" y="15240"/>
                </a:lnTo>
                <a:lnTo>
                  <a:pt x="45085" y="13970"/>
                </a:lnTo>
                <a:lnTo>
                  <a:pt x="50165" y="12700"/>
                </a:lnTo>
                <a:lnTo>
                  <a:pt x="61595" y="10160"/>
                </a:lnTo>
                <a:lnTo>
                  <a:pt x="66675" y="8890"/>
                </a:lnTo>
                <a:lnTo>
                  <a:pt x="83820" y="5080"/>
                </a:lnTo>
                <a:lnTo>
                  <a:pt x="88900" y="3810"/>
                </a:lnTo>
                <a:lnTo>
                  <a:pt x="111760" y="1270"/>
                </a:lnTo>
                <a:lnTo>
                  <a:pt x="167640" y="1270"/>
                </a:lnTo>
                <a:lnTo>
                  <a:pt x="190500" y="3810"/>
                </a:lnTo>
                <a:lnTo>
                  <a:pt x="195580" y="5080"/>
                </a:lnTo>
                <a:lnTo>
                  <a:pt x="212725" y="8890"/>
                </a:lnTo>
                <a:lnTo>
                  <a:pt x="217805" y="10160"/>
                </a:lnTo>
                <a:lnTo>
                  <a:pt x="229235" y="12700"/>
                </a:lnTo>
                <a:lnTo>
                  <a:pt x="234315" y="13970"/>
                </a:lnTo>
                <a:lnTo>
                  <a:pt x="240030" y="15240"/>
                </a:lnTo>
                <a:lnTo>
                  <a:pt x="245110" y="17780"/>
                </a:lnTo>
                <a:lnTo>
                  <a:pt x="250825" y="19050"/>
                </a:lnTo>
                <a:lnTo>
                  <a:pt x="260985" y="22860"/>
                </a:lnTo>
                <a:lnTo>
                  <a:pt x="266700" y="25400"/>
                </a:lnTo>
                <a:lnTo>
                  <a:pt x="271780" y="26670"/>
                </a:lnTo>
                <a:lnTo>
                  <a:pt x="279400" y="30480"/>
                </a:lnTo>
                <a:close/>
              </a:path>
            </a:pathLst>
          </a:custGeom>
          <a:solidFill>
            <a:srgbClr val="387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336800" y="2816860"/>
            <a:ext cx="650240" cy="612140"/>
          </a:xfrm>
          <a:custGeom>
            <a:avLst/>
            <a:gdLst/>
            <a:ahLst/>
            <a:cxnLst/>
            <a:rect l="l" t="t" r="r" b="b"/>
            <a:pathLst>
              <a:path w="650239" h="612139">
                <a:moveTo>
                  <a:pt x="0" y="306070"/>
                </a:moveTo>
                <a:lnTo>
                  <a:pt x="4255" y="256424"/>
                </a:lnTo>
                <a:lnTo>
                  <a:pt x="16574" y="209328"/>
                </a:lnTo>
                <a:lnTo>
                  <a:pt x="36289" y="165413"/>
                </a:lnTo>
                <a:lnTo>
                  <a:pt x="62729" y="125309"/>
                </a:lnTo>
                <a:lnTo>
                  <a:pt x="95225" y="89646"/>
                </a:lnTo>
                <a:lnTo>
                  <a:pt x="133108" y="59053"/>
                </a:lnTo>
                <a:lnTo>
                  <a:pt x="175708" y="34163"/>
                </a:lnTo>
                <a:lnTo>
                  <a:pt x="222356" y="15603"/>
                </a:lnTo>
                <a:lnTo>
                  <a:pt x="272383" y="4005"/>
                </a:lnTo>
                <a:lnTo>
                  <a:pt x="325120" y="0"/>
                </a:lnTo>
                <a:lnTo>
                  <a:pt x="351784" y="1014"/>
                </a:lnTo>
                <a:lnTo>
                  <a:pt x="403250" y="8895"/>
                </a:lnTo>
                <a:lnTo>
                  <a:pt x="451671" y="24052"/>
                </a:lnTo>
                <a:lnTo>
                  <a:pt x="496379" y="45856"/>
                </a:lnTo>
                <a:lnTo>
                  <a:pt x="536704" y="73676"/>
                </a:lnTo>
                <a:lnTo>
                  <a:pt x="571977" y="106883"/>
                </a:lnTo>
                <a:lnTo>
                  <a:pt x="601529" y="144845"/>
                </a:lnTo>
                <a:lnTo>
                  <a:pt x="624690" y="186934"/>
                </a:lnTo>
                <a:lnTo>
                  <a:pt x="640791" y="232518"/>
                </a:lnTo>
                <a:lnTo>
                  <a:pt x="649162" y="280967"/>
                </a:lnTo>
                <a:lnTo>
                  <a:pt x="650240" y="306070"/>
                </a:lnTo>
                <a:lnTo>
                  <a:pt x="649162" y="331172"/>
                </a:lnTo>
                <a:lnTo>
                  <a:pt x="640791" y="379621"/>
                </a:lnTo>
                <a:lnTo>
                  <a:pt x="624690" y="425205"/>
                </a:lnTo>
                <a:lnTo>
                  <a:pt x="601529" y="467294"/>
                </a:lnTo>
                <a:lnTo>
                  <a:pt x="571977" y="505256"/>
                </a:lnTo>
                <a:lnTo>
                  <a:pt x="536704" y="538463"/>
                </a:lnTo>
                <a:lnTo>
                  <a:pt x="496379" y="566283"/>
                </a:lnTo>
                <a:lnTo>
                  <a:pt x="451671" y="588087"/>
                </a:lnTo>
                <a:lnTo>
                  <a:pt x="403250" y="603244"/>
                </a:lnTo>
                <a:lnTo>
                  <a:pt x="351784" y="611125"/>
                </a:lnTo>
                <a:lnTo>
                  <a:pt x="325120" y="612140"/>
                </a:lnTo>
                <a:lnTo>
                  <a:pt x="298455" y="611125"/>
                </a:lnTo>
                <a:lnTo>
                  <a:pt x="246989" y="603244"/>
                </a:lnTo>
                <a:lnTo>
                  <a:pt x="198568" y="588087"/>
                </a:lnTo>
                <a:lnTo>
                  <a:pt x="153860" y="566283"/>
                </a:lnTo>
                <a:lnTo>
                  <a:pt x="113535" y="538463"/>
                </a:lnTo>
                <a:lnTo>
                  <a:pt x="78262" y="505256"/>
                </a:lnTo>
                <a:lnTo>
                  <a:pt x="48710" y="467294"/>
                </a:lnTo>
                <a:lnTo>
                  <a:pt x="25549" y="425205"/>
                </a:lnTo>
                <a:lnTo>
                  <a:pt x="9448" y="379621"/>
                </a:lnTo>
                <a:lnTo>
                  <a:pt x="1077" y="331172"/>
                </a:lnTo>
                <a:lnTo>
                  <a:pt x="0" y="3060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 txBox="1"/>
          <p:nvPr/>
        </p:nvSpPr>
        <p:spPr>
          <a:xfrm>
            <a:off x="3226435" y="3796029"/>
            <a:ext cx="4770755" cy="140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8940"/>
            <a:r>
              <a:rPr sz="1800" spc="-5" dirty="0">
                <a:latin typeface="Calibri"/>
                <a:cs typeface="Calibri"/>
              </a:rPr>
              <a:t>Cus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mer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  <a:p>
            <a:pPr marL="12700">
              <a:spcBef>
                <a:spcPts val="105"/>
              </a:spcBef>
            </a:pP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mvc</a:t>
            </a:r>
            <a:r>
              <a:rPr sz="1800" spc="-5" dirty="0">
                <a:latin typeface="Calibri"/>
                <a:cs typeface="Calibri"/>
              </a:rPr>
              <a:t>.x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  <a:p>
            <a:endParaRPr sz="18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R="5080" algn="r"/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ns.x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98625" y="2355850"/>
            <a:ext cx="15290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latin typeface="Calibri"/>
                <a:cs typeface="Calibri"/>
              </a:rPr>
              <a:t>Cus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merAct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2987675" y="3122930"/>
            <a:ext cx="3630929" cy="49530"/>
          </a:xfrm>
          <a:custGeom>
            <a:avLst/>
            <a:gdLst/>
            <a:ahLst/>
            <a:cxnLst/>
            <a:rect l="l" t="t" r="r" b="b"/>
            <a:pathLst>
              <a:path w="3630929" h="49530">
                <a:moveTo>
                  <a:pt x="0" y="0"/>
                </a:moveTo>
                <a:lnTo>
                  <a:pt x="3630930" y="4953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531609" y="3114039"/>
            <a:ext cx="86995" cy="114300"/>
          </a:xfrm>
          <a:custGeom>
            <a:avLst/>
            <a:gdLst/>
            <a:ahLst/>
            <a:cxnLst/>
            <a:rect l="l" t="t" r="r" b="b"/>
            <a:pathLst>
              <a:path w="86995" h="114300">
                <a:moveTo>
                  <a:pt x="86995" y="58420"/>
                </a:moveTo>
                <a:lnTo>
                  <a:pt x="1905" y="0"/>
                </a:lnTo>
                <a:lnTo>
                  <a:pt x="86995" y="58420"/>
                </a:lnTo>
                <a:lnTo>
                  <a:pt x="0" y="114300"/>
                </a:lnTo>
                <a:lnTo>
                  <a:pt x="86995" y="5842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985135" y="2070100"/>
            <a:ext cx="3820160" cy="913765"/>
          </a:xfrm>
          <a:custGeom>
            <a:avLst/>
            <a:gdLst/>
            <a:ahLst/>
            <a:cxnLst/>
            <a:rect l="l" t="t" r="r" b="b"/>
            <a:pathLst>
              <a:path w="3820159" h="913764">
                <a:moveTo>
                  <a:pt x="3820160" y="739140"/>
                </a:moveTo>
                <a:lnTo>
                  <a:pt x="3763645" y="662305"/>
                </a:lnTo>
                <a:lnTo>
                  <a:pt x="3707130" y="586740"/>
                </a:lnTo>
                <a:lnTo>
                  <a:pt x="3648710" y="511810"/>
                </a:lnTo>
                <a:lnTo>
                  <a:pt x="3588385" y="440055"/>
                </a:lnTo>
                <a:lnTo>
                  <a:pt x="3526155" y="370205"/>
                </a:lnTo>
                <a:lnTo>
                  <a:pt x="3460115" y="304800"/>
                </a:lnTo>
                <a:lnTo>
                  <a:pt x="3390900" y="243840"/>
                </a:lnTo>
                <a:lnTo>
                  <a:pt x="3316605" y="187325"/>
                </a:lnTo>
                <a:lnTo>
                  <a:pt x="3237865" y="137160"/>
                </a:lnTo>
                <a:lnTo>
                  <a:pt x="3153410" y="93980"/>
                </a:lnTo>
                <a:lnTo>
                  <a:pt x="3061970" y="57785"/>
                </a:lnTo>
                <a:lnTo>
                  <a:pt x="2964180" y="29210"/>
                </a:lnTo>
                <a:lnTo>
                  <a:pt x="2858770" y="10160"/>
                </a:lnTo>
                <a:lnTo>
                  <a:pt x="2744470" y="0"/>
                </a:lnTo>
                <a:lnTo>
                  <a:pt x="2621915" y="635"/>
                </a:lnTo>
                <a:lnTo>
                  <a:pt x="2489835" y="12065"/>
                </a:lnTo>
                <a:lnTo>
                  <a:pt x="2348865" y="33020"/>
                </a:lnTo>
                <a:lnTo>
                  <a:pt x="2200275" y="64135"/>
                </a:lnTo>
                <a:lnTo>
                  <a:pt x="2043430" y="104140"/>
                </a:lnTo>
                <a:lnTo>
                  <a:pt x="1879600" y="151765"/>
                </a:lnTo>
                <a:lnTo>
                  <a:pt x="1710055" y="207010"/>
                </a:lnTo>
                <a:lnTo>
                  <a:pt x="1534160" y="269240"/>
                </a:lnTo>
                <a:lnTo>
                  <a:pt x="1353185" y="336550"/>
                </a:lnTo>
                <a:lnTo>
                  <a:pt x="1168400" y="409575"/>
                </a:lnTo>
                <a:lnTo>
                  <a:pt x="979170" y="487045"/>
                </a:lnTo>
                <a:lnTo>
                  <a:pt x="787400" y="567690"/>
                </a:lnTo>
                <a:lnTo>
                  <a:pt x="592455" y="651510"/>
                </a:lnTo>
                <a:lnTo>
                  <a:pt x="396240" y="737870"/>
                </a:lnTo>
                <a:lnTo>
                  <a:pt x="198120" y="825500"/>
                </a:lnTo>
                <a:lnTo>
                  <a:pt x="0" y="913765"/>
                </a:lnTo>
              </a:path>
            </a:pathLst>
          </a:custGeom>
          <a:ln w="25400">
            <a:solidFill>
              <a:srgbClr val="37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987675" y="2807970"/>
            <a:ext cx="0" cy="314960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0"/>
                </a:moveTo>
                <a:lnTo>
                  <a:pt x="0" y="31496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985135" y="2985135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56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652135" y="1628775"/>
            <a:ext cx="288290" cy="832485"/>
          </a:xfrm>
          <a:custGeom>
            <a:avLst/>
            <a:gdLst/>
            <a:ahLst/>
            <a:cxnLst/>
            <a:rect l="l" t="t" r="r" b="b"/>
            <a:pathLst>
              <a:path w="288289" h="832485">
                <a:moveTo>
                  <a:pt x="288290" y="0"/>
                </a:moveTo>
                <a:lnTo>
                  <a:pt x="0" y="83248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436235" y="1772920"/>
            <a:ext cx="648335" cy="504190"/>
          </a:xfrm>
          <a:custGeom>
            <a:avLst/>
            <a:gdLst/>
            <a:ahLst/>
            <a:cxnLst/>
            <a:rect l="l" t="t" r="r" b="b"/>
            <a:pathLst>
              <a:path w="648335" h="504189">
                <a:moveTo>
                  <a:pt x="0" y="0"/>
                </a:moveTo>
                <a:lnTo>
                  <a:pt x="648335" y="50419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257550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比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725170">
              <a:lnSpc>
                <a:spcPts val="4285"/>
              </a:lnSpc>
            </a:pPr>
            <a:r>
              <a:rPr dirty="0"/>
              <a:t>SpringMVC</a:t>
            </a:r>
            <a:r>
              <a:rPr spc="-25" dirty="0"/>
              <a:t> </a:t>
            </a:r>
            <a:r>
              <a:rPr dirty="0">
                <a:latin typeface="宋体"/>
                <a:cs typeface="宋体"/>
              </a:rPr>
              <a:t>对</a:t>
            </a:r>
            <a:r>
              <a:rPr dirty="0">
                <a:latin typeface="MS Mincho"/>
                <a:cs typeface="MS Mincho"/>
              </a:rPr>
              <a:t>比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Struts2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4980" y="1996122"/>
            <a:ext cx="8030209" cy="297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①</a:t>
            </a:r>
            <a:r>
              <a:rPr sz="2400" dirty="0">
                <a:latin typeface="Arial"/>
                <a:cs typeface="Arial"/>
              </a:rPr>
              <a:t>. Spring MVC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的入口是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Servlet,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Struts2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 marL="354965" marR="7620" indent="-342265" defTabSz="-635">
              <a:lnSpc>
                <a:spcPts val="275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②</a:t>
            </a:r>
            <a:r>
              <a:rPr sz="2400" dirty="0">
                <a:latin typeface="Arial"/>
                <a:cs typeface="Arial"/>
              </a:rPr>
              <a:t>. Spring MVC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会稍微比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Struts2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快些</a:t>
            </a:r>
            <a:r>
              <a:rPr sz="2400" dirty="0">
                <a:latin typeface="Arial"/>
                <a:cs typeface="Arial"/>
              </a:rPr>
              <a:t>. Spring MVC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是基 于方法</a:t>
            </a:r>
            <a:r>
              <a:rPr sz="2400" dirty="0">
                <a:latin typeface="宋体"/>
                <a:cs typeface="宋体"/>
              </a:rPr>
              <a:t>设计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Sturts2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是基于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Batang"/>
                <a:cs typeface="Batang"/>
              </a:rPr>
              <a:t>每</a:t>
            </a:r>
            <a:r>
              <a:rPr sz="2400" dirty="0">
                <a:latin typeface="MS Mincho"/>
                <a:cs typeface="MS Mincho"/>
              </a:rPr>
              <a:t>次</a:t>
            </a:r>
            <a:r>
              <a:rPr sz="2400" dirty="0">
                <a:latin typeface="宋体"/>
                <a:cs typeface="宋体"/>
              </a:rPr>
              <a:t>发</a:t>
            </a:r>
            <a:r>
              <a:rPr sz="2400" dirty="0">
                <a:latin typeface="MS Mincho"/>
                <a:cs typeface="MS Mincho"/>
              </a:rPr>
              <a:t>一次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求都会</a:t>
            </a:r>
            <a:r>
              <a:rPr sz="2400" dirty="0">
                <a:latin typeface="宋体"/>
                <a:cs typeface="宋体"/>
              </a:rPr>
              <a:t>实 </a:t>
            </a:r>
            <a:r>
              <a:rPr sz="2400" dirty="0">
                <a:latin typeface="MS Mincho"/>
                <a:cs typeface="MS Mincho"/>
              </a:rPr>
              <a:t>例一个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Action.</a:t>
            </a:r>
            <a:endParaRPr sz="2400">
              <a:latin typeface="Arial"/>
              <a:cs typeface="Arial"/>
            </a:endParaRPr>
          </a:p>
          <a:p>
            <a:pPr marL="354965" indent="-342265" defTabSz="-635">
              <a:lnSpc>
                <a:spcPts val="2815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③</a:t>
            </a:r>
            <a:r>
              <a:rPr sz="2400" dirty="0">
                <a:latin typeface="Arial"/>
                <a:cs typeface="Arial"/>
              </a:rPr>
              <a:t>. Spring MVC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使用更加</a:t>
            </a:r>
            <a:r>
              <a:rPr sz="2400" dirty="0">
                <a:latin typeface="宋体"/>
                <a:cs typeface="宋体"/>
              </a:rPr>
              <a:t>简洁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开发</a:t>
            </a:r>
            <a:r>
              <a:rPr sz="2400" dirty="0">
                <a:latin typeface="MS Mincho"/>
                <a:cs typeface="MS Mincho"/>
              </a:rPr>
              <a:t>效率</a:t>
            </a:r>
            <a:r>
              <a:rPr sz="2400" dirty="0">
                <a:latin typeface="Arial"/>
                <a:cs typeface="Arial"/>
              </a:rPr>
              <a:t>Spring MV</a:t>
            </a:r>
            <a:r>
              <a:rPr sz="2400" spc="-35" dirty="0">
                <a:latin typeface="Arial"/>
                <a:cs typeface="Arial"/>
              </a:rPr>
              <a:t>C</a:t>
            </a:r>
            <a:r>
              <a:rPr sz="2400" dirty="0">
                <a:latin typeface="宋体"/>
                <a:cs typeface="宋体"/>
              </a:rPr>
              <a:t>确实</a:t>
            </a:r>
            <a:endParaRPr sz="2400">
              <a:latin typeface="宋体"/>
              <a:cs typeface="宋体"/>
            </a:endParaRPr>
          </a:p>
          <a:p>
            <a:pPr marL="354965">
              <a:lnSpc>
                <a:spcPts val="2815"/>
              </a:lnSpc>
            </a:pPr>
            <a:r>
              <a:rPr sz="2400" dirty="0">
                <a:latin typeface="MS Mincho"/>
                <a:cs typeface="MS Mincho"/>
              </a:rPr>
              <a:t>比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struts2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高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支持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JSR303,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ajax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求更方便</a:t>
            </a:r>
            <a:endParaRPr sz="2400">
              <a:latin typeface="MS Mincho"/>
              <a:cs typeface="MS Mincho"/>
            </a:endParaRPr>
          </a:p>
          <a:p>
            <a:pPr marL="12700" defTabSz="-635">
              <a:lnSpc>
                <a:spcPts val="2815"/>
              </a:lnSpc>
              <a:spcBef>
                <a:spcPts val="42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④</a:t>
            </a:r>
            <a:r>
              <a:rPr sz="2400" dirty="0">
                <a:latin typeface="Arial"/>
                <a:cs typeface="Arial"/>
              </a:rPr>
              <a:t>. Struts2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OGNL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表</a:t>
            </a:r>
            <a:r>
              <a:rPr sz="2400" dirty="0">
                <a:latin typeface="宋体"/>
                <a:cs typeface="宋体"/>
              </a:rPr>
              <a:t>达</a:t>
            </a:r>
            <a:r>
              <a:rPr sz="2400" dirty="0">
                <a:latin typeface="MS Mincho"/>
                <a:cs typeface="MS Mincho"/>
              </a:rPr>
              <a:t>式使</a:t>
            </a:r>
            <a:r>
              <a:rPr sz="2400" dirty="0">
                <a:latin typeface="宋体"/>
                <a:cs typeface="宋体"/>
              </a:rPr>
              <a:t>页</a:t>
            </a:r>
            <a:r>
              <a:rPr sz="2400" dirty="0">
                <a:latin typeface="MS Mincho"/>
                <a:cs typeface="MS Mincho"/>
              </a:rPr>
              <a:t>面的</a:t>
            </a:r>
            <a:r>
              <a:rPr sz="2400" dirty="0">
                <a:latin typeface="宋体"/>
                <a:cs typeface="宋体"/>
              </a:rPr>
              <a:t>开发</a:t>
            </a:r>
            <a:r>
              <a:rPr sz="2400" dirty="0">
                <a:latin typeface="MS Mincho"/>
                <a:cs typeface="MS Mincho"/>
              </a:rPr>
              <a:t>效率相比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790"/>
              </a:lnSpc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更高些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0300" y="1058703"/>
            <a:ext cx="68834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b="1" dirty="0">
                <a:latin typeface="Kozuka Gothic Pro B"/>
                <a:cs typeface="Kozuka Gothic Pro B"/>
              </a:rPr>
              <a:t>映射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求参数、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求方法或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</a:t>
            </a:r>
            <a:r>
              <a:rPr sz="3600" b="1" dirty="0">
                <a:latin typeface="微软雅黑"/>
                <a:cs typeface="微软雅黑"/>
              </a:rPr>
              <a:t>头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860" y="3085464"/>
            <a:ext cx="7683500" cy="3594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1860" y="3085464"/>
            <a:ext cx="7683500" cy="3589654"/>
          </a:xfrm>
          <a:custGeom>
            <a:avLst/>
            <a:gdLst/>
            <a:ahLst/>
            <a:cxnLst/>
            <a:rect l="l" t="t" r="r" b="b"/>
            <a:pathLst>
              <a:path w="7683500" h="3589654">
                <a:moveTo>
                  <a:pt x="0" y="3589655"/>
                </a:moveTo>
                <a:lnTo>
                  <a:pt x="7683500" y="3589655"/>
                </a:lnTo>
                <a:lnTo>
                  <a:pt x="7683500" y="0"/>
                </a:lnTo>
                <a:lnTo>
                  <a:pt x="0" y="0"/>
                </a:lnTo>
                <a:lnTo>
                  <a:pt x="0" y="3589655"/>
                </a:lnTo>
              </a:path>
            </a:pathLst>
          </a:custGeom>
          <a:ln w="1016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4430" y="2609850"/>
            <a:ext cx="363220" cy="374650"/>
          </a:xfrm>
          <a:custGeom>
            <a:avLst/>
            <a:gdLst/>
            <a:ahLst/>
            <a:cxnLst/>
            <a:rect l="l" t="t" r="r" b="b"/>
            <a:pathLst>
              <a:path w="363219" h="374650">
                <a:moveTo>
                  <a:pt x="0" y="374650"/>
                </a:moveTo>
                <a:lnTo>
                  <a:pt x="140970" y="0"/>
                </a:lnTo>
                <a:lnTo>
                  <a:pt x="363220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9230" y="2609850"/>
            <a:ext cx="353695" cy="374650"/>
          </a:xfrm>
          <a:custGeom>
            <a:avLst/>
            <a:gdLst/>
            <a:ahLst/>
            <a:cxnLst/>
            <a:rect l="l" t="t" r="r" b="b"/>
            <a:pathLst>
              <a:path w="353694" h="374650">
                <a:moveTo>
                  <a:pt x="0" y="374650"/>
                </a:moveTo>
                <a:lnTo>
                  <a:pt x="141605" y="0"/>
                </a:lnTo>
                <a:lnTo>
                  <a:pt x="353695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06595" y="2609850"/>
            <a:ext cx="363220" cy="374650"/>
          </a:xfrm>
          <a:custGeom>
            <a:avLst/>
            <a:gdLst/>
            <a:ahLst/>
            <a:cxnLst/>
            <a:rect l="l" t="t" r="r" b="b"/>
            <a:pathLst>
              <a:path w="363220" h="374650">
                <a:moveTo>
                  <a:pt x="0" y="374650"/>
                </a:moveTo>
                <a:lnTo>
                  <a:pt x="140970" y="0"/>
                </a:lnTo>
                <a:lnTo>
                  <a:pt x="363220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1860" y="2994660"/>
            <a:ext cx="484505" cy="50165"/>
          </a:xfrm>
          <a:custGeom>
            <a:avLst/>
            <a:gdLst/>
            <a:ahLst/>
            <a:cxnLst/>
            <a:rect l="l" t="t" r="r" b="b"/>
            <a:pathLst>
              <a:path w="484505" h="50164">
                <a:moveTo>
                  <a:pt x="0" y="50165"/>
                </a:moveTo>
                <a:lnTo>
                  <a:pt x="0" y="0"/>
                </a:lnTo>
                <a:lnTo>
                  <a:pt x="484505" y="0"/>
                </a:lnTo>
                <a:lnTo>
                  <a:pt x="484505" y="50165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58290" y="2994660"/>
            <a:ext cx="2342515" cy="50165"/>
          </a:xfrm>
          <a:custGeom>
            <a:avLst/>
            <a:gdLst/>
            <a:ahLst/>
            <a:cxnLst/>
            <a:rect l="l" t="t" r="r" b="b"/>
            <a:pathLst>
              <a:path w="2342515" h="50164">
                <a:moveTo>
                  <a:pt x="0" y="50165"/>
                </a:moveTo>
                <a:lnTo>
                  <a:pt x="0" y="0"/>
                </a:lnTo>
                <a:lnTo>
                  <a:pt x="2342515" y="0"/>
                </a:lnTo>
                <a:lnTo>
                  <a:pt x="2342515" y="50165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92575" y="2994660"/>
            <a:ext cx="878205" cy="50165"/>
          </a:xfrm>
          <a:custGeom>
            <a:avLst/>
            <a:gdLst/>
            <a:ahLst/>
            <a:cxnLst/>
            <a:rect l="l" t="t" r="r" b="b"/>
            <a:pathLst>
              <a:path w="878204" h="50164">
                <a:moveTo>
                  <a:pt x="0" y="50165"/>
                </a:moveTo>
                <a:lnTo>
                  <a:pt x="0" y="0"/>
                </a:lnTo>
                <a:lnTo>
                  <a:pt x="878205" y="0"/>
                </a:lnTo>
                <a:lnTo>
                  <a:pt x="878205" y="50165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1375" y="3449320"/>
            <a:ext cx="50165" cy="2336165"/>
          </a:xfrm>
          <a:custGeom>
            <a:avLst/>
            <a:gdLst/>
            <a:ahLst/>
            <a:cxnLst/>
            <a:rect l="l" t="t" r="r" b="b"/>
            <a:pathLst>
              <a:path w="50165" h="2336165">
                <a:moveTo>
                  <a:pt x="50165" y="0"/>
                </a:moveTo>
                <a:lnTo>
                  <a:pt x="0" y="0"/>
                </a:lnTo>
                <a:lnTo>
                  <a:pt x="0" y="2336165"/>
                </a:lnTo>
                <a:lnTo>
                  <a:pt x="50165" y="2336165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6575" y="1833721"/>
            <a:ext cx="6103620" cy="246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sz="2800" dirty="0">
                <a:latin typeface="Arial"/>
                <a:cs typeface="Arial"/>
              </a:rPr>
              <a:t>• </a:t>
            </a:r>
            <a:r>
              <a:rPr sz="2800" spc="15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标</a:t>
            </a:r>
            <a:r>
              <a:rPr sz="2800" dirty="0">
                <a:latin typeface="MS Mincho"/>
                <a:cs typeface="MS Mincho"/>
              </a:rPr>
              <a:t>准的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HTTP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请</a:t>
            </a:r>
            <a:r>
              <a:rPr sz="2800" dirty="0">
                <a:latin typeface="MS Mincho"/>
                <a:cs typeface="MS Mincho"/>
              </a:rPr>
              <a:t>求</a:t>
            </a:r>
            <a:r>
              <a:rPr sz="2800" dirty="0">
                <a:latin typeface="宋体"/>
                <a:cs typeface="宋体"/>
              </a:rPr>
              <a:t>报头</a:t>
            </a:r>
            <a:endParaRPr sz="2800">
              <a:latin typeface="宋体"/>
              <a:cs typeface="宋体"/>
            </a:endParaRPr>
          </a:p>
          <a:p>
            <a:pPr marL="1061720" defTabSz="-635">
              <a:spcBef>
                <a:spcPts val="2105"/>
              </a:spcBef>
              <a:tabLst>
                <a:tab pos="2646680" algn="l"/>
                <a:tab pos="4373245" algn="l"/>
              </a:tabLst>
            </a:pPr>
            <a:r>
              <a:rPr sz="1600" spc="-25" dirty="0">
                <a:latin typeface="MS Mincho"/>
                <a:cs typeface="MS Mincho"/>
              </a:rPr>
              <a:t>①</a:t>
            </a:r>
            <a:r>
              <a:rPr sz="1600" spc="-25" dirty="0">
                <a:latin typeface="宋体"/>
                <a:cs typeface="宋体"/>
              </a:rPr>
              <a:t>请</a:t>
            </a:r>
            <a:r>
              <a:rPr sz="1600" spc="-25" dirty="0">
                <a:latin typeface="MS Mincho"/>
                <a:cs typeface="MS Mincho"/>
              </a:rPr>
              <a:t>求方</a:t>
            </a:r>
            <a:r>
              <a:rPr sz="1600" spc="-20" dirty="0">
                <a:latin typeface="MS Mincho"/>
                <a:cs typeface="MS Mincho"/>
              </a:rPr>
              <a:t>法</a:t>
            </a:r>
            <a:r>
              <a:rPr sz="1600" dirty="0">
                <a:latin typeface="MS Mincho"/>
                <a:cs typeface="MS Mincho"/>
              </a:rPr>
              <a:t>	</a:t>
            </a:r>
            <a:r>
              <a:rPr sz="1600" spc="-25" dirty="0">
                <a:latin typeface="MS Mincho"/>
                <a:cs typeface="MS Mincho"/>
              </a:rPr>
              <a:t>②</a:t>
            </a:r>
            <a:r>
              <a:rPr sz="1600" spc="-25" dirty="0">
                <a:latin typeface="宋体"/>
                <a:cs typeface="宋体"/>
              </a:rPr>
              <a:t>请</a:t>
            </a:r>
            <a:r>
              <a:rPr sz="1600" spc="-25" dirty="0">
                <a:latin typeface="MS Mincho"/>
                <a:cs typeface="MS Mincho"/>
              </a:rPr>
              <a:t>求</a:t>
            </a:r>
            <a:r>
              <a:rPr sz="1600" spc="-60" dirty="0">
                <a:latin typeface="Times New Roman"/>
                <a:cs typeface="Times New Roman"/>
              </a:rPr>
              <a:t>U</a:t>
            </a:r>
            <a:r>
              <a:rPr sz="1600" spc="-4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MS Mincho"/>
                <a:cs typeface="MS Mincho"/>
              </a:rPr>
              <a:t>③</a:t>
            </a:r>
            <a:r>
              <a:rPr sz="1600" spc="-60" dirty="0">
                <a:latin typeface="Times New Roman"/>
                <a:cs typeface="Times New Roman"/>
              </a:rPr>
              <a:t>H</a:t>
            </a:r>
            <a:r>
              <a:rPr sz="1600" spc="-30" dirty="0">
                <a:latin typeface="Times New Roman"/>
                <a:cs typeface="Times New Roman"/>
              </a:rPr>
              <a:t>TT</a:t>
            </a:r>
            <a:r>
              <a:rPr sz="1600" spc="50" dirty="0">
                <a:latin typeface="Times New Roman"/>
                <a:cs typeface="Times New Roman"/>
              </a:rPr>
              <a:t>P</a:t>
            </a:r>
            <a:r>
              <a:rPr sz="1600" spc="-25" dirty="0">
                <a:latin typeface="宋体"/>
                <a:cs typeface="宋体"/>
              </a:rPr>
              <a:t>协议</a:t>
            </a:r>
            <a:r>
              <a:rPr sz="1600" spc="-25" dirty="0">
                <a:latin typeface="MS Mincho"/>
                <a:cs typeface="MS Mincho"/>
              </a:rPr>
              <a:t>及版</a:t>
            </a:r>
            <a:r>
              <a:rPr sz="1600" spc="-20" dirty="0">
                <a:latin typeface="MS Mincho"/>
                <a:cs typeface="MS Mincho"/>
              </a:rPr>
              <a:t>本</a:t>
            </a:r>
            <a:endParaRPr sz="1600">
              <a:latin typeface="MS Mincho"/>
              <a:cs typeface="MS Mincho"/>
            </a:endParaRPr>
          </a:p>
          <a:p>
            <a:endParaRPr sz="17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72390" marR="5821045" algn="just">
              <a:lnSpc>
                <a:spcPct val="104000"/>
              </a:lnSpc>
            </a:pPr>
            <a:r>
              <a:rPr sz="1600" spc="-15" dirty="0">
                <a:latin typeface="MS Mincho"/>
                <a:cs typeface="MS Mincho"/>
              </a:rPr>
              <a:t>④ </a:t>
            </a:r>
            <a:r>
              <a:rPr sz="1600" spc="-15" dirty="0">
                <a:latin typeface="宋体"/>
                <a:cs typeface="宋体"/>
              </a:rPr>
              <a:t>报 </a:t>
            </a:r>
            <a:r>
              <a:rPr sz="1600" spc="-15" dirty="0">
                <a:latin typeface="MS Mincho"/>
                <a:cs typeface="MS Mincho"/>
              </a:rPr>
              <a:t>文 </a:t>
            </a:r>
            <a:r>
              <a:rPr sz="1600" spc="-20" dirty="0">
                <a:latin typeface="宋体"/>
                <a:cs typeface="宋体"/>
              </a:rPr>
              <a:t>头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1375" y="6149340"/>
            <a:ext cx="50165" cy="232410"/>
          </a:xfrm>
          <a:custGeom>
            <a:avLst/>
            <a:gdLst/>
            <a:ahLst/>
            <a:cxnLst/>
            <a:rect l="l" t="t" r="r" b="b"/>
            <a:pathLst>
              <a:path w="50165" h="232410">
                <a:moveTo>
                  <a:pt x="50165" y="0"/>
                </a:moveTo>
                <a:lnTo>
                  <a:pt x="0" y="0"/>
                </a:lnTo>
                <a:lnTo>
                  <a:pt x="0" y="232410"/>
                </a:lnTo>
                <a:lnTo>
                  <a:pt x="50165" y="23241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0250" y="5987415"/>
            <a:ext cx="111125" cy="313690"/>
          </a:xfrm>
          <a:custGeom>
            <a:avLst/>
            <a:gdLst/>
            <a:ahLst/>
            <a:cxnLst/>
            <a:rect l="l" t="t" r="r" b="b"/>
            <a:pathLst>
              <a:path w="111125" h="313689">
                <a:moveTo>
                  <a:pt x="111125" y="313690"/>
                </a:moveTo>
                <a:lnTo>
                  <a:pt x="0" y="192405"/>
                </a:lnTo>
                <a:lnTo>
                  <a:pt x="0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6265" y="5032285"/>
            <a:ext cx="22796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4000"/>
              </a:lnSpc>
            </a:pPr>
            <a:r>
              <a:rPr sz="1600" spc="-15" dirty="0">
                <a:latin typeface="MS Mincho"/>
                <a:cs typeface="MS Mincho"/>
              </a:rPr>
              <a:t>⑤ </a:t>
            </a:r>
            <a:r>
              <a:rPr sz="1600" spc="-15" dirty="0">
                <a:latin typeface="宋体"/>
                <a:cs typeface="宋体"/>
              </a:rPr>
              <a:t>报 </a:t>
            </a:r>
            <a:r>
              <a:rPr sz="1600" spc="-15" dirty="0">
                <a:latin typeface="MS Mincho"/>
                <a:cs typeface="MS Mincho"/>
              </a:rPr>
              <a:t>文 体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9770" y="4288790"/>
            <a:ext cx="141605" cy="353695"/>
          </a:xfrm>
          <a:custGeom>
            <a:avLst/>
            <a:gdLst/>
            <a:ahLst/>
            <a:cxnLst/>
            <a:rect l="l" t="t" r="r" b="b"/>
            <a:pathLst>
              <a:path w="141605" h="353695">
                <a:moveTo>
                  <a:pt x="141605" y="353695"/>
                </a:moveTo>
                <a:lnTo>
                  <a:pt x="0" y="212090"/>
                </a:lnTo>
                <a:lnTo>
                  <a:pt x="0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0300" y="1058703"/>
            <a:ext cx="68834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b="1" dirty="0">
                <a:latin typeface="Kozuka Gothic Pro B"/>
                <a:cs typeface="Kozuka Gothic Pro B"/>
              </a:rPr>
              <a:t>映射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求参数、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求方法或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</a:t>
            </a:r>
            <a:r>
              <a:rPr sz="3600" b="1" dirty="0">
                <a:latin typeface="微软雅黑"/>
                <a:cs typeface="微软雅黑"/>
              </a:rPr>
              <a:t>头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1783397"/>
            <a:ext cx="8392795" cy="453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lnSpc>
                <a:spcPts val="2815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除了可以使用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映射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求外，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815"/>
              </a:lnSpc>
            </a:pP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可以使用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求方法、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求参数及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头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映射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endParaRPr sz="2400">
              <a:latin typeface="Kozuka Gothic Pro B"/>
              <a:cs typeface="Kozuka Gothic Pro B"/>
            </a:endParaRPr>
          </a:p>
          <a:p>
            <a:pPr marL="354965" marR="5080" indent="-342265" defTabSz="-635">
              <a:lnSpc>
                <a:spcPts val="275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valu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metho</a:t>
            </a:r>
            <a:r>
              <a:rPr sz="2400" spc="-25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params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及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heads </a:t>
            </a:r>
            <a:r>
              <a:rPr sz="2400" dirty="0">
                <a:latin typeface="MS Mincho"/>
                <a:cs typeface="MS Mincho"/>
              </a:rPr>
              <a:t>分</a:t>
            </a:r>
            <a:r>
              <a:rPr sz="2400" dirty="0">
                <a:latin typeface="宋体"/>
                <a:cs typeface="宋体"/>
              </a:rPr>
              <a:t>别</a:t>
            </a:r>
            <a:r>
              <a:rPr sz="2400" dirty="0">
                <a:latin typeface="MS Mincho"/>
                <a:cs typeface="MS Mincho"/>
              </a:rPr>
              <a:t>表示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求方法、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求参数及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头</a:t>
            </a:r>
            <a:r>
              <a:rPr sz="2400" dirty="0">
                <a:latin typeface="MS Mincho"/>
                <a:cs typeface="MS Mincho"/>
              </a:rPr>
              <a:t>的映射条 件，他</a:t>
            </a:r>
            <a:r>
              <a:rPr sz="2400" dirty="0">
                <a:latin typeface="宋体"/>
                <a:cs typeface="宋体"/>
              </a:rPr>
              <a:t>们</a:t>
            </a:r>
            <a:r>
              <a:rPr sz="2400" dirty="0">
                <a:latin typeface="MS Mincho"/>
                <a:cs typeface="MS Mincho"/>
              </a:rPr>
              <a:t>之</a:t>
            </a:r>
            <a:r>
              <a:rPr sz="2400" dirty="0">
                <a:latin typeface="宋体"/>
                <a:cs typeface="宋体"/>
              </a:rPr>
              <a:t>间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与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关</a:t>
            </a:r>
            <a:r>
              <a:rPr sz="2400" dirty="0">
                <a:latin typeface="MS Mincho"/>
                <a:cs typeface="MS Mincho"/>
              </a:rPr>
              <a:t>系，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联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合使用多个条件可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让请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求映射 更加精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确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化。</a:t>
            </a:r>
            <a:endParaRPr sz="2400">
              <a:latin typeface="Kozuka Gothic Pro B"/>
              <a:cs typeface="Kozuka Gothic Pro B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params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header</a:t>
            </a:r>
            <a:r>
              <a:rPr sz="2400" spc="-30" dirty="0"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支持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简单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式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469900" defTabSz="-635"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param1: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表示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求必</a:t>
            </a:r>
            <a:r>
              <a:rPr sz="2000" dirty="0">
                <a:latin typeface="宋体"/>
                <a:cs typeface="宋体"/>
              </a:rPr>
              <a:t>须</a:t>
            </a:r>
            <a:r>
              <a:rPr sz="2000" dirty="0">
                <a:latin typeface="MS Mincho"/>
                <a:cs typeface="MS Mincho"/>
              </a:rPr>
              <a:t>包含名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endParaRPr sz="2000">
              <a:latin typeface="MS Mincho"/>
              <a:cs typeface="MS Mincho"/>
            </a:endParaRPr>
          </a:p>
          <a:p>
            <a:pPr marL="469900" defTabSz="-635"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!param1: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表示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求不能包含名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endParaRPr sz="2000">
              <a:latin typeface="MS Mincho"/>
              <a:cs typeface="MS Mincho"/>
            </a:endParaRPr>
          </a:p>
          <a:p>
            <a:pPr marL="755015" marR="204470" indent="-285115" defTabSz="-635">
              <a:lnSpc>
                <a:spcPts val="2290"/>
              </a:lnSpc>
              <a:spcBef>
                <a:spcPts val="51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param1 != value1: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表示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求包含名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求参数，但其</a:t>
            </a:r>
            <a:r>
              <a:rPr sz="2000" dirty="0">
                <a:latin typeface="宋体"/>
                <a:cs typeface="宋体"/>
              </a:rPr>
              <a:t>值 </a:t>
            </a:r>
            <a:r>
              <a:rPr sz="2000" dirty="0">
                <a:latin typeface="MS Mincho"/>
                <a:cs typeface="MS Mincho"/>
              </a:rPr>
              <a:t>不能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value1</a:t>
            </a:r>
            <a:endParaRPr sz="2000">
              <a:latin typeface="Arial"/>
              <a:cs typeface="Arial"/>
            </a:endParaRPr>
          </a:p>
          <a:p>
            <a:pPr marL="755015" marR="80010" indent="-285115" defTabSz="-63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{“param1=value1”, “param2”}: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求必</a:t>
            </a:r>
            <a:r>
              <a:rPr sz="2000" dirty="0">
                <a:latin typeface="宋体"/>
                <a:cs typeface="宋体"/>
              </a:rPr>
              <a:t>须</a:t>
            </a:r>
            <a:r>
              <a:rPr sz="2000" dirty="0">
                <a:latin typeface="MS Mincho"/>
                <a:cs typeface="MS Mincho"/>
              </a:rPr>
              <a:t>包含名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Arial"/>
                <a:cs typeface="Arial"/>
              </a:rPr>
              <a:t>param2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两</a:t>
            </a:r>
            <a:r>
              <a:rPr sz="2000" dirty="0">
                <a:latin typeface="MS Mincho"/>
                <a:cs typeface="MS Mincho"/>
              </a:rPr>
              <a:t>个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求参数，且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参数的</a:t>
            </a:r>
            <a:r>
              <a:rPr sz="2000" dirty="0">
                <a:latin typeface="宋体"/>
                <a:cs typeface="宋体"/>
              </a:rPr>
              <a:t>值</a:t>
            </a:r>
            <a:r>
              <a:rPr sz="2000" dirty="0">
                <a:latin typeface="MS Mincho"/>
                <a:cs typeface="MS Mincho"/>
              </a:rPr>
              <a:t>必</a:t>
            </a:r>
            <a:r>
              <a:rPr sz="2000" dirty="0">
                <a:latin typeface="宋体"/>
                <a:cs typeface="宋体"/>
              </a:rPr>
              <a:t>须为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value1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046003"/>
            <a:ext cx="68834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dirty="0">
                <a:latin typeface="Kozuka Gothic Pro B"/>
                <a:cs typeface="Kozuka Gothic Pro B"/>
              </a:rPr>
              <a:t>映射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求参数、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求方法或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</a:t>
            </a:r>
            <a:r>
              <a:rPr sz="3600" b="1" dirty="0">
                <a:latin typeface="微软雅黑"/>
                <a:cs typeface="微软雅黑"/>
              </a:rPr>
              <a:t>头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734" y="2071370"/>
            <a:ext cx="8559800" cy="2997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360" y="1058703"/>
            <a:ext cx="693864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RequestMapping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映射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841817"/>
            <a:ext cx="6702425" cy="3710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Ant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风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格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源地址支持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匹配符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469900" defTabSz="-635"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MS Mincho"/>
                <a:cs typeface="MS Mincho"/>
              </a:rPr>
              <a:t>：匹配文件名中的一个字符</a:t>
            </a:r>
            <a:endParaRPr sz="2000">
              <a:latin typeface="MS Mincho"/>
              <a:cs typeface="MS Mincho"/>
            </a:endParaRPr>
          </a:p>
          <a:p>
            <a:pPr marL="469900" defTabSz="-635"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*</a:t>
            </a:r>
            <a:r>
              <a:rPr sz="2000" dirty="0">
                <a:latin typeface="MS Mincho"/>
                <a:cs typeface="MS Mincho"/>
              </a:rPr>
              <a:t>：匹配文件名中的任意字符</a:t>
            </a:r>
            <a:endParaRPr sz="2000">
              <a:latin typeface="MS Mincho"/>
              <a:cs typeface="MS Mincho"/>
            </a:endParaRPr>
          </a:p>
          <a:p>
            <a:pPr marL="469900" defTabSz="-635"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*</a:t>
            </a:r>
            <a:r>
              <a:rPr sz="2000" spc="-10" dirty="0">
                <a:latin typeface="Arial"/>
                <a:cs typeface="Arial"/>
              </a:rPr>
              <a:t>*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Arial"/>
                <a:cs typeface="Arial"/>
              </a:rPr>
              <a:t>**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匹配多</a:t>
            </a:r>
            <a:r>
              <a:rPr sz="2000" dirty="0">
                <a:latin typeface="宋体"/>
                <a:cs typeface="宋体"/>
              </a:rPr>
              <a:t>层</a:t>
            </a:r>
            <a:r>
              <a:rPr sz="2000" dirty="0">
                <a:latin typeface="MS Mincho"/>
                <a:cs typeface="MS Mincho"/>
              </a:rPr>
              <a:t>路径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415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支持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Ant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风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格的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755015" lvl="1" indent="-285115" defTabSz="-635">
              <a:lnSpc>
                <a:spcPts val="2345"/>
              </a:lnSpc>
              <a:spcBef>
                <a:spcPts val="3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/user/*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匹配</a:t>
            </a:r>
            <a:endParaRPr sz="2000">
              <a:latin typeface="MS Mincho"/>
              <a:cs typeface="MS Mincho"/>
            </a:endParaRPr>
          </a:p>
          <a:p>
            <a:pPr marL="755015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aa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bb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  <a:p>
            <a:pPr marL="755015" lvl="1" indent="-285115" defTabSz="-635">
              <a:lnSpc>
                <a:spcPts val="2345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/user/**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匹配</a:t>
            </a:r>
            <a:endParaRPr sz="2000">
              <a:latin typeface="MS Mincho"/>
              <a:cs typeface="MS Mincho"/>
            </a:endParaRPr>
          </a:p>
          <a:p>
            <a:pPr marL="755015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aa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bb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  <a:p>
            <a:pPr marL="755015" lvl="1" indent="-285115" defTabSz="-635">
              <a:lnSpc>
                <a:spcPts val="235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??: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匹配</a:t>
            </a:r>
            <a:endParaRPr sz="2000">
              <a:latin typeface="MS Mincho"/>
              <a:cs typeface="MS Mincho"/>
            </a:endParaRPr>
          </a:p>
          <a:p>
            <a:pPr marL="755015">
              <a:lnSpc>
                <a:spcPts val="2325"/>
              </a:lnSpc>
            </a:pP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bb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3084" y="1058703"/>
            <a:ext cx="818197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4285"/>
              </a:lnSpc>
              <a:tabLst>
                <a:tab pos="3343910" algn="l"/>
              </a:tabLst>
            </a:pP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PathVariable	</a:t>
            </a:r>
            <a:r>
              <a:rPr sz="3600" dirty="0">
                <a:latin typeface="MS Mincho"/>
                <a:cs typeface="MS Mincho"/>
              </a:rPr>
              <a:t>映射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URL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定的占位符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83515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带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占位符的</a:t>
            </a:r>
            <a:r>
              <a:rPr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是</a:t>
            </a:r>
            <a:r>
              <a:rPr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Spring3.0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新增的功能</a:t>
            </a:r>
            <a:r>
              <a:rPr dirty="0"/>
              <a:t>，</a:t>
            </a:r>
            <a:r>
              <a:rPr dirty="0">
                <a:latin typeface="宋体"/>
                <a:cs typeface="宋体"/>
              </a:rPr>
              <a:t>该</a:t>
            </a:r>
            <a:r>
              <a:rPr dirty="0"/>
              <a:t>功能在 </a:t>
            </a:r>
            <a:r>
              <a:rPr dirty="0">
                <a:latin typeface="Arial"/>
                <a:cs typeface="Arial"/>
              </a:rPr>
              <a:t>SpringMVC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/>
              <a:t>向</a:t>
            </a:r>
            <a:r>
              <a:rPr spc="-535" dirty="0"/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REST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/>
              <a:t>目</a:t>
            </a:r>
            <a:r>
              <a:rPr dirty="0">
                <a:latin typeface="宋体"/>
                <a:cs typeface="宋体"/>
              </a:rPr>
              <a:t>标</a:t>
            </a:r>
            <a:r>
              <a:rPr dirty="0"/>
              <a:t>挺</a:t>
            </a:r>
            <a:r>
              <a:rPr dirty="0">
                <a:latin typeface="宋体"/>
                <a:cs typeface="宋体"/>
              </a:rPr>
              <a:t>进发</a:t>
            </a:r>
            <a:r>
              <a:rPr dirty="0"/>
              <a:t>展</a:t>
            </a:r>
            <a:r>
              <a:rPr dirty="0">
                <a:latin typeface="宋体"/>
                <a:cs typeface="宋体"/>
              </a:rPr>
              <a:t>过</a:t>
            </a:r>
            <a:r>
              <a:rPr dirty="0"/>
              <a:t>程中具有里程碑的 意</a:t>
            </a:r>
            <a:r>
              <a:rPr dirty="0">
                <a:latin typeface="宋体"/>
                <a:cs typeface="宋体"/>
              </a:rPr>
              <a:t>义</a:t>
            </a:r>
            <a:endParaRPr dirty="0">
              <a:latin typeface="宋体"/>
              <a:cs typeface="宋体"/>
            </a:endParaRPr>
          </a:p>
          <a:p>
            <a:pPr marL="354965" marR="5080" indent="-342265" defTabSz="-63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@PathVariable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可以将</a:t>
            </a:r>
            <a:r>
              <a:rPr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中占位符参数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绑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定到控 制器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理方法的入参中</a:t>
            </a:r>
            <a:r>
              <a:rPr dirty="0"/>
              <a:t>：</a:t>
            </a:r>
            <a:r>
              <a:rPr dirty="0">
                <a:latin typeface="Arial"/>
                <a:cs typeface="Arial"/>
              </a:rPr>
              <a:t>URL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/>
              <a:t>中的</a:t>
            </a:r>
            <a:r>
              <a:rPr spc="-535" dirty="0"/>
              <a:t> </a:t>
            </a:r>
            <a:r>
              <a:rPr spc="-5" dirty="0">
                <a:latin typeface="Arial"/>
                <a:cs typeface="Arial"/>
              </a:rPr>
              <a:t>{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xx</a:t>
            </a:r>
            <a:r>
              <a:rPr b="1" spc="-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}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/>
              <a:t>占位符可以通</a:t>
            </a:r>
            <a:r>
              <a:rPr dirty="0">
                <a:latin typeface="宋体"/>
                <a:cs typeface="宋体"/>
              </a:rPr>
              <a:t>过</a:t>
            </a:r>
            <a:endParaRPr dirty="0">
              <a:latin typeface="宋体"/>
              <a:cs typeface="宋体"/>
            </a:endParaRPr>
          </a:p>
          <a:p>
            <a:pPr marL="354965">
              <a:lnSpc>
                <a:spcPts val="2655"/>
              </a:lnSpc>
            </a:pPr>
            <a:r>
              <a:rPr spc="-5" dirty="0">
                <a:latin typeface="Arial"/>
                <a:cs typeface="Arial"/>
              </a:rPr>
              <a:t>@</a:t>
            </a:r>
            <a:r>
              <a:rPr dirty="0">
                <a:latin typeface="Arial"/>
                <a:cs typeface="Arial"/>
              </a:rPr>
              <a:t>PathVariabl</a:t>
            </a:r>
            <a:r>
              <a:rPr spc="-4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(</a:t>
            </a:r>
            <a:r>
              <a:rPr spc="-10" dirty="0">
                <a:latin typeface="Arial"/>
                <a:cs typeface="Arial"/>
              </a:rPr>
              <a:t>"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xx</a:t>
            </a:r>
            <a:r>
              <a:rPr b="1" spc="-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")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/>
              <a:t>定到操作方法的入参中。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99794" y="4509134"/>
            <a:ext cx="7213600" cy="14097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9840">
              <a:lnSpc>
                <a:spcPts val="4285"/>
              </a:lnSpc>
            </a:pPr>
            <a:r>
              <a:rPr dirty="0"/>
              <a:t>REST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30834" y="1475501"/>
            <a:ext cx="8392160" cy="484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9525" indent="-342265" algn="just" defTabSz="-635">
              <a:lnSpc>
                <a:spcPts val="2060"/>
              </a:lnSpc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RES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dirty="0">
                <a:latin typeface="MS Mincho"/>
                <a:cs typeface="MS Mincho"/>
              </a:rPr>
              <a:t>：即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Representational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</a:t>
            </a:r>
            <a:r>
              <a:rPr sz="1800" spc="-20" dirty="0">
                <a:latin typeface="Arial"/>
                <a:cs typeface="Arial"/>
              </a:rPr>
              <a:t>r</a:t>
            </a:r>
            <a:r>
              <a:rPr sz="1800" dirty="0">
                <a:latin typeface="MS Mincho"/>
                <a:cs typeface="MS Mincho"/>
              </a:rPr>
              <a:t>。</a:t>
            </a:r>
            <a:r>
              <a:rPr sz="1800" b="1" dirty="0">
                <a:latin typeface="Kozuka Gothic Pro B"/>
                <a:cs typeface="Kozuka Gothic Pro B"/>
              </a:rPr>
              <a:t>（</a:t>
            </a:r>
            <a:r>
              <a:rPr sz="1800" b="1" dirty="0">
                <a:latin typeface="微软雅黑"/>
                <a:cs typeface="微软雅黑"/>
              </a:rPr>
              <a:t>资</a:t>
            </a:r>
            <a:r>
              <a:rPr sz="1800" b="1" dirty="0">
                <a:latin typeface="Kozuka Gothic Pro B"/>
                <a:cs typeface="Kozuka Gothic Pro B"/>
              </a:rPr>
              <a:t>源）表</a:t>
            </a:r>
            <a:r>
              <a:rPr sz="1800" b="1" dirty="0">
                <a:latin typeface="微软雅黑"/>
                <a:cs typeface="微软雅黑"/>
              </a:rPr>
              <a:t>现层</a:t>
            </a:r>
            <a:r>
              <a:rPr sz="1800" b="1" dirty="0">
                <a:latin typeface="Kozuka Gothic Pro B"/>
                <a:cs typeface="Kozuka Gothic Pro B"/>
              </a:rPr>
              <a:t>状</a:t>
            </a:r>
            <a:r>
              <a:rPr sz="1800" b="1" dirty="0">
                <a:latin typeface="微软雅黑"/>
                <a:cs typeface="微软雅黑"/>
              </a:rPr>
              <a:t>态转</a:t>
            </a:r>
            <a:r>
              <a:rPr sz="1800" b="1" dirty="0">
                <a:latin typeface="Kozuka Gothic Pro B"/>
                <a:cs typeface="Kozuka Gothic Pro B"/>
              </a:rPr>
              <a:t>化。是目前 最流行的一</a:t>
            </a:r>
            <a:r>
              <a:rPr sz="1800" b="1" dirty="0">
                <a:latin typeface="微软雅黑"/>
                <a:cs typeface="微软雅黑"/>
              </a:rPr>
              <a:t>种</a:t>
            </a:r>
            <a:r>
              <a:rPr sz="1800" b="1" dirty="0">
                <a:latin typeface="Kozuka Gothic Pro B"/>
                <a:cs typeface="Kozuka Gothic Pro B"/>
              </a:rPr>
              <a:t>互</a:t>
            </a:r>
            <a:r>
              <a:rPr sz="1800" b="1" dirty="0">
                <a:latin typeface="微软雅黑"/>
                <a:cs typeface="微软雅黑"/>
              </a:rPr>
              <a:t>联</a:t>
            </a:r>
            <a:r>
              <a:rPr sz="1800" b="1" dirty="0">
                <a:latin typeface="Kozuka Gothic Pro B"/>
                <a:cs typeface="Kozuka Gothic Pro B"/>
              </a:rPr>
              <a:t>网</a:t>
            </a:r>
            <a:r>
              <a:rPr sz="1800" b="1" dirty="0">
                <a:latin typeface="微软雅黑"/>
                <a:cs typeface="微软雅黑"/>
              </a:rPr>
              <a:t>软</a:t>
            </a:r>
            <a:r>
              <a:rPr sz="1800" b="1" dirty="0">
                <a:latin typeface="Kozuka Gothic Pro B"/>
                <a:cs typeface="Kozuka Gothic Pro B"/>
              </a:rPr>
              <a:t>件架</a:t>
            </a:r>
            <a:r>
              <a:rPr sz="1800" b="1" dirty="0">
                <a:latin typeface="微软雅黑"/>
                <a:cs typeface="微软雅黑"/>
              </a:rPr>
              <a:t>构</a:t>
            </a:r>
            <a:r>
              <a:rPr sz="1800" dirty="0">
                <a:latin typeface="MS Mincho"/>
                <a:cs typeface="MS Mincho"/>
              </a:rPr>
              <a:t>。它</a:t>
            </a:r>
            <a:r>
              <a:rPr sz="1800" dirty="0">
                <a:latin typeface="宋体"/>
                <a:cs typeface="宋体"/>
              </a:rPr>
              <a:t>结构</a:t>
            </a:r>
            <a:r>
              <a:rPr sz="1800" dirty="0">
                <a:latin typeface="MS Mincho"/>
                <a:cs typeface="MS Mincho"/>
              </a:rPr>
              <a:t>清晰、符合</a:t>
            </a:r>
            <a:r>
              <a:rPr sz="1800" dirty="0">
                <a:latin typeface="宋体"/>
                <a:cs typeface="宋体"/>
              </a:rPr>
              <a:t>标</a:t>
            </a:r>
            <a:r>
              <a:rPr sz="1800" dirty="0">
                <a:latin typeface="MS Mincho"/>
                <a:cs typeface="MS Mincho"/>
              </a:rPr>
              <a:t>准、易于理解、</a:t>
            </a:r>
            <a:r>
              <a:rPr sz="1800" dirty="0">
                <a:latin typeface="宋体"/>
                <a:cs typeface="宋体"/>
              </a:rPr>
              <a:t>扩</a:t>
            </a:r>
            <a:r>
              <a:rPr sz="1800" dirty="0">
                <a:latin typeface="MS Mincho"/>
                <a:cs typeface="MS Mincho"/>
              </a:rPr>
              <a:t>展方便， 所以正得到越来越多网站的采用</a:t>
            </a:r>
            <a:endParaRPr sz="1800">
              <a:latin typeface="MS Mincho"/>
              <a:cs typeface="MS Mincho"/>
            </a:endParaRPr>
          </a:p>
          <a:p>
            <a:pPr marL="354965" marR="5080" indent="-342265" algn="just">
              <a:lnSpc>
                <a:spcPts val="2060"/>
              </a:lnSpc>
              <a:spcBef>
                <a:spcPts val="410"/>
              </a:spcBef>
            </a:pPr>
            <a:r>
              <a:rPr sz="1800" dirty="0">
                <a:latin typeface="Arial"/>
                <a:cs typeface="Arial"/>
              </a:rPr>
              <a:t>•   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源（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Resource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）</a:t>
            </a:r>
            <a:r>
              <a:rPr sz="1800" dirty="0">
                <a:latin typeface="MS Mincho"/>
                <a:cs typeface="MS Mincho"/>
              </a:rPr>
              <a:t>：</a:t>
            </a:r>
            <a:r>
              <a:rPr sz="1800" b="1" dirty="0">
                <a:latin typeface="Kozuka Gothic Pro B"/>
                <a:cs typeface="Kozuka Gothic Pro B"/>
              </a:rPr>
              <a:t>网</a:t>
            </a:r>
            <a:r>
              <a:rPr sz="1800" b="1" dirty="0">
                <a:latin typeface="微软雅黑"/>
                <a:cs typeface="微软雅黑"/>
              </a:rPr>
              <a:t>络</a:t>
            </a:r>
            <a:r>
              <a:rPr sz="1800" b="1" dirty="0">
                <a:latin typeface="Kozuka Gothic Pro B"/>
                <a:cs typeface="Kozuka Gothic Pro B"/>
              </a:rPr>
              <a:t>上的一个</a:t>
            </a:r>
            <a:r>
              <a:rPr sz="1800" b="1" dirty="0">
                <a:latin typeface="微软雅黑"/>
                <a:cs typeface="微软雅黑"/>
              </a:rPr>
              <a:t>实</a:t>
            </a:r>
            <a:r>
              <a:rPr sz="1800" b="1" dirty="0">
                <a:latin typeface="Kozuka Gothic Pro B"/>
                <a:cs typeface="Kozuka Gothic Pro B"/>
              </a:rPr>
              <a:t>体，或者</a:t>
            </a:r>
            <a:r>
              <a:rPr sz="1800" b="1" dirty="0">
                <a:latin typeface="微软雅黑"/>
                <a:cs typeface="微软雅黑"/>
              </a:rPr>
              <a:t>说</a:t>
            </a:r>
            <a:r>
              <a:rPr sz="1800" b="1" dirty="0">
                <a:latin typeface="Kozuka Gothic Pro B"/>
                <a:cs typeface="Kozuka Gothic Pro B"/>
              </a:rPr>
              <a:t>是网</a:t>
            </a:r>
            <a:r>
              <a:rPr sz="1800" b="1" dirty="0">
                <a:latin typeface="微软雅黑"/>
                <a:cs typeface="微软雅黑"/>
              </a:rPr>
              <a:t>络</a:t>
            </a:r>
            <a:r>
              <a:rPr sz="1800" b="1" dirty="0">
                <a:latin typeface="Kozuka Gothic Pro B"/>
                <a:cs typeface="Kozuka Gothic Pro B"/>
              </a:rPr>
              <a:t>上的一个具体信息</a:t>
            </a:r>
            <a:r>
              <a:rPr sz="1800" dirty="0">
                <a:latin typeface="MS Mincho"/>
                <a:cs typeface="MS Mincho"/>
              </a:rPr>
              <a:t>。它 可以是一段文本、一</a:t>
            </a:r>
            <a:r>
              <a:rPr sz="1800" dirty="0">
                <a:latin typeface="宋体"/>
                <a:cs typeface="宋体"/>
              </a:rPr>
              <a:t>张图</a:t>
            </a:r>
            <a:r>
              <a:rPr sz="1800" dirty="0">
                <a:latin typeface="MS Mincho"/>
                <a:cs typeface="MS Mincho"/>
              </a:rPr>
              <a:t>片、一首歌曲、一</a:t>
            </a:r>
            <a:r>
              <a:rPr sz="1800" dirty="0">
                <a:latin typeface="宋体"/>
                <a:cs typeface="宋体"/>
              </a:rPr>
              <a:t>种</a:t>
            </a:r>
            <a:r>
              <a:rPr sz="1800" dirty="0">
                <a:latin typeface="MS Mincho"/>
                <a:cs typeface="MS Mincho"/>
              </a:rPr>
              <a:t>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，</a:t>
            </a:r>
            <a:r>
              <a:rPr sz="1800" dirty="0">
                <a:latin typeface="宋体"/>
                <a:cs typeface="宋体"/>
              </a:rPr>
              <a:t>总</a:t>
            </a:r>
            <a:r>
              <a:rPr sz="1800" dirty="0">
                <a:latin typeface="MS Mincho"/>
                <a:cs typeface="MS Mincho"/>
              </a:rPr>
              <a:t>之就是一个具体的存在。 可以用一个</a:t>
            </a:r>
            <a:r>
              <a:rPr sz="1800" dirty="0">
                <a:latin typeface="Arial"/>
                <a:cs typeface="Arial"/>
              </a:rPr>
              <a:t>UR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MS Mincho"/>
                <a:cs typeface="MS Mincho"/>
              </a:rPr>
              <a:t>（</a:t>
            </a:r>
            <a:r>
              <a:rPr sz="1800" dirty="0">
                <a:latin typeface="宋体"/>
                <a:cs typeface="宋体"/>
              </a:rPr>
              <a:t>统</a:t>
            </a:r>
            <a:r>
              <a:rPr sz="1800" dirty="0">
                <a:latin typeface="MS Mincho"/>
                <a:cs typeface="MS Mincho"/>
              </a:rPr>
              <a:t>一</a:t>
            </a:r>
            <a:r>
              <a:rPr sz="1800" dirty="0">
                <a:latin typeface="宋体"/>
                <a:cs typeface="宋体"/>
              </a:rPr>
              <a:t>资</a:t>
            </a:r>
            <a:r>
              <a:rPr sz="1800" dirty="0">
                <a:latin typeface="MS Mincho"/>
                <a:cs typeface="MS Mincho"/>
              </a:rPr>
              <a:t>源定位符）指向它，</a:t>
            </a:r>
            <a:r>
              <a:rPr sz="1800" b="0" dirty="0">
                <a:latin typeface="Adobe Myungjo Std M"/>
                <a:cs typeface="Adobe Myungjo Std M"/>
              </a:rPr>
              <a:t>每</a:t>
            </a:r>
            <a:r>
              <a:rPr sz="1800" b="1" dirty="0">
                <a:latin typeface="微软雅黑"/>
                <a:cs typeface="微软雅黑"/>
              </a:rPr>
              <a:t>种资</a:t>
            </a:r>
            <a:r>
              <a:rPr sz="1800" b="1" dirty="0">
                <a:latin typeface="Kozuka Gothic Pro B"/>
                <a:cs typeface="Kozuka Gothic Pro B"/>
              </a:rPr>
              <a:t>源</a:t>
            </a:r>
            <a:r>
              <a:rPr sz="1800" b="1" dirty="0">
                <a:latin typeface="微软雅黑"/>
                <a:cs typeface="微软雅黑"/>
              </a:rPr>
              <a:t>对应</a:t>
            </a:r>
            <a:r>
              <a:rPr sz="1800" b="1" dirty="0">
                <a:latin typeface="Kozuka Gothic Pro B"/>
                <a:cs typeface="Kozuka Gothic Pro B"/>
              </a:rPr>
              <a:t>一个特定的</a:t>
            </a:r>
            <a:r>
              <a:rPr sz="1800" b="1" spc="110" dirty="0">
                <a:latin typeface="Kozuka Gothic Pro B"/>
                <a:cs typeface="Kozuka Gothic Pro B"/>
              </a:rPr>
              <a:t> </a:t>
            </a:r>
            <a:r>
              <a:rPr sz="1800" b="1" dirty="0">
                <a:latin typeface="Arial"/>
                <a:cs typeface="Arial"/>
              </a:rPr>
              <a:t>URI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。要 </a:t>
            </a:r>
            <a:r>
              <a:rPr sz="1800" dirty="0">
                <a:latin typeface="宋体"/>
                <a:cs typeface="宋体"/>
              </a:rPr>
              <a:t>获</a:t>
            </a:r>
            <a:r>
              <a:rPr sz="1800" dirty="0">
                <a:latin typeface="MS Mincho"/>
                <a:cs typeface="MS Mincho"/>
              </a:rPr>
              <a:t>取</a:t>
            </a:r>
            <a:r>
              <a:rPr sz="1800" dirty="0">
                <a:latin typeface="宋体"/>
                <a:cs typeface="宋体"/>
              </a:rPr>
              <a:t>这</a:t>
            </a:r>
            <a:r>
              <a:rPr sz="1800" dirty="0">
                <a:latin typeface="MS Mincho"/>
                <a:cs typeface="MS Mincho"/>
              </a:rPr>
              <a:t>个</a:t>
            </a:r>
            <a:r>
              <a:rPr sz="1800" dirty="0">
                <a:latin typeface="宋体"/>
                <a:cs typeface="宋体"/>
              </a:rPr>
              <a:t>资</a:t>
            </a:r>
            <a:r>
              <a:rPr sz="1800" dirty="0">
                <a:latin typeface="MS Mincho"/>
                <a:cs typeface="MS Mincho"/>
              </a:rPr>
              <a:t>源，</a:t>
            </a:r>
            <a:r>
              <a:rPr sz="1800" dirty="0">
                <a:latin typeface="宋体"/>
                <a:cs typeface="宋体"/>
              </a:rPr>
              <a:t>访问</a:t>
            </a:r>
            <a:r>
              <a:rPr sz="1800" dirty="0">
                <a:latin typeface="MS Mincho"/>
                <a:cs typeface="MS Mincho"/>
              </a:rPr>
              <a:t>它的</a:t>
            </a:r>
            <a:r>
              <a:rPr sz="1800" dirty="0">
                <a:latin typeface="Arial"/>
                <a:cs typeface="Arial"/>
              </a:rPr>
              <a:t>UR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MS Mincho"/>
                <a:cs typeface="MS Mincho"/>
              </a:rPr>
              <a:t>就可以，因此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URI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即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1800" b="0" dirty="0">
                <a:solidFill>
                  <a:srgbClr val="FF0000"/>
                </a:solidFill>
                <a:latin typeface="Adobe Myungjo Std M"/>
                <a:cs typeface="Adobe Myungjo Std M"/>
              </a:rPr>
              <a:t>每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一个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源的独一无二的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识 别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符</a:t>
            </a:r>
            <a:r>
              <a:rPr sz="1800" dirty="0">
                <a:latin typeface="MS Mincho"/>
                <a:cs typeface="MS Mincho"/>
              </a:rPr>
              <a:t>。</a:t>
            </a:r>
            <a:endParaRPr sz="1800">
              <a:latin typeface="MS Mincho"/>
              <a:cs typeface="MS Mincho"/>
            </a:endParaRPr>
          </a:p>
          <a:p>
            <a:pPr marL="12700" defTabSz="-635">
              <a:lnSpc>
                <a:spcPts val="2110"/>
              </a:lnSpc>
              <a:spcBef>
                <a:spcPts val="255"/>
              </a:spcBef>
              <a:tabLst>
                <a:tab pos="354330" algn="l"/>
              </a:tabLst>
            </a:pPr>
            <a:r>
              <a:rPr sz="1800" b="1" dirty="0">
                <a:latin typeface="Arial"/>
                <a:cs typeface="Arial"/>
              </a:rPr>
              <a:t>•	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表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现层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（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Representatio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）</a:t>
            </a:r>
            <a:r>
              <a:rPr sz="1800" dirty="0">
                <a:latin typeface="MS Mincho"/>
                <a:cs typeface="MS Mincho"/>
              </a:rPr>
              <a:t>：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把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源具体呈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现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出来的形式</a:t>
            </a:r>
            <a:r>
              <a:rPr sz="1800" b="1" dirty="0">
                <a:latin typeface="Kozuka Gothic Pro B"/>
                <a:cs typeface="Kozuka Gothic Pro B"/>
              </a:rPr>
              <a:t>，叫做它的表</a:t>
            </a:r>
            <a:r>
              <a:rPr sz="1800" b="1" dirty="0">
                <a:latin typeface="微软雅黑"/>
                <a:cs typeface="微软雅黑"/>
              </a:rPr>
              <a:t>现层</a:t>
            </a:r>
            <a:endParaRPr sz="1800">
              <a:latin typeface="微软雅黑"/>
              <a:cs typeface="微软雅黑"/>
            </a:endParaRPr>
          </a:p>
          <a:p>
            <a:pPr marL="354965" marR="454025">
              <a:lnSpc>
                <a:spcPts val="2060"/>
              </a:lnSpc>
              <a:spcBef>
                <a:spcPts val="100"/>
              </a:spcBef>
            </a:pPr>
            <a:r>
              <a:rPr sz="1800" b="1" dirty="0">
                <a:latin typeface="Kozuka Gothic Pro B"/>
                <a:cs typeface="Kozuka Gothic Pro B"/>
              </a:rPr>
              <a:t>（</a:t>
            </a:r>
            <a:r>
              <a:rPr sz="1800" b="1" dirty="0">
                <a:latin typeface="Arial"/>
                <a:cs typeface="Arial"/>
              </a:rPr>
              <a:t>Representatio</a:t>
            </a:r>
            <a:r>
              <a:rPr sz="1800" b="1" spc="-40" dirty="0">
                <a:latin typeface="Arial"/>
                <a:cs typeface="Arial"/>
              </a:rPr>
              <a:t>n</a:t>
            </a:r>
            <a:r>
              <a:rPr sz="1800" b="1" dirty="0">
                <a:latin typeface="Kozuka Gothic Pro B"/>
                <a:cs typeface="Kozuka Gothic Pro B"/>
              </a:rPr>
              <a:t>）</a:t>
            </a:r>
            <a:r>
              <a:rPr sz="1800" dirty="0">
                <a:latin typeface="MS Mincho"/>
                <a:cs typeface="MS Mincho"/>
              </a:rPr>
              <a:t>。比如，文本可以用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txt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格式表</a:t>
            </a:r>
            <a:r>
              <a:rPr sz="1800" dirty="0">
                <a:latin typeface="宋体"/>
                <a:cs typeface="宋体"/>
              </a:rPr>
              <a:t>现</a:t>
            </a:r>
            <a:r>
              <a:rPr sz="1800" dirty="0">
                <a:latin typeface="MS Mincho"/>
                <a:cs typeface="MS Mincho"/>
              </a:rPr>
              <a:t>，也可以用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HTML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格 式、</a:t>
            </a:r>
            <a:r>
              <a:rPr sz="1800" dirty="0">
                <a:latin typeface="Arial"/>
                <a:cs typeface="Arial"/>
              </a:rPr>
              <a:t>XML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格式、</a:t>
            </a:r>
            <a:r>
              <a:rPr sz="1800" dirty="0">
                <a:latin typeface="Arial"/>
                <a:cs typeface="Arial"/>
              </a:rPr>
              <a:t>JSON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格式表</a:t>
            </a:r>
            <a:r>
              <a:rPr sz="1800" dirty="0">
                <a:latin typeface="宋体"/>
                <a:cs typeface="宋体"/>
              </a:rPr>
              <a:t>现</a:t>
            </a:r>
            <a:r>
              <a:rPr sz="1800" dirty="0">
                <a:latin typeface="MS Mincho"/>
                <a:cs typeface="MS Mincho"/>
              </a:rPr>
              <a:t>，甚至可以采用二</a:t>
            </a:r>
            <a:r>
              <a:rPr sz="1800" dirty="0">
                <a:latin typeface="宋体"/>
                <a:cs typeface="宋体"/>
              </a:rPr>
              <a:t>进</a:t>
            </a:r>
            <a:r>
              <a:rPr sz="1800" dirty="0">
                <a:latin typeface="MS Mincho"/>
                <a:cs typeface="MS Mincho"/>
              </a:rPr>
              <a:t>制格式。</a:t>
            </a:r>
            <a:endParaRPr sz="1800">
              <a:latin typeface="MS Mincho"/>
              <a:cs typeface="MS Mincho"/>
            </a:endParaRPr>
          </a:p>
          <a:p>
            <a:pPr marL="354965" marR="20955" indent="-342265" defTabSz="-635">
              <a:lnSpc>
                <a:spcPts val="2060"/>
              </a:lnSpc>
              <a:spcBef>
                <a:spcPts val="410"/>
              </a:spcBef>
              <a:tabLst>
                <a:tab pos="354330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状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态转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化（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State Transfe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）</a:t>
            </a:r>
            <a:r>
              <a:rPr sz="1800" dirty="0">
                <a:latin typeface="MS Mincho"/>
                <a:cs typeface="MS Mincho"/>
              </a:rPr>
              <a:t>：</a:t>
            </a:r>
            <a:r>
              <a:rPr sz="1800" dirty="0">
                <a:latin typeface="Batang"/>
                <a:cs typeface="Batang"/>
              </a:rPr>
              <a:t>每</a:t>
            </a:r>
            <a:r>
              <a:rPr sz="1800" dirty="0">
                <a:latin typeface="宋体"/>
                <a:cs typeface="宋体"/>
              </a:rPr>
              <a:t>发</a:t>
            </a:r>
            <a:r>
              <a:rPr sz="1800" dirty="0">
                <a:latin typeface="MS Mincho"/>
                <a:cs typeface="MS Mincho"/>
              </a:rPr>
              <a:t>出一个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求，就代表了客</a:t>
            </a:r>
            <a:r>
              <a:rPr sz="1800" dirty="0">
                <a:latin typeface="宋体"/>
                <a:cs typeface="宋体"/>
              </a:rPr>
              <a:t>户</a:t>
            </a:r>
            <a:r>
              <a:rPr sz="1800" dirty="0">
                <a:latin typeface="MS Mincho"/>
                <a:cs typeface="MS Mincho"/>
              </a:rPr>
              <a:t>端和服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器的一 次交互</a:t>
            </a:r>
            <a:r>
              <a:rPr sz="1800" dirty="0">
                <a:latin typeface="宋体"/>
                <a:cs typeface="宋体"/>
              </a:rPr>
              <a:t>过</a:t>
            </a:r>
            <a:r>
              <a:rPr sz="1800" dirty="0">
                <a:latin typeface="MS Mincho"/>
                <a:cs typeface="MS Mincho"/>
              </a:rPr>
              <a:t>程。</a:t>
            </a:r>
            <a:r>
              <a:rPr sz="1800" dirty="0">
                <a:latin typeface="Arial"/>
                <a:cs typeface="Arial"/>
              </a:rPr>
              <a:t>HTT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宋体"/>
                <a:cs typeface="宋体"/>
              </a:rPr>
              <a:t>协议</a:t>
            </a:r>
            <a:r>
              <a:rPr sz="1800" dirty="0">
                <a:latin typeface="MS Mincho"/>
                <a:cs typeface="MS Mincho"/>
              </a:rPr>
              <a:t>，是一个无状</a:t>
            </a:r>
            <a:r>
              <a:rPr sz="1800" dirty="0">
                <a:latin typeface="宋体"/>
                <a:cs typeface="宋体"/>
              </a:rPr>
              <a:t>态协议</a:t>
            </a:r>
            <a:r>
              <a:rPr sz="1800" dirty="0">
                <a:latin typeface="MS Mincho"/>
                <a:cs typeface="MS Mincho"/>
              </a:rPr>
              <a:t>，即所有的状</a:t>
            </a:r>
            <a:r>
              <a:rPr sz="1800" dirty="0">
                <a:latin typeface="宋体"/>
                <a:cs typeface="宋体"/>
              </a:rPr>
              <a:t>态</a:t>
            </a:r>
            <a:r>
              <a:rPr sz="1800" dirty="0">
                <a:latin typeface="MS Mincho"/>
                <a:cs typeface="MS Mincho"/>
              </a:rPr>
              <a:t>都保存在服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 端。因此，</a:t>
            </a:r>
            <a:r>
              <a:rPr sz="1800" b="1" dirty="0">
                <a:latin typeface="Kozuka Gothic Pro B"/>
                <a:cs typeface="Kozuka Gothic Pro B"/>
              </a:rPr>
              <a:t>如果客</a:t>
            </a:r>
            <a:r>
              <a:rPr sz="1800" b="1" dirty="0">
                <a:latin typeface="微软雅黑"/>
                <a:cs typeface="微软雅黑"/>
              </a:rPr>
              <a:t>户</a:t>
            </a:r>
            <a:r>
              <a:rPr sz="1800" b="1" dirty="0">
                <a:latin typeface="Kozuka Gothic Pro B"/>
                <a:cs typeface="Kozuka Gothic Pro B"/>
              </a:rPr>
              <a:t>端想要操作服</a:t>
            </a:r>
            <a:r>
              <a:rPr sz="1800" b="1" dirty="0">
                <a:latin typeface="微软雅黑"/>
                <a:cs typeface="微软雅黑"/>
              </a:rPr>
              <a:t>务</a:t>
            </a:r>
            <a:r>
              <a:rPr sz="1800" b="1" dirty="0">
                <a:latin typeface="Kozuka Gothic Pro B"/>
                <a:cs typeface="Kozuka Gothic Pro B"/>
              </a:rPr>
              <a:t>器，必</a:t>
            </a:r>
            <a:r>
              <a:rPr sz="1800" b="1" dirty="0">
                <a:latin typeface="微软雅黑"/>
                <a:cs typeface="微软雅黑"/>
              </a:rPr>
              <a:t>须</a:t>
            </a:r>
            <a:r>
              <a:rPr sz="1800" b="1" dirty="0">
                <a:latin typeface="Kozuka Gothic Pro B"/>
                <a:cs typeface="Kozuka Gothic Pro B"/>
              </a:rPr>
              <a:t>通</a:t>
            </a:r>
            <a:r>
              <a:rPr sz="1800" b="1" dirty="0">
                <a:latin typeface="微软雅黑"/>
                <a:cs typeface="微软雅黑"/>
              </a:rPr>
              <a:t>过</a:t>
            </a:r>
            <a:r>
              <a:rPr sz="1800" b="1" dirty="0">
                <a:latin typeface="Kozuka Gothic Pro B"/>
                <a:cs typeface="Kozuka Gothic Pro B"/>
              </a:rPr>
              <a:t>某</a:t>
            </a:r>
            <a:r>
              <a:rPr sz="1800" b="1" dirty="0">
                <a:latin typeface="微软雅黑"/>
                <a:cs typeface="微软雅黑"/>
              </a:rPr>
              <a:t>种</a:t>
            </a:r>
            <a:r>
              <a:rPr sz="1800" b="1" dirty="0">
                <a:latin typeface="Kozuka Gothic Pro B"/>
                <a:cs typeface="Kozuka Gothic Pro B"/>
              </a:rPr>
              <a:t>手段，</a:t>
            </a:r>
            <a:r>
              <a:rPr sz="1800" b="1" dirty="0">
                <a:latin typeface="微软雅黑"/>
                <a:cs typeface="微软雅黑"/>
              </a:rPr>
              <a:t>让</a:t>
            </a:r>
            <a:r>
              <a:rPr sz="1800" b="1" dirty="0">
                <a:latin typeface="Kozuka Gothic Pro B"/>
                <a:cs typeface="Kozuka Gothic Pro B"/>
              </a:rPr>
              <a:t>服</a:t>
            </a:r>
            <a:r>
              <a:rPr sz="1800" b="1" dirty="0">
                <a:latin typeface="微软雅黑"/>
                <a:cs typeface="微软雅黑"/>
              </a:rPr>
              <a:t>务</a:t>
            </a:r>
            <a:r>
              <a:rPr sz="1800" b="1" dirty="0">
                <a:latin typeface="Kozuka Gothic Pro B"/>
                <a:cs typeface="Kozuka Gothic Pro B"/>
              </a:rPr>
              <a:t>器端</a:t>
            </a:r>
            <a:r>
              <a:rPr sz="1800" b="1" dirty="0">
                <a:latin typeface="微软雅黑"/>
                <a:cs typeface="微软雅黑"/>
              </a:rPr>
              <a:t>发</a:t>
            </a:r>
            <a:r>
              <a:rPr sz="1800" b="1" dirty="0">
                <a:latin typeface="Kozuka Gothic Pro B"/>
                <a:cs typeface="Kozuka Gothic Pro B"/>
              </a:rPr>
              <a:t>生</a:t>
            </a:r>
            <a:r>
              <a:rPr sz="1800" b="1" dirty="0">
                <a:latin typeface="Arial"/>
                <a:cs typeface="Arial"/>
              </a:rPr>
              <a:t>“ </a:t>
            </a:r>
            <a:r>
              <a:rPr sz="1800" b="1" dirty="0">
                <a:latin typeface="Kozuka Gothic Pro B"/>
                <a:cs typeface="Kozuka Gothic Pro B"/>
              </a:rPr>
              <a:t>状</a:t>
            </a:r>
            <a:r>
              <a:rPr sz="1800" b="1" dirty="0">
                <a:latin typeface="微软雅黑"/>
                <a:cs typeface="微软雅黑"/>
              </a:rPr>
              <a:t>态转</a:t>
            </a:r>
            <a:r>
              <a:rPr sz="1800" b="1" dirty="0">
                <a:latin typeface="Kozuka Gothic Pro B"/>
                <a:cs typeface="Kozuka Gothic Pro B"/>
              </a:rPr>
              <a:t>化</a:t>
            </a:r>
            <a:r>
              <a:rPr sz="1800" b="1" dirty="0">
                <a:latin typeface="Arial"/>
                <a:cs typeface="Arial"/>
              </a:rPr>
              <a:t>”</a:t>
            </a:r>
            <a:r>
              <a:rPr sz="1800" b="1" dirty="0">
                <a:latin typeface="Kozuka Gothic Pro B"/>
                <a:cs typeface="Kozuka Gothic Pro B"/>
              </a:rPr>
              <a:t>（</a:t>
            </a:r>
            <a:r>
              <a:rPr sz="1800" b="1" dirty="0">
                <a:latin typeface="Arial"/>
                <a:cs typeface="Arial"/>
              </a:rPr>
              <a:t>State Transfe</a:t>
            </a:r>
            <a:r>
              <a:rPr sz="1800" b="1" spc="-30" dirty="0">
                <a:latin typeface="Arial"/>
                <a:cs typeface="Arial"/>
              </a:rPr>
              <a:t>r</a:t>
            </a:r>
            <a:r>
              <a:rPr sz="1800" b="1" dirty="0">
                <a:latin typeface="Kozuka Gothic Pro B"/>
                <a:cs typeface="Kozuka Gothic Pro B"/>
              </a:rPr>
              <a:t>）。而</a:t>
            </a:r>
            <a:r>
              <a:rPr sz="1800" b="1" dirty="0">
                <a:latin typeface="微软雅黑"/>
                <a:cs typeface="微软雅黑"/>
              </a:rPr>
              <a:t>这种转</a:t>
            </a:r>
            <a:r>
              <a:rPr sz="1800" b="1" dirty="0">
                <a:latin typeface="Kozuka Gothic Pro B"/>
                <a:cs typeface="Kozuka Gothic Pro B"/>
              </a:rPr>
              <a:t>化是建立在表</a:t>
            </a:r>
            <a:r>
              <a:rPr sz="1800" b="1" dirty="0">
                <a:latin typeface="微软雅黑"/>
                <a:cs typeface="微软雅黑"/>
              </a:rPr>
              <a:t>现层</a:t>
            </a:r>
            <a:r>
              <a:rPr sz="1800" b="1" dirty="0">
                <a:latin typeface="Kozuka Gothic Pro B"/>
                <a:cs typeface="Kozuka Gothic Pro B"/>
              </a:rPr>
              <a:t>之上的，所以就是</a:t>
            </a:r>
            <a:r>
              <a:rPr sz="1800" b="1" spc="110" dirty="0">
                <a:latin typeface="Kozuka Gothic Pro B"/>
                <a:cs typeface="Kozuka Gothic Pro B"/>
              </a:rPr>
              <a:t> </a:t>
            </a:r>
            <a:r>
              <a:rPr sz="1800" b="1" dirty="0">
                <a:latin typeface="Arial"/>
                <a:cs typeface="Arial"/>
              </a:rPr>
              <a:t>“ </a:t>
            </a:r>
            <a:r>
              <a:rPr sz="1800" b="1" dirty="0">
                <a:latin typeface="Kozuka Gothic Pro B"/>
                <a:cs typeface="Kozuka Gothic Pro B"/>
              </a:rPr>
              <a:t>表</a:t>
            </a:r>
            <a:r>
              <a:rPr sz="1800" b="1" dirty="0">
                <a:latin typeface="微软雅黑"/>
                <a:cs typeface="微软雅黑"/>
              </a:rPr>
              <a:t>现层</a:t>
            </a:r>
            <a:r>
              <a:rPr sz="1800" b="1" dirty="0">
                <a:latin typeface="Kozuka Gothic Pro B"/>
                <a:cs typeface="Kozuka Gothic Pro B"/>
              </a:rPr>
              <a:t>状</a:t>
            </a:r>
            <a:r>
              <a:rPr sz="1800" b="1" dirty="0">
                <a:latin typeface="微软雅黑"/>
                <a:cs typeface="微软雅黑"/>
              </a:rPr>
              <a:t>态转</a:t>
            </a:r>
            <a:r>
              <a:rPr sz="1800" b="1" dirty="0">
                <a:latin typeface="Kozuka Gothic Pro B"/>
                <a:cs typeface="Kozuka Gothic Pro B"/>
              </a:rPr>
              <a:t>化</a:t>
            </a:r>
            <a:r>
              <a:rPr sz="1800" b="1" dirty="0">
                <a:latin typeface="Arial"/>
                <a:cs typeface="Arial"/>
              </a:rPr>
              <a:t>”</a:t>
            </a:r>
            <a:r>
              <a:rPr sz="1800" b="1" dirty="0">
                <a:latin typeface="Kozuka Gothic Pro B"/>
                <a:cs typeface="Kozuka Gothic Pro B"/>
              </a:rPr>
              <a:t>。</a:t>
            </a:r>
            <a:r>
              <a:rPr sz="1800" dirty="0">
                <a:latin typeface="MS Mincho"/>
                <a:cs typeface="MS Mincho"/>
              </a:rPr>
              <a:t>具体</a:t>
            </a:r>
            <a:r>
              <a:rPr sz="1800" dirty="0">
                <a:latin typeface="宋体"/>
                <a:cs typeface="宋体"/>
              </a:rPr>
              <a:t>说</a:t>
            </a:r>
            <a:r>
              <a:rPr sz="1800" dirty="0">
                <a:latin typeface="MS Mincho"/>
                <a:cs typeface="MS Mincho"/>
              </a:rPr>
              <a:t>，就是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HTTP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协议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里面，四个表示操作方式的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动 词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：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GE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POS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DELET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。它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分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别对应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四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基本操作：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用来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获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取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源，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POST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用来新建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源，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PUT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用来更新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源，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用来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删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除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源。</a:t>
            </a:r>
            <a:endParaRPr sz="18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972" rIns="0" bIns="0" rtlCol="0">
            <a:spAutoFit/>
          </a:bodyPr>
          <a:lstStyle/>
          <a:p>
            <a:pPr marL="22860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4724400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1.SpringMVC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2.SpringMVC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3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4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5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Arial"/>
                <a:cs typeface="Arial"/>
              </a:rPr>
              <a:t>6.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7.RESTful 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8.SpringMVC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9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12700"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4791233"/>
            <a:ext cx="5076825" cy="133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000"/>
              </a:lnSpc>
            </a:pPr>
            <a:r>
              <a:rPr sz="2000" dirty="0">
                <a:latin typeface="Arial"/>
                <a:cs typeface="Arial"/>
              </a:rPr>
              <a:t>10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 11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12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13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1465" y="1660683"/>
            <a:ext cx="3469640" cy="160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14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15.SpringMVC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16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lnSpc>
                <a:spcPts val="238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17.SpringMVC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2591435"/>
            <a:r>
              <a:rPr dirty="0"/>
              <a:t>REST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1900872"/>
            <a:ext cx="8061959" cy="355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示例：</a:t>
            </a:r>
            <a:endParaRPr sz="2400">
              <a:latin typeface="MS Mincho"/>
              <a:cs typeface="MS Mincho"/>
            </a:endParaRPr>
          </a:p>
          <a:p>
            <a:pPr marL="755015" indent="-285115" defTabSz="-635">
              <a:spcBef>
                <a:spcPts val="355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Arial"/>
                <a:cs typeface="Arial"/>
              </a:rPr>
              <a:t>/order/1	HTTP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：得到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755015" indent="-285115" defTabSz="-635">
              <a:spcBef>
                <a:spcPts val="350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Arial"/>
                <a:cs typeface="Arial"/>
              </a:rPr>
              <a:t>/order/1	HTTP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DELET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：</a:t>
            </a:r>
            <a:r>
              <a:rPr sz="2000" dirty="0">
                <a:latin typeface="宋体"/>
                <a:cs typeface="宋体"/>
              </a:rPr>
              <a:t>删</a:t>
            </a:r>
            <a:r>
              <a:rPr sz="2000" dirty="0">
                <a:latin typeface="MS Mincho"/>
                <a:cs typeface="MS Mincho"/>
              </a:rPr>
              <a:t>除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id = 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755015" indent="-285115" defTabSz="-635">
              <a:spcBef>
                <a:spcPts val="350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Arial"/>
                <a:cs typeface="Arial"/>
              </a:rPr>
              <a:t>/order/1	HTTP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latin typeface="MS Mincho"/>
                <a:cs typeface="MS Mincho"/>
              </a:rPr>
              <a:t>：更新</a:t>
            </a:r>
            <a:r>
              <a:rPr sz="2000" dirty="0">
                <a:latin typeface="Arial"/>
                <a:cs typeface="Arial"/>
              </a:rPr>
              <a:t>id = 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755015" indent="-285115" defTabSz="-635">
              <a:spcBef>
                <a:spcPts val="350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Arial"/>
                <a:cs typeface="Arial"/>
              </a:rPr>
              <a:t>/order	HTTP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POS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latin typeface="MS Mincho"/>
                <a:cs typeface="MS Mincho"/>
              </a:rPr>
              <a:t>：新增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354965" marR="5080" indent="-342265" defTabSz="-635">
              <a:lnSpc>
                <a:spcPts val="275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HiddenHttpMethodFilte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浏览</a:t>
            </a:r>
            <a:r>
              <a:rPr sz="2400" dirty="0">
                <a:latin typeface="MS Mincho"/>
                <a:cs typeface="MS Mincho"/>
              </a:rPr>
              <a:t>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form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只支持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GET </a:t>
            </a:r>
            <a:r>
              <a:rPr sz="2400" dirty="0">
                <a:latin typeface="MS Mincho"/>
                <a:cs typeface="MS Mincho"/>
              </a:rPr>
              <a:t>与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POST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求，而</a:t>
            </a:r>
            <a:r>
              <a:rPr sz="2400" dirty="0">
                <a:latin typeface="Arial"/>
                <a:cs typeface="Arial"/>
              </a:rPr>
              <a:t>DELET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等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并不支 持，</a:t>
            </a:r>
            <a:r>
              <a:rPr sz="2400" dirty="0">
                <a:latin typeface="Arial"/>
                <a:cs typeface="Arial"/>
              </a:rPr>
              <a:t>Spring3.0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添加了一个</a:t>
            </a:r>
            <a:r>
              <a:rPr sz="2400" dirty="0">
                <a:latin typeface="宋体"/>
                <a:cs typeface="宋体"/>
              </a:rPr>
              <a:t>过滤</a:t>
            </a:r>
            <a:r>
              <a:rPr sz="2400" dirty="0">
                <a:latin typeface="MS Mincho"/>
                <a:cs typeface="MS Mincho"/>
              </a:rPr>
              <a:t>器，可以将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些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转换 为标</a:t>
            </a:r>
            <a:r>
              <a:rPr sz="2400" dirty="0">
                <a:latin typeface="MS Mincho"/>
                <a:cs typeface="MS Mincho"/>
              </a:rPr>
              <a:t>准的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方法，使得支持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GE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POS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与 </a:t>
            </a:r>
            <a:r>
              <a:rPr sz="2400" dirty="0">
                <a:latin typeface="Arial"/>
                <a:cs typeface="Arial"/>
              </a:rPr>
              <a:t>DELETE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6584" y="1058703"/>
            <a:ext cx="805497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PathVariable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URL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占位符到入参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83515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带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占位符的</a:t>
            </a:r>
            <a:r>
              <a:rPr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是</a:t>
            </a:r>
            <a:r>
              <a:rPr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Spring3.0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新增的功能</a:t>
            </a:r>
            <a:r>
              <a:rPr dirty="0"/>
              <a:t>，</a:t>
            </a:r>
            <a:r>
              <a:rPr dirty="0">
                <a:latin typeface="宋体"/>
                <a:cs typeface="宋体"/>
              </a:rPr>
              <a:t>该</a:t>
            </a:r>
            <a:r>
              <a:rPr dirty="0"/>
              <a:t>功能在 </a:t>
            </a:r>
            <a:r>
              <a:rPr dirty="0">
                <a:latin typeface="Arial"/>
                <a:cs typeface="Arial"/>
              </a:rPr>
              <a:t>SpringMVC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/>
              <a:t>向</a:t>
            </a:r>
            <a:r>
              <a:rPr spc="-535" dirty="0"/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REST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/>
              <a:t>目</a:t>
            </a:r>
            <a:r>
              <a:rPr dirty="0">
                <a:latin typeface="宋体"/>
                <a:cs typeface="宋体"/>
              </a:rPr>
              <a:t>标</a:t>
            </a:r>
            <a:r>
              <a:rPr dirty="0"/>
              <a:t>挺</a:t>
            </a:r>
            <a:r>
              <a:rPr dirty="0">
                <a:latin typeface="宋体"/>
                <a:cs typeface="宋体"/>
              </a:rPr>
              <a:t>进发</a:t>
            </a:r>
            <a:r>
              <a:rPr dirty="0"/>
              <a:t>展</a:t>
            </a:r>
            <a:r>
              <a:rPr dirty="0">
                <a:latin typeface="宋体"/>
                <a:cs typeface="宋体"/>
              </a:rPr>
              <a:t>过</a:t>
            </a:r>
            <a:r>
              <a:rPr dirty="0"/>
              <a:t>程中具有里程碑的 意</a:t>
            </a:r>
            <a:r>
              <a:rPr dirty="0">
                <a:latin typeface="宋体"/>
                <a:cs typeface="宋体"/>
              </a:rPr>
              <a:t>义</a:t>
            </a:r>
            <a:endParaRPr dirty="0">
              <a:latin typeface="宋体"/>
              <a:cs typeface="宋体"/>
            </a:endParaRPr>
          </a:p>
          <a:p>
            <a:pPr marL="354965" marR="5080" indent="-342265" defTabSz="-63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@PathVariable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可以将</a:t>
            </a:r>
            <a:r>
              <a:rPr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中占位符参数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绑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定到控 制器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理方法的入参中</a:t>
            </a:r>
            <a:r>
              <a:rPr dirty="0"/>
              <a:t>：</a:t>
            </a:r>
            <a:r>
              <a:rPr dirty="0">
                <a:latin typeface="Arial"/>
                <a:cs typeface="Arial"/>
              </a:rPr>
              <a:t>URL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/>
              <a:t>中的</a:t>
            </a:r>
            <a:r>
              <a:rPr spc="-535" dirty="0"/>
              <a:t> </a:t>
            </a:r>
            <a:r>
              <a:rPr dirty="0">
                <a:latin typeface="Arial"/>
                <a:cs typeface="Arial"/>
              </a:rPr>
              <a:t>{xxx}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/>
              <a:t>占位符可以通</a:t>
            </a:r>
            <a:r>
              <a:rPr dirty="0">
                <a:latin typeface="宋体"/>
                <a:cs typeface="宋体"/>
              </a:rPr>
              <a:t>过</a:t>
            </a:r>
            <a:endParaRPr dirty="0">
              <a:latin typeface="宋体"/>
              <a:cs typeface="宋体"/>
            </a:endParaRPr>
          </a:p>
          <a:p>
            <a:pPr marL="354965">
              <a:lnSpc>
                <a:spcPts val="2655"/>
              </a:lnSpc>
            </a:pPr>
            <a:r>
              <a:rPr spc="-5" dirty="0">
                <a:latin typeface="Arial"/>
                <a:cs typeface="Arial"/>
              </a:rPr>
              <a:t>@</a:t>
            </a:r>
            <a:r>
              <a:rPr dirty="0">
                <a:latin typeface="Arial"/>
                <a:cs typeface="Arial"/>
              </a:rPr>
              <a:t>PathVariabl</a:t>
            </a:r>
            <a:r>
              <a:rPr spc="-4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("xxx")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/>
              <a:t>定到操作方法的入参中。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99794" y="4509134"/>
            <a:ext cx="7213600" cy="14097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映射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求参数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求参数</a:t>
            </a:r>
            <a:endParaRPr sz="2000">
              <a:latin typeface="Kozuka Gothic Pro B"/>
              <a:cs typeface="Kozuka Gothic Pro B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请</a:t>
            </a:r>
            <a:r>
              <a:rPr dirty="0">
                <a:latin typeface="MS Mincho"/>
                <a:cs typeface="MS Mincho"/>
              </a:rPr>
              <a:t>求</a:t>
            </a: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理方法</a:t>
            </a:r>
            <a:r>
              <a:rPr dirty="0">
                <a:latin typeface="宋体"/>
                <a:cs typeface="宋体"/>
              </a:rPr>
              <a:t>签</a:t>
            </a:r>
            <a:r>
              <a:rPr dirty="0">
                <a:latin typeface="MS Mincho"/>
                <a:cs typeface="MS Mincho"/>
              </a:rPr>
              <a:t>名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7931784" cy="323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分析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名，将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HTTP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求信 息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绑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理方法的相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应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人参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  <a:p>
            <a:pPr marL="354965" marR="55245" indent="-342265" defTabSz="-63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控制器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签</a:t>
            </a:r>
            <a:r>
              <a:rPr sz="2400" dirty="0">
                <a:latin typeface="MS Mincho"/>
                <a:cs typeface="MS Mincho"/>
              </a:rPr>
              <a:t>名的限制是很</a:t>
            </a:r>
            <a:r>
              <a:rPr sz="2400" dirty="0">
                <a:latin typeface="宋体"/>
                <a:cs typeface="宋体"/>
              </a:rPr>
              <a:t>宽</a:t>
            </a:r>
            <a:r>
              <a:rPr sz="2400" dirty="0">
                <a:latin typeface="MS Mincho"/>
                <a:cs typeface="MS Mincho"/>
              </a:rPr>
              <a:t>松的， 几乎可以按喜</a:t>
            </a:r>
            <a:r>
              <a:rPr sz="2400" dirty="0">
                <a:latin typeface="宋体"/>
                <a:cs typeface="宋体"/>
              </a:rPr>
              <a:t>欢</a:t>
            </a:r>
            <a:r>
              <a:rPr sz="2400" dirty="0">
                <a:latin typeface="MS Mincho"/>
                <a:cs typeface="MS Mincho"/>
              </a:rPr>
              <a:t>的任何方式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方法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签</a:t>
            </a:r>
            <a:r>
              <a:rPr sz="2400" dirty="0">
                <a:latin typeface="MS Mincho"/>
                <a:cs typeface="MS Mincho"/>
              </a:rPr>
              <a:t>名。</a:t>
            </a:r>
            <a:endParaRPr sz="2400">
              <a:latin typeface="MS Mincho"/>
              <a:cs typeface="MS Mincho"/>
            </a:endParaRPr>
          </a:p>
          <a:p>
            <a:pPr marL="12700" defTabSz="-635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必要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方法及方法入参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注相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应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的注解</a:t>
            </a:r>
            <a:r>
              <a:rPr sz="2400" dirty="0">
                <a:latin typeface="MS Mincho"/>
                <a:cs typeface="MS Mincho"/>
              </a:rPr>
              <a:t>（</a:t>
            </a:r>
            <a:endParaRPr sz="2400">
              <a:latin typeface="MS Mincho"/>
              <a:cs typeface="MS Mincho"/>
            </a:endParaRPr>
          </a:p>
          <a:p>
            <a:pPr marL="354965" algn="just">
              <a:lnSpc>
                <a:spcPts val="275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@PathVariable</a:t>
            </a:r>
            <a:endParaRPr sz="2400">
              <a:latin typeface="Arial"/>
              <a:cs typeface="Arial"/>
            </a:endParaRPr>
          </a:p>
          <a:p>
            <a:pPr marL="354965" marR="53975" algn="just">
              <a:lnSpc>
                <a:spcPts val="2750"/>
              </a:lnSpc>
              <a:spcBef>
                <a:spcPts val="135"/>
              </a:spcBef>
            </a:pP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@RequestPara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@RequestHeader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等</a:t>
            </a:r>
            <a:r>
              <a:rPr sz="2400" dirty="0">
                <a:latin typeface="MS Mincho"/>
                <a:cs typeface="MS Mincho"/>
              </a:rPr>
              <a:t>）、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框架会将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求的信息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定到相</a:t>
            </a:r>
            <a:r>
              <a:rPr sz="2400" dirty="0">
                <a:latin typeface="宋体"/>
                <a:cs typeface="宋体"/>
              </a:rPr>
              <a:t>应</a:t>
            </a:r>
            <a:r>
              <a:rPr sz="2400" dirty="0">
                <a:latin typeface="MS Mincho"/>
                <a:cs typeface="MS Mincho"/>
              </a:rPr>
              <a:t>的方法入参 中，并根据方法的返回</a:t>
            </a:r>
            <a:r>
              <a:rPr sz="2400" dirty="0">
                <a:latin typeface="宋体"/>
                <a:cs typeface="宋体"/>
              </a:rPr>
              <a:t>值类</a:t>
            </a:r>
            <a:r>
              <a:rPr sz="2400" dirty="0">
                <a:latin typeface="MS Mincho"/>
                <a:cs typeface="MS Mincho"/>
              </a:rPr>
              <a:t>型做出相</a:t>
            </a:r>
            <a:r>
              <a:rPr sz="2400" dirty="0">
                <a:latin typeface="宋体"/>
                <a:cs typeface="宋体"/>
              </a:rPr>
              <a:t>应</a:t>
            </a:r>
            <a:r>
              <a:rPr sz="2400" dirty="0">
                <a:latin typeface="MS Mincho"/>
                <a:cs typeface="MS Mincho"/>
              </a:rPr>
              <a:t>的后</a:t>
            </a:r>
            <a:r>
              <a:rPr sz="2400" dirty="0">
                <a:latin typeface="宋体"/>
                <a:cs typeface="宋体"/>
              </a:rPr>
              <a:t>续处</a:t>
            </a:r>
            <a:r>
              <a:rPr sz="2400" dirty="0">
                <a:latin typeface="MS Mincho"/>
                <a:cs typeface="MS Mincho"/>
              </a:rPr>
              <a:t>理。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9759" y="1058703"/>
            <a:ext cx="790384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RequestParam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求参数</a:t>
            </a:r>
            <a:r>
              <a:rPr sz="3600" dirty="0">
                <a:latin typeface="宋体"/>
                <a:cs typeface="宋体"/>
              </a:rPr>
              <a:t>值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150" y="1926272"/>
            <a:ext cx="8018145" cy="164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8415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理方法入参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@RequestParam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可以把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 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传递给请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求方法</a:t>
            </a:r>
            <a:endParaRPr sz="2400">
              <a:latin typeface="Kozuka Gothic Pro B"/>
              <a:cs typeface="Kozuka Gothic Pro B"/>
            </a:endParaRPr>
          </a:p>
          <a:p>
            <a:pPr marL="469900" defTabSz="-635">
              <a:spcBef>
                <a:spcPts val="28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valu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MS Mincho"/>
                <a:cs typeface="MS Mincho"/>
              </a:rPr>
              <a:t>：参数名</a:t>
            </a:r>
            <a:endParaRPr sz="2000">
              <a:latin typeface="MS Mincho"/>
              <a:cs typeface="MS Mincho"/>
            </a:endParaRPr>
          </a:p>
          <a:p>
            <a:pPr marL="755015" marR="5080" indent="-285115" defTabSz="-635">
              <a:lnSpc>
                <a:spcPts val="2300"/>
              </a:lnSpc>
              <a:spcBef>
                <a:spcPts val="51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require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dirty="0">
                <a:latin typeface="MS Mincho"/>
                <a:cs typeface="MS Mincho"/>
              </a:rPr>
              <a:t>：是否必</a:t>
            </a:r>
            <a:r>
              <a:rPr sz="2000" dirty="0">
                <a:latin typeface="宋体"/>
                <a:cs typeface="宋体"/>
              </a:rPr>
              <a:t>须</a:t>
            </a:r>
            <a:r>
              <a:rPr sz="2000" dirty="0">
                <a:latin typeface="MS Mincho"/>
                <a:cs typeface="MS Mincho"/>
              </a:rPr>
              <a:t>。默</a:t>
            </a:r>
            <a:r>
              <a:rPr sz="2000" dirty="0">
                <a:latin typeface="宋体"/>
                <a:cs typeface="宋体"/>
              </a:rPr>
              <a:t>认为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true,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表示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求参数中必</a:t>
            </a:r>
            <a:r>
              <a:rPr sz="2000" dirty="0">
                <a:latin typeface="宋体"/>
                <a:cs typeface="宋体"/>
              </a:rPr>
              <a:t>须</a:t>
            </a:r>
            <a:r>
              <a:rPr sz="2000" dirty="0">
                <a:latin typeface="MS Mincho"/>
                <a:cs typeface="MS Mincho"/>
              </a:rPr>
              <a:t>包含</a:t>
            </a:r>
            <a:r>
              <a:rPr sz="2000" dirty="0">
                <a:latin typeface="宋体"/>
                <a:cs typeface="宋体"/>
              </a:rPr>
              <a:t>对应 </a:t>
            </a:r>
            <a:r>
              <a:rPr sz="2000" dirty="0">
                <a:latin typeface="MS Mincho"/>
                <a:cs typeface="MS Mincho"/>
              </a:rPr>
              <a:t>的参数，若不存在，将抛出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995" y="3857625"/>
            <a:ext cx="8712200" cy="1308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609" y="1083944"/>
            <a:ext cx="838009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5"/>
              </a:lnSpc>
            </a:pPr>
            <a:r>
              <a:rPr sz="3200" dirty="0">
                <a:latin typeface="MS Mincho"/>
                <a:cs typeface="MS Mincho"/>
              </a:rPr>
              <a:t>使用</a:t>
            </a:r>
            <a:r>
              <a:rPr sz="3200" spc="-715" dirty="0">
                <a:latin typeface="MS Mincho"/>
                <a:cs typeface="MS Mincho"/>
              </a:rPr>
              <a:t> </a:t>
            </a:r>
            <a:r>
              <a:rPr sz="3200" spc="-5" dirty="0">
                <a:latin typeface="Arial"/>
                <a:cs typeface="Arial"/>
              </a:rPr>
              <a:t>@</a:t>
            </a:r>
            <a:r>
              <a:rPr sz="3200" dirty="0">
                <a:latin typeface="Arial"/>
                <a:cs typeface="Arial"/>
              </a:rPr>
              <a:t>RequestHeader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宋体"/>
                <a:cs typeface="宋体"/>
              </a:rPr>
              <a:t>绑</a:t>
            </a:r>
            <a:r>
              <a:rPr sz="3200" dirty="0">
                <a:latin typeface="MS Mincho"/>
                <a:cs typeface="MS Mincho"/>
              </a:rPr>
              <a:t>定</a:t>
            </a:r>
            <a:r>
              <a:rPr sz="3200" dirty="0">
                <a:latin typeface="宋体"/>
                <a:cs typeface="宋体"/>
              </a:rPr>
              <a:t>请</a:t>
            </a:r>
            <a:r>
              <a:rPr sz="3200" dirty="0">
                <a:latin typeface="MS Mincho"/>
                <a:cs typeface="MS Mincho"/>
              </a:rPr>
              <a:t>求</a:t>
            </a:r>
            <a:r>
              <a:rPr sz="3200" dirty="0">
                <a:latin typeface="宋体"/>
                <a:cs typeface="宋体"/>
              </a:rPr>
              <a:t>报头</a:t>
            </a:r>
            <a:r>
              <a:rPr sz="3200" dirty="0">
                <a:latin typeface="MS Mincho"/>
                <a:cs typeface="MS Mincho"/>
              </a:rPr>
              <a:t>的属性</a:t>
            </a:r>
            <a:r>
              <a:rPr sz="3200" dirty="0">
                <a:latin typeface="宋体"/>
                <a:cs typeface="宋体"/>
              </a:rPr>
              <a:t>值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150" y="1900872"/>
            <a:ext cx="798766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头</a:t>
            </a:r>
            <a:r>
              <a:rPr sz="2400" dirty="0">
                <a:latin typeface="MS Mincho"/>
                <a:cs typeface="MS Mincho"/>
              </a:rPr>
              <a:t>包含了若干个属性，服</a:t>
            </a:r>
            <a:r>
              <a:rPr sz="2400" dirty="0">
                <a:latin typeface="宋体"/>
                <a:cs typeface="宋体"/>
              </a:rPr>
              <a:t>务</a:t>
            </a:r>
            <a:r>
              <a:rPr sz="2400" dirty="0">
                <a:latin typeface="MS Mincho"/>
                <a:cs typeface="MS Mincho"/>
              </a:rPr>
              <a:t>器可据此</a:t>
            </a:r>
            <a:r>
              <a:rPr sz="2400" dirty="0">
                <a:latin typeface="宋体"/>
                <a:cs typeface="宋体"/>
              </a:rPr>
              <a:t>获</a:t>
            </a:r>
            <a:r>
              <a:rPr sz="2400" dirty="0">
                <a:latin typeface="MS Mincho"/>
                <a:cs typeface="MS Mincho"/>
              </a:rPr>
              <a:t>知客</a:t>
            </a:r>
            <a:r>
              <a:rPr sz="2400" dirty="0">
                <a:latin typeface="宋体"/>
                <a:cs typeface="宋体"/>
              </a:rPr>
              <a:t>户</a:t>
            </a:r>
            <a:r>
              <a:rPr sz="2400" dirty="0">
                <a:latin typeface="MS Mincho"/>
                <a:cs typeface="MS Mincho"/>
              </a:rPr>
              <a:t>端的信 息，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@RequestHeader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即可将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头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中的属性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值绑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理方法的入参中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6775" y="3214370"/>
            <a:ext cx="7137400" cy="1320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789" y="1109186"/>
            <a:ext cx="709930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30"/>
              </a:lnSpc>
            </a:pPr>
            <a:r>
              <a:rPr sz="2800" dirty="0">
                <a:latin typeface="MS Mincho"/>
                <a:cs typeface="MS Mincho"/>
              </a:rPr>
              <a:t>使用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spc="-5" dirty="0">
                <a:latin typeface="Arial"/>
                <a:cs typeface="Arial"/>
              </a:rPr>
              <a:t>@</a:t>
            </a:r>
            <a:r>
              <a:rPr sz="2800" dirty="0">
                <a:latin typeface="Arial"/>
                <a:cs typeface="Arial"/>
              </a:rPr>
              <a:t>CookieValue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绑</a:t>
            </a:r>
            <a:r>
              <a:rPr sz="2800" dirty="0">
                <a:latin typeface="MS Mincho"/>
                <a:cs typeface="MS Mincho"/>
              </a:rPr>
              <a:t>定</a:t>
            </a:r>
            <a:r>
              <a:rPr sz="2800" dirty="0">
                <a:latin typeface="宋体"/>
                <a:cs typeface="宋体"/>
              </a:rPr>
              <a:t>请</a:t>
            </a:r>
            <a:r>
              <a:rPr sz="2800" dirty="0">
                <a:latin typeface="MS Mincho"/>
                <a:cs typeface="MS Mincho"/>
              </a:rPr>
              <a:t>求中的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Cookie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值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854517"/>
            <a:ext cx="7652384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lnSpc>
                <a:spcPts val="2855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@CookieValue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可</a:t>
            </a:r>
            <a:r>
              <a:rPr sz="2400" dirty="0">
                <a:latin typeface="宋体"/>
                <a:cs typeface="宋体"/>
              </a:rPr>
              <a:t>让处</a:t>
            </a:r>
            <a:r>
              <a:rPr sz="2400" dirty="0">
                <a:latin typeface="MS Mincho"/>
                <a:cs typeface="MS Mincho"/>
              </a:rPr>
              <a:t>理方法入参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定某个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Cookie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值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625" y="2428875"/>
            <a:ext cx="8203565" cy="1358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058703"/>
            <a:ext cx="655320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POJO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对</a:t>
            </a:r>
            <a:r>
              <a:rPr sz="3600" dirty="0">
                <a:latin typeface="MS Mincho"/>
                <a:cs typeface="MS Mincho"/>
              </a:rPr>
              <a:t>象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求参数</a:t>
            </a:r>
            <a:r>
              <a:rPr sz="3600" dirty="0">
                <a:latin typeface="宋体"/>
                <a:cs typeface="宋体"/>
              </a:rPr>
              <a:t>值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972627"/>
            <a:ext cx="7982584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会按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求参数名和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POJO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属性名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行自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动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匹 配，自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动为该对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象填充属性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值</a:t>
            </a:r>
            <a:r>
              <a:rPr sz="2400" dirty="0">
                <a:latin typeface="MS Mincho"/>
                <a:cs typeface="MS Mincho"/>
              </a:rPr>
              <a:t>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支持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级联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</a:t>
            </a:r>
            <a:r>
              <a:rPr sz="2400" dirty="0">
                <a:latin typeface="MS Mincho"/>
                <a:cs typeface="MS Mincho"/>
              </a:rPr>
              <a:t>。 如：</a:t>
            </a:r>
            <a:r>
              <a:rPr sz="2400" dirty="0">
                <a:latin typeface="Arial"/>
                <a:cs typeface="Arial"/>
              </a:rPr>
              <a:t>dept.deptI</a:t>
            </a:r>
            <a:r>
              <a:rPr sz="2400" spc="-40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dept.address.tel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等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7250" y="3357879"/>
            <a:ext cx="3149600" cy="1104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8369" y="4714875"/>
            <a:ext cx="74549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/>
            <a:r>
              <a:rPr sz="4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</a:t>
            </a:r>
            <a:r>
              <a:rPr sz="4000" b="1" spc="2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Servlet</a:t>
            </a:r>
            <a:r>
              <a:rPr sz="4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API</a:t>
            </a:r>
            <a:r>
              <a:rPr sz="4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作</a:t>
            </a:r>
            <a:r>
              <a:rPr sz="40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4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入参</a:t>
            </a:r>
            <a:endParaRPr sz="4000">
              <a:latin typeface="Kozuka Gothic Pro B"/>
              <a:cs typeface="Kozuka Gothic Pro 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264" y="1642745"/>
            <a:ext cx="7454900" cy="28067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27804" y="3456304"/>
            <a:ext cx="5015865" cy="318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1769" y="969803"/>
            <a:ext cx="6219825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225"/>
              </a:lnSpc>
            </a:pPr>
            <a:r>
              <a:rPr sz="3600" dirty="0">
                <a:latin typeface="Arial"/>
                <a:cs typeface="Arial"/>
              </a:rPr>
              <a:t>MVC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的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方法可以接受</a:t>
            </a:r>
            <a:endParaRPr sz="3600">
              <a:latin typeface="MS Mincho"/>
              <a:cs typeface="MS Mincho"/>
            </a:endParaRPr>
          </a:p>
          <a:p>
            <a:pPr algn="ctr">
              <a:lnSpc>
                <a:spcPts val="4190"/>
              </a:lnSpc>
            </a:pPr>
            <a:r>
              <a:rPr sz="3600" dirty="0">
                <a:latin typeface="宋体"/>
                <a:cs typeface="宋体"/>
              </a:rPr>
              <a:t>哪</a:t>
            </a:r>
            <a:r>
              <a:rPr sz="3600" dirty="0">
                <a:latin typeface="MS Mincho"/>
                <a:cs typeface="MS Mincho"/>
              </a:rPr>
              <a:t>些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ServletAPI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类</a:t>
            </a:r>
            <a:r>
              <a:rPr sz="3600" dirty="0">
                <a:latin typeface="MS Mincho"/>
                <a:cs typeface="MS Mincho"/>
              </a:rPr>
              <a:t>型的参数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2299366"/>
            <a:ext cx="358711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HttpServletRequest</a:t>
            </a:r>
            <a:endParaRPr sz="2400">
              <a:latin typeface="Arial"/>
              <a:cs typeface="Arial"/>
            </a:endParaRPr>
          </a:p>
          <a:p>
            <a:pPr marL="354965" indent="-342265" defTabSz="-635"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HttpServletResponse</a:t>
            </a:r>
            <a:endParaRPr sz="2400">
              <a:latin typeface="Arial"/>
              <a:cs typeface="Arial"/>
            </a:endParaRPr>
          </a:p>
          <a:p>
            <a:pPr marL="354965" indent="-342265" defTabSz="-635"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HttpSession</a:t>
            </a:r>
            <a:endParaRPr sz="2400">
              <a:latin typeface="Arial"/>
              <a:cs typeface="Arial"/>
            </a:endParaRPr>
          </a:p>
          <a:p>
            <a:pPr marL="354965" indent="-342265" defTabSz="-635"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java.security.Principal</a:t>
            </a:r>
            <a:endParaRPr sz="2400">
              <a:latin typeface="Arial"/>
              <a:cs typeface="Arial"/>
            </a:endParaRPr>
          </a:p>
          <a:p>
            <a:pPr marL="354965" indent="-342265" defTabSz="-635"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Locale</a:t>
            </a:r>
            <a:endParaRPr sz="2400">
              <a:latin typeface="Arial"/>
              <a:cs typeface="Arial"/>
            </a:endParaRPr>
          </a:p>
          <a:p>
            <a:pPr marL="354965" indent="-342265" defTabSz="-635"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InputStream</a:t>
            </a:r>
            <a:endParaRPr sz="2400">
              <a:latin typeface="Arial"/>
              <a:cs typeface="Arial"/>
            </a:endParaRPr>
          </a:p>
          <a:p>
            <a:pPr marL="354965" indent="-342265" defTabSz="-635"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OutputStream</a:t>
            </a:r>
            <a:endParaRPr sz="2400">
              <a:latin typeface="Arial"/>
              <a:cs typeface="Arial"/>
            </a:endParaRPr>
          </a:p>
          <a:p>
            <a:pPr marL="354965" indent="-342265" defTabSz="-635"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Reader</a:t>
            </a:r>
            <a:endParaRPr sz="2400">
              <a:latin typeface="Arial"/>
              <a:cs typeface="Arial"/>
            </a:endParaRPr>
          </a:p>
          <a:p>
            <a:pPr marL="354965" indent="-342265" defTabSz="-635">
              <a:lnSpc>
                <a:spcPts val="2855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Writer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概述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 defTabSz="-635"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理模型数据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理模型数据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244" y="1895951"/>
            <a:ext cx="8266430" cy="364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8595" algn="ctr" defTabSz="-635">
              <a:lnSpc>
                <a:spcPts val="3295"/>
              </a:lnSpc>
              <a:tabLst>
                <a:tab pos="341630" algn="l"/>
              </a:tabLst>
            </a:pPr>
            <a:r>
              <a:rPr sz="2800" dirty="0">
                <a:latin typeface="Arial"/>
                <a:cs typeface="Arial"/>
              </a:rPr>
              <a:t>•	Spring MVC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提供了以下几</a:t>
            </a:r>
            <a:r>
              <a:rPr sz="2800" dirty="0">
                <a:latin typeface="宋体"/>
                <a:cs typeface="宋体"/>
              </a:rPr>
              <a:t>种</a:t>
            </a:r>
            <a:r>
              <a:rPr sz="2800" dirty="0">
                <a:latin typeface="MS Mincho"/>
                <a:cs typeface="MS Mincho"/>
              </a:rPr>
              <a:t>途径</a:t>
            </a:r>
            <a:r>
              <a:rPr sz="2800" dirty="0">
                <a:latin typeface="宋体"/>
                <a:cs typeface="宋体"/>
              </a:rPr>
              <a:t>输</a:t>
            </a:r>
            <a:r>
              <a:rPr sz="2800" dirty="0">
                <a:latin typeface="MS Mincho"/>
                <a:cs typeface="MS Mincho"/>
              </a:rPr>
              <a:t>出模型数据：</a:t>
            </a:r>
            <a:endParaRPr sz="2800">
              <a:latin typeface="MS Mincho"/>
              <a:cs typeface="MS Mincho"/>
            </a:endParaRPr>
          </a:p>
          <a:p>
            <a:pPr marL="755015" indent="-285115" defTabSz="-635">
              <a:lnSpc>
                <a:spcPts val="2610"/>
              </a:lnSpc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ModelAndVie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理方法返回</a:t>
            </a:r>
            <a:r>
              <a:rPr sz="2400" dirty="0">
                <a:latin typeface="宋体"/>
                <a:cs typeface="宋体"/>
              </a:rPr>
              <a:t>值类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ModelAndView</a:t>
            </a:r>
            <a:endParaRPr sz="2400">
              <a:latin typeface="Arial"/>
              <a:cs typeface="Arial"/>
            </a:endParaRPr>
          </a:p>
          <a:p>
            <a:pPr marL="755015">
              <a:lnSpc>
                <a:spcPts val="2615"/>
              </a:lnSpc>
            </a:pP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方法体即可通</a:t>
            </a:r>
            <a:r>
              <a:rPr sz="2400" dirty="0">
                <a:latin typeface="宋体"/>
                <a:cs typeface="宋体"/>
              </a:rPr>
              <a:t>过该对</a:t>
            </a:r>
            <a:r>
              <a:rPr sz="2400" dirty="0">
                <a:latin typeface="MS Mincho"/>
                <a:cs typeface="MS Mincho"/>
              </a:rPr>
              <a:t>象添加模型数据</a:t>
            </a:r>
            <a:endParaRPr sz="2400">
              <a:latin typeface="MS Mincho"/>
              <a:cs typeface="MS Mincho"/>
            </a:endParaRPr>
          </a:p>
          <a:p>
            <a:pPr marL="755015" marR="12065" indent="-285115" defTabSz="-635">
              <a:lnSpc>
                <a:spcPts val="248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Map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及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为 </a:t>
            </a:r>
            <a:r>
              <a:rPr sz="2400" dirty="0">
                <a:latin typeface="Arial"/>
                <a:cs typeface="Arial"/>
              </a:rPr>
              <a:t>org.springframework.ui.Mode</a:t>
            </a:r>
            <a:r>
              <a:rPr sz="2400" spc="-100" dirty="0">
                <a:latin typeface="Arial"/>
                <a:cs typeface="Arial"/>
              </a:rPr>
              <a:t>l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org.springframework.ui. ModelMap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java.uti.Map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理方法返回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Map </a:t>
            </a:r>
            <a:r>
              <a:rPr sz="2400" dirty="0">
                <a:latin typeface="MS Mincho"/>
                <a:cs typeface="MS Mincho"/>
              </a:rPr>
              <a:t>中的数据会自</a:t>
            </a:r>
            <a:r>
              <a:rPr sz="2400" dirty="0">
                <a:latin typeface="宋体"/>
                <a:cs typeface="宋体"/>
              </a:rPr>
              <a:t>动</a:t>
            </a:r>
            <a:r>
              <a:rPr sz="2400" dirty="0">
                <a:latin typeface="MS Mincho"/>
                <a:cs typeface="MS Mincho"/>
              </a:rPr>
              <a:t>添加到模型中。</a:t>
            </a:r>
            <a:endParaRPr sz="2400">
              <a:latin typeface="MS Mincho"/>
              <a:cs typeface="MS Mincho"/>
            </a:endParaRPr>
          </a:p>
          <a:p>
            <a:pPr marL="755015" indent="-285115" defTabSz="-635">
              <a:lnSpc>
                <a:spcPts val="2530"/>
              </a:lnSpc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@SessionAttribute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将模型中的某个属性</a:t>
            </a:r>
            <a:r>
              <a:rPr sz="2400" dirty="0">
                <a:latin typeface="宋体"/>
                <a:cs typeface="宋体"/>
              </a:rPr>
              <a:t>暂</a:t>
            </a:r>
            <a:r>
              <a:rPr sz="2400" dirty="0">
                <a:latin typeface="MS Mincho"/>
                <a:cs typeface="MS Mincho"/>
              </a:rPr>
              <a:t>存到</a:t>
            </a:r>
            <a:endParaRPr sz="2400">
              <a:latin typeface="MS Mincho"/>
              <a:cs typeface="MS Mincho"/>
            </a:endParaRPr>
          </a:p>
          <a:p>
            <a:pPr marL="755015">
              <a:lnSpc>
                <a:spcPts val="2615"/>
              </a:lnSpc>
            </a:pPr>
            <a:r>
              <a:rPr sz="2400" dirty="0">
                <a:latin typeface="Arial"/>
                <a:cs typeface="Arial"/>
              </a:rPr>
              <a:t>HttpSession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中，以便多个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求之</a:t>
            </a:r>
            <a:r>
              <a:rPr sz="2400" dirty="0">
                <a:latin typeface="宋体"/>
                <a:cs typeface="宋体"/>
              </a:rPr>
              <a:t>间</a:t>
            </a:r>
            <a:r>
              <a:rPr sz="2400" dirty="0">
                <a:latin typeface="MS Mincho"/>
                <a:cs typeface="MS Mincho"/>
              </a:rPr>
              <a:t>可以共享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个属性</a:t>
            </a:r>
            <a:endParaRPr sz="2400">
              <a:latin typeface="MS Mincho"/>
              <a:cs typeface="MS Mincho"/>
            </a:endParaRPr>
          </a:p>
          <a:p>
            <a:pPr marL="755015" marR="151130" indent="-285115">
              <a:lnSpc>
                <a:spcPts val="2480"/>
              </a:lnSpc>
              <a:spcBef>
                <a:spcPts val="35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@ModelAttribut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方法入参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注解后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入参的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 就会放到数据模型中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1677670">
              <a:lnSpc>
                <a:spcPts val="4285"/>
              </a:lnSpc>
            </a:pPr>
            <a:r>
              <a:rPr dirty="0"/>
              <a:t>ModelAndView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1997392"/>
            <a:ext cx="7966709" cy="319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控制器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理方法的返回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如果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ModelAndVie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其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既 包含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信息，也包含模型数据信息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添加模型数据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5015" marR="1144905" indent="-285115" defTabSz="-635">
              <a:lnSpc>
                <a:spcPts val="2290"/>
              </a:lnSpc>
              <a:spcBef>
                <a:spcPts val="52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MoelAndView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addObjec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(String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attributeNam</a:t>
            </a:r>
            <a:r>
              <a:rPr sz="2000" spc="-2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 Object attributeValu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5015" indent="-285115" defTabSz="-635">
              <a:spcBef>
                <a:spcPts val="29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ModelAndView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addAllObjec</a:t>
            </a:r>
            <a:r>
              <a:rPr sz="2000" spc="-3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(Map&lt;String, ?&gt;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modelMa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415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设</a:t>
            </a:r>
            <a:r>
              <a:rPr sz="2400" dirty="0">
                <a:latin typeface="MS Mincho"/>
                <a:cs typeface="MS Mincho"/>
              </a:rPr>
              <a:t>置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5015" indent="-285115" defTabSz="-635">
              <a:spcBef>
                <a:spcPts val="3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setVie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(View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vie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5015" indent="-285115" defTabSz="-635">
              <a:lnSpc>
                <a:spcPts val="238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setViewNam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(String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viewNam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)j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778635">
              <a:lnSpc>
                <a:spcPts val="4285"/>
              </a:lnSpc>
            </a:pPr>
            <a:r>
              <a:rPr dirty="0"/>
              <a:t>Map</a:t>
            </a:r>
            <a:r>
              <a:rPr spc="-10" dirty="0"/>
              <a:t> </a:t>
            </a:r>
            <a:r>
              <a:rPr dirty="0">
                <a:latin typeface="MS Mincho"/>
                <a:cs typeface="MS Mincho"/>
              </a:rPr>
              <a:t>及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Model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6244" y="1926272"/>
            <a:ext cx="5368290" cy="358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在内部使用了一个 </a:t>
            </a:r>
            <a:r>
              <a:rPr sz="2400" dirty="0">
                <a:latin typeface="Arial"/>
                <a:cs typeface="Arial"/>
              </a:rPr>
              <a:t>org.springframework.ui.Model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接口存 </a:t>
            </a:r>
            <a:r>
              <a:rPr sz="2400" dirty="0">
                <a:latin typeface="宋体"/>
                <a:cs typeface="宋体"/>
              </a:rPr>
              <a:t>储</a:t>
            </a:r>
            <a:r>
              <a:rPr sz="2400" dirty="0">
                <a:latin typeface="MS Mincho"/>
                <a:cs typeface="MS Mincho"/>
              </a:rPr>
              <a:t>模型数据</a:t>
            </a:r>
            <a:endParaRPr sz="24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具体</a:t>
            </a:r>
            <a:r>
              <a:rPr sz="2400" dirty="0">
                <a:latin typeface="Batang"/>
                <a:cs typeface="Batang"/>
              </a:rPr>
              <a:t>步</a:t>
            </a:r>
            <a:r>
              <a:rPr sz="2400" dirty="0">
                <a:latin typeface="宋体"/>
                <a:cs typeface="宋体"/>
              </a:rPr>
              <a:t>骤</a:t>
            </a:r>
            <a:endParaRPr sz="2400">
              <a:latin typeface="宋体"/>
              <a:cs typeface="宋体"/>
            </a:endParaRPr>
          </a:p>
          <a:p>
            <a:pPr marL="755015" marR="33655" indent="-285115" defTabSz="-635">
              <a:lnSpc>
                <a:spcPts val="2300"/>
              </a:lnSpc>
              <a:spcBef>
                <a:spcPts val="515"/>
              </a:spcBef>
              <a:tabLst>
                <a:tab pos="754380" algn="l"/>
              </a:tabLst>
            </a:pPr>
            <a:r>
              <a:rPr sz="2000" b="1" dirty="0">
                <a:latin typeface="Arial"/>
                <a:cs typeface="Arial"/>
              </a:rPr>
              <a:t>–	Spring MVC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在</a:t>
            </a:r>
            <a:r>
              <a:rPr sz="2000" b="1" dirty="0">
                <a:latin typeface="微软雅黑"/>
                <a:cs typeface="微软雅黑"/>
              </a:rPr>
              <a:t>调</a:t>
            </a:r>
            <a:r>
              <a:rPr sz="2000" b="1" dirty="0">
                <a:latin typeface="Kozuka Gothic Pro B"/>
                <a:cs typeface="Kozuka Gothic Pro B"/>
              </a:rPr>
              <a:t>用方法前会</a:t>
            </a:r>
            <a:r>
              <a:rPr sz="2000" b="1" dirty="0">
                <a:latin typeface="微软雅黑"/>
                <a:cs typeface="微软雅黑"/>
              </a:rPr>
              <a:t>创</a:t>
            </a:r>
            <a:r>
              <a:rPr sz="2000" b="1" dirty="0">
                <a:latin typeface="Kozuka Gothic Pro B"/>
                <a:cs typeface="Kozuka Gothic Pro B"/>
              </a:rPr>
              <a:t>建一个</a:t>
            </a:r>
            <a:r>
              <a:rPr sz="2000" b="1" dirty="0">
                <a:latin typeface="微软雅黑"/>
                <a:cs typeface="微软雅黑"/>
              </a:rPr>
              <a:t>隐 </a:t>
            </a:r>
            <a:r>
              <a:rPr sz="2000" b="1" dirty="0">
                <a:latin typeface="Kozuka Gothic Pro B"/>
                <a:cs typeface="Kozuka Gothic Pro B"/>
              </a:rPr>
              <a:t>含的模型</a:t>
            </a:r>
            <a:r>
              <a:rPr sz="2000" b="1" dirty="0">
                <a:latin typeface="微软雅黑"/>
                <a:cs typeface="微软雅黑"/>
              </a:rPr>
              <a:t>对</a:t>
            </a:r>
            <a:r>
              <a:rPr sz="2000" b="1" dirty="0">
                <a:latin typeface="Kozuka Gothic Pro B"/>
                <a:cs typeface="Kozuka Gothic Pro B"/>
              </a:rPr>
              <a:t>象作</a:t>
            </a:r>
            <a:r>
              <a:rPr sz="2000" b="1" dirty="0">
                <a:latin typeface="微软雅黑"/>
                <a:cs typeface="微软雅黑"/>
              </a:rPr>
              <a:t>为</a:t>
            </a:r>
            <a:r>
              <a:rPr sz="2000" b="1" dirty="0">
                <a:latin typeface="Kozuka Gothic Pro B"/>
                <a:cs typeface="Kozuka Gothic Pro B"/>
              </a:rPr>
              <a:t>模型数据的存</a:t>
            </a:r>
            <a:r>
              <a:rPr sz="2000" b="1" dirty="0">
                <a:latin typeface="微软雅黑"/>
                <a:cs typeface="微软雅黑"/>
              </a:rPr>
              <a:t>储</a:t>
            </a:r>
            <a:r>
              <a:rPr sz="2000" b="1" dirty="0">
                <a:latin typeface="Kozuka Gothic Pro B"/>
                <a:cs typeface="Kozuka Gothic Pro B"/>
              </a:rPr>
              <a:t>容器</a:t>
            </a:r>
            <a:r>
              <a:rPr sz="2000" dirty="0">
                <a:latin typeface="MS Mincho"/>
                <a:cs typeface="MS Mincho"/>
              </a:rPr>
              <a:t>。</a:t>
            </a:r>
            <a:endParaRPr sz="2000">
              <a:latin typeface="MS Mincho"/>
              <a:cs typeface="MS Mincho"/>
            </a:endParaRPr>
          </a:p>
          <a:p>
            <a:pPr marL="755015" marR="34290" indent="-285115" defTabSz="-635">
              <a:lnSpc>
                <a:spcPts val="2290"/>
              </a:lnSpc>
              <a:spcBef>
                <a:spcPts val="455"/>
              </a:spcBef>
              <a:tabLst>
                <a:tab pos="75438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如果方法的入参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Map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会将</a:t>
            </a:r>
            <a:r>
              <a:rPr sz="2000" dirty="0">
                <a:latin typeface="宋体"/>
                <a:cs typeface="宋体"/>
              </a:rPr>
              <a:t>隐</a:t>
            </a:r>
            <a:r>
              <a:rPr sz="2000" dirty="0">
                <a:latin typeface="MS Mincho"/>
                <a:cs typeface="MS Mincho"/>
              </a:rPr>
              <a:t>含模型的引用</a:t>
            </a:r>
            <a:r>
              <a:rPr sz="2000" dirty="0">
                <a:latin typeface="宋体"/>
                <a:cs typeface="宋体"/>
              </a:rPr>
              <a:t>传 递给这</a:t>
            </a:r>
            <a:r>
              <a:rPr sz="2000" dirty="0">
                <a:latin typeface="MS Mincho"/>
                <a:cs typeface="MS Mincho"/>
              </a:rPr>
              <a:t>些入参。在方法体内，</a:t>
            </a:r>
            <a:r>
              <a:rPr sz="2000" dirty="0">
                <a:latin typeface="宋体"/>
                <a:cs typeface="宋体"/>
              </a:rPr>
              <a:t>开发</a:t>
            </a:r>
            <a:r>
              <a:rPr sz="2000" dirty="0">
                <a:latin typeface="MS Mincho"/>
                <a:cs typeface="MS Mincho"/>
              </a:rPr>
              <a:t>者可以 通</a:t>
            </a:r>
            <a:r>
              <a:rPr sz="2000" dirty="0">
                <a:latin typeface="宋体"/>
                <a:cs typeface="宋体"/>
              </a:rPr>
              <a:t>过这</a:t>
            </a:r>
            <a:r>
              <a:rPr sz="2000" dirty="0">
                <a:latin typeface="MS Mincho"/>
                <a:cs typeface="MS Mincho"/>
              </a:rPr>
              <a:t>个入参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r>
              <a:rPr sz="2000" dirty="0">
                <a:latin typeface="宋体"/>
                <a:cs typeface="宋体"/>
              </a:rPr>
              <a:t>访问</a:t>
            </a:r>
            <a:r>
              <a:rPr sz="2000" dirty="0">
                <a:latin typeface="MS Mincho"/>
                <a:cs typeface="MS Mincho"/>
              </a:rPr>
              <a:t>到模型中的所有数 据，也可以向模型中添加新的属性数据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00750" y="2809875"/>
            <a:ext cx="2933700" cy="3771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257935"/>
            <a:r>
              <a:rPr dirty="0"/>
              <a:t>Map</a:t>
            </a:r>
            <a:r>
              <a:rPr spc="-10" dirty="0"/>
              <a:t> </a:t>
            </a:r>
            <a:r>
              <a:rPr dirty="0">
                <a:latin typeface="MS Mincho"/>
                <a:cs typeface="MS Mincho"/>
              </a:rPr>
              <a:t>及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>
                <a:latin typeface="MS Mincho"/>
                <a:cs typeface="MS Mincho"/>
              </a:rPr>
              <a:t>示例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4375" y="1928495"/>
            <a:ext cx="4851400" cy="4191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43879" y="5000625"/>
            <a:ext cx="32004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1191260"/>
            <a:r>
              <a:rPr spc="-5" dirty="0"/>
              <a:t>@</a:t>
            </a:r>
            <a:r>
              <a:rPr dirty="0"/>
              <a:t>SessionAttributes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2031047"/>
            <a:ext cx="8004175" cy="414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1590" indent="-342265" algn="just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若希望在多个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共用某个模型属性数据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可以在 控制器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上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@SessionAttribute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, Spring MVC </a:t>
            </a:r>
            <a:r>
              <a:rPr sz="2400" dirty="0">
                <a:latin typeface="MS Mincho"/>
                <a:cs typeface="MS Mincho"/>
              </a:rPr>
              <a:t>将在模型中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的属性</a:t>
            </a:r>
            <a:r>
              <a:rPr sz="2400" dirty="0">
                <a:latin typeface="宋体"/>
                <a:cs typeface="宋体"/>
              </a:rPr>
              <a:t>暂</a:t>
            </a:r>
            <a:r>
              <a:rPr sz="2400" dirty="0">
                <a:latin typeface="MS Mincho"/>
                <a:cs typeface="MS Mincho"/>
              </a:rPr>
              <a:t>存到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HttpSession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中。</a:t>
            </a:r>
            <a:endParaRPr sz="2400">
              <a:latin typeface="MS Mincho"/>
              <a:cs typeface="MS Mincho"/>
            </a:endParaRPr>
          </a:p>
          <a:p>
            <a:pPr marL="354965" marR="5080" indent="-342265" algn="just" defTabSz="-63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SessionAttributes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除了可以通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属性名</a:t>
            </a:r>
            <a:r>
              <a:rPr sz="2400" dirty="0">
                <a:latin typeface="MS Mincho"/>
                <a:cs typeface="MS Mincho"/>
              </a:rPr>
              <a:t>指定需要放到会 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中的属性外，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可以通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模型属性的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dirty="0">
                <a:latin typeface="MS Mincho"/>
                <a:cs typeface="MS Mincho"/>
              </a:rPr>
              <a:t>指定</a:t>
            </a:r>
            <a:r>
              <a:rPr sz="2400" dirty="0">
                <a:latin typeface="宋体"/>
                <a:cs typeface="宋体"/>
              </a:rPr>
              <a:t>哪</a:t>
            </a:r>
            <a:r>
              <a:rPr sz="2400" dirty="0">
                <a:latin typeface="MS Mincho"/>
                <a:cs typeface="MS Mincho"/>
              </a:rPr>
              <a:t>些 模型属性需要放到会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中</a:t>
            </a:r>
            <a:endParaRPr sz="2400">
              <a:latin typeface="MS Mincho"/>
              <a:cs typeface="MS Mincho"/>
            </a:endParaRPr>
          </a:p>
          <a:p>
            <a:pPr marL="755015" lvl="1" indent="-285115" defTabSz="-635">
              <a:lnSpc>
                <a:spcPts val="2350"/>
              </a:lnSpc>
              <a:spcBef>
                <a:spcPts val="28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(types</a:t>
            </a:r>
            <a:r>
              <a:rPr sz="2000" spc="-10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User.clas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会将</a:t>
            </a:r>
            <a:r>
              <a:rPr sz="2000" dirty="0">
                <a:latin typeface="宋体"/>
                <a:cs typeface="宋体"/>
              </a:rPr>
              <a:t>隐</a:t>
            </a:r>
            <a:r>
              <a:rPr sz="2000" dirty="0">
                <a:latin typeface="MS Mincho"/>
                <a:cs typeface="MS Mincho"/>
              </a:rPr>
              <a:t>含模型中所有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endParaRPr sz="2000">
              <a:latin typeface="MS Mincho"/>
              <a:cs typeface="MS Mincho"/>
            </a:endParaRPr>
          </a:p>
          <a:p>
            <a:pPr marL="755015">
              <a:lnSpc>
                <a:spcPts val="2350"/>
              </a:lnSpc>
            </a:pP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User.class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的属性添加到会</a:t>
            </a:r>
            <a:r>
              <a:rPr sz="2000" dirty="0">
                <a:latin typeface="宋体"/>
                <a:cs typeface="宋体"/>
              </a:rPr>
              <a:t>话</a:t>
            </a:r>
            <a:r>
              <a:rPr sz="2000" dirty="0">
                <a:latin typeface="MS Mincho"/>
                <a:cs typeface="MS Mincho"/>
              </a:rPr>
              <a:t>中。</a:t>
            </a:r>
            <a:endParaRPr sz="2000">
              <a:latin typeface="MS Mincho"/>
              <a:cs typeface="MS Mincho"/>
            </a:endParaRPr>
          </a:p>
          <a:p>
            <a:pPr marL="755015" lvl="1" indent="-285115" defTabSz="-635"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(value={“user1”, “user2”})</a:t>
            </a:r>
            <a:endParaRPr sz="2000">
              <a:latin typeface="Arial"/>
              <a:cs typeface="Arial"/>
            </a:endParaRPr>
          </a:p>
          <a:p>
            <a:pPr marL="755015" lvl="1" indent="-285115" defTabSz="-635"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(types=</a:t>
            </a:r>
            <a:r>
              <a:rPr sz="2000" spc="-15" dirty="0">
                <a:latin typeface="Arial"/>
                <a:cs typeface="Arial"/>
              </a:rPr>
              <a:t>{</a:t>
            </a:r>
            <a:r>
              <a:rPr sz="2000" dirty="0">
                <a:latin typeface="Arial"/>
                <a:cs typeface="Arial"/>
              </a:rPr>
              <a:t>User.clas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Dept.clas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})</a:t>
            </a:r>
            <a:endParaRPr sz="2000">
              <a:latin typeface="Arial"/>
              <a:cs typeface="Arial"/>
            </a:endParaRPr>
          </a:p>
          <a:p>
            <a:pPr marL="755015" marR="2180590" lvl="1" indent="-285115" defTabSz="-635">
              <a:lnSpc>
                <a:spcPts val="2300"/>
              </a:lnSpc>
              <a:spcBef>
                <a:spcPts val="51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(value={“user1”, “user2”}, types=</a:t>
            </a:r>
            <a:r>
              <a:rPr sz="2000" spc="-15" dirty="0">
                <a:latin typeface="Arial"/>
                <a:cs typeface="Arial"/>
              </a:rPr>
              <a:t>{</a:t>
            </a:r>
            <a:r>
              <a:rPr sz="2000" dirty="0">
                <a:latin typeface="Arial"/>
                <a:cs typeface="Arial"/>
              </a:rPr>
              <a:t>Dept.clas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})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670560"/>
            <a:r>
              <a:rPr spc="-5" dirty="0"/>
              <a:t>@</a:t>
            </a:r>
            <a:r>
              <a:rPr dirty="0"/>
              <a:t>SessionAttributes</a:t>
            </a:r>
            <a:r>
              <a:rPr spc="-30" dirty="0"/>
              <a:t> </a:t>
            </a:r>
            <a:r>
              <a:rPr dirty="0">
                <a:latin typeface="MS Mincho"/>
                <a:cs typeface="MS Mincho"/>
              </a:rPr>
              <a:t>示例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600" y="2234564"/>
            <a:ext cx="2857500" cy="3302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93440" y="2143125"/>
            <a:ext cx="5600700" cy="337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750" y="240220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750" y="237363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9750" y="235394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" y="233426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9750" y="231489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" y="2284730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9750" y="2245995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80" h="40005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9750" y="223710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50" y="22177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9750" y="21983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9750" y="2167889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9750" y="2130425"/>
            <a:ext cx="1008380" cy="38735"/>
          </a:xfrm>
          <a:custGeom>
            <a:avLst/>
            <a:gdLst/>
            <a:ahLst/>
            <a:cxnLst/>
            <a:rect l="l" t="t" r="r" b="b"/>
            <a:pathLst>
              <a:path w="1008380" h="38735">
                <a:moveTo>
                  <a:pt x="0" y="38735"/>
                </a:moveTo>
                <a:lnTo>
                  <a:pt x="1008380" y="38735"/>
                </a:lnTo>
                <a:lnTo>
                  <a:pt x="1008380" y="0"/>
                </a:lnTo>
                <a:lnTo>
                  <a:pt x="0" y="0"/>
                </a:lnTo>
                <a:lnTo>
                  <a:pt x="0" y="387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9750" y="21212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9750" y="21018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9750" y="208216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9750" y="206279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9750" y="204343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9750" y="20240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9750" y="20046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9750" y="19850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9750" y="19656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9750" y="1936114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80" h="20319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9750" y="1891664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80" h="45719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9750" y="18669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9750" y="18427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9750" y="18180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9750" y="179323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9750" y="17691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9750" y="1720214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9750" y="16954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9750" y="1669414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9750" y="164528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9750" y="162051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9750" y="15963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9750" y="1546860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80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9750" y="152273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9750" y="14979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9750" y="14738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9750" y="144780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9750" y="139890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9750" y="13741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9750" y="13500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9750" y="132524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9750" y="130048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9750" y="125158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9750" y="122745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39750" y="120141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9750" y="117665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9750" y="115252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39750" y="112776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39750" y="107886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9750" y="10541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9750" y="102996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39750" y="10052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39750" y="97916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39750" y="980440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80" h="1440180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47494" y="170053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062220" y="164338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253990" y="1590675"/>
            <a:ext cx="8242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latin typeface="Calibri"/>
                <a:cs typeface="Calibri"/>
              </a:rPr>
              <a:t>upd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te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23925" y="141160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16305" y="1407794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20750" y="140969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11225" y="140461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07415" y="140081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04875" y="139700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03605" y="139382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02335" y="138969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4445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01065" y="138620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00430" y="138175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9794" y="13779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99794" y="13722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99794" y="13665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99794" y="13627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99794" y="13589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99794" y="13550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99794" y="13512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99794" y="134746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99794" y="13436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99794" y="1337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99794" y="1330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99794" y="132524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99794" y="13176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99794" y="13100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99794" y="1304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9794" y="13001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99794" y="12954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99794" y="12900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99794" y="12849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99794" y="12801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99794" y="12750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99794" y="12700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99794" y="12649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99794" y="12598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99794" y="12522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99794" y="1244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99794" y="12395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99794" y="12344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900430" y="122936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901065" y="122491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901700" y="121983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7619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904240" y="1214119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06780" y="120935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911224" y="120459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25830" y="119792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918210" y="1200467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00302" y="119682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99794" y="123253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99647" y="1377314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59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35355" y="141287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52525" y="138410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188085" y="123253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159316" y="119748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59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935355" y="119697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923925" y="180721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16305" y="180340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20750" y="1805304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11225" y="180022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07415" y="1796414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04875" y="179260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03605" y="178879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01700" y="178498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01065" y="17811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00430" y="177736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99794" y="17735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99794" y="176783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99794" y="1762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99794" y="17583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99794" y="17545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99794" y="17506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99794" y="1746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99794" y="17430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99794" y="17392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99794" y="17329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99794" y="17259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99794" y="17208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99794" y="17132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99794" y="17056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99794" y="17005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99794" y="16957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99794" y="16910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99794" y="16856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99794" y="16805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99794" y="16757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99794" y="1670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99794" y="16656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99794" y="16605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99794" y="1655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99794" y="1647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99794" y="16402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99794" y="1635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99794" y="16300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900430" y="162496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901065" y="16198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901700" y="161543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904240" y="160972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906780" y="160496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911224" y="160020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925830" y="159353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918210" y="159607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900302" y="159243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99794" y="162813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99647" y="177292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935355" y="180848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152525" y="177971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188085" y="162813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159316" y="159308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935355" y="159258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547494" y="42024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547494" y="41738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547494" y="41541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547494" y="41344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547494" y="41151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547494" y="4084954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547494" y="404622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80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547494" y="40373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547494" y="40179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547494" y="39985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160905" y="397891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547494" y="397891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196464" y="395001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3873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547494" y="395001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3873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196464" y="3921442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547494" y="392144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196464" y="390207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547494" y="390207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196464" y="3882390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547494" y="388239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196464" y="3863022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547494" y="386302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196464" y="3843654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547494" y="384365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160905" y="3824287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547494" y="382428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160905" y="380492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547494" y="380492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547494" y="378523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547494" y="376586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547494" y="3736340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80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547494" y="3691890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80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547494" y="3667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547494" y="36429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547494" y="36182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547494" y="35934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160905" y="3582035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540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547494" y="3582035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5400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196464" y="3520440"/>
            <a:ext cx="359410" cy="50165"/>
          </a:xfrm>
          <a:custGeom>
            <a:avLst/>
            <a:gdLst/>
            <a:ahLst/>
            <a:cxnLst/>
            <a:rect l="l" t="t" r="r" b="b"/>
            <a:pathLst>
              <a:path w="359410" h="50164">
                <a:moveTo>
                  <a:pt x="0" y="50165"/>
                </a:moveTo>
                <a:lnTo>
                  <a:pt x="359410" y="50165"/>
                </a:lnTo>
                <a:lnTo>
                  <a:pt x="35941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547494" y="3520440"/>
            <a:ext cx="360045" cy="50165"/>
          </a:xfrm>
          <a:custGeom>
            <a:avLst/>
            <a:gdLst/>
            <a:ahLst/>
            <a:cxnLst/>
            <a:rect l="l" t="t" r="r" b="b"/>
            <a:pathLst>
              <a:path w="360044" h="50164">
                <a:moveTo>
                  <a:pt x="0" y="50165"/>
                </a:moveTo>
                <a:lnTo>
                  <a:pt x="360045" y="50165"/>
                </a:lnTo>
                <a:lnTo>
                  <a:pt x="360045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196464" y="3495675"/>
            <a:ext cx="359410" cy="26034"/>
          </a:xfrm>
          <a:custGeom>
            <a:avLst/>
            <a:gdLst/>
            <a:ahLst/>
            <a:cxnLst/>
            <a:rect l="l" t="t" r="r" b="b"/>
            <a:pathLst>
              <a:path w="359410" h="26035">
                <a:moveTo>
                  <a:pt x="0" y="26035"/>
                </a:moveTo>
                <a:lnTo>
                  <a:pt x="359410" y="26035"/>
                </a:lnTo>
                <a:lnTo>
                  <a:pt x="35941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547494" y="3495675"/>
            <a:ext cx="360045" cy="26034"/>
          </a:xfrm>
          <a:custGeom>
            <a:avLst/>
            <a:gdLst/>
            <a:ahLst/>
            <a:cxnLst/>
            <a:rect l="l" t="t" r="r" b="b"/>
            <a:pathLst>
              <a:path w="360044" h="26035">
                <a:moveTo>
                  <a:pt x="0" y="26035"/>
                </a:moveTo>
                <a:lnTo>
                  <a:pt x="360045" y="26035"/>
                </a:lnTo>
                <a:lnTo>
                  <a:pt x="36004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196464" y="3469640"/>
            <a:ext cx="359410" cy="27305"/>
          </a:xfrm>
          <a:custGeom>
            <a:avLst/>
            <a:gdLst/>
            <a:ahLst/>
            <a:cxnLst/>
            <a:rect l="l" t="t" r="r" b="b"/>
            <a:pathLst>
              <a:path w="359410" h="27304">
                <a:moveTo>
                  <a:pt x="0" y="27305"/>
                </a:moveTo>
                <a:lnTo>
                  <a:pt x="359410" y="27305"/>
                </a:lnTo>
                <a:lnTo>
                  <a:pt x="35941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547494" y="3469640"/>
            <a:ext cx="360045" cy="27305"/>
          </a:xfrm>
          <a:custGeom>
            <a:avLst/>
            <a:gdLst/>
            <a:ahLst/>
            <a:cxnLst/>
            <a:rect l="l" t="t" r="r" b="b"/>
            <a:pathLst>
              <a:path w="360044" h="27304">
                <a:moveTo>
                  <a:pt x="0" y="27305"/>
                </a:moveTo>
                <a:lnTo>
                  <a:pt x="360045" y="27305"/>
                </a:lnTo>
                <a:lnTo>
                  <a:pt x="360045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196464" y="3445510"/>
            <a:ext cx="359410" cy="25400"/>
          </a:xfrm>
          <a:custGeom>
            <a:avLst/>
            <a:gdLst/>
            <a:ahLst/>
            <a:cxnLst/>
            <a:rect l="l" t="t" r="r" b="b"/>
            <a:pathLst>
              <a:path w="359410" h="25400">
                <a:moveTo>
                  <a:pt x="0" y="25400"/>
                </a:moveTo>
                <a:lnTo>
                  <a:pt x="359410" y="25400"/>
                </a:lnTo>
                <a:lnTo>
                  <a:pt x="35941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547494" y="3445510"/>
            <a:ext cx="360045" cy="25400"/>
          </a:xfrm>
          <a:custGeom>
            <a:avLst/>
            <a:gdLst/>
            <a:ahLst/>
            <a:cxnLst/>
            <a:rect l="l" t="t" r="r" b="b"/>
            <a:pathLst>
              <a:path w="360044" h="25400">
                <a:moveTo>
                  <a:pt x="0" y="25400"/>
                </a:moveTo>
                <a:lnTo>
                  <a:pt x="360045" y="25400"/>
                </a:lnTo>
                <a:lnTo>
                  <a:pt x="36004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160905" y="3420745"/>
            <a:ext cx="394970" cy="26034"/>
          </a:xfrm>
          <a:custGeom>
            <a:avLst/>
            <a:gdLst/>
            <a:ahLst/>
            <a:cxnLst/>
            <a:rect l="l" t="t" r="r" b="b"/>
            <a:pathLst>
              <a:path w="394969" h="26035">
                <a:moveTo>
                  <a:pt x="0" y="26035"/>
                </a:moveTo>
                <a:lnTo>
                  <a:pt x="394970" y="26035"/>
                </a:lnTo>
                <a:lnTo>
                  <a:pt x="39497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547494" y="3420745"/>
            <a:ext cx="395605" cy="26034"/>
          </a:xfrm>
          <a:custGeom>
            <a:avLst/>
            <a:gdLst/>
            <a:ahLst/>
            <a:cxnLst/>
            <a:rect l="l" t="t" r="r" b="b"/>
            <a:pathLst>
              <a:path w="395605" h="26035">
                <a:moveTo>
                  <a:pt x="0" y="26035"/>
                </a:moveTo>
                <a:lnTo>
                  <a:pt x="395605" y="26035"/>
                </a:lnTo>
                <a:lnTo>
                  <a:pt x="39560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160905" y="3396615"/>
            <a:ext cx="394970" cy="25400"/>
          </a:xfrm>
          <a:custGeom>
            <a:avLst/>
            <a:gdLst/>
            <a:ahLst/>
            <a:cxnLst/>
            <a:rect l="l" t="t" r="r" b="b"/>
            <a:pathLst>
              <a:path w="394969" h="25400">
                <a:moveTo>
                  <a:pt x="0" y="25400"/>
                </a:moveTo>
                <a:lnTo>
                  <a:pt x="394970" y="25400"/>
                </a:lnTo>
                <a:lnTo>
                  <a:pt x="3949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547494" y="3396615"/>
            <a:ext cx="395605" cy="25400"/>
          </a:xfrm>
          <a:custGeom>
            <a:avLst/>
            <a:gdLst/>
            <a:ahLst/>
            <a:cxnLst/>
            <a:rect l="l" t="t" r="r" b="b"/>
            <a:pathLst>
              <a:path w="395605" h="25400">
                <a:moveTo>
                  <a:pt x="0" y="25400"/>
                </a:moveTo>
                <a:lnTo>
                  <a:pt x="395605" y="25400"/>
                </a:lnTo>
                <a:lnTo>
                  <a:pt x="3956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547494" y="3347085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80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547494" y="33229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547494" y="32981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547494" y="327406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547494" y="324802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547494" y="319913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160905" y="3187382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603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547494" y="3187382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603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196464" y="3150235"/>
            <a:ext cx="359410" cy="25400"/>
          </a:xfrm>
          <a:custGeom>
            <a:avLst/>
            <a:gdLst/>
            <a:ahLst/>
            <a:cxnLst/>
            <a:rect l="l" t="t" r="r" b="b"/>
            <a:pathLst>
              <a:path w="359410" h="25400">
                <a:moveTo>
                  <a:pt x="0" y="25400"/>
                </a:moveTo>
                <a:lnTo>
                  <a:pt x="359410" y="25400"/>
                </a:lnTo>
                <a:lnTo>
                  <a:pt x="35941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547494" y="3150235"/>
            <a:ext cx="360045" cy="25400"/>
          </a:xfrm>
          <a:custGeom>
            <a:avLst/>
            <a:gdLst/>
            <a:ahLst/>
            <a:cxnLst/>
            <a:rect l="l" t="t" r="r" b="b"/>
            <a:pathLst>
              <a:path w="360044" h="25400">
                <a:moveTo>
                  <a:pt x="0" y="25400"/>
                </a:moveTo>
                <a:lnTo>
                  <a:pt x="360045" y="25400"/>
                </a:lnTo>
                <a:lnTo>
                  <a:pt x="36004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196464" y="3125470"/>
            <a:ext cx="359410" cy="26034"/>
          </a:xfrm>
          <a:custGeom>
            <a:avLst/>
            <a:gdLst/>
            <a:ahLst/>
            <a:cxnLst/>
            <a:rect l="l" t="t" r="r" b="b"/>
            <a:pathLst>
              <a:path w="359410" h="26035">
                <a:moveTo>
                  <a:pt x="0" y="26035"/>
                </a:moveTo>
                <a:lnTo>
                  <a:pt x="359410" y="26035"/>
                </a:lnTo>
                <a:lnTo>
                  <a:pt x="35941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547494" y="3125470"/>
            <a:ext cx="360045" cy="26034"/>
          </a:xfrm>
          <a:custGeom>
            <a:avLst/>
            <a:gdLst/>
            <a:ahLst/>
            <a:cxnLst/>
            <a:rect l="l" t="t" r="r" b="b"/>
            <a:pathLst>
              <a:path w="360044" h="26035">
                <a:moveTo>
                  <a:pt x="0" y="26035"/>
                </a:moveTo>
                <a:lnTo>
                  <a:pt x="360045" y="26035"/>
                </a:lnTo>
                <a:lnTo>
                  <a:pt x="36004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196464" y="3100705"/>
            <a:ext cx="359410" cy="26034"/>
          </a:xfrm>
          <a:custGeom>
            <a:avLst/>
            <a:gdLst/>
            <a:ahLst/>
            <a:cxnLst/>
            <a:rect l="l" t="t" r="r" b="b"/>
            <a:pathLst>
              <a:path w="359410" h="26035">
                <a:moveTo>
                  <a:pt x="0" y="26035"/>
                </a:moveTo>
                <a:lnTo>
                  <a:pt x="359410" y="26035"/>
                </a:lnTo>
                <a:lnTo>
                  <a:pt x="35941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547494" y="3100705"/>
            <a:ext cx="360045" cy="26034"/>
          </a:xfrm>
          <a:custGeom>
            <a:avLst/>
            <a:gdLst/>
            <a:ahLst/>
            <a:cxnLst/>
            <a:rect l="l" t="t" r="r" b="b"/>
            <a:pathLst>
              <a:path w="360044" h="26035">
                <a:moveTo>
                  <a:pt x="0" y="26035"/>
                </a:moveTo>
                <a:lnTo>
                  <a:pt x="360045" y="26035"/>
                </a:lnTo>
                <a:lnTo>
                  <a:pt x="36004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196464" y="3051810"/>
            <a:ext cx="359410" cy="50165"/>
          </a:xfrm>
          <a:custGeom>
            <a:avLst/>
            <a:gdLst/>
            <a:ahLst/>
            <a:cxnLst/>
            <a:rect l="l" t="t" r="r" b="b"/>
            <a:pathLst>
              <a:path w="359410" h="50164">
                <a:moveTo>
                  <a:pt x="0" y="50165"/>
                </a:moveTo>
                <a:lnTo>
                  <a:pt x="359410" y="50165"/>
                </a:lnTo>
                <a:lnTo>
                  <a:pt x="35941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547494" y="3051810"/>
            <a:ext cx="360045" cy="50165"/>
          </a:xfrm>
          <a:custGeom>
            <a:avLst/>
            <a:gdLst/>
            <a:ahLst/>
            <a:cxnLst/>
            <a:rect l="l" t="t" r="r" b="b"/>
            <a:pathLst>
              <a:path w="360044" h="50164">
                <a:moveTo>
                  <a:pt x="0" y="50165"/>
                </a:moveTo>
                <a:lnTo>
                  <a:pt x="360045" y="50165"/>
                </a:lnTo>
                <a:lnTo>
                  <a:pt x="360045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160905" y="3027680"/>
            <a:ext cx="394970" cy="25400"/>
          </a:xfrm>
          <a:custGeom>
            <a:avLst/>
            <a:gdLst/>
            <a:ahLst/>
            <a:cxnLst/>
            <a:rect l="l" t="t" r="r" b="b"/>
            <a:pathLst>
              <a:path w="394969" h="25400">
                <a:moveTo>
                  <a:pt x="0" y="25400"/>
                </a:moveTo>
                <a:lnTo>
                  <a:pt x="394970" y="25400"/>
                </a:lnTo>
                <a:lnTo>
                  <a:pt x="3949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547494" y="3027680"/>
            <a:ext cx="395605" cy="25400"/>
          </a:xfrm>
          <a:custGeom>
            <a:avLst/>
            <a:gdLst/>
            <a:ahLst/>
            <a:cxnLst/>
            <a:rect l="l" t="t" r="r" b="b"/>
            <a:pathLst>
              <a:path w="395605" h="25400">
                <a:moveTo>
                  <a:pt x="0" y="25400"/>
                </a:moveTo>
                <a:lnTo>
                  <a:pt x="395605" y="25400"/>
                </a:lnTo>
                <a:lnTo>
                  <a:pt x="3956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160905" y="3001645"/>
            <a:ext cx="394970" cy="27305"/>
          </a:xfrm>
          <a:custGeom>
            <a:avLst/>
            <a:gdLst/>
            <a:ahLst/>
            <a:cxnLst/>
            <a:rect l="l" t="t" r="r" b="b"/>
            <a:pathLst>
              <a:path w="394969" h="27305">
                <a:moveTo>
                  <a:pt x="0" y="27305"/>
                </a:moveTo>
                <a:lnTo>
                  <a:pt x="394970" y="27305"/>
                </a:lnTo>
                <a:lnTo>
                  <a:pt x="39497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547494" y="3001645"/>
            <a:ext cx="395605" cy="27305"/>
          </a:xfrm>
          <a:custGeom>
            <a:avLst/>
            <a:gdLst/>
            <a:ahLst/>
            <a:cxnLst/>
            <a:rect l="l" t="t" r="r" b="b"/>
            <a:pathLst>
              <a:path w="395605" h="27305">
                <a:moveTo>
                  <a:pt x="0" y="27305"/>
                </a:moveTo>
                <a:lnTo>
                  <a:pt x="395605" y="27305"/>
                </a:lnTo>
                <a:lnTo>
                  <a:pt x="395605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547494" y="297688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547494" y="29527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547494" y="29279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547494" y="2879089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547494" y="28543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547494" y="28301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547494" y="280543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547494" y="27793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547494" y="2780664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80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943100" y="2997200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5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943100" y="3178175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5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907539" y="3032760"/>
            <a:ext cx="288925" cy="145415"/>
          </a:xfrm>
          <a:custGeom>
            <a:avLst/>
            <a:gdLst/>
            <a:ahLst/>
            <a:cxnLst/>
            <a:rect l="l" t="t" r="r" b="b"/>
            <a:pathLst>
              <a:path w="288925" h="145414">
                <a:moveTo>
                  <a:pt x="0" y="0"/>
                </a:moveTo>
                <a:lnTo>
                  <a:pt x="288925" y="0"/>
                </a:lnTo>
                <a:lnTo>
                  <a:pt x="288925" y="145415"/>
                </a:lnTo>
                <a:lnTo>
                  <a:pt x="0" y="1454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908047" y="2997052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4">
                <a:moveTo>
                  <a:pt x="0" y="28916"/>
                </a:moveTo>
                <a:lnTo>
                  <a:pt x="35052" y="35707"/>
                </a:lnTo>
                <a:lnTo>
                  <a:pt x="35052" y="0"/>
                </a:ln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907392" y="3178175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4" h="35560">
                <a:moveTo>
                  <a:pt x="28916" y="35052"/>
                </a:moveTo>
                <a:lnTo>
                  <a:pt x="35707" y="0"/>
                </a:lnTo>
                <a:lnTo>
                  <a:pt x="0" y="0"/>
                </a:ln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160904" y="3178175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4">
                <a:moveTo>
                  <a:pt x="35052" y="6791"/>
                </a:moveTo>
                <a:lnTo>
                  <a:pt x="0" y="0"/>
                </a:lnTo>
                <a:lnTo>
                  <a:pt x="0" y="35707"/>
                </a:lnTo>
                <a:lnTo>
                  <a:pt x="12322" y="33496"/>
                </a:lnTo>
                <a:lnTo>
                  <a:pt x="22810" y="27400"/>
                </a:lnTo>
                <a:lnTo>
                  <a:pt x="30656" y="18229"/>
                </a:lnTo>
                <a:lnTo>
                  <a:pt x="35052" y="6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160904" y="2997707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4" h="35560">
                <a:moveTo>
                  <a:pt x="6791" y="0"/>
                </a:moveTo>
                <a:lnTo>
                  <a:pt x="0" y="35052"/>
                </a:lnTo>
                <a:lnTo>
                  <a:pt x="35707" y="35052"/>
                </a:lnTo>
                <a:lnTo>
                  <a:pt x="33496" y="22730"/>
                </a:lnTo>
                <a:lnTo>
                  <a:pt x="27400" y="12241"/>
                </a:lnTo>
                <a:lnTo>
                  <a:pt x="18229" y="4395"/>
                </a:lnTo>
                <a:lnTo>
                  <a:pt x="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908047" y="29970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907539" y="30327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907392" y="317753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943100" y="3208337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69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160270" y="318433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195830" y="30327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167061" y="29977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943100" y="2992437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69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943100" y="3392804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5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943100" y="3573779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5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907539" y="3428365"/>
            <a:ext cx="288925" cy="145415"/>
          </a:xfrm>
          <a:custGeom>
            <a:avLst/>
            <a:gdLst/>
            <a:ahLst/>
            <a:cxnLst/>
            <a:rect l="l" t="t" r="r" b="b"/>
            <a:pathLst>
              <a:path w="288925" h="145414">
                <a:moveTo>
                  <a:pt x="0" y="0"/>
                </a:moveTo>
                <a:lnTo>
                  <a:pt x="288925" y="0"/>
                </a:lnTo>
                <a:lnTo>
                  <a:pt x="288925" y="145415"/>
                </a:lnTo>
                <a:lnTo>
                  <a:pt x="0" y="1454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908047" y="3392657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5">
                <a:moveTo>
                  <a:pt x="0" y="28916"/>
                </a:moveTo>
                <a:lnTo>
                  <a:pt x="35052" y="35707"/>
                </a:lnTo>
                <a:lnTo>
                  <a:pt x="35052" y="0"/>
                </a:ln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907392" y="3573779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4" h="35560">
                <a:moveTo>
                  <a:pt x="28916" y="35052"/>
                </a:moveTo>
                <a:lnTo>
                  <a:pt x="35707" y="0"/>
                </a:lnTo>
                <a:lnTo>
                  <a:pt x="0" y="0"/>
                </a:ln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160904" y="3573779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5">
                <a:moveTo>
                  <a:pt x="35052" y="6791"/>
                </a:moveTo>
                <a:lnTo>
                  <a:pt x="0" y="0"/>
                </a:lnTo>
                <a:lnTo>
                  <a:pt x="0" y="35707"/>
                </a:lnTo>
                <a:lnTo>
                  <a:pt x="12322" y="33496"/>
                </a:lnTo>
                <a:lnTo>
                  <a:pt x="22810" y="27400"/>
                </a:lnTo>
                <a:lnTo>
                  <a:pt x="30656" y="18229"/>
                </a:lnTo>
                <a:lnTo>
                  <a:pt x="35052" y="6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160904" y="3393312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4" h="35560">
                <a:moveTo>
                  <a:pt x="6791" y="0"/>
                </a:moveTo>
                <a:lnTo>
                  <a:pt x="0" y="35052"/>
                </a:lnTo>
                <a:lnTo>
                  <a:pt x="35707" y="35052"/>
                </a:lnTo>
                <a:lnTo>
                  <a:pt x="33496" y="22730"/>
                </a:lnTo>
                <a:lnTo>
                  <a:pt x="27400" y="12241"/>
                </a:lnTo>
                <a:lnTo>
                  <a:pt x="18229" y="4395"/>
                </a:lnTo>
                <a:lnTo>
                  <a:pt x="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908047" y="339265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907539" y="342836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907392" y="3573145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943100" y="3603942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69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160270" y="357993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195830" y="342836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167061" y="339331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943100" y="3388042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69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943100" y="3789045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5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943100" y="3970020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5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907539" y="3824604"/>
            <a:ext cx="288925" cy="145415"/>
          </a:xfrm>
          <a:custGeom>
            <a:avLst/>
            <a:gdLst/>
            <a:ahLst/>
            <a:cxnLst/>
            <a:rect l="l" t="t" r="r" b="b"/>
            <a:pathLst>
              <a:path w="288925" h="145414">
                <a:moveTo>
                  <a:pt x="0" y="0"/>
                </a:moveTo>
                <a:lnTo>
                  <a:pt x="288925" y="0"/>
                </a:lnTo>
                <a:lnTo>
                  <a:pt x="288925" y="145415"/>
                </a:lnTo>
                <a:lnTo>
                  <a:pt x="0" y="1454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908047" y="3788897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5">
                <a:moveTo>
                  <a:pt x="0" y="28916"/>
                </a:moveTo>
                <a:lnTo>
                  <a:pt x="35052" y="35707"/>
                </a:lnTo>
                <a:lnTo>
                  <a:pt x="35052" y="0"/>
                </a:ln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907392" y="3970020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4" h="35560">
                <a:moveTo>
                  <a:pt x="28916" y="35052"/>
                </a:moveTo>
                <a:lnTo>
                  <a:pt x="35707" y="0"/>
                </a:lnTo>
                <a:lnTo>
                  <a:pt x="0" y="0"/>
                </a:ln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160904" y="3970020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5">
                <a:moveTo>
                  <a:pt x="35052" y="6791"/>
                </a:moveTo>
                <a:lnTo>
                  <a:pt x="0" y="0"/>
                </a:lnTo>
                <a:lnTo>
                  <a:pt x="0" y="35707"/>
                </a:lnTo>
                <a:lnTo>
                  <a:pt x="12322" y="33496"/>
                </a:lnTo>
                <a:lnTo>
                  <a:pt x="22810" y="27400"/>
                </a:lnTo>
                <a:lnTo>
                  <a:pt x="30656" y="18229"/>
                </a:lnTo>
                <a:lnTo>
                  <a:pt x="35052" y="6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160904" y="3789552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4" h="35560">
                <a:moveTo>
                  <a:pt x="6791" y="0"/>
                </a:moveTo>
                <a:lnTo>
                  <a:pt x="0" y="35052"/>
                </a:lnTo>
                <a:lnTo>
                  <a:pt x="35707" y="35052"/>
                </a:lnTo>
                <a:lnTo>
                  <a:pt x="33496" y="22730"/>
                </a:lnTo>
                <a:lnTo>
                  <a:pt x="27400" y="12241"/>
                </a:lnTo>
                <a:lnTo>
                  <a:pt x="18229" y="4395"/>
                </a:lnTo>
                <a:lnTo>
                  <a:pt x="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908047" y="378889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907539" y="382460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907392" y="3969384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943100" y="4000182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69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160270" y="397617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195830" y="382460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2167061" y="378955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943100" y="3784282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69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356100" y="42024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356100" y="41738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356100" y="41541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356100" y="41344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356100" y="41151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356100" y="4084954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356100" y="404622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79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356100" y="40373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356100" y="40179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356100" y="39985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969510" y="397891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356100" y="397891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005070" y="395001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3873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356100" y="395001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3873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005070" y="3921442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356100" y="392144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005070" y="390207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356100" y="390207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005070" y="3882390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356100" y="388239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005070" y="3863022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356100" y="386302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005070" y="3843654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356100" y="384365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969510" y="3824287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356100" y="382428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969510" y="380492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356100" y="380492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356100" y="378523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356100" y="376586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356100" y="3736340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356100" y="3691890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4356100" y="3667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4356100" y="36429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4356100" y="36182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4356100" y="35934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4356100" y="35693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4356100" y="352044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4356100" y="349567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4356100" y="346964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4356100" y="34455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4356100" y="34207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4356100" y="33966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4356100" y="3347085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79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4356100" y="33229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4356100" y="32981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4356100" y="327406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356100" y="324802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356100" y="319913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4356100" y="317436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4356100" y="31502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356100" y="312547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356100" y="31007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356100" y="305181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356100" y="302768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356100" y="300164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356100" y="297688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356100" y="29527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356100" y="29279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356100" y="2879089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356100" y="28543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356100" y="28301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4356100" y="280543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4356100" y="27793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4356100" y="2780664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4740275" y="321183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4732655" y="320802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737100" y="320992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727575" y="320484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723765" y="320103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721225" y="319722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4719955" y="31934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4718050" y="318960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4717415" y="318579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716780" y="318198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4716145" y="31781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716145" y="31724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716145" y="31667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4716145" y="31629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4716145" y="315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4716145" y="31553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716145" y="31515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716145" y="31476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716145" y="3143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4716145" y="31375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716145" y="31305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716145" y="31254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716145" y="31178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716145" y="31102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716145" y="31051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716145" y="31003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716145" y="30956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4716145" y="30902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4716145" y="30851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716145" y="30803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716145" y="30753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716145" y="30702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716145" y="3065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716145" y="30600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716145" y="3052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716145" y="3044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4716145" y="30397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716145" y="30346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4716780" y="302958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717415" y="302450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4718050" y="302006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4720590" y="301434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4723130" y="300958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727575" y="300482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742180" y="299815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4734560" y="300069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4716652" y="29970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4716145" y="30327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4715997" y="317753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4751704" y="321310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4968875" y="318433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5004435" y="30327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4975666" y="29977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4751704" y="299720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740275" y="3607434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732655" y="360362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737100" y="360552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727575" y="360045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723765" y="359664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4721225" y="3592829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4719955" y="358965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4718685" y="358552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4445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4717415" y="358203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4716780" y="357822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4716145" y="35737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4716145" y="35680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4716145" y="35623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4716145" y="35585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4716145" y="35547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4716145" y="35509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4716145" y="35471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4716145" y="35433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4716145" y="3539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4716145" y="35331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4716145" y="3526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4716145" y="35210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4716145" y="35134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4716145" y="35058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4716145" y="3500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4716145" y="34959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4716145" y="34912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4716145" y="348583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4716145" y="34807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4716145" y="34759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4716145" y="34709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4716145" y="34658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4716145" y="34607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4716145" y="3455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4716145" y="34480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4716145" y="3440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4716145" y="34353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4716145" y="34302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4716780" y="342519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4717415" y="342074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4718050" y="341566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762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4720590" y="340995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4723130" y="340518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4727575" y="340042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4742180" y="339375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4734560" y="3396297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4716652" y="339265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4716145" y="342836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4715997" y="3573145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4751704" y="360870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4968875" y="357993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5004435" y="342836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4975666" y="339331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4751704" y="339280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4751704" y="3789045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4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4751704" y="3970020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4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4716145" y="3824604"/>
            <a:ext cx="288925" cy="145415"/>
          </a:xfrm>
          <a:custGeom>
            <a:avLst/>
            <a:gdLst/>
            <a:ahLst/>
            <a:cxnLst/>
            <a:rect l="l" t="t" r="r" b="b"/>
            <a:pathLst>
              <a:path w="288925" h="145414">
                <a:moveTo>
                  <a:pt x="0" y="0"/>
                </a:moveTo>
                <a:lnTo>
                  <a:pt x="288925" y="0"/>
                </a:lnTo>
                <a:lnTo>
                  <a:pt x="288925" y="145415"/>
                </a:lnTo>
                <a:lnTo>
                  <a:pt x="0" y="1454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4716652" y="3788897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5">
                <a:moveTo>
                  <a:pt x="0" y="28916"/>
                </a:moveTo>
                <a:lnTo>
                  <a:pt x="35052" y="35707"/>
                </a:lnTo>
                <a:lnTo>
                  <a:pt x="35052" y="0"/>
                </a:ln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4715997" y="3970020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5" h="35560">
                <a:moveTo>
                  <a:pt x="28916" y="35052"/>
                </a:moveTo>
                <a:lnTo>
                  <a:pt x="35707" y="0"/>
                </a:lnTo>
                <a:lnTo>
                  <a:pt x="0" y="0"/>
                </a:ln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4969509" y="3970020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5">
                <a:moveTo>
                  <a:pt x="35052" y="6791"/>
                </a:moveTo>
                <a:lnTo>
                  <a:pt x="0" y="0"/>
                </a:lnTo>
                <a:lnTo>
                  <a:pt x="0" y="35707"/>
                </a:lnTo>
                <a:lnTo>
                  <a:pt x="12322" y="33496"/>
                </a:lnTo>
                <a:lnTo>
                  <a:pt x="22810" y="27400"/>
                </a:lnTo>
                <a:lnTo>
                  <a:pt x="30656" y="18229"/>
                </a:lnTo>
                <a:lnTo>
                  <a:pt x="35052" y="6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4969509" y="3789552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5" h="35560">
                <a:moveTo>
                  <a:pt x="6791" y="0"/>
                </a:moveTo>
                <a:lnTo>
                  <a:pt x="0" y="35052"/>
                </a:lnTo>
                <a:lnTo>
                  <a:pt x="35707" y="35052"/>
                </a:lnTo>
                <a:lnTo>
                  <a:pt x="33496" y="22730"/>
                </a:lnTo>
                <a:lnTo>
                  <a:pt x="27400" y="12241"/>
                </a:lnTo>
                <a:lnTo>
                  <a:pt x="18229" y="4395"/>
                </a:lnTo>
                <a:lnTo>
                  <a:pt x="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4716652" y="378889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4716145" y="382460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4715997" y="3969384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4751704" y="4000182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70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4968875" y="397617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004435" y="382460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4975666" y="378955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4751704" y="378904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 txBox="1"/>
          <p:nvPr/>
        </p:nvSpPr>
        <p:spPr>
          <a:xfrm>
            <a:off x="1662429" y="3941683"/>
            <a:ext cx="5326380" cy="70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/>
            <a:r>
              <a:rPr sz="1400" b="1" dirty="0">
                <a:latin typeface="Kozuka Gothic Pro B"/>
                <a:cs typeface="Kozuka Gothic Pro B"/>
              </a:rPr>
              <a:t>②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表</a:t>
            </a:r>
            <a:r>
              <a:rPr sz="1400" b="1" dirty="0">
                <a:latin typeface="微软雅黑"/>
                <a:cs typeface="微软雅黑"/>
              </a:rPr>
              <a:t>单</a:t>
            </a:r>
            <a:r>
              <a:rPr sz="1400" b="1" dirty="0">
                <a:latin typeface="Kozuka Gothic Pro B"/>
                <a:cs typeface="Kozuka Gothic Pro B"/>
              </a:rPr>
              <a:t>参数</a:t>
            </a:r>
            <a:r>
              <a:rPr sz="1400" b="1" dirty="0">
                <a:latin typeface="微软雅黑"/>
                <a:cs typeface="微软雅黑"/>
              </a:rPr>
              <a:t>赋值</a:t>
            </a:r>
            <a:endParaRPr sz="1400">
              <a:latin typeface="微软雅黑"/>
              <a:cs typeface="微软雅黑"/>
            </a:endParaRPr>
          </a:p>
          <a:p>
            <a:pPr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/>
            <a:r>
              <a:rPr sz="1400" b="1" dirty="0">
                <a:latin typeface="Kozuka Gothic Pro B"/>
                <a:cs typeface="Kozuka Gothic Pro B"/>
              </a:rPr>
              <a:t>①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w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一个新的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483" name="object 483"/>
          <p:cNvSpPr/>
          <p:nvPr/>
        </p:nvSpPr>
        <p:spPr>
          <a:xfrm>
            <a:off x="1187450" y="1304925"/>
            <a:ext cx="3528695" cy="1800225"/>
          </a:xfrm>
          <a:custGeom>
            <a:avLst/>
            <a:gdLst/>
            <a:ahLst/>
            <a:cxnLst/>
            <a:rect l="l" t="t" r="r" b="b"/>
            <a:pathLst>
              <a:path w="3528695" h="1800225">
                <a:moveTo>
                  <a:pt x="0" y="0"/>
                </a:moveTo>
                <a:lnTo>
                  <a:pt x="3528695" y="180022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4613275" y="3014980"/>
            <a:ext cx="102870" cy="101600"/>
          </a:xfrm>
          <a:custGeom>
            <a:avLst/>
            <a:gdLst/>
            <a:ahLst/>
            <a:cxnLst/>
            <a:rect l="l" t="t" r="r" b="b"/>
            <a:pathLst>
              <a:path w="102870" h="101600">
                <a:moveTo>
                  <a:pt x="102870" y="90170"/>
                </a:moveTo>
                <a:lnTo>
                  <a:pt x="52070" y="0"/>
                </a:lnTo>
                <a:lnTo>
                  <a:pt x="102870" y="90170"/>
                </a:lnTo>
                <a:lnTo>
                  <a:pt x="0" y="101600"/>
                </a:lnTo>
                <a:lnTo>
                  <a:pt x="102870" y="901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1187450" y="1700530"/>
            <a:ext cx="3528695" cy="1800225"/>
          </a:xfrm>
          <a:custGeom>
            <a:avLst/>
            <a:gdLst/>
            <a:ahLst/>
            <a:cxnLst/>
            <a:rect l="l" t="t" r="r" b="b"/>
            <a:pathLst>
              <a:path w="3528695" h="1800225">
                <a:moveTo>
                  <a:pt x="0" y="0"/>
                </a:moveTo>
                <a:lnTo>
                  <a:pt x="3528695" y="180022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4613275" y="3410585"/>
            <a:ext cx="102870" cy="101600"/>
          </a:xfrm>
          <a:custGeom>
            <a:avLst/>
            <a:gdLst/>
            <a:ahLst/>
            <a:cxnLst/>
            <a:rect l="l" t="t" r="r" b="b"/>
            <a:pathLst>
              <a:path w="102870" h="101600">
                <a:moveTo>
                  <a:pt x="102870" y="90170"/>
                </a:moveTo>
                <a:lnTo>
                  <a:pt x="52070" y="0"/>
                </a:lnTo>
                <a:lnTo>
                  <a:pt x="102870" y="90170"/>
                </a:lnTo>
                <a:lnTo>
                  <a:pt x="0" y="101600"/>
                </a:lnTo>
                <a:lnTo>
                  <a:pt x="102870" y="901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5147945" y="1880235"/>
            <a:ext cx="530860" cy="899794"/>
          </a:xfrm>
          <a:custGeom>
            <a:avLst/>
            <a:gdLst/>
            <a:ahLst/>
            <a:cxnLst/>
            <a:rect l="l" t="t" r="r" b="b"/>
            <a:pathLst>
              <a:path w="530860" h="899794">
                <a:moveTo>
                  <a:pt x="0" y="899795"/>
                </a:moveTo>
                <a:lnTo>
                  <a:pt x="53086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5585460" y="1880235"/>
            <a:ext cx="99060" cy="102235"/>
          </a:xfrm>
          <a:custGeom>
            <a:avLst/>
            <a:gdLst/>
            <a:ahLst/>
            <a:cxnLst/>
            <a:rect l="l" t="t" r="r" b="b"/>
            <a:pathLst>
              <a:path w="99060" h="102235">
                <a:moveTo>
                  <a:pt x="93345" y="0"/>
                </a:moveTo>
                <a:lnTo>
                  <a:pt x="0" y="44450"/>
                </a:lnTo>
                <a:lnTo>
                  <a:pt x="93345" y="0"/>
                </a:lnTo>
                <a:lnTo>
                  <a:pt x="99060" y="102235"/>
                </a:lnTo>
                <a:lnTo>
                  <a:pt x="93345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 txBox="1"/>
          <p:nvPr/>
        </p:nvSpPr>
        <p:spPr>
          <a:xfrm>
            <a:off x="5687059" y="2253853"/>
            <a:ext cx="30276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③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传递给</a:t>
            </a:r>
            <a:r>
              <a:rPr sz="1400" b="1" dirty="0">
                <a:latin typeface="Kozuka Gothic Pro B"/>
                <a:cs typeface="Kozuka Gothic Pro B"/>
              </a:rPr>
              <a:t>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dirty="0">
                <a:latin typeface="Kozuka Gothic Pro B"/>
                <a:cs typeface="Kozuka Gothic Pro B"/>
              </a:rPr>
              <a:t>方法，</a:t>
            </a:r>
            <a:r>
              <a:rPr sz="1400" b="1" dirty="0">
                <a:latin typeface="微软雅黑"/>
                <a:cs typeface="微软雅黑"/>
              </a:rPr>
              <a:t>执</a:t>
            </a:r>
            <a:r>
              <a:rPr sz="1400" b="1" dirty="0">
                <a:latin typeface="Kozuka Gothic Pro B"/>
                <a:cs typeface="Kozuka Gothic Pro B"/>
              </a:rPr>
              <a:t>行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updat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操作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490" name="object 490"/>
          <p:cNvSpPr/>
          <p:nvPr/>
        </p:nvSpPr>
        <p:spPr>
          <a:xfrm>
            <a:off x="2555875" y="350075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4270375" y="3443604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812165" y="6117272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18414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728345" y="6100127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1189" y="0"/>
                </a:lnTo>
              </a:path>
            </a:pathLst>
          </a:custGeom>
          <a:ln w="18415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676275" y="6082982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18415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642620" y="6065837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18415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620818" y="604837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243" y="0"/>
                </a:lnTo>
              </a:path>
            </a:pathLst>
          </a:custGeom>
          <a:ln w="19050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612775" y="603091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30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18415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612133" y="6011545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600" y="0"/>
                </a:lnTo>
              </a:path>
            </a:pathLst>
          </a:custGeom>
          <a:ln w="12700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612140" y="6019800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599" y="0"/>
                </a:lnTo>
              </a:path>
            </a:pathLst>
          </a:custGeom>
          <a:ln w="6349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612110" y="599662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612093" y="597916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612076" y="596169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612059" y="594455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612042" y="592740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612025" y="590994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612008" y="589248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611991" y="587533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611975" y="585819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611957" y="584072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611940" y="582326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611923" y="580612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611907" y="578897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611889" y="577151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611872" y="5744845"/>
            <a:ext cx="864235" cy="18415"/>
          </a:xfrm>
          <a:custGeom>
            <a:avLst/>
            <a:gdLst/>
            <a:ahLst/>
            <a:cxnLst/>
            <a:rect l="l" t="t" r="r" b="b"/>
            <a:pathLst>
              <a:path w="864235" h="18414">
                <a:moveTo>
                  <a:pt x="0" y="18415"/>
                </a:moveTo>
                <a:lnTo>
                  <a:pt x="863616" y="18415"/>
                </a:lnTo>
                <a:lnTo>
                  <a:pt x="863616" y="0"/>
                </a:lnTo>
                <a:lnTo>
                  <a:pt x="0" y="0"/>
                </a:lnTo>
                <a:lnTo>
                  <a:pt x="0" y="18415"/>
                </a:lnTo>
                <a:close/>
              </a:path>
            </a:pathLst>
          </a:custGeom>
          <a:solidFill>
            <a:srgbClr val="6B4C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611839" y="5710554"/>
            <a:ext cx="864235" cy="35560"/>
          </a:xfrm>
          <a:custGeom>
            <a:avLst/>
            <a:gdLst/>
            <a:ahLst/>
            <a:cxnLst/>
            <a:rect l="l" t="t" r="r" b="b"/>
            <a:pathLst>
              <a:path w="864235" h="35560">
                <a:moveTo>
                  <a:pt x="0" y="35560"/>
                </a:moveTo>
                <a:lnTo>
                  <a:pt x="863633" y="35560"/>
                </a:lnTo>
                <a:lnTo>
                  <a:pt x="863633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6C4C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611821" y="570230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611805" y="568483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611788" y="566769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611771" y="565054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611754" y="563340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611737" y="561594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611720" y="559847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611703" y="558133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611686" y="556418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611669" y="554672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611652" y="552926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611635" y="551211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611618" y="549497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611601" y="547751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611584" y="546004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611567" y="544290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611511" y="5377179"/>
            <a:ext cx="864235" cy="57150"/>
          </a:xfrm>
          <a:custGeom>
            <a:avLst/>
            <a:gdLst/>
            <a:ahLst/>
            <a:cxnLst/>
            <a:rect l="l" t="t" r="r" b="b"/>
            <a:pathLst>
              <a:path w="864235" h="57150">
                <a:moveTo>
                  <a:pt x="85876" y="57150"/>
                </a:moveTo>
                <a:lnTo>
                  <a:pt x="56" y="57150"/>
                </a:lnTo>
                <a:lnTo>
                  <a:pt x="0" y="0"/>
                </a:lnTo>
                <a:lnTo>
                  <a:pt x="1342" y="0"/>
                </a:lnTo>
                <a:lnTo>
                  <a:pt x="2533" y="3174"/>
                </a:lnTo>
                <a:lnTo>
                  <a:pt x="4438" y="6984"/>
                </a:lnTo>
                <a:lnTo>
                  <a:pt x="9518" y="14604"/>
                </a:lnTo>
                <a:lnTo>
                  <a:pt x="13328" y="18414"/>
                </a:lnTo>
                <a:lnTo>
                  <a:pt x="15233" y="19684"/>
                </a:lnTo>
                <a:lnTo>
                  <a:pt x="19043" y="23494"/>
                </a:lnTo>
                <a:lnTo>
                  <a:pt x="26663" y="29844"/>
                </a:lnTo>
                <a:lnTo>
                  <a:pt x="31743" y="32384"/>
                </a:lnTo>
                <a:lnTo>
                  <a:pt x="34918" y="34924"/>
                </a:lnTo>
                <a:lnTo>
                  <a:pt x="37458" y="36194"/>
                </a:lnTo>
                <a:lnTo>
                  <a:pt x="40633" y="37464"/>
                </a:lnTo>
                <a:lnTo>
                  <a:pt x="43808" y="40004"/>
                </a:lnTo>
                <a:lnTo>
                  <a:pt x="47618" y="41274"/>
                </a:lnTo>
                <a:lnTo>
                  <a:pt x="50793" y="42544"/>
                </a:lnTo>
                <a:lnTo>
                  <a:pt x="58413" y="46354"/>
                </a:lnTo>
                <a:lnTo>
                  <a:pt x="62223" y="47624"/>
                </a:lnTo>
                <a:lnTo>
                  <a:pt x="66033" y="50164"/>
                </a:lnTo>
                <a:lnTo>
                  <a:pt x="69843" y="51434"/>
                </a:lnTo>
                <a:lnTo>
                  <a:pt x="74288" y="52704"/>
                </a:lnTo>
                <a:lnTo>
                  <a:pt x="78098" y="53974"/>
                </a:lnTo>
                <a:lnTo>
                  <a:pt x="82543" y="55244"/>
                </a:lnTo>
                <a:lnTo>
                  <a:pt x="85876" y="57150"/>
                </a:lnTo>
                <a:close/>
              </a:path>
              <a:path w="864235" h="57150">
                <a:moveTo>
                  <a:pt x="777709" y="57150"/>
                </a:moveTo>
                <a:lnTo>
                  <a:pt x="85876" y="57150"/>
                </a:lnTo>
                <a:lnTo>
                  <a:pt x="82543" y="55244"/>
                </a:lnTo>
                <a:lnTo>
                  <a:pt x="78098" y="53974"/>
                </a:lnTo>
                <a:lnTo>
                  <a:pt x="74288" y="52704"/>
                </a:lnTo>
                <a:lnTo>
                  <a:pt x="69843" y="51434"/>
                </a:lnTo>
                <a:lnTo>
                  <a:pt x="66033" y="50164"/>
                </a:lnTo>
                <a:lnTo>
                  <a:pt x="62223" y="47624"/>
                </a:lnTo>
                <a:lnTo>
                  <a:pt x="58413" y="46354"/>
                </a:lnTo>
                <a:lnTo>
                  <a:pt x="50793" y="42544"/>
                </a:lnTo>
                <a:lnTo>
                  <a:pt x="47618" y="41274"/>
                </a:lnTo>
                <a:lnTo>
                  <a:pt x="43808" y="40004"/>
                </a:lnTo>
                <a:lnTo>
                  <a:pt x="40633" y="37464"/>
                </a:lnTo>
                <a:lnTo>
                  <a:pt x="37458" y="36194"/>
                </a:lnTo>
                <a:lnTo>
                  <a:pt x="34918" y="34924"/>
                </a:lnTo>
                <a:lnTo>
                  <a:pt x="31743" y="32384"/>
                </a:lnTo>
                <a:lnTo>
                  <a:pt x="26663" y="29844"/>
                </a:lnTo>
                <a:lnTo>
                  <a:pt x="19043" y="23494"/>
                </a:lnTo>
                <a:lnTo>
                  <a:pt x="15233" y="19684"/>
                </a:lnTo>
                <a:lnTo>
                  <a:pt x="13328" y="18414"/>
                </a:lnTo>
                <a:lnTo>
                  <a:pt x="9518" y="14604"/>
                </a:lnTo>
                <a:lnTo>
                  <a:pt x="4438" y="6984"/>
                </a:lnTo>
                <a:lnTo>
                  <a:pt x="2533" y="3174"/>
                </a:lnTo>
                <a:lnTo>
                  <a:pt x="1342" y="0"/>
                </a:lnTo>
                <a:lnTo>
                  <a:pt x="862243" y="0"/>
                </a:lnTo>
                <a:lnTo>
                  <a:pt x="848353" y="19684"/>
                </a:lnTo>
                <a:lnTo>
                  <a:pt x="844543" y="23494"/>
                </a:lnTo>
                <a:lnTo>
                  <a:pt x="836923" y="29844"/>
                </a:lnTo>
                <a:lnTo>
                  <a:pt x="831843" y="32384"/>
                </a:lnTo>
                <a:lnTo>
                  <a:pt x="828668" y="34924"/>
                </a:lnTo>
                <a:lnTo>
                  <a:pt x="826128" y="36194"/>
                </a:lnTo>
                <a:lnTo>
                  <a:pt x="822953" y="37464"/>
                </a:lnTo>
                <a:lnTo>
                  <a:pt x="819778" y="40004"/>
                </a:lnTo>
                <a:lnTo>
                  <a:pt x="815968" y="41274"/>
                </a:lnTo>
                <a:lnTo>
                  <a:pt x="812793" y="42544"/>
                </a:lnTo>
                <a:lnTo>
                  <a:pt x="805173" y="46354"/>
                </a:lnTo>
                <a:lnTo>
                  <a:pt x="801363" y="47624"/>
                </a:lnTo>
                <a:lnTo>
                  <a:pt x="797553" y="50164"/>
                </a:lnTo>
                <a:lnTo>
                  <a:pt x="793743" y="51434"/>
                </a:lnTo>
                <a:lnTo>
                  <a:pt x="789298" y="52704"/>
                </a:lnTo>
                <a:lnTo>
                  <a:pt x="785488" y="53974"/>
                </a:lnTo>
                <a:lnTo>
                  <a:pt x="781043" y="55244"/>
                </a:lnTo>
                <a:lnTo>
                  <a:pt x="777709" y="57150"/>
                </a:lnTo>
                <a:close/>
              </a:path>
              <a:path w="864235" h="57150">
                <a:moveTo>
                  <a:pt x="863656" y="57150"/>
                </a:moveTo>
                <a:lnTo>
                  <a:pt x="777709" y="57150"/>
                </a:lnTo>
                <a:lnTo>
                  <a:pt x="781043" y="55244"/>
                </a:lnTo>
                <a:lnTo>
                  <a:pt x="785488" y="53974"/>
                </a:lnTo>
                <a:lnTo>
                  <a:pt x="789298" y="52704"/>
                </a:lnTo>
                <a:lnTo>
                  <a:pt x="793743" y="51434"/>
                </a:lnTo>
                <a:lnTo>
                  <a:pt x="797553" y="50164"/>
                </a:lnTo>
                <a:lnTo>
                  <a:pt x="801363" y="47624"/>
                </a:lnTo>
                <a:lnTo>
                  <a:pt x="805173" y="46354"/>
                </a:lnTo>
                <a:lnTo>
                  <a:pt x="812793" y="42544"/>
                </a:lnTo>
                <a:lnTo>
                  <a:pt x="815968" y="41274"/>
                </a:lnTo>
                <a:lnTo>
                  <a:pt x="819778" y="40004"/>
                </a:lnTo>
                <a:lnTo>
                  <a:pt x="822953" y="37464"/>
                </a:lnTo>
                <a:lnTo>
                  <a:pt x="826128" y="36194"/>
                </a:lnTo>
                <a:lnTo>
                  <a:pt x="828668" y="34924"/>
                </a:lnTo>
                <a:lnTo>
                  <a:pt x="831843" y="32384"/>
                </a:lnTo>
                <a:lnTo>
                  <a:pt x="836923" y="29844"/>
                </a:lnTo>
                <a:lnTo>
                  <a:pt x="844543" y="23494"/>
                </a:lnTo>
                <a:lnTo>
                  <a:pt x="848353" y="19684"/>
                </a:lnTo>
                <a:lnTo>
                  <a:pt x="850258" y="18414"/>
                </a:lnTo>
                <a:lnTo>
                  <a:pt x="854068" y="14604"/>
                </a:lnTo>
                <a:lnTo>
                  <a:pt x="859148" y="6984"/>
                </a:lnTo>
                <a:lnTo>
                  <a:pt x="861053" y="3174"/>
                </a:lnTo>
                <a:lnTo>
                  <a:pt x="862243" y="0"/>
                </a:lnTo>
                <a:lnTo>
                  <a:pt x="863600" y="0"/>
                </a:lnTo>
                <a:lnTo>
                  <a:pt x="863656" y="57150"/>
                </a:lnTo>
                <a:close/>
              </a:path>
            </a:pathLst>
          </a:custGeom>
          <a:solidFill>
            <a:srgbClr val="7957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611505" y="5319395"/>
            <a:ext cx="863600" cy="57785"/>
          </a:xfrm>
          <a:custGeom>
            <a:avLst/>
            <a:gdLst/>
            <a:ahLst/>
            <a:cxnLst/>
            <a:rect l="l" t="t" r="r" b="b"/>
            <a:pathLst>
              <a:path w="863600" h="57785">
                <a:moveTo>
                  <a:pt x="862250" y="57785"/>
                </a:moveTo>
                <a:lnTo>
                  <a:pt x="1349" y="57785"/>
                </a:lnTo>
                <a:lnTo>
                  <a:pt x="635" y="55879"/>
                </a:lnTo>
                <a:lnTo>
                  <a:pt x="635" y="52069"/>
                </a:lnTo>
                <a:lnTo>
                  <a:pt x="0" y="50799"/>
                </a:lnTo>
                <a:lnTo>
                  <a:pt x="635" y="49529"/>
                </a:lnTo>
                <a:lnTo>
                  <a:pt x="635" y="45719"/>
                </a:lnTo>
                <a:lnTo>
                  <a:pt x="2540" y="39369"/>
                </a:lnTo>
                <a:lnTo>
                  <a:pt x="3810" y="38099"/>
                </a:lnTo>
                <a:lnTo>
                  <a:pt x="4445" y="35559"/>
                </a:lnTo>
                <a:lnTo>
                  <a:pt x="9525" y="27939"/>
                </a:lnTo>
                <a:lnTo>
                  <a:pt x="13335" y="24129"/>
                </a:lnTo>
                <a:lnTo>
                  <a:pt x="15240" y="22859"/>
                </a:lnTo>
                <a:lnTo>
                  <a:pt x="19050" y="19049"/>
                </a:lnTo>
                <a:lnTo>
                  <a:pt x="26670" y="13969"/>
                </a:lnTo>
                <a:lnTo>
                  <a:pt x="29210" y="12699"/>
                </a:lnTo>
                <a:lnTo>
                  <a:pt x="31750" y="10159"/>
                </a:lnTo>
                <a:lnTo>
                  <a:pt x="34925" y="8889"/>
                </a:lnTo>
                <a:lnTo>
                  <a:pt x="37465" y="6349"/>
                </a:lnTo>
                <a:lnTo>
                  <a:pt x="43815" y="3809"/>
                </a:lnTo>
                <a:lnTo>
                  <a:pt x="47625" y="1269"/>
                </a:lnTo>
                <a:lnTo>
                  <a:pt x="50799" y="0"/>
                </a:lnTo>
                <a:lnTo>
                  <a:pt x="812800" y="0"/>
                </a:lnTo>
                <a:lnTo>
                  <a:pt x="815975" y="1269"/>
                </a:lnTo>
                <a:lnTo>
                  <a:pt x="819785" y="3809"/>
                </a:lnTo>
                <a:lnTo>
                  <a:pt x="826135" y="6349"/>
                </a:lnTo>
                <a:lnTo>
                  <a:pt x="828675" y="8889"/>
                </a:lnTo>
                <a:lnTo>
                  <a:pt x="831850" y="10159"/>
                </a:lnTo>
                <a:lnTo>
                  <a:pt x="834390" y="12699"/>
                </a:lnTo>
                <a:lnTo>
                  <a:pt x="836930" y="13969"/>
                </a:lnTo>
                <a:lnTo>
                  <a:pt x="844550" y="19049"/>
                </a:lnTo>
                <a:lnTo>
                  <a:pt x="848360" y="22859"/>
                </a:lnTo>
                <a:lnTo>
                  <a:pt x="850265" y="24129"/>
                </a:lnTo>
                <a:lnTo>
                  <a:pt x="854075" y="27939"/>
                </a:lnTo>
                <a:lnTo>
                  <a:pt x="859155" y="35559"/>
                </a:lnTo>
                <a:lnTo>
                  <a:pt x="859790" y="38099"/>
                </a:lnTo>
                <a:lnTo>
                  <a:pt x="861060" y="39369"/>
                </a:lnTo>
                <a:lnTo>
                  <a:pt x="862965" y="45719"/>
                </a:lnTo>
                <a:lnTo>
                  <a:pt x="862965" y="49529"/>
                </a:lnTo>
                <a:lnTo>
                  <a:pt x="863600" y="50799"/>
                </a:lnTo>
                <a:lnTo>
                  <a:pt x="862965" y="52069"/>
                </a:lnTo>
                <a:lnTo>
                  <a:pt x="862965" y="55879"/>
                </a:lnTo>
                <a:lnTo>
                  <a:pt x="862250" y="57785"/>
                </a:lnTo>
                <a:close/>
              </a:path>
              <a:path w="863600" h="57785">
                <a:moveTo>
                  <a:pt x="1349" y="57785"/>
                </a:moveTo>
                <a:lnTo>
                  <a:pt x="6" y="57785"/>
                </a:lnTo>
                <a:lnTo>
                  <a:pt x="0" y="50799"/>
                </a:lnTo>
                <a:lnTo>
                  <a:pt x="635" y="52069"/>
                </a:lnTo>
                <a:lnTo>
                  <a:pt x="635" y="55879"/>
                </a:lnTo>
                <a:lnTo>
                  <a:pt x="1349" y="57785"/>
                </a:lnTo>
                <a:close/>
              </a:path>
              <a:path w="863600" h="57785">
                <a:moveTo>
                  <a:pt x="863606" y="57785"/>
                </a:moveTo>
                <a:lnTo>
                  <a:pt x="862250" y="57785"/>
                </a:lnTo>
                <a:lnTo>
                  <a:pt x="862965" y="55879"/>
                </a:lnTo>
                <a:lnTo>
                  <a:pt x="862965" y="52069"/>
                </a:lnTo>
                <a:lnTo>
                  <a:pt x="863600" y="50799"/>
                </a:lnTo>
                <a:lnTo>
                  <a:pt x="863606" y="57785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662305" y="5262245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433070" y="1270"/>
                </a:moveTo>
                <a:lnTo>
                  <a:pt x="328930" y="1270"/>
                </a:lnTo>
                <a:lnTo>
                  <a:pt x="335915" y="0"/>
                </a:lnTo>
                <a:lnTo>
                  <a:pt x="426085" y="0"/>
                </a:lnTo>
                <a:lnTo>
                  <a:pt x="433070" y="1270"/>
                </a:lnTo>
                <a:close/>
              </a:path>
              <a:path w="762000" h="57150">
                <a:moveTo>
                  <a:pt x="462915" y="2540"/>
                </a:moveTo>
                <a:lnTo>
                  <a:pt x="299085" y="2540"/>
                </a:lnTo>
                <a:lnTo>
                  <a:pt x="306070" y="1270"/>
                </a:lnTo>
                <a:lnTo>
                  <a:pt x="455930" y="1270"/>
                </a:lnTo>
                <a:lnTo>
                  <a:pt x="462915" y="2540"/>
                </a:lnTo>
                <a:close/>
              </a:path>
              <a:path w="762000" h="57150">
                <a:moveTo>
                  <a:pt x="485140" y="3810"/>
                </a:moveTo>
                <a:lnTo>
                  <a:pt x="276860" y="3810"/>
                </a:lnTo>
                <a:lnTo>
                  <a:pt x="284480" y="2540"/>
                </a:lnTo>
                <a:lnTo>
                  <a:pt x="477520" y="2540"/>
                </a:lnTo>
                <a:lnTo>
                  <a:pt x="485140" y="3810"/>
                </a:lnTo>
                <a:close/>
              </a:path>
              <a:path w="762000" h="57150">
                <a:moveTo>
                  <a:pt x="506730" y="5080"/>
                </a:moveTo>
                <a:lnTo>
                  <a:pt x="255270" y="5080"/>
                </a:lnTo>
                <a:lnTo>
                  <a:pt x="262255" y="3810"/>
                </a:lnTo>
                <a:lnTo>
                  <a:pt x="499745" y="3810"/>
                </a:lnTo>
                <a:lnTo>
                  <a:pt x="506730" y="5080"/>
                </a:lnTo>
                <a:close/>
              </a:path>
              <a:path w="762000" h="57150">
                <a:moveTo>
                  <a:pt x="570230" y="11430"/>
                </a:moveTo>
                <a:lnTo>
                  <a:pt x="191770" y="11430"/>
                </a:lnTo>
                <a:lnTo>
                  <a:pt x="198755" y="10160"/>
                </a:lnTo>
                <a:lnTo>
                  <a:pt x="247650" y="5080"/>
                </a:lnTo>
                <a:lnTo>
                  <a:pt x="514350" y="5080"/>
                </a:lnTo>
                <a:lnTo>
                  <a:pt x="563245" y="10160"/>
                </a:lnTo>
                <a:lnTo>
                  <a:pt x="570230" y="11430"/>
                </a:lnTo>
                <a:close/>
              </a:path>
              <a:path w="762000" h="57150">
                <a:moveTo>
                  <a:pt x="589915" y="13970"/>
                </a:moveTo>
                <a:lnTo>
                  <a:pt x="172085" y="13970"/>
                </a:lnTo>
                <a:lnTo>
                  <a:pt x="178435" y="12700"/>
                </a:lnTo>
                <a:lnTo>
                  <a:pt x="185420" y="11430"/>
                </a:lnTo>
                <a:lnTo>
                  <a:pt x="576580" y="11430"/>
                </a:lnTo>
                <a:lnTo>
                  <a:pt x="583565" y="12700"/>
                </a:lnTo>
                <a:lnTo>
                  <a:pt x="589915" y="13970"/>
                </a:lnTo>
                <a:close/>
              </a:path>
              <a:path w="762000" h="57150">
                <a:moveTo>
                  <a:pt x="622300" y="19050"/>
                </a:moveTo>
                <a:lnTo>
                  <a:pt x="139700" y="19050"/>
                </a:lnTo>
                <a:lnTo>
                  <a:pt x="158750" y="15240"/>
                </a:lnTo>
                <a:lnTo>
                  <a:pt x="165735" y="13970"/>
                </a:lnTo>
                <a:lnTo>
                  <a:pt x="596265" y="13970"/>
                </a:lnTo>
                <a:lnTo>
                  <a:pt x="603250" y="15240"/>
                </a:lnTo>
                <a:lnTo>
                  <a:pt x="622300" y="19050"/>
                </a:lnTo>
                <a:close/>
              </a:path>
              <a:path w="762000" h="57150">
                <a:moveTo>
                  <a:pt x="762000" y="57150"/>
                </a:moveTo>
                <a:lnTo>
                  <a:pt x="0" y="57150"/>
                </a:lnTo>
                <a:lnTo>
                  <a:pt x="7620" y="53340"/>
                </a:lnTo>
                <a:lnTo>
                  <a:pt x="19050" y="49530"/>
                </a:lnTo>
                <a:lnTo>
                  <a:pt x="23495" y="46990"/>
                </a:lnTo>
                <a:lnTo>
                  <a:pt x="27305" y="45720"/>
                </a:lnTo>
                <a:lnTo>
                  <a:pt x="36195" y="43180"/>
                </a:lnTo>
                <a:lnTo>
                  <a:pt x="41275" y="41910"/>
                </a:lnTo>
                <a:lnTo>
                  <a:pt x="45720" y="40640"/>
                </a:lnTo>
                <a:lnTo>
                  <a:pt x="50800" y="38100"/>
                </a:lnTo>
                <a:lnTo>
                  <a:pt x="55245" y="36830"/>
                </a:lnTo>
                <a:lnTo>
                  <a:pt x="70485" y="33020"/>
                </a:lnTo>
                <a:lnTo>
                  <a:pt x="76200" y="31750"/>
                </a:lnTo>
                <a:lnTo>
                  <a:pt x="81280" y="30480"/>
                </a:lnTo>
                <a:lnTo>
                  <a:pt x="86995" y="29210"/>
                </a:lnTo>
                <a:lnTo>
                  <a:pt x="92075" y="27940"/>
                </a:lnTo>
                <a:lnTo>
                  <a:pt x="103505" y="25400"/>
                </a:lnTo>
                <a:lnTo>
                  <a:pt x="109855" y="24130"/>
                </a:lnTo>
                <a:lnTo>
                  <a:pt x="121285" y="21590"/>
                </a:lnTo>
                <a:lnTo>
                  <a:pt x="127635" y="20320"/>
                </a:lnTo>
                <a:lnTo>
                  <a:pt x="133350" y="19050"/>
                </a:lnTo>
                <a:lnTo>
                  <a:pt x="628650" y="19050"/>
                </a:lnTo>
                <a:lnTo>
                  <a:pt x="634365" y="20320"/>
                </a:lnTo>
                <a:lnTo>
                  <a:pt x="640715" y="21590"/>
                </a:lnTo>
                <a:lnTo>
                  <a:pt x="652145" y="24130"/>
                </a:lnTo>
                <a:lnTo>
                  <a:pt x="658495" y="25400"/>
                </a:lnTo>
                <a:lnTo>
                  <a:pt x="669925" y="27940"/>
                </a:lnTo>
                <a:lnTo>
                  <a:pt x="675005" y="29210"/>
                </a:lnTo>
                <a:lnTo>
                  <a:pt x="680720" y="30480"/>
                </a:lnTo>
                <a:lnTo>
                  <a:pt x="685800" y="31750"/>
                </a:lnTo>
                <a:lnTo>
                  <a:pt x="691515" y="33020"/>
                </a:lnTo>
                <a:lnTo>
                  <a:pt x="706755" y="36830"/>
                </a:lnTo>
                <a:lnTo>
                  <a:pt x="711200" y="38100"/>
                </a:lnTo>
                <a:lnTo>
                  <a:pt x="716280" y="40640"/>
                </a:lnTo>
                <a:lnTo>
                  <a:pt x="720725" y="41910"/>
                </a:lnTo>
                <a:lnTo>
                  <a:pt x="725805" y="43180"/>
                </a:lnTo>
                <a:lnTo>
                  <a:pt x="734695" y="45720"/>
                </a:lnTo>
                <a:lnTo>
                  <a:pt x="738505" y="46990"/>
                </a:lnTo>
                <a:lnTo>
                  <a:pt x="742950" y="49530"/>
                </a:lnTo>
                <a:lnTo>
                  <a:pt x="746760" y="50800"/>
                </a:lnTo>
                <a:lnTo>
                  <a:pt x="754380" y="54610"/>
                </a:lnTo>
                <a:lnTo>
                  <a:pt x="762000" y="5715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939165" y="5475604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879395" y="5471477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>
                <a:moveTo>
                  <a:pt x="0" y="0"/>
                </a:moveTo>
                <a:lnTo>
                  <a:pt x="327818" y="0"/>
                </a:lnTo>
              </a:path>
            </a:pathLst>
          </a:custGeom>
          <a:ln w="5714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840740" y="546703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>
                <a:moveTo>
                  <a:pt x="0" y="0"/>
                </a:moveTo>
                <a:lnTo>
                  <a:pt x="405129" y="0"/>
                </a:lnTo>
              </a:path>
            </a:pathLst>
          </a:custGeom>
          <a:ln w="5715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811530" y="5462587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783590" y="5458142"/>
            <a:ext cx="519430" cy="0"/>
          </a:xfrm>
          <a:custGeom>
            <a:avLst/>
            <a:gdLst/>
            <a:ahLst/>
            <a:cxnLst/>
            <a:rect l="l" t="t" r="r" b="b"/>
            <a:pathLst>
              <a:path w="519430">
                <a:moveTo>
                  <a:pt x="0" y="0"/>
                </a:moveTo>
                <a:lnTo>
                  <a:pt x="519429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765810" y="5454015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89" y="0"/>
                </a:lnTo>
              </a:path>
            </a:pathLst>
          </a:custGeom>
          <a:ln w="5079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746442" y="5449887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724" y="0"/>
                </a:lnTo>
              </a:path>
            </a:pathLst>
          </a:custGeom>
          <a:ln w="5714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727710" y="5445442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1189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711835" y="5440997"/>
            <a:ext cx="662940" cy="0"/>
          </a:xfrm>
          <a:custGeom>
            <a:avLst/>
            <a:gdLst/>
            <a:ahLst/>
            <a:cxnLst/>
            <a:rect l="l" t="t" r="r" b="b"/>
            <a:pathLst>
              <a:path w="662940">
                <a:moveTo>
                  <a:pt x="0" y="0"/>
                </a:moveTo>
                <a:lnTo>
                  <a:pt x="66293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698500" y="5436552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684688" y="5432107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232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675640" y="5427979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5080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664845" y="5423852"/>
            <a:ext cx="756920" cy="0"/>
          </a:xfrm>
          <a:custGeom>
            <a:avLst/>
            <a:gdLst/>
            <a:ahLst/>
            <a:cxnLst/>
            <a:rect l="l" t="t" r="r" b="b"/>
            <a:pathLst>
              <a:path w="756919">
                <a:moveTo>
                  <a:pt x="0" y="0"/>
                </a:moveTo>
                <a:lnTo>
                  <a:pt x="75691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656272" y="5419407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4064" y="0"/>
                </a:lnTo>
              </a:path>
            </a:pathLst>
          </a:custGeom>
          <a:ln w="5715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647700" y="5414962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641350" y="5410517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635317" y="5406390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0" y="0"/>
                </a:moveTo>
                <a:lnTo>
                  <a:pt x="815974" y="0"/>
                </a:lnTo>
              </a:path>
            </a:pathLst>
          </a:custGeom>
          <a:ln w="5080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629285" y="5402262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39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624205" y="539781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620183" y="539337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243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617220" y="5388927"/>
            <a:ext cx="852169" cy="0"/>
          </a:xfrm>
          <a:custGeom>
            <a:avLst/>
            <a:gdLst/>
            <a:ahLst/>
            <a:cxnLst/>
            <a:rect l="l" t="t" r="r" b="b"/>
            <a:pathLst>
              <a:path w="852169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5715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615315" y="538448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80">
                <a:moveTo>
                  <a:pt x="0" y="0"/>
                </a:moveTo>
                <a:lnTo>
                  <a:pt x="855980" y="0"/>
                </a:lnTo>
              </a:path>
            </a:pathLst>
          </a:custGeom>
          <a:ln w="5715">
            <a:solidFill>
              <a:srgbClr val="6B4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612140" y="537813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30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9524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611822" y="5372100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5">
                <a:moveTo>
                  <a:pt x="0" y="0"/>
                </a:moveTo>
                <a:lnTo>
                  <a:pt x="862965" y="0"/>
                </a:lnTo>
              </a:path>
            </a:pathLst>
          </a:custGeom>
          <a:ln w="6349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611822" y="5367654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5">
                <a:moveTo>
                  <a:pt x="0" y="0"/>
                </a:moveTo>
                <a:lnTo>
                  <a:pt x="862964" y="0"/>
                </a:lnTo>
              </a:path>
            </a:pathLst>
          </a:custGeom>
          <a:ln w="5080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612140" y="536289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30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613806" y="5358765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996" y="0"/>
                </a:lnTo>
              </a:path>
            </a:pathLst>
          </a:custGeom>
          <a:ln w="5080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615315" y="5354637"/>
            <a:ext cx="855980" cy="0"/>
          </a:xfrm>
          <a:custGeom>
            <a:avLst/>
            <a:gdLst/>
            <a:ahLst/>
            <a:cxnLst/>
            <a:rect l="l" t="t" r="r" b="b"/>
            <a:pathLst>
              <a:path w="855980">
                <a:moveTo>
                  <a:pt x="0" y="0"/>
                </a:moveTo>
                <a:lnTo>
                  <a:pt x="855980" y="0"/>
                </a:lnTo>
              </a:path>
            </a:pathLst>
          </a:custGeom>
          <a:ln w="5715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618066" y="5350192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850476" y="0"/>
                </a:lnTo>
              </a:path>
            </a:pathLst>
          </a:custGeom>
          <a:ln w="5715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621030" y="5345747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5714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625792" y="5341302"/>
            <a:ext cx="835025" cy="0"/>
          </a:xfrm>
          <a:custGeom>
            <a:avLst/>
            <a:gdLst/>
            <a:ahLst/>
            <a:cxnLst/>
            <a:rect l="l" t="t" r="r" b="b"/>
            <a:pathLst>
              <a:path w="835025">
                <a:moveTo>
                  <a:pt x="0" y="0"/>
                </a:moveTo>
                <a:lnTo>
                  <a:pt x="835025" y="0"/>
                </a:lnTo>
              </a:path>
            </a:pathLst>
          </a:custGeom>
          <a:ln w="5715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630555" y="5336857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5714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635888" y="5332729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>
                <a:moveTo>
                  <a:pt x="0" y="0"/>
                </a:moveTo>
                <a:lnTo>
                  <a:pt x="814832" y="0"/>
                </a:lnTo>
              </a:path>
            </a:pathLst>
          </a:custGeom>
          <a:ln w="5080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641984" y="5328602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648970" y="5324157"/>
            <a:ext cx="788670" cy="0"/>
          </a:xfrm>
          <a:custGeom>
            <a:avLst/>
            <a:gdLst/>
            <a:ahLst/>
            <a:cxnLst/>
            <a:rect l="l" t="t" r="r" b="b"/>
            <a:pathLst>
              <a:path w="788669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5714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657224" y="531971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5715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667384" y="5315267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>
                <a:moveTo>
                  <a:pt x="0" y="0"/>
                </a:moveTo>
                <a:lnTo>
                  <a:pt x="753110" y="0"/>
                </a:lnTo>
              </a:path>
            </a:pathLst>
          </a:custGeom>
          <a:ln w="5715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676592" y="5311140"/>
            <a:ext cx="734060" cy="0"/>
          </a:xfrm>
          <a:custGeom>
            <a:avLst/>
            <a:gdLst/>
            <a:ahLst/>
            <a:cxnLst/>
            <a:rect l="l" t="t" r="r" b="b"/>
            <a:pathLst>
              <a:path w="734060">
                <a:moveTo>
                  <a:pt x="0" y="0"/>
                </a:moveTo>
                <a:lnTo>
                  <a:pt x="733742" y="0"/>
                </a:lnTo>
              </a:path>
            </a:pathLst>
          </a:custGeom>
          <a:ln w="5080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687704" y="5307012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698500" y="5297487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10" y="0"/>
                </a:lnTo>
              </a:path>
            </a:pathLst>
          </a:custGeom>
          <a:ln w="15874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751839" y="52828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15875">
            <a:solidFill>
              <a:srgbClr val="7957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834389" y="526859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30">
                <a:moveTo>
                  <a:pt x="0" y="0"/>
                </a:moveTo>
                <a:lnTo>
                  <a:pt x="417830" y="0"/>
                </a:lnTo>
              </a:path>
            </a:pathLst>
          </a:custGeom>
          <a:ln w="15240">
            <a:solidFill>
              <a:srgbClr val="7955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 txBox="1"/>
          <p:nvPr/>
        </p:nvSpPr>
        <p:spPr>
          <a:xfrm>
            <a:off x="910589" y="5587365"/>
            <a:ext cx="266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8" name="object 578"/>
          <p:cNvSpPr/>
          <p:nvPr/>
        </p:nvSpPr>
        <p:spPr>
          <a:xfrm>
            <a:off x="2339975" y="63944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2339975" y="63658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2339975" y="63461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2339975" y="632650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2339975" y="63071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2339975" y="6276975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2339975" y="623824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79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2339975" y="62293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2339975" y="620998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2339975" y="619061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2339975" y="6160135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2339975" y="6122670"/>
            <a:ext cx="1008380" cy="38735"/>
          </a:xfrm>
          <a:custGeom>
            <a:avLst/>
            <a:gdLst/>
            <a:ahLst/>
            <a:cxnLst/>
            <a:rect l="l" t="t" r="r" b="b"/>
            <a:pathLst>
              <a:path w="1008379" h="38735">
                <a:moveTo>
                  <a:pt x="0" y="38735"/>
                </a:moveTo>
                <a:lnTo>
                  <a:pt x="1008380" y="38735"/>
                </a:lnTo>
                <a:lnTo>
                  <a:pt x="1008380" y="0"/>
                </a:lnTo>
                <a:lnTo>
                  <a:pt x="0" y="0"/>
                </a:lnTo>
                <a:lnTo>
                  <a:pt x="0" y="387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2339975" y="61134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2339975" y="60940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2339975" y="60744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2339975" y="60550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2339975" y="60356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2339975" y="601630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2339975" y="599694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2339975" y="59772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2339975" y="595788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2339975" y="5928360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2339975" y="5883910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2339975" y="58591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2339975" y="58350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2339975" y="58102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2339975" y="57854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2339975" y="57613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2339975" y="571246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2339975" y="568769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2339975" y="566166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2339975" y="563752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2339975" y="56127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2339975" y="55886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2339975" y="5539104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79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2339975" y="551497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2339975" y="549021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2339975" y="546607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2339975" y="544004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2339975" y="54152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2339975" y="53911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2339975" y="53663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2339975" y="53422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2339975" y="53174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2339975" y="52927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2339975" y="5243829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2339975" y="521970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2339975" y="519366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2339975" y="51689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2339975" y="51447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2339975" y="512000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2339975" y="507111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2339975" y="50463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2339975" y="50222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2339975" y="49974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2339975" y="497141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2339975" y="4972685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2724150" y="540321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2716530" y="5399404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2720975" y="540131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2711450" y="539622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2707640" y="539242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2705100" y="538861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2703830" y="538543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2C5F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2702560" y="538162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2701290" y="537781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2700655" y="53740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2700020" y="5370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2700020" y="53667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2700020" y="53632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2700020" y="53594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2700020" y="53555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2700020" y="53517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2700020" y="53479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2700020" y="53444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2700020" y="53409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2700020" y="53371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2700020" y="53333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2700020" y="53295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2700020" y="53260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2700020" y="53225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2700020" y="53187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2700020" y="53149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2700020" y="53111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2700020" y="53076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2700020" y="5304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2700020" y="53003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2700020" y="52965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2700020" y="52927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2700020" y="52889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2700020" y="52854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2700020" y="52819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2700020" y="52781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2700020" y="5274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2700020" y="52705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2700020" y="52670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2700020" y="5263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2700020" y="5259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2700020" y="52558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2700020" y="5252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2700020" y="52482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2700020" y="52447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2700020" y="52412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2700020" y="5237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2700020" y="52250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2700655" y="521589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29">
            <a:solidFill>
              <a:srgbClr val="39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2703195" y="520477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2710814" y="519398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2724150" y="5799454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2716530" y="579564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2720975" y="579755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2711450" y="579247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2707640" y="578866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2705100" y="578485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2703830" y="578167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2C5F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2702560" y="577786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2701290" y="577405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2700655" y="57702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2700020" y="5766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2700020" y="57629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2700020" y="57594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2700020" y="57556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2700020" y="57518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2700020" y="57480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2700020" y="57442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2700020" y="57407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2700020" y="57372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2700020" y="57334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2700020" y="57296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2700020" y="57257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2700020" y="57223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2700020" y="5718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2700020" y="57150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2700020" y="57111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2700020" y="57073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2700020" y="57038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2700020" y="57003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2700020" y="56965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2700020" y="56927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2700020" y="56889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2700020" y="5685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2700020" y="56816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2700020" y="5678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2700020" y="56743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2700020" y="56705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2700020" y="56667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2700020" y="56632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2700020" y="5659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2700020" y="56559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2700020" y="56521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2700020" y="5648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2700020" y="5644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2700020" y="56410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2700020" y="56375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2700020" y="56337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2700020" y="56213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2700655" y="561212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2703195" y="560101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2710815" y="559022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2724150" y="619569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2716530" y="619188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2720975" y="619379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2711450" y="618871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2707640" y="618490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2705100" y="618109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2703830" y="617791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2C5F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2702560" y="6174104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80">
            <a:solidFill>
              <a:srgbClr val="2C5F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2701290" y="617029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2700655" y="616648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2700020" y="61626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2700020" y="61591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2700020" y="61556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2700020" y="61518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2700020" y="61480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2700020" y="61442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2700020" y="61404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2700020" y="613695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2700020" y="61334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2700020" y="61296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2700020" y="61258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2700020" y="61220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2700020" y="61185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2700020" y="61150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2700020" y="61112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2700020" y="6107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2700020" y="61036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2700020" y="61001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2700020" y="60966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2700020" y="6092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2700020" y="60890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2700020" y="60852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2700020" y="60813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2700020" y="60779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2700020" y="6074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2700020" y="6070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2700020" y="60667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2700020" y="60629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2700020" y="60594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2700020" y="60559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2700020" y="60521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2700020" y="6048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2700020" y="60445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2700020" y="6040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2700020" y="60372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2700020" y="60337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2700020" y="60299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2700020" y="60175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2700655" y="600837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2703195" y="599725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2710815" y="598646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1475740" y="5692140"/>
            <a:ext cx="864235" cy="635"/>
          </a:xfrm>
          <a:custGeom>
            <a:avLst/>
            <a:gdLst/>
            <a:ahLst/>
            <a:cxnLst/>
            <a:rect l="l" t="t" r="r" b="b"/>
            <a:pathLst>
              <a:path w="864235" h="635">
                <a:moveTo>
                  <a:pt x="0" y="635"/>
                </a:moveTo>
                <a:lnTo>
                  <a:pt x="864235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2253614" y="5634990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60" h="114300">
                <a:moveTo>
                  <a:pt x="86360" y="57150"/>
                </a:moveTo>
                <a:lnTo>
                  <a:pt x="0" y="0"/>
                </a:lnTo>
                <a:lnTo>
                  <a:pt x="86360" y="57150"/>
                </a:lnTo>
                <a:lnTo>
                  <a:pt x="635" y="114300"/>
                </a:lnTo>
                <a:lnTo>
                  <a:pt x="86360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4909185" y="63950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4909185" y="63665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4909185" y="634682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4909185" y="632714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4909185" y="630777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4909185" y="628840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4909185" y="62690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4909185" y="62496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4909185" y="62299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4909185" y="62106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4909185" y="61912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4909185" y="617156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4909185" y="615219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4909185" y="613346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4909185" y="611409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4909185" y="60947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4909185" y="607504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4909185" y="605567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4909185" y="60363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4909185" y="60169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4909185" y="59975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4909185" y="59778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4909185" y="595852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4909185" y="5928995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4909185" y="5884545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4909185" y="58597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4909185" y="58356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4909185" y="58108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4909185" y="57861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4909185" y="57619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4909185" y="571309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4909185" y="56883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4909185" y="56622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4909185" y="563816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4909185" y="56134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4909185" y="55892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4909185" y="5539740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79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4909185" y="55156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4909185" y="54908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4909185" y="54667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4909185" y="544067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4909185" y="541591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4909185" y="539178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4909185" y="53670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4909185" y="53428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4909185" y="5318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4909185" y="529336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4909185" y="524446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4909185" y="52203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4909185" y="519430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4909185" y="516953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4909185" y="514540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4909185" y="51206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4909185" y="507174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4909185" y="50469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4909185" y="50228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4909185" y="49980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4909185" y="497205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4909185" y="4973320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5293360" y="540385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5285740" y="540004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5290185" y="540194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5280660" y="539686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5276850" y="5393054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5274310" y="5389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5273040" y="538543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5271135" y="538162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5270500" y="537781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5269865" y="53740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5269230" y="5370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5269230" y="5364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5269230" y="5358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5269230" y="53549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5269230" y="5351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5269230" y="53473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5269230" y="53435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5269230" y="53397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5269230" y="53359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5269230" y="53295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5269230" y="53225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5269230" y="5317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5269230" y="53098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5269230" y="53022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5269230" y="5297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5269230" y="5292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5269230" y="52876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5269230" y="52822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5269230" y="52771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5269230" y="5272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5269230" y="5267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5269230" y="52622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5269230" y="52571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5269230" y="5252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5269230" y="52444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5269230" y="52368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5269230" y="5231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5269230" y="5226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5269865" y="52216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5269865" y="521715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49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5271135" y="521207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5273675" y="520636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5276215" y="520160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5280660" y="519684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5295265" y="519017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5287645" y="519271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5269737" y="518907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5269229" y="52247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5269082" y="536955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5304790" y="540512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5521959" y="537635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5557520" y="52247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5528751" y="518972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5304790" y="518922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5293360" y="580009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5285740" y="5796279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5290185" y="579818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5280660" y="579310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5276850" y="578929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5274310" y="578548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5273040" y="578167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5271135" y="577786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5270500" y="577405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5269865" y="57702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5269230" y="5766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5269230" y="57607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5269230" y="57550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5269230" y="5751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5269230" y="57473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5269230" y="57435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5269230" y="5739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5269230" y="57359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5269230" y="5732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5269230" y="57257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5269230" y="5718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5269230" y="57137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5269230" y="57061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5269230" y="5698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5269230" y="5693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5269230" y="56886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5269230" y="5683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5269230" y="56784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5269230" y="5673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5269230" y="56686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5269230" y="56635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5269230" y="56584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5269230" y="5653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5269230" y="5648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5269230" y="5640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5269230" y="5633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5269230" y="56280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5269230" y="5622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5269865" y="56178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5269865" y="561340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49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5271135" y="560832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5273675" y="560260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5276215" y="559784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5280660" y="559307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5295265" y="558641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5287645" y="558895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5269737" y="558531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5269229" y="5621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5269082" y="576580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5304790" y="580136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5521959" y="577259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5557520" y="5621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5528751" y="558596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5304790" y="558546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5293360" y="6196329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5285740" y="619252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5290185" y="619442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5280660" y="618934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5276850" y="618553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5274310" y="618172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5273675" y="617855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809">
            <a:solidFill>
              <a:srgbClr val="2C5F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5271770" y="617537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80">
            <a:solidFill>
              <a:srgbClr val="2C5F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5270500" y="617156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2C5F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5269865" y="616775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5269230" y="6163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5269230" y="61598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5269230" y="6156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5269230" y="6152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5269230" y="6148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5269230" y="61448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5269230" y="6141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5269230" y="61375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5269230" y="61341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5269230" y="61302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5269230" y="6126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5269230" y="6122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5269230" y="61191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5269230" y="6115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5269230" y="61118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5269230" y="61080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5269230" y="61042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5269230" y="61007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5269230" y="60972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5269230" y="60934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5269230" y="60896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5269230" y="60858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5269230" y="60820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5269230" y="60785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5269230" y="60750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5269230" y="60712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5269230" y="60674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5269230" y="60636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5269230" y="60601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5269230" y="60566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5269230" y="60528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5269230" y="60490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5269230" y="60452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5269230" y="60413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5269230" y="60378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5269230" y="6034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5269230" y="60305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5269230" y="601821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5269865" y="600773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0159">
            <a:solidFill>
              <a:srgbClr val="39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5272405" y="5997892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5280025" y="598709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3347720" y="5692775"/>
            <a:ext cx="1561465" cy="635"/>
          </a:xfrm>
          <a:custGeom>
            <a:avLst/>
            <a:gdLst/>
            <a:ahLst/>
            <a:cxnLst/>
            <a:rect l="l" t="t" r="r" b="b"/>
            <a:pathLst>
              <a:path w="1561464" h="635">
                <a:moveTo>
                  <a:pt x="0" y="0"/>
                </a:moveTo>
                <a:lnTo>
                  <a:pt x="1561465" y="63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4822825" y="563562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60" h="114300">
                <a:moveTo>
                  <a:pt x="86360" y="57785"/>
                </a:moveTo>
                <a:lnTo>
                  <a:pt x="635" y="0"/>
                </a:lnTo>
                <a:lnTo>
                  <a:pt x="86360" y="57785"/>
                </a:lnTo>
                <a:lnTo>
                  <a:pt x="0" y="114300"/>
                </a:lnTo>
                <a:lnTo>
                  <a:pt x="86360" y="5778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6705600" y="63950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6705600" y="63665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6705600" y="634682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6705600" y="632714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6705600" y="630777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6705600" y="628840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6705600" y="62690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6705600" y="62496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6705600" y="62299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6705600" y="62106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6705600" y="61912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7319009" y="6171565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6705600" y="6171565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7354570" y="615219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1968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6705600" y="615219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1968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7354570" y="613346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32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6705600" y="613346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32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7354570" y="611409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6705600" y="611409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7354570" y="6094729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6705600" y="609472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7354570" y="607504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6705600" y="607504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7354570" y="605567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6705600" y="605567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7354570" y="6036310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6705600" y="603631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7319009" y="6016942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6705600" y="6016942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7319009" y="5997575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6705600" y="5997575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6705600" y="59778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6705600" y="595852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6705600" y="5928995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6705600" y="5884545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6705600" y="58597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6705600" y="58356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6705600" y="58108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6705600" y="57861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6705600" y="57619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6705600" y="571309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6705600" y="56883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6705600" y="56622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6705600" y="563816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6705600" y="56134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6705600" y="55892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6705600" y="556450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6705600" y="55397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6705600" y="55156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6705600" y="54908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6705600" y="54667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6705600" y="544067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6705600" y="541591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6705600" y="539178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6705600" y="53670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6705600" y="53428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6705600" y="5318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6705600" y="529336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6705600" y="524446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6705600" y="52203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6705600" y="519430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6705600" y="516953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6705600" y="514540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6705600" y="51206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6705600" y="507174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6705600" y="50469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6705600" y="50228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6705600" y="49980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6705600" y="497205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6705600" y="4973320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7089775" y="540385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7082155" y="540004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7086600" y="540194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7077075" y="539686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7073265" y="5393054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7070725" y="5389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7069455" y="538543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7067550" y="538162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7066915" y="537781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7066280" y="53740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7065645" y="5370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7065645" y="5364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7065645" y="5358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7065645" y="53549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7065645" y="5351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7065645" y="53473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7065645" y="53435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7065645" y="53397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7065645" y="53359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7065645" y="53295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7065645" y="53225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7065645" y="5317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7065645" y="53098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7065645" y="53022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7065645" y="5297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7065645" y="5292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7065645" y="52876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7065645" y="52822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7065645" y="52771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7065645" y="5272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7065645" y="5267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7065645" y="52622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7065645" y="52571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7065645" y="5252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7065645" y="52444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7065645" y="52368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7065645" y="5231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7065645" y="5226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7066280" y="52216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7066280" y="521715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49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7067550" y="521207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7070090" y="520636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7072630" y="520160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7077075" y="519684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7091680" y="519017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7084059" y="519271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7066152" y="518907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7065645" y="52247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7065497" y="536955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7101205" y="540512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7318375" y="537635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7353934" y="52247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7325166" y="518972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7101205" y="518922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7089775" y="580009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7082155" y="5796279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7086600" y="579818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7077075" y="579310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7073265" y="578929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7070725" y="578548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7069455" y="578167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7067550" y="577786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7066915" y="577405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7066280" y="57702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7065645" y="5766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7065645" y="57607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7065645" y="57550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7065645" y="5751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7065645" y="57473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7065645" y="57435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7065645" y="5739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7065645" y="57359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7065645" y="5732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7065645" y="57257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7065645" y="5718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7065645" y="57137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7065645" y="57061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7065645" y="5698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7065645" y="5693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7065645" y="56886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7065645" y="5683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7065645" y="56784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7065645" y="5673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7065645" y="56686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7065645" y="56635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7065645" y="56584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7065645" y="5653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7065645" y="5648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7065645" y="5640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7065645" y="5633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7065645" y="56280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7065645" y="5622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7066280" y="56178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7066280" y="561340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49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7067550" y="560832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7070090" y="560260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7072630" y="559784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7077075" y="559307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7091680" y="558641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7084059" y="558895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7066152" y="558531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7065645" y="5621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7065497" y="576580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7101205" y="580136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7318375" y="577259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7353934" y="5621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7325166" y="558596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7101205" y="558546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7101205" y="5981700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4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7101205" y="6162675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4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7065645" y="6017260"/>
            <a:ext cx="288925" cy="145415"/>
          </a:xfrm>
          <a:custGeom>
            <a:avLst/>
            <a:gdLst/>
            <a:ahLst/>
            <a:cxnLst/>
            <a:rect l="l" t="t" r="r" b="b"/>
            <a:pathLst>
              <a:path w="288925" h="145414">
                <a:moveTo>
                  <a:pt x="0" y="0"/>
                </a:moveTo>
                <a:lnTo>
                  <a:pt x="288925" y="0"/>
                </a:lnTo>
                <a:lnTo>
                  <a:pt x="288925" y="145415"/>
                </a:lnTo>
                <a:lnTo>
                  <a:pt x="0" y="1454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7066152" y="5981552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5">
                <a:moveTo>
                  <a:pt x="0" y="28916"/>
                </a:moveTo>
                <a:lnTo>
                  <a:pt x="35052" y="35707"/>
                </a:lnTo>
                <a:lnTo>
                  <a:pt x="35052" y="0"/>
                </a:ln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7065497" y="6162675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5" h="35560">
                <a:moveTo>
                  <a:pt x="28916" y="35052"/>
                </a:moveTo>
                <a:lnTo>
                  <a:pt x="35707" y="0"/>
                </a:lnTo>
                <a:lnTo>
                  <a:pt x="0" y="0"/>
                </a:ln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7319009" y="6162675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5">
                <a:moveTo>
                  <a:pt x="35052" y="6791"/>
                </a:moveTo>
                <a:lnTo>
                  <a:pt x="0" y="0"/>
                </a:lnTo>
                <a:lnTo>
                  <a:pt x="0" y="35707"/>
                </a:lnTo>
                <a:lnTo>
                  <a:pt x="12322" y="33496"/>
                </a:lnTo>
                <a:lnTo>
                  <a:pt x="22810" y="27400"/>
                </a:lnTo>
                <a:lnTo>
                  <a:pt x="30656" y="18229"/>
                </a:lnTo>
                <a:lnTo>
                  <a:pt x="35052" y="6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7319009" y="5982207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5" h="35560">
                <a:moveTo>
                  <a:pt x="6791" y="0"/>
                </a:moveTo>
                <a:lnTo>
                  <a:pt x="0" y="35052"/>
                </a:lnTo>
                <a:lnTo>
                  <a:pt x="35707" y="35052"/>
                </a:lnTo>
                <a:lnTo>
                  <a:pt x="33496" y="22730"/>
                </a:lnTo>
                <a:lnTo>
                  <a:pt x="27400" y="12241"/>
                </a:lnTo>
                <a:lnTo>
                  <a:pt x="18229" y="4395"/>
                </a:lnTo>
                <a:lnTo>
                  <a:pt x="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7066152" y="59815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7065645" y="60172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7065497" y="616204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7101205" y="6192837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70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7318375" y="616883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7353934" y="60172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7325166" y="59822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7101205" y="598170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750" y="240220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750" y="237363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9750" y="235394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" y="233426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9750" y="231489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" y="2284730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9750" y="2245995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80" h="40005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9750" y="223710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50" y="22177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9750" y="21983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9750" y="2167889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9750" y="2130425"/>
            <a:ext cx="1008380" cy="38735"/>
          </a:xfrm>
          <a:custGeom>
            <a:avLst/>
            <a:gdLst/>
            <a:ahLst/>
            <a:cxnLst/>
            <a:rect l="l" t="t" r="r" b="b"/>
            <a:pathLst>
              <a:path w="1008380" h="38735">
                <a:moveTo>
                  <a:pt x="0" y="38735"/>
                </a:moveTo>
                <a:lnTo>
                  <a:pt x="1008380" y="38735"/>
                </a:lnTo>
                <a:lnTo>
                  <a:pt x="1008380" y="0"/>
                </a:lnTo>
                <a:lnTo>
                  <a:pt x="0" y="0"/>
                </a:lnTo>
                <a:lnTo>
                  <a:pt x="0" y="387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9750" y="21212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9750" y="21018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9750" y="208216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9750" y="206279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9750" y="204343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9750" y="20240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9750" y="20046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9750" y="19850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9750" y="19656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9750" y="1936114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80" h="20319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9750" y="1891664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80" h="45719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9750" y="18669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9750" y="18427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9750" y="18180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9750" y="179323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9750" y="17691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9750" y="1720214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9750" y="16954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9750" y="1669414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9750" y="164528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9750" y="162051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9750" y="15963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9750" y="1546860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80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9750" y="152273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9750" y="14979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9750" y="14738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9750" y="144780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9750" y="139890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9750" y="13741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9750" y="13500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9750" y="132524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9750" y="130048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9750" y="125158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9750" y="122745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39750" y="120141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9750" y="117665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9750" y="115252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39750" y="112776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39750" y="107886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9750" y="10541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9750" y="102996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39750" y="10052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39750" y="97916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39750" y="980440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80" h="1440180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47494" y="170053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062220" y="164338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253990" y="1590675"/>
            <a:ext cx="8242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latin typeface="Calibri"/>
                <a:cs typeface="Calibri"/>
              </a:rPr>
              <a:t>upd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te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820545" y="5724842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18414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736725" y="5707697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1189" y="0"/>
                </a:lnTo>
              </a:path>
            </a:pathLst>
          </a:custGeom>
          <a:ln w="18415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84655" y="5690552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18415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51000" y="5673407"/>
            <a:ext cx="802640" cy="0"/>
          </a:xfrm>
          <a:custGeom>
            <a:avLst/>
            <a:gdLst/>
            <a:ahLst/>
            <a:cxnLst/>
            <a:rect l="l" t="t" r="r" b="b"/>
            <a:pathLst>
              <a:path w="802639">
                <a:moveTo>
                  <a:pt x="0" y="0"/>
                </a:moveTo>
                <a:lnTo>
                  <a:pt x="802639" y="0"/>
                </a:lnTo>
              </a:path>
            </a:pathLst>
          </a:custGeom>
          <a:ln w="18415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29198" y="565594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243" y="0"/>
                </a:lnTo>
              </a:path>
            </a:pathLst>
          </a:custGeom>
          <a:ln w="19050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21155" y="563848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30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18415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20513" y="5619115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600" y="0"/>
                </a:lnTo>
              </a:path>
            </a:pathLst>
          </a:custGeom>
          <a:ln w="12699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20520" y="5627370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599" y="0"/>
                </a:lnTo>
              </a:path>
            </a:pathLst>
          </a:custGeom>
          <a:ln w="6350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20490" y="560419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20473" y="558672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20456" y="556926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20439" y="555212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20422" y="553497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20405" y="551751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20388" y="550005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20371" y="548290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20355" y="546576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20337" y="544830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20320" y="543083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620304" y="541369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20287" y="539654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20269" y="537908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620252" y="5352415"/>
            <a:ext cx="864235" cy="18415"/>
          </a:xfrm>
          <a:custGeom>
            <a:avLst/>
            <a:gdLst/>
            <a:ahLst/>
            <a:cxnLst/>
            <a:rect l="l" t="t" r="r" b="b"/>
            <a:pathLst>
              <a:path w="864235" h="18414">
                <a:moveTo>
                  <a:pt x="0" y="18415"/>
                </a:moveTo>
                <a:lnTo>
                  <a:pt x="863616" y="18415"/>
                </a:lnTo>
                <a:lnTo>
                  <a:pt x="863616" y="0"/>
                </a:lnTo>
                <a:lnTo>
                  <a:pt x="0" y="0"/>
                </a:lnTo>
                <a:lnTo>
                  <a:pt x="0" y="18415"/>
                </a:lnTo>
                <a:close/>
              </a:path>
            </a:pathLst>
          </a:custGeom>
          <a:solidFill>
            <a:srgbClr val="6B4C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620219" y="5318125"/>
            <a:ext cx="864235" cy="35560"/>
          </a:xfrm>
          <a:custGeom>
            <a:avLst/>
            <a:gdLst/>
            <a:ahLst/>
            <a:cxnLst/>
            <a:rect l="l" t="t" r="r" b="b"/>
            <a:pathLst>
              <a:path w="864235" h="35560">
                <a:moveTo>
                  <a:pt x="0" y="35560"/>
                </a:moveTo>
                <a:lnTo>
                  <a:pt x="863633" y="35560"/>
                </a:lnTo>
                <a:lnTo>
                  <a:pt x="863633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6C4C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620201" y="530987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620185" y="529240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620168" y="527526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620151" y="525811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620134" y="524097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620117" y="522351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620100" y="520604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620083" y="518890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620066" y="517175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620049" y="515429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620032" y="513683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620015" y="511968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619998" y="510254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619981" y="508507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619964" y="506761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619947" y="505047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5" y="0"/>
                </a:lnTo>
              </a:path>
            </a:pathLst>
          </a:custGeom>
          <a:ln w="18415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619891" y="4984750"/>
            <a:ext cx="864235" cy="57150"/>
          </a:xfrm>
          <a:custGeom>
            <a:avLst/>
            <a:gdLst/>
            <a:ahLst/>
            <a:cxnLst/>
            <a:rect l="l" t="t" r="r" b="b"/>
            <a:pathLst>
              <a:path w="864235" h="57150">
                <a:moveTo>
                  <a:pt x="85876" y="57150"/>
                </a:moveTo>
                <a:lnTo>
                  <a:pt x="56" y="57150"/>
                </a:lnTo>
                <a:lnTo>
                  <a:pt x="0" y="0"/>
                </a:lnTo>
                <a:lnTo>
                  <a:pt x="1342" y="0"/>
                </a:lnTo>
                <a:lnTo>
                  <a:pt x="2533" y="3174"/>
                </a:lnTo>
                <a:lnTo>
                  <a:pt x="4438" y="6984"/>
                </a:lnTo>
                <a:lnTo>
                  <a:pt x="9518" y="14604"/>
                </a:lnTo>
                <a:lnTo>
                  <a:pt x="13328" y="18414"/>
                </a:lnTo>
                <a:lnTo>
                  <a:pt x="15233" y="19684"/>
                </a:lnTo>
                <a:lnTo>
                  <a:pt x="19043" y="23494"/>
                </a:lnTo>
                <a:lnTo>
                  <a:pt x="26663" y="29844"/>
                </a:lnTo>
                <a:lnTo>
                  <a:pt x="31743" y="32384"/>
                </a:lnTo>
                <a:lnTo>
                  <a:pt x="34918" y="34924"/>
                </a:lnTo>
                <a:lnTo>
                  <a:pt x="37458" y="36194"/>
                </a:lnTo>
                <a:lnTo>
                  <a:pt x="40633" y="37464"/>
                </a:lnTo>
                <a:lnTo>
                  <a:pt x="43808" y="40004"/>
                </a:lnTo>
                <a:lnTo>
                  <a:pt x="47618" y="41274"/>
                </a:lnTo>
                <a:lnTo>
                  <a:pt x="50793" y="42544"/>
                </a:lnTo>
                <a:lnTo>
                  <a:pt x="58413" y="46354"/>
                </a:lnTo>
                <a:lnTo>
                  <a:pt x="62223" y="47624"/>
                </a:lnTo>
                <a:lnTo>
                  <a:pt x="66033" y="50164"/>
                </a:lnTo>
                <a:lnTo>
                  <a:pt x="69843" y="51434"/>
                </a:lnTo>
                <a:lnTo>
                  <a:pt x="74288" y="52704"/>
                </a:lnTo>
                <a:lnTo>
                  <a:pt x="78098" y="53974"/>
                </a:lnTo>
                <a:lnTo>
                  <a:pt x="82543" y="55244"/>
                </a:lnTo>
                <a:lnTo>
                  <a:pt x="85876" y="57150"/>
                </a:lnTo>
                <a:close/>
              </a:path>
              <a:path w="864235" h="57150">
                <a:moveTo>
                  <a:pt x="777709" y="57150"/>
                </a:moveTo>
                <a:lnTo>
                  <a:pt x="85876" y="57150"/>
                </a:lnTo>
                <a:lnTo>
                  <a:pt x="82543" y="55244"/>
                </a:lnTo>
                <a:lnTo>
                  <a:pt x="78098" y="53974"/>
                </a:lnTo>
                <a:lnTo>
                  <a:pt x="74288" y="52704"/>
                </a:lnTo>
                <a:lnTo>
                  <a:pt x="69843" y="51434"/>
                </a:lnTo>
                <a:lnTo>
                  <a:pt x="66033" y="50164"/>
                </a:lnTo>
                <a:lnTo>
                  <a:pt x="62223" y="47624"/>
                </a:lnTo>
                <a:lnTo>
                  <a:pt x="58413" y="46354"/>
                </a:lnTo>
                <a:lnTo>
                  <a:pt x="50793" y="42544"/>
                </a:lnTo>
                <a:lnTo>
                  <a:pt x="47618" y="41274"/>
                </a:lnTo>
                <a:lnTo>
                  <a:pt x="43808" y="40004"/>
                </a:lnTo>
                <a:lnTo>
                  <a:pt x="40633" y="37464"/>
                </a:lnTo>
                <a:lnTo>
                  <a:pt x="37458" y="36194"/>
                </a:lnTo>
                <a:lnTo>
                  <a:pt x="34918" y="34924"/>
                </a:lnTo>
                <a:lnTo>
                  <a:pt x="31743" y="32384"/>
                </a:lnTo>
                <a:lnTo>
                  <a:pt x="26663" y="29844"/>
                </a:lnTo>
                <a:lnTo>
                  <a:pt x="19043" y="23494"/>
                </a:lnTo>
                <a:lnTo>
                  <a:pt x="15233" y="19684"/>
                </a:lnTo>
                <a:lnTo>
                  <a:pt x="13328" y="18414"/>
                </a:lnTo>
                <a:lnTo>
                  <a:pt x="9518" y="14604"/>
                </a:lnTo>
                <a:lnTo>
                  <a:pt x="4438" y="6984"/>
                </a:lnTo>
                <a:lnTo>
                  <a:pt x="2533" y="3174"/>
                </a:lnTo>
                <a:lnTo>
                  <a:pt x="1342" y="0"/>
                </a:lnTo>
                <a:lnTo>
                  <a:pt x="862243" y="0"/>
                </a:lnTo>
                <a:lnTo>
                  <a:pt x="848353" y="19684"/>
                </a:lnTo>
                <a:lnTo>
                  <a:pt x="844543" y="23494"/>
                </a:lnTo>
                <a:lnTo>
                  <a:pt x="836923" y="29844"/>
                </a:lnTo>
                <a:lnTo>
                  <a:pt x="831843" y="32384"/>
                </a:lnTo>
                <a:lnTo>
                  <a:pt x="828668" y="34924"/>
                </a:lnTo>
                <a:lnTo>
                  <a:pt x="826128" y="36194"/>
                </a:lnTo>
                <a:lnTo>
                  <a:pt x="822953" y="37464"/>
                </a:lnTo>
                <a:lnTo>
                  <a:pt x="819778" y="40004"/>
                </a:lnTo>
                <a:lnTo>
                  <a:pt x="815968" y="41274"/>
                </a:lnTo>
                <a:lnTo>
                  <a:pt x="812793" y="42544"/>
                </a:lnTo>
                <a:lnTo>
                  <a:pt x="805173" y="46354"/>
                </a:lnTo>
                <a:lnTo>
                  <a:pt x="801363" y="47624"/>
                </a:lnTo>
                <a:lnTo>
                  <a:pt x="797553" y="50164"/>
                </a:lnTo>
                <a:lnTo>
                  <a:pt x="793743" y="51434"/>
                </a:lnTo>
                <a:lnTo>
                  <a:pt x="789298" y="52704"/>
                </a:lnTo>
                <a:lnTo>
                  <a:pt x="785488" y="53974"/>
                </a:lnTo>
                <a:lnTo>
                  <a:pt x="781043" y="55244"/>
                </a:lnTo>
                <a:lnTo>
                  <a:pt x="777709" y="57150"/>
                </a:lnTo>
                <a:close/>
              </a:path>
              <a:path w="864235" h="57150">
                <a:moveTo>
                  <a:pt x="863656" y="57150"/>
                </a:moveTo>
                <a:lnTo>
                  <a:pt x="777709" y="57150"/>
                </a:lnTo>
                <a:lnTo>
                  <a:pt x="781043" y="55244"/>
                </a:lnTo>
                <a:lnTo>
                  <a:pt x="785488" y="53974"/>
                </a:lnTo>
                <a:lnTo>
                  <a:pt x="789298" y="52704"/>
                </a:lnTo>
                <a:lnTo>
                  <a:pt x="793743" y="51434"/>
                </a:lnTo>
                <a:lnTo>
                  <a:pt x="797553" y="50164"/>
                </a:lnTo>
                <a:lnTo>
                  <a:pt x="801363" y="47624"/>
                </a:lnTo>
                <a:lnTo>
                  <a:pt x="805173" y="46354"/>
                </a:lnTo>
                <a:lnTo>
                  <a:pt x="812793" y="42544"/>
                </a:lnTo>
                <a:lnTo>
                  <a:pt x="815968" y="41274"/>
                </a:lnTo>
                <a:lnTo>
                  <a:pt x="819778" y="40004"/>
                </a:lnTo>
                <a:lnTo>
                  <a:pt x="822953" y="37464"/>
                </a:lnTo>
                <a:lnTo>
                  <a:pt x="826128" y="36194"/>
                </a:lnTo>
                <a:lnTo>
                  <a:pt x="828668" y="34924"/>
                </a:lnTo>
                <a:lnTo>
                  <a:pt x="831843" y="32384"/>
                </a:lnTo>
                <a:lnTo>
                  <a:pt x="836923" y="29844"/>
                </a:lnTo>
                <a:lnTo>
                  <a:pt x="844543" y="23494"/>
                </a:lnTo>
                <a:lnTo>
                  <a:pt x="848353" y="19684"/>
                </a:lnTo>
                <a:lnTo>
                  <a:pt x="850258" y="18414"/>
                </a:lnTo>
                <a:lnTo>
                  <a:pt x="854068" y="14604"/>
                </a:lnTo>
                <a:lnTo>
                  <a:pt x="859148" y="6984"/>
                </a:lnTo>
                <a:lnTo>
                  <a:pt x="861053" y="3174"/>
                </a:lnTo>
                <a:lnTo>
                  <a:pt x="862243" y="0"/>
                </a:lnTo>
                <a:lnTo>
                  <a:pt x="863600" y="0"/>
                </a:lnTo>
                <a:lnTo>
                  <a:pt x="863656" y="57150"/>
                </a:lnTo>
                <a:close/>
              </a:path>
            </a:pathLst>
          </a:custGeom>
          <a:solidFill>
            <a:srgbClr val="7957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619885" y="4926965"/>
            <a:ext cx="863600" cy="57785"/>
          </a:xfrm>
          <a:custGeom>
            <a:avLst/>
            <a:gdLst/>
            <a:ahLst/>
            <a:cxnLst/>
            <a:rect l="l" t="t" r="r" b="b"/>
            <a:pathLst>
              <a:path w="863600" h="57785">
                <a:moveTo>
                  <a:pt x="862250" y="57785"/>
                </a:moveTo>
                <a:lnTo>
                  <a:pt x="1349" y="57785"/>
                </a:lnTo>
                <a:lnTo>
                  <a:pt x="635" y="55879"/>
                </a:lnTo>
                <a:lnTo>
                  <a:pt x="635" y="52069"/>
                </a:lnTo>
                <a:lnTo>
                  <a:pt x="0" y="50799"/>
                </a:lnTo>
                <a:lnTo>
                  <a:pt x="635" y="49529"/>
                </a:lnTo>
                <a:lnTo>
                  <a:pt x="635" y="45719"/>
                </a:lnTo>
                <a:lnTo>
                  <a:pt x="2540" y="39369"/>
                </a:lnTo>
                <a:lnTo>
                  <a:pt x="3810" y="38099"/>
                </a:lnTo>
                <a:lnTo>
                  <a:pt x="4445" y="35559"/>
                </a:lnTo>
                <a:lnTo>
                  <a:pt x="9525" y="27939"/>
                </a:lnTo>
                <a:lnTo>
                  <a:pt x="13335" y="24129"/>
                </a:lnTo>
                <a:lnTo>
                  <a:pt x="15240" y="22859"/>
                </a:lnTo>
                <a:lnTo>
                  <a:pt x="19050" y="19049"/>
                </a:lnTo>
                <a:lnTo>
                  <a:pt x="26670" y="13969"/>
                </a:lnTo>
                <a:lnTo>
                  <a:pt x="29210" y="12699"/>
                </a:lnTo>
                <a:lnTo>
                  <a:pt x="31750" y="10159"/>
                </a:lnTo>
                <a:lnTo>
                  <a:pt x="34925" y="8889"/>
                </a:lnTo>
                <a:lnTo>
                  <a:pt x="37465" y="6349"/>
                </a:lnTo>
                <a:lnTo>
                  <a:pt x="43815" y="3809"/>
                </a:lnTo>
                <a:lnTo>
                  <a:pt x="47625" y="1269"/>
                </a:lnTo>
                <a:lnTo>
                  <a:pt x="50799" y="0"/>
                </a:lnTo>
                <a:lnTo>
                  <a:pt x="812800" y="0"/>
                </a:lnTo>
                <a:lnTo>
                  <a:pt x="815975" y="1269"/>
                </a:lnTo>
                <a:lnTo>
                  <a:pt x="819785" y="3809"/>
                </a:lnTo>
                <a:lnTo>
                  <a:pt x="826135" y="6349"/>
                </a:lnTo>
                <a:lnTo>
                  <a:pt x="828675" y="8889"/>
                </a:lnTo>
                <a:lnTo>
                  <a:pt x="831850" y="10159"/>
                </a:lnTo>
                <a:lnTo>
                  <a:pt x="834390" y="12699"/>
                </a:lnTo>
                <a:lnTo>
                  <a:pt x="836930" y="13969"/>
                </a:lnTo>
                <a:lnTo>
                  <a:pt x="844550" y="19049"/>
                </a:lnTo>
                <a:lnTo>
                  <a:pt x="848360" y="22859"/>
                </a:lnTo>
                <a:lnTo>
                  <a:pt x="850265" y="24129"/>
                </a:lnTo>
                <a:lnTo>
                  <a:pt x="854075" y="27939"/>
                </a:lnTo>
                <a:lnTo>
                  <a:pt x="859155" y="35559"/>
                </a:lnTo>
                <a:lnTo>
                  <a:pt x="859790" y="38099"/>
                </a:lnTo>
                <a:lnTo>
                  <a:pt x="861060" y="39369"/>
                </a:lnTo>
                <a:lnTo>
                  <a:pt x="862965" y="45719"/>
                </a:lnTo>
                <a:lnTo>
                  <a:pt x="862965" y="49529"/>
                </a:lnTo>
                <a:lnTo>
                  <a:pt x="863600" y="50799"/>
                </a:lnTo>
                <a:lnTo>
                  <a:pt x="862965" y="52069"/>
                </a:lnTo>
                <a:lnTo>
                  <a:pt x="862965" y="55879"/>
                </a:lnTo>
                <a:lnTo>
                  <a:pt x="862250" y="57785"/>
                </a:lnTo>
                <a:close/>
              </a:path>
              <a:path w="863600" h="57785">
                <a:moveTo>
                  <a:pt x="1349" y="57785"/>
                </a:moveTo>
                <a:lnTo>
                  <a:pt x="6" y="57785"/>
                </a:lnTo>
                <a:lnTo>
                  <a:pt x="0" y="50799"/>
                </a:lnTo>
                <a:lnTo>
                  <a:pt x="635" y="52069"/>
                </a:lnTo>
                <a:lnTo>
                  <a:pt x="635" y="55879"/>
                </a:lnTo>
                <a:lnTo>
                  <a:pt x="1349" y="57785"/>
                </a:lnTo>
                <a:close/>
              </a:path>
              <a:path w="863600" h="57785">
                <a:moveTo>
                  <a:pt x="863606" y="57785"/>
                </a:moveTo>
                <a:lnTo>
                  <a:pt x="862250" y="57785"/>
                </a:lnTo>
                <a:lnTo>
                  <a:pt x="862965" y="55879"/>
                </a:lnTo>
                <a:lnTo>
                  <a:pt x="862965" y="52069"/>
                </a:lnTo>
                <a:lnTo>
                  <a:pt x="863600" y="50799"/>
                </a:lnTo>
                <a:lnTo>
                  <a:pt x="863606" y="57785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670685" y="4869815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433070" y="1270"/>
                </a:moveTo>
                <a:lnTo>
                  <a:pt x="328930" y="1270"/>
                </a:lnTo>
                <a:lnTo>
                  <a:pt x="335915" y="0"/>
                </a:lnTo>
                <a:lnTo>
                  <a:pt x="426085" y="0"/>
                </a:lnTo>
                <a:lnTo>
                  <a:pt x="433070" y="1270"/>
                </a:lnTo>
                <a:close/>
              </a:path>
              <a:path w="762000" h="57150">
                <a:moveTo>
                  <a:pt x="462915" y="2540"/>
                </a:moveTo>
                <a:lnTo>
                  <a:pt x="299085" y="2540"/>
                </a:lnTo>
                <a:lnTo>
                  <a:pt x="306070" y="1270"/>
                </a:lnTo>
                <a:lnTo>
                  <a:pt x="455930" y="1270"/>
                </a:lnTo>
                <a:lnTo>
                  <a:pt x="462915" y="2540"/>
                </a:lnTo>
                <a:close/>
              </a:path>
              <a:path w="762000" h="57150">
                <a:moveTo>
                  <a:pt x="485140" y="3810"/>
                </a:moveTo>
                <a:lnTo>
                  <a:pt x="276860" y="3810"/>
                </a:lnTo>
                <a:lnTo>
                  <a:pt x="284480" y="2540"/>
                </a:lnTo>
                <a:lnTo>
                  <a:pt x="477520" y="2540"/>
                </a:lnTo>
                <a:lnTo>
                  <a:pt x="485140" y="3810"/>
                </a:lnTo>
                <a:close/>
              </a:path>
              <a:path w="762000" h="57150">
                <a:moveTo>
                  <a:pt x="506730" y="5080"/>
                </a:moveTo>
                <a:lnTo>
                  <a:pt x="255270" y="5080"/>
                </a:lnTo>
                <a:lnTo>
                  <a:pt x="262255" y="3810"/>
                </a:lnTo>
                <a:lnTo>
                  <a:pt x="499745" y="3810"/>
                </a:lnTo>
                <a:lnTo>
                  <a:pt x="506730" y="5080"/>
                </a:lnTo>
                <a:close/>
              </a:path>
              <a:path w="762000" h="57150">
                <a:moveTo>
                  <a:pt x="570230" y="11430"/>
                </a:moveTo>
                <a:lnTo>
                  <a:pt x="191770" y="11430"/>
                </a:lnTo>
                <a:lnTo>
                  <a:pt x="198755" y="10160"/>
                </a:lnTo>
                <a:lnTo>
                  <a:pt x="247650" y="5080"/>
                </a:lnTo>
                <a:lnTo>
                  <a:pt x="514350" y="5080"/>
                </a:lnTo>
                <a:lnTo>
                  <a:pt x="563245" y="10160"/>
                </a:lnTo>
                <a:lnTo>
                  <a:pt x="570230" y="11430"/>
                </a:lnTo>
                <a:close/>
              </a:path>
              <a:path w="762000" h="57150">
                <a:moveTo>
                  <a:pt x="589915" y="13970"/>
                </a:moveTo>
                <a:lnTo>
                  <a:pt x="172085" y="13970"/>
                </a:lnTo>
                <a:lnTo>
                  <a:pt x="178435" y="12700"/>
                </a:lnTo>
                <a:lnTo>
                  <a:pt x="185420" y="11430"/>
                </a:lnTo>
                <a:lnTo>
                  <a:pt x="576580" y="11430"/>
                </a:lnTo>
                <a:lnTo>
                  <a:pt x="583565" y="12700"/>
                </a:lnTo>
                <a:lnTo>
                  <a:pt x="589915" y="13970"/>
                </a:lnTo>
                <a:close/>
              </a:path>
              <a:path w="762000" h="57150">
                <a:moveTo>
                  <a:pt x="622300" y="19050"/>
                </a:moveTo>
                <a:lnTo>
                  <a:pt x="139700" y="19050"/>
                </a:lnTo>
                <a:lnTo>
                  <a:pt x="158750" y="15240"/>
                </a:lnTo>
                <a:lnTo>
                  <a:pt x="165735" y="13970"/>
                </a:lnTo>
                <a:lnTo>
                  <a:pt x="596265" y="13970"/>
                </a:lnTo>
                <a:lnTo>
                  <a:pt x="603250" y="15240"/>
                </a:lnTo>
                <a:lnTo>
                  <a:pt x="622300" y="19050"/>
                </a:lnTo>
                <a:close/>
              </a:path>
              <a:path w="762000" h="57150">
                <a:moveTo>
                  <a:pt x="762000" y="57150"/>
                </a:moveTo>
                <a:lnTo>
                  <a:pt x="0" y="57150"/>
                </a:lnTo>
                <a:lnTo>
                  <a:pt x="7620" y="53340"/>
                </a:lnTo>
                <a:lnTo>
                  <a:pt x="19050" y="49530"/>
                </a:lnTo>
                <a:lnTo>
                  <a:pt x="23495" y="46990"/>
                </a:lnTo>
                <a:lnTo>
                  <a:pt x="27305" y="45720"/>
                </a:lnTo>
                <a:lnTo>
                  <a:pt x="36195" y="43180"/>
                </a:lnTo>
                <a:lnTo>
                  <a:pt x="41275" y="41910"/>
                </a:lnTo>
                <a:lnTo>
                  <a:pt x="45720" y="40640"/>
                </a:lnTo>
                <a:lnTo>
                  <a:pt x="50800" y="38100"/>
                </a:lnTo>
                <a:lnTo>
                  <a:pt x="55245" y="36830"/>
                </a:lnTo>
                <a:lnTo>
                  <a:pt x="70485" y="33020"/>
                </a:lnTo>
                <a:lnTo>
                  <a:pt x="76200" y="31750"/>
                </a:lnTo>
                <a:lnTo>
                  <a:pt x="81280" y="30480"/>
                </a:lnTo>
                <a:lnTo>
                  <a:pt x="86995" y="29210"/>
                </a:lnTo>
                <a:lnTo>
                  <a:pt x="92075" y="27940"/>
                </a:lnTo>
                <a:lnTo>
                  <a:pt x="103505" y="25400"/>
                </a:lnTo>
                <a:lnTo>
                  <a:pt x="109855" y="24130"/>
                </a:lnTo>
                <a:lnTo>
                  <a:pt x="121285" y="21590"/>
                </a:lnTo>
                <a:lnTo>
                  <a:pt x="127635" y="20320"/>
                </a:lnTo>
                <a:lnTo>
                  <a:pt x="133350" y="19050"/>
                </a:lnTo>
                <a:lnTo>
                  <a:pt x="628650" y="19050"/>
                </a:lnTo>
                <a:lnTo>
                  <a:pt x="634365" y="20320"/>
                </a:lnTo>
                <a:lnTo>
                  <a:pt x="640715" y="21590"/>
                </a:lnTo>
                <a:lnTo>
                  <a:pt x="652145" y="24130"/>
                </a:lnTo>
                <a:lnTo>
                  <a:pt x="658495" y="25400"/>
                </a:lnTo>
                <a:lnTo>
                  <a:pt x="669925" y="27940"/>
                </a:lnTo>
                <a:lnTo>
                  <a:pt x="675005" y="29210"/>
                </a:lnTo>
                <a:lnTo>
                  <a:pt x="680720" y="30480"/>
                </a:lnTo>
                <a:lnTo>
                  <a:pt x="685800" y="31750"/>
                </a:lnTo>
                <a:lnTo>
                  <a:pt x="691515" y="33020"/>
                </a:lnTo>
                <a:lnTo>
                  <a:pt x="706755" y="36830"/>
                </a:lnTo>
                <a:lnTo>
                  <a:pt x="711200" y="38100"/>
                </a:lnTo>
                <a:lnTo>
                  <a:pt x="716280" y="40640"/>
                </a:lnTo>
                <a:lnTo>
                  <a:pt x="720725" y="41910"/>
                </a:lnTo>
                <a:lnTo>
                  <a:pt x="725805" y="43180"/>
                </a:lnTo>
                <a:lnTo>
                  <a:pt x="734695" y="45720"/>
                </a:lnTo>
                <a:lnTo>
                  <a:pt x="738505" y="46990"/>
                </a:lnTo>
                <a:lnTo>
                  <a:pt x="742950" y="49530"/>
                </a:lnTo>
                <a:lnTo>
                  <a:pt x="746760" y="50800"/>
                </a:lnTo>
                <a:lnTo>
                  <a:pt x="754380" y="54610"/>
                </a:lnTo>
                <a:lnTo>
                  <a:pt x="762000" y="5715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947545" y="508317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887775" y="5079047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>
                <a:moveTo>
                  <a:pt x="0" y="0"/>
                </a:moveTo>
                <a:lnTo>
                  <a:pt x="327818" y="0"/>
                </a:lnTo>
              </a:path>
            </a:pathLst>
          </a:custGeom>
          <a:ln w="5714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849120" y="507460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>
                <a:moveTo>
                  <a:pt x="0" y="0"/>
                </a:moveTo>
                <a:lnTo>
                  <a:pt x="405129" y="0"/>
                </a:lnTo>
              </a:path>
            </a:pathLst>
          </a:custGeom>
          <a:ln w="5715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819910" y="5070157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791970" y="5065712"/>
            <a:ext cx="519430" cy="0"/>
          </a:xfrm>
          <a:custGeom>
            <a:avLst/>
            <a:gdLst/>
            <a:ahLst/>
            <a:cxnLst/>
            <a:rect l="l" t="t" r="r" b="b"/>
            <a:pathLst>
              <a:path w="519430">
                <a:moveTo>
                  <a:pt x="0" y="0"/>
                </a:moveTo>
                <a:lnTo>
                  <a:pt x="519429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774190" y="5061585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>
                <a:moveTo>
                  <a:pt x="0" y="0"/>
                </a:moveTo>
                <a:lnTo>
                  <a:pt x="554989" y="0"/>
                </a:lnTo>
              </a:path>
            </a:pathLst>
          </a:custGeom>
          <a:ln w="5079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754822" y="5057457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724" y="0"/>
                </a:lnTo>
              </a:path>
            </a:pathLst>
          </a:custGeom>
          <a:ln w="5714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736090" y="5053012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1189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720215" y="5048567"/>
            <a:ext cx="662940" cy="0"/>
          </a:xfrm>
          <a:custGeom>
            <a:avLst/>
            <a:gdLst/>
            <a:ahLst/>
            <a:cxnLst/>
            <a:rect l="l" t="t" r="r" b="b"/>
            <a:pathLst>
              <a:path w="662939">
                <a:moveTo>
                  <a:pt x="0" y="0"/>
                </a:moveTo>
                <a:lnTo>
                  <a:pt x="66293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706880" y="5044122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693068" y="5039677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232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684020" y="5035550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5080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673225" y="5031422"/>
            <a:ext cx="756920" cy="0"/>
          </a:xfrm>
          <a:custGeom>
            <a:avLst/>
            <a:gdLst/>
            <a:ahLst/>
            <a:cxnLst/>
            <a:rect l="l" t="t" r="r" b="b"/>
            <a:pathLst>
              <a:path w="756919">
                <a:moveTo>
                  <a:pt x="0" y="0"/>
                </a:moveTo>
                <a:lnTo>
                  <a:pt x="75691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664652" y="5026977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4">
                <a:moveTo>
                  <a:pt x="0" y="0"/>
                </a:moveTo>
                <a:lnTo>
                  <a:pt x="774064" y="0"/>
                </a:lnTo>
              </a:path>
            </a:pathLst>
          </a:custGeom>
          <a:ln w="5715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656080" y="5022532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649730" y="5018087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643697" y="5013960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0" y="0"/>
                </a:moveTo>
                <a:lnTo>
                  <a:pt x="815974" y="0"/>
                </a:lnTo>
              </a:path>
            </a:pathLst>
          </a:custGeom>
          <a:ln w="5080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637665" y="5009832"/>
            <a:ext cx="828040" cy="0"/>
          </a:xfrm>
          <a:custGeom>
            <a:avLst/>
            <a:gdLst/>
            <a:ahLst/>
            <a:cxnLst/>
            <a:rect l="l" t="t" r="r" b="b"/>
            <a:pathLst>
              <a:path w="828039">
                <a:moveTo>
                  <a:pt x="0" y="0"/>
                </a:moveTo>
                <a:lnTo>
                  <a:pt x="828039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632585" y="500538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628563" y="500094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243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625600" y="4996497"/>
            <a:ext cx="852169" cy="0"/>
          </a:xfrm>
          <a:custGeom>
            <a:avLst/>
            <a:gdLst/>
            <a:ahLst/>
            <a:cxnLst/>
            <a:rect l="l" t="t" r="r" b="b"/>
            <a:pathLst>
              <a:path w="852169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5715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623695" y="499205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80">
                <a:moveTo>
                  <a:pt x="0" y="0"/>
                </a:moveTo>
                <a:lnTo>
                  <a:pt x="855980" y="0"/>
                </a:lnTo>
              </a:path>
            </a:pathLst>
          </a:custGeom>
          <a:ln w="5715">
            <a:solidFill>
              <a:srgbClr val="6B4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620520" y="498570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30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9524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620202" y="4979670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965" y="0"/>
                </a:lnTo>
              </a:path>
            </a:pathLst>
          </a:custGeom>
          <a:ln w="6350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620202" y="4975225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964" y="0"/>
                </a:lnTo>
              </a:path>
            </a:pathLst>
          </a:custGeom>
          <a:ln w="5079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620520" y="497046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30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622186" y="4966334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996" y="0"/>
                </a:lnTo>
              </a:path>
            </a:pathLst>
          </a:custGeom>
          <a:ln w="5080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623695" y="4962207"/>
            <a:ext cx="855980" cy="0"/>
          </a:xfrm>
          <a:custGeom>
            <a:avLst/>
            <a:gdLst/>
            <a:ahLst/>
            <a:cxnLst/>
            <a:rect l="l" t="t" r="r" b="b"/>
            <a:pathLst>
              <a:path w="855980">
                <a:moveTo>
                  <a:pt x="0" y="0"/>
                </a:moveTo>
                <a:lnTo>
                  <a:pt x="855980" y="0"/>
                </a:lnTo>
              </a:path>
            </a:pathLst>
          </a:custGeom>
          <a:ln w="5715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626446" y="4957762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850476" y="0"/>
                </a:lnTo>
              </a:path>
            </a:pathLst>
          </a:custGeom>
          <a:ln w="5715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629410" y="4953317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5714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634172" y="4948872"/>
            <a:ext cx="835025" cy="0"/>
          </a:xfrm>
          <a:custGeom>
            <a:avLst/>
            <a:gdLst/>
            <a:ahLst/>
            <a:cxnLst/>
            <a:rect l="l" t="t" r="r" b="b"/>
            <a:pathLst>
              <a:path w="835025">
                <a:moveTo>
                  <a:pt x="0" y="0"/>
                </a:moveTo>
                <a:lnTo>
                  <a:pt x="835025" y="0"/>
                </a:lnTo>
              </a:path>
            </a:pathLst>
          </a:custGeom>
          <a:ln w="5715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638935" y="4944427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5714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644269" y="4940300"/>
            <a:ext cx="815340" cy="0"/>
          </a:xfrm>
          <a:custGeom>
            <a:avLst/>
            <a:gdLst/>
            <a:ahLst/>
            <a:cxnLst/>
            <a:rect l="l" t="t" r="r" b="b"/>
            <a:pathLst>
              <a:path w="815339">
                <a:moveTo>
                  <a:pt x="0" y="0"/>
                </a:moveTo>
                <a:lnTo>
                  <a:pt x="814832" y="0"/>
                </a:lnTo>
              </a:path>
            </a:pathLst>
          </a:custGeom>
          <a:ln w="5080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650364" y="4936172"/>
            <a:ext cx="802640" cy="0"/>
          </a:xfrm>
          <a:custGeom>
            <a:avLst/>
            <a:gdLst/>
            <a:ahLst/>
            <a:cxnLst/>
            <a:rect l="l" t="t" r="r" b="b"/>
            <a:pathLst>
              <a:path w="802639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657350" y="4931727"/>
            <a:ext cx="788670" cy="0"/>
          </a:xfrm>
          <a:custGeom>
            <a:avLst/>
            <a:gdLst/>
            <a:ahLst/>
            <a:cxnLst/>
            <a:rect l="l" t="t" r="r" b="b"/>
            <a:pathLst>
              <a:path w="788669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5714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665604" y="492728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5715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675764" y="4922837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>
                <a:moveTo>
                  <a:pt x="0" y="0"/>
                </a:moveTo>
                <a:lnTo>
                  <a:pt x="753110" y="0"/>
                </a:lnTo>
              </a:path>
            </a:pathLst>
          </a:custGeom>
          <a:ln w="5715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684972" y="4918710"/>
            <a:ext cx="734060" cy="0"/>
          </a:xfrm>
          <a:custGeom>
            <a:avLst/>
            <a:gdLst/>
            <a:ahLst/>
            <a:cxnLst/>
            <a:rect l="l" t="t" r="r" b="b"/>
            <a:pathLst>
              <a:path w="734060">
                <a:moveTo>
                  <a:pt x="0" y="0"/>
                </a:moveTo>
                <a:lnTo>
                  <a:pt x="733742" y="0"/>
                </a:lnTo>
              </a:path>
            </a:pathLst>
          </a:custGeom>
          <a:ln w="5080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696085" y="4914582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706880" y="4905057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10" y="0"/>
                </a:lnTo>
              </a:path>
            </a:pathLst>
          </a:custGeom>
          <a:ln w="15874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760219" y="48904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15875">
            <a:solidFill>
              <a:srgbClr val="7957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842769" y="487616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30">
                <a:moveTo>
                  <a:pt x="0" y="0"/>
                </a:moveTo>
                <a:lnTo>
                  <a:pt x="417830" y="0"/>
                </a:lnTo>
              </a:path>
            </a:pathLst>
          </a:custGeom>
          <a:ln w="15240">
            <a:solidFill>
              <a:srgbClr val="7955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1918970" y="5194934"/>
            <a:ext cx="266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923925" y="141160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916305" y="1407794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920750" y="140969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911225" y="140461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907415" y="140081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904875" y="139700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903605" y="139382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902335" y="138969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4445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901065" y="138620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900430" y="138175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99794" y="13779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99794" y="13722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99794" y="13665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99794" y="13627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99794" y="13589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99794" y="13550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99794" y="13512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99794" y="134746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99794" y="13436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99794" y="1337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99794" y="1330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99794" y="132524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99794" y="13176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99794" y="13100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99794" y="1304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99794" y="13001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99794" y="12954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99794" y="12900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99794" y="12849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99794" y="12801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99794" y="12750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99794" y="12700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99794" y="12649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99794" y="12598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99794" y="12522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99794" y="1244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99794" y="12395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99794" y="12344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900430" y="122936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901065" y="122491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901700" y="121983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7619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904240" y="1214119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906780" y="120935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911224" y="120459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925830" y="119792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918210" y="1200467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900302" y="119682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99794" y="123253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99647" y="1377314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59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935355" y="141287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152525" y="138410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188085" y="123253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159316" y="119748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59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935355" y="119697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923925" y="180721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916305" y="180340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920750" y="1805304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911225" y="180022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907415" y="1796414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904875" y="179260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903605" y="178879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901700" y="178498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901065" y="17811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900430" y="177736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899794" y="17735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99794" y="176783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99794" y="1762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99794" y="17583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99794" y="17545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99794" y="17506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99794" y="1746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99794" y="17430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99794" y="17392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99794" y="17329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99794" y="17259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99794" y="17208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99794" y="17132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99794" y="17056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99794" y="17005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99794" y="16957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99794" y="16910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99794" y="16856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99794" y="16805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99794" y="16757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99794" y="1670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99794" y="16656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99794" y="16605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99794" y="1655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99794" y="1647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99794" y="16402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99794" y="1635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99794" y="16300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900430" y="162496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901065" y="16198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901700" y="161543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904240" y="160972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906780" y="160496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911224" y="160020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925830" y="159353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918210" y="159607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900302" y="159243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899794" y="162813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899647" y="177292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935355" y="180848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152525" y="177971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188085" y="162813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159316" y="159308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935355" y="159258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547494" y="42024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547494" y="41738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547494" y="41541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547494" y="41344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547494" y="41151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547494" y="4084954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547494" y="404622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80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547494" y="40373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547494" y="40179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547494" y="39985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547494" y="3968115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547494" y="3930650"/>
            <a:ext cx="1008380" cy="38735"/>
          </a:xfrm>
          <a:custGeom>
            <a:avLst/>
            <a:gdLst/>
            <a:ahLst/>
            <a:cxnLst/>
            <a:rect l="l" t="t" r="r" b="b"/>
            <a:pathLst>
              <a:path w="1008380" h="38735">
                <a:moveTo>
                  <a:pt x="0" y="38735"/>
                </a:moveTo>
                <a:lnTo>
                  <a:pt x="1008380" y="38735"/>
                </a:lnTo>
                <a:lnTo>
                  <a:pt x="1008380" y="0"/>
                </a:lnTo>
                <a:lnTo>
                  <a:pt x="0" y="0"/>
                </a:lnTo>
                <a:lnTo>
                  <a:pt x="0" y="387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547494" y="39214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547494" y="39020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547494" y="38823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547494" y="386302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547494" y="38436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547494" y="382428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547494" y="38049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547494" y="378523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547494" y="376586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547494" y="3736340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80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547494" y="3691890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80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547494" y="3667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547494" y="36429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547494" y="36182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547494" y="35934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547494" y="35693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547494" y="352044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547494" y="349567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547494" y="346964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547494" y="34455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547494" y="34207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547494" y="33966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547494" y="3347085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80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547494" y="33229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547494" y="32981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547494" y="327406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547494" y="324802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547494" y="319913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547494" y="317436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547494" y="31502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547494" y="312547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547494" y="31007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547494" y="305181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1547494" y="302768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547494" y="300164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547494" y="297688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1547494" y="29527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1547494" y="29279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547494" y="2879089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1547494" y="28543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547494" y="28301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547494" y="280543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1547494" y="27793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547494" y="2780664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80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931670" y="321183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1924050" y="320802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1928495" y="320992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1918970" y="320484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915160" y="320103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1912620" y="319722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1911985" y="319405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810">
            <a:solidFill>
              <a:srgbClr val="2C5F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910080" y="3190239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3809">
            <a:solidFill>
              <a:srgbClr val="2C5F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908810" y="318706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908175" y="318325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2C60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907539" y="3178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1907539" y="31753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1907539" y="3171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907539" y="31680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1907539" y="31642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1907539" y="31603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1907539" y="31565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1907539" y="31530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1907539" y="3149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1907539" y="314578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1907539" y="31419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1907539" y="3138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1907539" y="31346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1907539" y="31311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1907539" y="3127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1907539" y="31235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1907539" y="31197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1907539" y="31162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907539" y="31127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907539" y="31089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1907539" y="31051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1907539" y="310133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1907539" y="30975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907539" y="30940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907539" y="30905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907539" y="30867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907539" y="3082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907539" y="30791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907539" y="30756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907539" y="30721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1907539" y="30683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907539" y="30645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1907539" y="30607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907539" y="305688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907539" y="30533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907539" y="30499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907539" y="30460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1907539" y="303371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1908175" y="30245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2700">
            <a:solidFill>
              <a:srgbClr val="39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1910714" y="3013392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918335" y="300259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931670" y="3607434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1924050" y="360362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1928495" y="360552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1918970" y="360045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1915160" y="359664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1912620" y="3592829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1911350" y="358965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2C5F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910080" y="358584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1908810" y="358203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2C5F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1908175" y="357822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1907539" y="35744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1907539" y="35709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1907539" y="3567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1907539" y="35636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1907539" y="3559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1907539" y="35560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1907539" y="35521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1907539" y="35486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1907539" y="35452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1907539" y="35413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1907539" y="35375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1907539" y="35337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1907539" y="35302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1907539" y="35267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1907539" y="35229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907539" y="3519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907539" y="35153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907539" y="35118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907539" y="3508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1907539" y="35045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1907539" y="3500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1907539" y="34969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1907539" y="34931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1907539" y="34896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1907539" y="34861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1907539" y="34823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907539" y="34785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907539" y="34747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907539" y="34712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907539" y="34677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907539" y="3463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907539" y="34601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907539" y="34563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907539" y="34524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907539" y="34490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907539" y="34455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907539" y="34417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907539" y="34293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908175" y="342010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910714" y="340899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918335" y="339820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931670" y="400367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924050" y="399986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928495" y="40017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918970" y="399669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915160" y="399287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912620" y="398907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911350" y="398589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2C5F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910080" y="3982084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908810" y="39782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2C5F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908175" y="397446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2C60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907539" y="39706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907539" y="39671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907539" y="3963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907539" y="39598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907539" y="39560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907539" y="39522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907539" y="3948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907539" y="39449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907539" y="3941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907539" y="39376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907539" y="3933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907539" y="39300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907539" y="39265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907539" y="39230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907539" y="39192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907539" y="3915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907539" y="3911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1907539" y="39081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907539" y="39046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907539" y="39008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1907539" y="38969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907539" y="38931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907539" y="3889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1907539" y="38858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1907539" y="38823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1907539" y="38785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1907539" y="38747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907539" y="38709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907539" y="38674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1907539" y="38639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907539" y="38601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907539" y="38563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907539" y="38525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907539" y="38487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907539" y="38452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907539" y="38417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907539" y="38379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1907539" y="382555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1908175" y="381635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910714" y="380523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918335" y="379444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2051685" y="4220210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648335"/>
                </a:moveTo>
                <a:lnTo>
                  <a:pt x="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1994535" y="422021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0"/>
                </a:moveTo>
                <a:lnTo>
                  <a:pt x="0" y="85725"/>
                </a:lnTo>
                <a:lnTo>
                  <a:pt x="57150" y="0"/>
                </a:lnTo>
                <a:lnTo>
                  <a:pt x="114300" y="85725"/>
                </a:lnTo>
                <a:lnTo>
                  <a:pt x="5715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 txBox="1"/>
          <p:nvPr/>
        </p:nvSpPr>
        <p:spPr>
          <a:xfrm>
            <a:off x="2732404" y="5139928"/>
            <a:ext cx="1132205" cy="4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400" b="1" dirty="0">
                <a:latin typeface="Kozuka Gothic Pro B"/>
                <a:cs typeface="Kozuka Gothic Pro B"/>
              </a:rPr>
              <a:t>①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从数据</a:t>
            </a:r>
            <a:r>
              <a:rPr sz="1400" b="1" dirty="0">
                <a:latin typeface="微软雅黑"/>
                <a:cs typeface="微软雅黑"/>
              </a:rPr>
              <a:t>库</a:t>
            </a:r>
            <a:r>
              <a:rPr sz="1400" b="1" dirty="0">
                <a:latin typeface="Kozuka Gothic Pro B"/>
                <a:cs typeface="Kozuka Gothic Pro B"/>
              </a:rPr>
              <a:t>中 取出数据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468" name="object 468"/>
          <p:cNvSpPr/>
          <p:nvPr/>
        </p:nvSpPr>
        <p:spPr>
          <a:xfrm>
            <a:off x="4356100" y="42024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4356100" y="41738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4356100" y="41541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4356100" y="41344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4356100" y="41151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4356100" y="4084954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4356100" y="404622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79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4356100" y="40373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4356100" y="40179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4356100" y="39985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4356100" y="39789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4356100" y="39595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4356100" y="39408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4356100" y="39214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4356100" y="39020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4356100" y="38823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4356100" y="386302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4356100" y="38436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4356100" y="382428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4356100" y="38049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4356100" y="378523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4356100" y="376586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4356100" y="3736340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4356100" y="3691890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4356100" y="3667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4356100" y="36429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4356100" y="36182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4356100" y="35934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4356100" y="35693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4356100" y="352044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4356100" y="349567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4356100" y="346964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4356100" y="34455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4356100" y="34207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4356100" y="33966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4356100" y="33718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4356100" y="33470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4356100" y="33229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4356100" y="32981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4356100" y="327406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4356100" y="324802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4356100" y="319913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4356100" y="317436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4356100" y="31502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4356100" y="312547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4356100" y="31007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4356100" y="305181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4356100" y="302768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4356100" y="300164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4356100" y="297688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4356100" y="29527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4356100" y="29279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4356100" y="2879089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4356100" y="28543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4356100" y="28301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4356100" y="280543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4356100" y="27793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4356100" y="2780664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4740275" y="321183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4732655" y="320802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4737100" y="320992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4727575" y="320484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4723765" y="320103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4721225" y="319722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4719955" y="31934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4718050" y="318960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4717415" y="318579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4716780" y="318198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4716145" y="31781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4716145" y="31724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4716145" y="31667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4716145" y="31629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4716145" y="315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4716145" y="31553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4716145" y="31515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4716145" y="31476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4716145" y="3143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4716145" y="31375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4716145" y="31305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4716145" y="31254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4716145" y="31178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4716145" y="31102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4716145" y="31051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4716145" y="31003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4716145" y="30956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4716145" y="30902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4716145" y="30851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4716145" y="30803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4716145" y="30753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4716145" y="30702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4716145" y="3065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4716145" y="30600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4716145" y="3052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4716145" y="3044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4716145" y="30397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4716145" y="30346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4716780" y="302958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4717415" y="302450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4718050" y="302006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4720590" y="301434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4723130" y="300958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4727575" y="300482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4742180" y="299815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4734560" y="300069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4716652" y="29970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4716145" y="30327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4715997" y="317753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4751704" y="321310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4968875" y="318433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5004435" y="30327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4975666" y="29977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4751704" y="299720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4740275" y="3607434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4732655" y="360362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4737100" y="360552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4727575" y="360045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4723765" y="359664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4721225" y="3592829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4719955" y="358965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4718685" y="358552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4445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4717415" y="358203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4716780" y="357822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4716145" y="35737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4716145" y="35680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4716145" y="35623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4716145" y="35585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4716145" y="35547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4716145" y="35509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4716145" y="35471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4716145" y="35433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4716145" y="3539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4716145" y="35331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4716145" y="3526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4716145" y="35210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4716145" y="35134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4716145" y="35058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4716145" y="3500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4716145" y="34959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4716145" y="34912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4716145" y="348583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4716145" y="34807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4716145" y="34759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4716145" y="34709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4716145" y="34658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4716145" y="34607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4716145" y="3455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4716145" y="34480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4716145" y="3440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4716145" y="34353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4716145" y="34302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4716780" y="342519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4717415" y="342074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4718050" y="341566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762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4720590" y="340995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4723130" y="340518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4727575" y="340042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4742180" y="339375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4734560" y="3396297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4716652" y="339265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4716145" y="342836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4715997" y="3573145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4751704" y="360870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4968875" y="357993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5004435" y="342836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4975666" y="339331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4751704" y="339280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4740275" y="400367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4732655" y="399986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4737100" y="40017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4727575" y="399669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4723765" y="399287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4721225" y="398907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4719955" y="398589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2C5F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4718685" y="3982084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4717415" y="39782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2C5F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4716780" y="397446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2C60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4716145" y="39706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4716145" y="39671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4716145" y="3963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4716145" y="39598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4716145" y="39560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4716145" y="39522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4716145" y="3948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4716145" y="39449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4716145" y="3941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4716145" y="39376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4716145" y="3933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4716145" y="39300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4716145" y="39265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4716145" y="39230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4716145" y="39192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4716145" y="3915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4716145" y="3911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4716145" y="39081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4716145" y="39046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4716145" y="39008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4716145" y="38969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4716145" y="38931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4716145" y="3889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4716145" y="38858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4716145" y="38823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4716145" y="38785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4716145" y="38747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4716145" y="38709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4716145" y="38674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4716145" y="38639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4716145" y="38601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4716145" y="38563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4716145" y="38525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4716145" y="38487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4716145" y="38452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4716145" y="38417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4716145" y="38379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4716145" y="383174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842">
            <a:solidFill>
              <a:srgbClr val="3A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4716780" y="381635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4719320" y="380523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4726940" y="379444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 txBox="1"/>
          <p:nvPr/>
        </p:nvSpPr>
        <p:spPr>
          <a:xfrm>
            <a:off x="5659120" y="3838178"/>
            <a:ext cx="13569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②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表</a:t>
            </a:r>
            <a:r>
              <a:rPr sz="1400" b="1" dirty="0">
                <a:latin typeface="微软雅黑"/>
                <a:cs typeface="微软雅黑"/>
              </a:rPr>
              <a:t>单</a:t>
            </a:r>
            <a:r>
              <a:rPr sz="1400" b="1" dirty="0">
                <a:latin typeface="Kozuka Gothic Pro B"/>
                <a:cs typeface="Kozuka Gothic Pro B"/>
              </a:rPr>
              <a:t>参数</a:t>
            </a:r>
            <a:r>
              <a:rPr sz="1400" b="1" dirty="0">
                <a:latin typeface="微软雅黑"/>
                <a:cs typeface="微软雅黑"/>
              </a:rPr>
              <a:t>赋值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86" name="object 686"/>
          <p:cNvSpPr/>
          <p:nvPr/>
        </p:nvSpPr>
        <p:spPr>
          <a:xfrm>
            <a:off x="1187450" y="1304925"/>
            <a:ext cx="3528695" cy="1800225"/>
          </a:xfrm>
          <a:custGeom>
            <a:avLst/>
            <a:gdLst/>
            <a:ahLst/>
            <a:cxnLst/>
            <a:rect l="l" t="t" r="r" b="b"/>
            <a:pathLst>
              <a:path w="3528695" h="1800225">
                <a:moveTo>
                  <a:pt x="0" y="0"/>
                </a:moveTo>
                <a:lnTo>
                  <a:pt x="3528695" y="180022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4613275" y="3014980"/>
            <a:ext cx="102870" cy="101600"/>
          </a:xfrm>
          <a:custGeom>
            <a:avLst/>
            <a:gdLst/>
            <a:ahLst/>
            <a:cxnLst/>
            <a:rect l="l" t="t" r="r" b="b"/>
            <a:pathLst>
              <a:path w="102870" h="101600">
                <a:moveTo>
                  <a:pt x="102870" y="90170"/>
                </a:moveTo>
                <a:lnTo>
                  <a:pt x="52070" y="0"/>
                </a:lnTo>
                <a:lnTo>
                  <a:pt x="102870" y="90170"/>
                </a:lnTo>
                <a:lnTo>
                  <a:pt x="0" y="101600"/>
                </a:lnTo>
                <a:lnTo>
                  <a:pt x="102870" y="901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1187450" y="1700530"/>
            <a:ext cx="3528695" cy="1800225"/>
          </a:xfrm>
          <a:custGeom>
            <a:avLst/>
            <a:gdLst/>
            <a:ahLst/>
            <a:cxnLst/>
            <a:rect l="l" t="t" r="r" b="b"/>
            <a:pathLst>
              <a:path w="3528695" h="1800225">
                <a:moveTo>
                  <a:pt x="0" y="0"/>
                </a:moveTo>
                <a:lnTo>
                  <a:pt x="3528695" y="180022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4613275" y="3410585"/>
            <a:ext cx="102870" cy="101600"/>
          </a:xfrm>
          <a:custGeom>
            <a:avLst/>
            <a:gdLst/>
            <a:ahLst/>
            <a:cxnLst/>
            <a:rect l="l" t="t" r="r" b="b"/>
            <a:pathLst>
              <a:path w="102870" h="101600">
                <a:moveTo>
                  <a:pt x="102870" y="90170"/>
                </a:moveTo>
                <a:lnTo>
                  <a:pt x="52070" y="0"/>
                </a:lnTo>
                <a:lnTo>
                  <a:pt x="102870" y="90170"/>
                </a:lnTo>
                <a:lnTo>
                  <a:pt x="0" y="101600"/>
                </a:lnTo>
                <a:lnTo>
                  <a:pt x="102870" y="901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5147945" y="1880235"/>
            <a:ext cx="530860" cy="899794"/>
          </a:xfrm>
          <a:custGeom>
            <a:avLst/>
            <a:gdLst/>
            <a:ahLst/>
            <a:cxnLst/>
            <a:rect l="l" t="t" r="r" b="b"/>
            <a:pathLst>
              <a:path w="530860" h="899794">
                <a:moveTo>
                  <a:pt x="0" y="899795"/>
                </a:moveTo>
                <a:lnTo>
                  <a:pt x="53086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5585460" y="1880235"/>
            <a:ext cx="99060" cy="102235"/>
          </a:xfrm>
          <a:custGeom>
            <a:avLst/>
            <a:gdLst/>
            <a:ahLst/>
            <a:cxnLst/>
            <a:rect l="l" t="t" r="r" b="b"/>
            <a:pathLst>
              <a:path w="99060" h="102235">
                <a:moveTo>
                  <a:pt x="93345" y="0"/>
                </a:moveTo>
                <a:lnTo>
                  <a:pt x="0" y="44450"/>
                </a:lnTo>
                <a:lnTo>
                  <a:pt x="93345" y="0"/>
                </a:lnTo>
                <a:lnTo>
                  <a:pt x="99060" y="102235"/>
                </a:lnTo>
                <a:lnTo>
                  <a:pt x="93345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2555875" y="350075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4270375" y="3443604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 txBox="1"/>
          <p:nvPr/>
        </p:nvSpPr>
        <p:spPr>
          <a:xfrm>
            <a:off x="5687059" y="2253853"/>
            <a:ext cx="30276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③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传递给</a:t>
            </a:r>
            <a:r>
              <a:rPr sz="1400" b="1" dirty="0">
                <a:latin typeface="Kozuka Gothic Pro B"/>
                <a:cs typeface="Kozuka Gothic Pro B"/>
              </a:rPr>
              <a:t>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dirty="0">
                <a:latin typeface="Kozuka Gothic Pro B"/>
                <a:cs typeface="Kozuka Gothic Pro B"/>
              </a:rPr>
              <a:t>方法，</a:t>
            </a:r>
            <a:r>
              <a:rPr sz="1400" b="1" dirty="0">
                <a:latin typeface="微软雅黑"/>
                <a:cs typeface="微软雅黑"/>
              </a:rPr>
              <a:t>执</a:t>
            </a:r>
            <a:r>
              <a:rPr sz="1400" b="1" dirty="0">
                <a:latin typeface="Kozuka Gothic Pro B"/>
                <a:cs typeface="Kozuka Gothic Pro B"/>
              </a:rPr>
              <a:t>行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updat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操作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95" name="object 695"/>
          <p:cNvSpPr/>
          <p:nvPr/>
        </p:nvSpPr>
        <p:spPr>
          <a:xfrm>
            <a:off x="4484370" y="6117272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18414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4400550" y="6100127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1189" y="0"/>
                </a:lnTo>
              </a:path>
            </a:pathLst>
          </a:custGeom>
          <a:ln w="18415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4348480" y="6082982"/>
            <a:ext cx="735330" cy="0"/>
          </a:xfrm>
          <a:custGeom>
            <a:avLst/>
            <a:gdLst/>
            <a:ahLst/>
            <a:cxnLst/>
            <a:rect l="l" t="t" r="r" b="b"/>
            <a:pathLst>
              <a:path w="735329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18415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4314825" y="6065837"/>
            <a:ext cx="802640" cy="0"/>
          </a:xfrm>
          <a:custGeom>
            <a:avLst/>
            <a:gdLst/>
            <a:ahLst/>
            <a:cxnLst/>
            <a:rect l="l" t="t" r="r" b="b"/>
            <a:pathLst>
              <a:path w="802639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18415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4293023" y="604837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4">
                <a:moveTo>
                  <a:pt x="0" y="0"/>
                </a:moveTo>
                <a:lnTo>
                  <a:pt x="846243" y="0"/>
                </a:lnTo>
              </a:path>
            </a:pathLst>
          </a:custGeom>
          <a:ln w="19050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4284980" y="603091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29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18415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4284338" y="6011545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599" y="0"/>
                </a:lnTo>
              </a:path>
            </a:pathLst>
          </a:custGeom>
          <a:ln w="12700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4284345" y="6019800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599" y="0"/>
                </a:lnTo>
              </a:path>
            </a:pathLst>
          </a:custGeom>
          <a:ln w="6349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4284316" y="599662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4284298" y="597916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4284281" y="596169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4284264" y="594455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4284248" y="592740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4284230" y="590994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4284213" y="589248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4284197" y="587533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4284179" y="585819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4284162" y="584072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4284145" y="582326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4284129" y="580612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4284112" y="578897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4284094" y="577151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4284078" y="5744845"/>
            <a:ext cx="864235" cy="18415"/>
          </a:xfrm>
          <a:custGeom>
            <a:avLst/>
            <a:gdLst/>
            <a:ahLst/>
            <a:cxnLst/>
            <a:rect l="l" t="t" r="r" b="b"/>
            <a:pathLst>
              <a:path w="864235" h="18414">
                <a:moveTo>
                  <a:pt x="0" y="18415"/>
                </a:moveTo>
                <a:lnTo>
                  <a:pt x="863616" y="18415"/>
                </a:lnTo>
                <a:lnTo>
                  <a:pt x="863616" y="0"/>
                </a:lnTo>
                <a:lnTo>
                  <a:pt x="0" y="0"/>
                </a:lnTo>
                <a:lnTo>
                  <a:pt x="0" y="18415"/>
                </a:lnTo>
                <a:close/>
              </a:path>
            </a:pathLst>
          </a:custGeom>
          <a:solidFill>
            <a:srgbClr val="6B4C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4284044" y="5710554"/>
            <a:ext cx="864235" cy="35560"/>
          </a:xfrm>
          <a:custGeom>
            <a:avLst/>
            <a:gdLst/>
            <a:ahLst/>
            <a:cxnLst/>
            <a:rect l="l" t="t" r="r" b="b"/>
            <a:pathLst>
              <a:path w="864235" h="35560">
                <a:moveTo>
                  <a:pt x="0" y="35560"/>
                </a:moveTo>
                <a:lnTo>
                  <a:pt x="863633" y="35560"/>
                </a:lnTo>
                <a:lnTo>
                  <a:pt x="863633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6C4C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4284026" y="570230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4284010" y="568483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4283993" y="566769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4283976" y="565054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4283959" y="563340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4283942" y="561594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4283925" y="559847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4283908" y="558133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4283892" y="556418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4283874" y="554672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4283857" y="552926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4283840" y="551211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4283824" y="549497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4283806" y="547751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4283789" y="546004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4283773" y="544290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4283716" y="5377179"/>
            <a:ext cx="864235" cy="57150"/>
          </a:xfrm>
          <a:custGeom>
            <a:avLst/>
            <a:gdLst/>
            <a:ahLst/>
            <a:cxnLst/>
            <a:rect l="l" t="t" r="r" b="b"/>
            <a:pathLst>
              <a:path w="864235" h="57150">
                <a:moveTo>
                  <a:pt x="85876" y="57150"/>
                </a:moveTo>
                <a:lnTo>
                  <a:pt x="56" y="57150"/>
                </a:lnTo>
                <a:lnTo>
                  <a:pt x="0" y="0"/>
                </a:lnTo>
                <a:lnTo>
                  <a:pt x="1342" y="0"/>
                </a:lnTo>
                <a:lnTo>
                  <a:pt x="2533" y="3174"/>
                </a:lnTo>
                <a:lnTo>
                  <a:pt x="4438" y="6984"/>
                </a:lnTo>
                <a:lnTo>
                  <a:pt x="9518" y="14604"/>
                </a:lnTo>
                <a:lnTo>
                  <a:pt x="13328" y="18414"/>
                </a:lnTo>
                <a:lnTo>
                  <a:pt x="15233" y="19684"/>
                </a:lnTo>
                <a:lnTo>
                  <a:pt x="19043" y="23494"/>
                </a:lnTo>
                <a:lnTo>
                  <a:pt x="26663" y="29844"/>
                </a:lnTo>
                <a:lnTo>
                  <a:pt x="31743" y="32384"/>
                </a:lnTo>
                <a:lnTo>
                  <a:pt x="34918" y="34924"/>
                </a:lnTo>
                <a:lnTo>
                  <a:pt x="37458" y="36194"/>
                </a:lnTo>
                <a:lnTo>
                  <a:pt x="40633" y="37464"/>
                </a:lnTo>
                <a:lnTo>
                  <a:pt x="43808" y="40004"/>
                </a:lnTo>
                <a:lnTo>
                  <a:pt x="47618" y="41274"/>
                </a:lnTo>
                <a:lnTo>
                  <a:pt x="50793" y="42544"/>
                </a:lnTo>
                <a:lnTo>
                  <a:pt x="58413" y="46354"/>
                </a:lnTo>
                <a:lnTo>
                  <a:pt x="62223" y="47624"/>
                </a:lnTo>
                <a:lnTo>
                  <a:pt x="66033" y="50164"/>
                </a:lnTo>
                <a:lnTo>
                  <a:pt x="69843" y="51434"/>
                </a:lnTo>
                <a:lnTo>
                  <a:pt x="74288" y="52704"/>
                </a:lnTo>
                <a:lnTo>
                  <a:pt x="78098" y="53974"/>
                </a:lnTo>
                <a:lnTo>
                  <a:pt x="82543" y="55244"/>
                </a:lnTo>
                <a:lnTo>
                  <a:pt x="85876" y="57150"/>
                </a:lnTo>
                <a:close/>
              </a:path>
              <a:path w="864235" h="57150">
                <a:moveTo>
                  <a:pt x="777709" y="57150"/>
                </a:moveTo>
                <a:lnTo>
                  <a:pt x="85876" y="57150"/>
                </a:lnTo>
                <a:lnTo>
                  <a:pt x="82543" y="55244"/>
                </a:lnTo>
                <a:lnTo>
                  <a:pt x="78098" y="53974"/>
                </a:lnTo>
                <a:lnTo>
                  <a:pt x="74288" y="52704"/>
                </a:lnTo>
                <a:lnTo>
                  <a:pt x="69843" y="51434"/>
                </a:lnTo>
                <a:lnTo>
                  <a:pt x="66033" y="50164"/>
                </a:lnTo>
                <a:lnTo>
                  <a:pt x="62223" y="47624"/>
                </a:lnTo>
                <a:lnTo>
                  <a:pt x="58413" y="46354"/>
                </a:lnTo>
                <a:lnTo>
                  <a:pt x="50793" y="42544"/>
                </a:lnTo>
                <a:lnTo>
                  <a:pt x="47618" y="41274"/>
                </a:lnTo>
                <a:lnTo>
                  <a:pt x="43808" y="40004"/>
                </a:lnTo>
                <a:lnTo>
                  <a:pt x="40633" y="37464"/>
                </a:lnTo>
                <a:lnTo>
                  <a:pt x="37458" y="36194"/>
                </a:lnTo>
                <a:lnTo>
                  <a:pt x="34918" y="34924"/>
                </a:lnTo>
                <a:lnTo>
                  <a:pt x="31743" y="32384"/>
                </a:lnTo>
                <a:lnTo>
                  <a:pt x="26663" y="29844"/>
                </a:lnTo>
                <a:lnTo>
                  <a:pt x="19043" y="23494"/>
                </a:lnTo>
                <a:lnTo>
                  <a:pt x="15233" y="19684"/>
                </a:lnTo>
                <a:lnTo>
                  <a:pt x="13328" y="18414"/>
                </a:lnTo>
                <a:lnTo>
                  <a:pt x="9518" y="14604"/>
                </a:lnTo>
                <a:lnTo>
                  <a:pt x="4438" y="6984"/>
                </a:lnTo>
                <a:lnTo>
                  <a:pt x="2533" y="3174"/>
                </a:lnTo>
                <a:lnTo>
                  <a:pt x="1342" y="0"/>
                </a:lnTo>
                <a:lnTo>
                  <a:pt x="862243" y="0"/>
                </a:lnTo>
                <a:lnTo>
                  <a:pt x="848353" y="19684"/>
                </a:lnTo>
                <a:lnTo>
                  <a:pt x="844543" y="23494"/>
                </a:lnTo>
                <a:lnTo>
                  <a:pt x="836923" y="29844"/>
                </a:lnTo>
                <a:lnTo>
                  <a:pt x="831843" y="32384"/>
                </a:lnTo>
                <a:lnTo>
                  <a:pt x="828668" y="34924"/>
                </a:lnTo>
                <a:lnTo>
                  <a:pt x="826128" y="36194"/>
                </a:lnTo>
                <a:lnTo>
                  <a:pt x="822953" y="37464"/>
                </a:lnTo>
                <a:lnTo>
                  <a:pt x="819778" y="40004"/>
                </a:lnTo>
                <a:lnTo>
                  <a:pt x="815968" y="41274"/>
                </a:lnTo>
                <a:lnTo>
                  <a:pt x="812793" y="42544"/>
                </a:lnTo>
                <a:lnTo>
                  <a:pt x="805173" y="46354"/>
                </a:lnTo>
                <a:lnTo>
                  <a:pt x="801363" y="47624"/>
                </a:lnTo>
                <a:lnTo>
                  <a:pt x="797553" y="50164"/>
                </a:lnTo>
                <a:lnTo>
                  <a:pt x="793743" y="51434"/>
                </a:lnTo>
                <a:lnTo>
                  <a:pt x="789298" y="52704"/>
                </a:lnTo>
                <a:lnTo>
                  <a:pt x="785488" y="53974"/>
                </a:lnTo>
                <a:lnTo>
                  <a:pt x="781043" y="55244"/>
                </a:lnTo>
                <a:lnTo>
                  <a:pt x="777709" y="57150"/>
                </a:lnTo>
                <a:close/>
              </a:path>
              <a:path w="864235" h="57150">
                <a:moveTo>
                  <a:pt x="863656" y="57150"/>
                </a:moveTo>
                <a:lnTo>
                  <a:pt x="777709" y="57150"/>
                </a:lnTo>
                <a:lnTo>
                  <a:pt x="781043" y="55244"/>
                </a:lnTo>
                <a:lnTo>
                  <a:pt x="785488" y="53974"/>
                </a:lnTo>
                <a:lnTo>
                  <a:pt x="789298" y="52704"/>
                </a:lnTo>
                <a:lnTo>
                  <a:pt x="793743" y="51434"/>
                </a:lnTo>
                <a:lnTo>
                  <a:pt x="797553" y="50164"/>
                </a:lnTo>
                <a:lnTo>
                  <a:pt x="801363" y="47624"/>
                </a:lnTo>
                <a:lnTo>
                  <a:pt x="805173" y="46354"/>
                </a:lnTo>
                <a:lnTo>
                  <a:pt x="812793" y="42544"/>
                </a:lnTo>
                <a:lnTo>
                  <a:pt x="815968" y="41274"/>
                </a:lnTo>
                <a:lnTo>
                  <a:pt x="819778" y="40004"/>
                </a:lnTo>
                <a:lnTo>
                  <a:pt x="822953" y="37464"/>
                </a:lnTo>
                <a:lnTo>
                  <a:pt x="826128" y="36194"/>
                </a:lnTo>
                <a:lnTo>
                  <a:pt x="828668" y="34924"/>
                </a:lnTo>
                <a:lnTo>
                  <a:pt x="831843" y="32384"/>
                </a:lnTo>
                <a:lnTo>
                  <a:pt x="836923" y="29844"/>
                </a:lnTo>
                <a:lnTo>
                  <a:pt x="844543" y="23494"/>
                </a:lnTo>
                <a:lnTo>
                  <a:pt x="848353" y="19684"/>
                </a:lnTo>
                <a:lnTo>
                  <a:pt x="850258" y="18414"/>
                </a:lnTo>
                <a:lnTo>
                  <a:pt x="854068" y="14604"/>
                </a:lnTo>
                <a:lnTo>
                  <a:pt x="859148" y="6984"/>
                </a:lnTo>
                <a:lnTo>
                  <a:pt x="861053" y="3174"/>
                </a:lnTo>
                <a:lnTo>
                  <a:pt x="862243" y="0"/>
                </a:lnTo>
                <a:lnTo>
                  <a:pt x="863600" y="0"/>
                </a:lnTo>
                <a:lnTo>
                  <a:pt x="863656" y="57150"/>
                </a:lnTo>
                <a:close/>
              </a:path>
            </a:pathLst>
          </a:custGeom>
          <a:solidFill>
            <a:srgbClr val="7957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4283710" y="5319395"/>
            <a:ext cx="863600" cy="57785"/>
          </a:xfrm>
          <a:custGeom>
            <a:avLst/>
            <a:gdLst/>
            <a:ahLst/>
            <a:cxnLst/>
            <a:rect l="l" t="t" r="r" b="b"/>
            <a:pathLst>
              <a:path w="863600" h="57785">
                <a:moveTo>
                  <a:pt x="862250" y="57785"/>
                </a:moveTo>
                <a:lnTo>
                  <a:pt x="1349" y="57785"/>
                </a:lnTo>
                <a:lnTo>
                  <a:pt x="635" y="55879"/>
                </a:lnTo>
                <a:lnTo>
                  <a:pt x="635" y="52069"/>
                </a:lnTo>
                <a:lnTo>
                  <a:pt x="0" y="50799"/>
                </a:lnTo>
                <a:lnTo>
                  <a:pt x="635" y="49529"/>
                </a:lnTo>
                <a:lnTo>
                  <a:pt x="635" y="45719"/>
                </a:lnTo>
                <a:lnTo>
                  <a:pt x="2540" y="39369"/>
                </a:lnTo>
                <a:lnTo>
                  <a:pt x="3810" y="38099"/>
                </a:lnTo>
                <a:lnTo>
                  <a:pt x="4445" y="35559"/>
                </a:lnTo>
                <a:lnTo>
                  <a:pt x="9525" y="27939"/>
                </a:lnTo>
                <a:lnTo>
                  <a:pt x="13335" y="24129"/>
                </a:lnTo>
                <a:lnTo>
                  <a:pt x="15240" y="22859"/>
                </a:lnTo>
                <a:lnTo>
                  <a:pt x="19050" y="19049"/>
                </a:lnTo>
                <a:lnTo>
                  <a:pt x="26670" y="13969"/>
                </a:lnTo>
                <a:lnTo>
                  <a:pt x="29210" y="12699"/>
                </a:lnTo>
                <a:lnTo>
                  <a:pt x="31750" y="10159"/>
                </a:lnTo>
                <a:lnTo>
                  <a:pt x="34925" y="8889"/>
                </a:lnTo>
                <a:lnTo>
                  <a:pt x="37465" y="6349"/>
                </a:lnTo>
                <a:lnTo>
                  <a:pt x="43815" y="3809"/>
                </a:lnTo>
                <a:lnTo>
                  <a:pt x="47625" y="1269"/>
                </a:lnTo>
                <a:lnTo>
                  <a:pt x="50799" y="0"/>
                </a:lnTo>
                <a:lnTo>
                  <a:pt x="812800" y="0"/>
                </a:lnTo>
                <a:lnTo>
                  <a:pt x="815975" y="1269"/>
                </a:lnTo>
                <a:lnTo>
                  <a:pt x="819785" y="3809"/>
                </a:lnTo>
                <a:lnTo>
                  <a:pt x="826135" y="6349"/>
                </a:lnTo>
                <a:lnTo>
                  <a:pt x="828675" y="8889"/>
                </a:lnTo>
                <a:lnTo>
                  <a:pt x="831850" y="10159"/>
                </a:lnTo>
                <a:lnTo>
                  <a:pt x="834390" y="12699"/>
                </a:lnTo>
                <a:lnTo>
                  <a:pt x="836930" y="13969"/>
                </a:lnTo>
                <a:lnTo>
                  <a:pt x="844550" y="19049"/>
                </a:lnTo>
                <a:lnTo>
                  <a:pt x="848360" y="22859"/>
                </a:lnTo>
                <a:lnTo>
                  <a:pt x="850265" y="24129"/>
                </a:lnTo>
                <a:lnTo>
                  <a:pt x="854075" y="27939"/>
                </a:lnTo>
                <a:lnTo>
                  <a:pt x="859155" y="35559"/>
                </a:lnTo>
                <a:lnTo>
                  <a:pt x="859790" y="38099"/>
                </a:lnTo>
                <a:lnTo>
                  <a:pt x="861060" y="39369"/>
                </a:lnTo>
                <a:lnTo>
                  <a:pt x="862965" y="45719"/>
                </a:lnTo>
                <a:lnTo>
                  <a:pt x="862965" y="49529"/>
                </a:lnTo>
                <a:lnTo>
                  <a:pt x="863600" y="50799"/>
                </a:lnTo>
                <a:lnTo>
                  <a:pt x="862965" y="52069"/>
                </a:lnTo>
                <a:lnTo>
                  <a:pt x="862965" y="55879"/>
                </a:lnTo>
                <a:lnTo>
                  <a:pt x="862250" y="57785"/>
                </a:lnTo>
                <a:close/>
              </a:path>
              <a:path w="863600" h="57785">
                <a:moveTo>
                  <a:pt x="1349" y="57785"/>
                </a:moveTo>
                <a:lnTo>
                  <a:pt x="6" y="57785"/>
                </a:lnTo>
                <a:lnTo>
                  <a:pt x="0" y="50799"/>
                </a:lnTo>
                <a:lnTo>
                  <a:pt x="635" y="52069"/>
                </a:lnTo>
                <a:lnTo>
                  <a:pt x="635" y="55879"/>
                </a:lnTo>
                <a:lnTo>
                  <a:pt x="1349" y="57785"/>
                </a:lnTo>
                <a:close/>
              </a:path>
              <a:path w="863600" h="57785">
                <a:moveTo>
                  <a:pt x="863606" y="57785"/>
                </a:moveTo>
                <a:lnTo>
                  <a:pt x="862250" y="57785"/>
                </a:lnTo>
                <a:lnTo>
                  <a:pt x="862965" y="55879"/>
                </a:lnTo>
                <a:lnTo>
                  <a:pt x="862965" y="52069"/>
                </a:lnTo>
                <a:lnTo>
                  <a:pt x="863600" y="50799"/>
                </a:lnTo>
                <a:lnTo>
                  <a:pt x="863606" y="57785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4334510" y="5262245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433070" y="1270"/>
                </a:moveTo>
                <a:lnTo>
                  <a:pt x="328930" y="1270"/>
                </a:lnTo>
                <a:lnTo>
                  <a:pt x="335915" y="0"/>
                </a:lnTo>
                <a:lnTo>
                  <a:pt x="426085" y="0"/>
                </a:lnTo>
                <a:lnTo>
                  <a:pt x="433070" y="1270"/>
                </a:lnTo>
                <a:close/>
              </a:path>
              <a:path w="762000" h="57150">
                <a:moveTo>
                  <a:pt x="462915" y="2540"/>
                </a:moveTo>
                <a:lnTo>
                  <a:pt x="299085" y="2540"/>
                </a:lnTo>
                <a:lnTo>
                  <a:pt x="306070" y="1270"/>
                </a:lnTo>
                <a:lnTo>
                  <a:pt x="455930" y="1270"/>
                </a:lnTo>
                <a:lnTo>
                  <a:pt x="462915" y="2540"/>
                </a:lnTo>
                <a:close/>
              </a:path>
              <a:path w="762000" h="57150">
                <a:moveTo>
                  <a:pt x="485140" y="3810"/>
                </a:moveTo>
                <a:lnTo>
                  <a:pt x="276860" y="3810"/>
                </a:lnTo>
                <a:lnTo>
                  <a:pt x="284480" y="2540"/>
                </a:lnTo>
                <a:lnTo>
                  <a:pt x="477520" y="2540"/>
                </a:lnTo>
                <a:lnTo>
                  <a:pt x="485140" y="3810"/>
                </a:lnTo>
                <a:close/>
              </a:path>
              <a:path w="762000" h="57150">
                <a:moveTo>
                  <a:pt x="506730" y="5080"/>
                </a:moveTo>
                <a:lnTo>
                  <a:pt x="255270" y="5080"/>
                </a:lnTo>
                <a:lnTo>
                  <a:pt x="262255" y="3810"/>
                </a:lnTo>
                <a:lnTo>
                  <a:pt x="499745" y="3810"/>
                </a:lnTo>
                <a:lnTo>
                  <a:pt x="506730" y="5080"/>
                </a:lnTo>
                <a:close/>
              </a:path>
              <a:path w="762000" h="57150">
                <a:moveTo>
                  <a:pt x="570230" y="11430"/>
                </a:moveTo>
                <a:lnTo>
                  <a:pt x="191770" y="11430"/>
                </a:lnTo>
                <a:lnTo>
                  <a:pt x="198755" y="10160"/>
                </a:lnTo>
                <a:lnTo>
                  <a:pt x="247650" y="5080"/>
                </a:lnTo>
                <a:lnTo>
                  <a:pt x="514350" y="5080"/>
                </a:lnTo>
                <a:lnTo>
                  <a:pt x="563245" y="10160"/>
                </a:lnTo>
                <a:lnTo>
                  <a:pt x="570230" y="11430"/>
                </a:lnTo>
                <a:close/>
              </a:path>
              <a:path w="762000" h="57150">
                <a:moveTo>
                  <a:pt x="589915" y="13970"/>
                </a:moveTo>
                <a:lnTo>
                  <a:pt x="172085" y="13970"/>
                </a:lnTo>
                <a:lnTo>
                  <a:pt x="178435" y="12700"/>
                </a:lnTo>
                <a:lnTo>
                  <a:pt x="185420" y="11430"/>
                </a:lnTo>
                <a:lnTo>
                  <a:pt x="576580" y="11430"/>
                </a:lnTo>
                <a:lnTo>
                  <a:pt x="583565" y="12700"/>
                </a:lnTo>
                <a:lnTo>
                  <a:pt x="589915" y="13970"/>
                </a:lnTo>
                <a:close/>
              </a:path>
              <a:path w="762000" h="57150">
                <a:moveTo>
                  <a:pt x="622300" y="19050"/>
                </a:moveTo>
                <a:lnTo>
                  <a:pt x="139700" y="19050"/>
                </a:lnTo>
                <a:lnTo>
                  <a:pt x="158750" y="15240"/>
                </a:lnTo>
                <a:lnTo>
                  <a:pt x="165735" y="13970"/>
                </a:lnTo>
                <a:lnTo>
                  <a:pt x="596265" y="13970"/>
                </a:lnTo>
                <a:lnTo>
                  <a:pt x="603250" y="15240"/>
                </a:lnTo>
                <a:lnTo>
                  <a:pt x="622300" y="19050"/>
                </a:lnTo>
                <a:close/>
              </a:path>
              <a:path w="762000" h="57150">
                <a:moveTo>
                  <a:pt x="762000" y="57150"/>
                </a:moveTo>
                <a:lnTo>
                  <a:pt x="0" y="57150"/>
                </a:lnTo>
                <a:lnTo>
                  <a:pt x="7620" y="53340"/>
                </a:lnTo>
                <a:lnTo>
                  <a:pt x="19050" y="49530"/>
                </a:lnTo>
                <a:lnTo>
                  <a:pt x="23495" y="46990"/>
                </a:lnTo>
                <a:lnTo>
                  <a:pt x="27305" y="45720"/>
                </a:lnTo>
                <a:lnTo>
                  <a:pt x="36195" y="43180"/>
                </a:lnTo>
                <a:lnTo>
                  <a:pt x="41275" y="41910"/>
                </a:lnTo>
                <a:lnTo>
                  <a:pt x="45720" y="40640"/>
                </a:lnTo>
                <a:lnTo>
                  <a:pt x="50800" y="38100"/>
                </a:lnTo>
                <a:lnTo>
                  <a:pt x="55245" y="36830"/>
                </a:lnTo>
                <a:lnTo>
                  <a:pt x="70485" y="33020"/>
                </a:lnTo>
                <a:lnTo>
                  <a:pt x="76200" y="31750"/>
                </a:lnTo>
                <a:lnTo>
                  <a:pt x="81280" y="30480"/>
                </a:lnTo>
                <a:lnTo>
                  <a:pt x="86995" y="29210"/>
                </a:lnTo>
                <a:lnTo>
                  <a:pt x="92075" y="27940"/>
                </a:lnTo>
                <a:lnTo>
                  <a:pt x="103505" y="25400"/>
                </a:lnTo>
                <a:lnTo>
                  <a:pt x="109855" y="24130"/>
                </a:lnTo>
                <a:lnTo>
                  <a:pt x="121285" y="21590"/>
                </a:lnTo>
                <a:lnTo>
                  <a:pt x="127635" y="20320"/>
                </a:lnTo>
                <a:lnTo>
                  <a:pt x="133350" y="19050"/>
                </a:lnTo>
                <a:lnTo>
                  <a:pt x="628650" y="19050"/>
                </a:lnTo>
                <a:lnTo>
                  <a:pt x="634365" y="20320"/>
                </a:lnTo>
                <a:lnTo>
                  <a:pt x="640715" y="21590"/>
                </a:lnTo>
                <a:lnTo>
                  <a:pt x="652145" y="24130"/>
                </a:lnTo>
                <a:lnTo>
                  <a:pt x="658495" y="25400"/>
                </a:lnTo>
                <a:lnTo>
                  <a:pt x="669925" y="27940"/>
                </a:lnTo>
                <a:lnTo>
                  <a:pt x="675005" y="29210"/>
                </a:lnTo>
                <a:lnTo>
                  <a:pt x="680720" y="30480"/>
                </a:lnTo>
                <a:lnTo>
                  <a:pt x="685800" y="31750"/>
                </a:lnTo>
                <a:lnTo>
                  <a:pt x="691515" y="33020"/>
                </a:lnTo>
                <a:lnTo>
                  <a:pt x="706755" y="36830"/>
                </a:lnTo>
                <a:lnTo>
                  <a:pt x="711200" y="38100"/>
                </a:lnTo>
                <a:lnTo>
                  <a:pt x="716280" y="40640"/>
                </a:lnTo>
                <a:lnTo>
                  <a:pt x="720725" y="41910"/>
                </a:lnTo>
                <a:lnTo>
                  <a:pt x="725805" y="43180"/>
                </a:lnTo>
                <a:lnTo>
                  <a:pt x="734695" y="45720"/>
                </a:lnTo>
                <a:lnTo>
                  <a:pt x="738505" y="46990"/>
                </a:lnTo>
                <a:lnTo>
                  <a:pt x="742950" y="49530"/>
                </a:lnTo>
                <a:lnTo>
                  <a:pt x="746760" y="50800"/>
                </a:lnTo>
                <a:lnTo>
                  <a:pt x="754380" y="54610"/>
                </a:lnTo>
                <a:lnTo>
                  <a:pt x="762000" y="5715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4611370" y="5475604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4551600" y="5471477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7818" y="0"/>
                </a:lnTo>
              </a:path>
            </a:pathLst>
          </a:custGeom>
          <a:ln w="5714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4512945" y="546703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129" y="0"/>
                </a:lnTo>
              </a:path>
            </a:pathLst>
          </a:custGeom>
          <a:ln w="5715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4483735" y="5462587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4455795" y="5458142"/>
            <a:ext cx="519430" cy="0"/>
          </a:xfrm>
          <a:custGeom>
            <a:avLst/>
            <a:gdLst/>
            <a:ahLst/>
            <a:cxnLst/>
            <a:rect l="l" t="t" r="r" b="b"/>
            <a:pathLst>
              <a:path w="519429">
                <a:moveTo>
                  <a:pt x="0" y="0"/>
                </a:moveTo>
                <a:lnTo>
                  <a:pt x="519429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4438015" y="5454015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>
                <a:moveTo>
                  <a:pt x="0" y="0"/>
                </a:moveTo>
                <a:lnTo>
                  <a:pt x="554989" y="0"/>
                </a:lnTo>
              </a:path>
            </a:pathLst>
          </a:custGeom>
          <a:ln w="5079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4418647" y="5449887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724" y="0"/>
                </a:lnTo>
              </a:path>
            </a:pathLst>
          </a:custGeom>
          <a:ln w="5714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4399915" y="5445442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1189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4384040" y="5440997"/>
            <a:ext cx="662940" cy="0"/>
          </a:xfrm>
          <a:custGeom>
            <a:avLst/>
            <a:gdLst/>
            <a:ahLst/>
            <a:cxnLst/>
            <a:rect l="l" t="t" r="r" b="b"/>
            <a:pathLst>
              <a:path w="662939">
                <a:moveTo>
                  <a:pt x="0" y="0"/>
                </a:moveTo>
                <a:lnTo>
                  <a:pt x="66293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4370705" y="5436552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4356893" y="5432107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232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4347845" y="5427979"/>
            <a:ext cx="735330" cy="0"/>
          </a:xfrm>
          <a:custGeom>
            <a:avLst/>
            <a:gdLst/>
            <a:ahLst/>
            <a:cxnLst/>
            <a:rect l="l" t="t" r="r" b="b"/>
            <a:pathLst>
              <a:path w="735329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5080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4337050" y="5423852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1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4328477" y="5419407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4">
                <a:moveTo>
                  <a:pt x="0" y="0"/>
                </a:moveTo>
                <a:lnTo>
                  <a:pt x="774064" y="0"/>
                </a:lnTo>
              </a:path>
            </a:pathLst>
          </a:custGeom>
          <a:ln w="5715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4319905" y="5414962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4313555" y="5410517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4307522" y="5406390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0" y="0"/>
                </a:moveTo>
                <a:lnTo>
                  <a:pt x="815974" y="0"/>
                </a:lnTo>
              </a:path>
            </a:pathLst>
          </a:custGeom>
          <a:ln w="5080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4301490" y="5402262"/>
            <a:ext cx="828040" cy="0"/>
          </a:xfrm>
          <a:custGeom>
            <a:avLst/>
            <a:gdLst/>
            <a:ahLst/>
            <a:cxnLst/>
            <a:rect l="l" t="t" r="r" b="b"/>
            <a:pathLst>
              <a:path w="828039">
                <a:moveTo>
                  <a:pt x="0" y="0"/>
                </a:moveTo>
                <a:lnTo>
                  <a:pt x="828039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4296410" y="539781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4292388" y="539337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4">
                <a:moveTo>
                  <a:pt x="0" y="0"/>
                </a:moveTo>
                <a:lnTo>
                  <a:pt x="846243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4289425" y="5388927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5715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4287520" y="538448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980" y="0"/>
                </a:lnTo>
              </a:path>
            </a:pathLst>
          </a:custGeom>
          <a:ln w="5715">
            <a:solidFill>
              <a:srgbClr val="6B4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4284345" y="537813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29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9524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4284027" y="5372100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965" y="0"/>
                </a:lnTo>
              </a:path>
            </a:pathLst>
          </a:custGeom>
          <a:ln w="6349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4284027" y="5367654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964" y="0"/>
                </a:lnTo>
              </a:path>
            </a:pathLst>
          </a:custGeom>
          <a:ln w="5080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4284345" y="536289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29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4286012" y="5358765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4">
                <a:moveTo>
                  <a:pt x="0" y="0"/>
                </a:moveTo>
                <a:lnTo>
                  <a:pt x="858996" y="0"/>
                </a:lnTo>
              </a:path>
            </a:pathLst>
          </a:custGeom>
          <a:ln w="5080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4287520" y="5354637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980" y="0"/>
                </a:lnTo>
              </a:path>
            </a:pathLst>
          </a:custGeom>
          <a:ln w="5715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4290271" y="5350192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850476" y="0"/>
                </a:lnTo>
              </a:path>
            </a:pathLst>
          </a:custGeom>
          <a:ln w="5715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4293235" y="5345747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5714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4297997" y="5341302"/>
            <a:ext cx="835025" cy="0"/>
          </a:xfrm>
          <a:custGeom>
            <a:avLst/>
            <a:gdLst/>
            <a:ahLst/>
            <a:cxnLst/>
            <a:rect l="l" t="t" r="r" b="b"/>
            <a:pathLst>
              <a:path w="835025">
                <a:moveTo>
                  <a:pt x="0" y="0"/>
                </a:moveTo>
                <a:lnTo>
                  <a:pt x="835025" y="0"/>
                </a:lnTo>
              </a:path>
            </a:pathLst>
          </a:custGeom>
          <a:ln w="5715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4302760" y="5336857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5714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4308094" y="5332729"/>
            <a:ext cx="815340" cy="0"/>
          </a:xfrm>
          <a:custGeom>
            <a:avLst/>
            <a:gdLst/>
            <a:ahLst/>
            <a:cxnLst/>
            <a:rect l="l" t="t" r="r" b="b"/>
            <a:pathLst>
              <a:path w="815339">
                <a:moveTo>
                  <a:pt x="0" y="0"/>
                </a:moveTo>
                <a:lnTo>
                  <a:pt x="814832" y="0"/>
                </a:lnTo>
              </a:path>
            </a:pathLst>
          </a:custGeom>
          <a:ln w="5080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4314190" y="5328602"/>
            <a:ext cx="802640" cy="0"/>
          </a:xfrm>
          <a:custGeom>
            <a:avLst/>
            <a:gdLst/>
            <a:ahLst/>
            <a:cxnLst/>
            <a:rect l="l" t="t" r="r" b="b"/>
            <a:pathLst>
              <a:path w="802639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4321175" y="5324157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5714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4329429" y="531971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5715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4339590" y="5315267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>
                <a:moveTo>
                  <a:pt x="0" y="0"/>
                </a:moveTo>
                <a:lnTo>
                  <a:pt x="753110" y="0"/>
                </a:lnTo>
              </a:path>
            </a:pathLst>
          </a:custGeom>
          <a:ln w="5715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4348797" y="5311140"/>
            <a:ext cx="734060" cy="0"/>
          </a:xfrm>
          <a:custGeom>
            <a:avLst/>
            <a:gdLst/>
            <a:ahLst/>
            <a:cxnLst/>
            <a:rect l="l" t="t" r="r" b="b"/>
            <a:pathLst>
              <a:path w="734060">
                <a:moveTo>
                  <a:pt x="0" y="0"/>
                </a:moveTo>
                <a:lnTo>
                  <a:pt x="733742" y="0"/>
                </a:lnTo>
              </a:path>
            </a:pathLst>
          </a:custGeom>
          <a:ln w="5080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4359910" y="5307012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4370705" y="5297487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10" y="0"/>
                </a:lnTo>
              </a:path>
            </a:pathLst>
          </a:custGeom>
          <a:ln w="15874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4424045" y="52828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15875">
            <a:solidFill>
              <a:srgbClr val="7957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4506595" y="526859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830" y="0"/>
                </a:lnTo>
              </a:path>
            </a:pathLst>
          </a:custGeom>
          <a:ln w="15240">
            <a:solidFill>
              <a:srgbClr val="7955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 txBox="1"/>
          <p:nvPr/>
        </p:nvSpPr>
        <p:spPr>
          <a:xfrm>
            <a:off x="4582795" y="5587365"/>
            <a:ext cx="266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1" name="object 781"/>
          <p:cNvSpPr/>
          <p:nvPr/>
        </p:nvSpPr>
        <p:spPr>
          <a:xfrm>
            <a:off x="6012179" y="63944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6012179" y="63658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6012179" y="63461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6012179" y="632650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6012179" y="63071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6012179" y="6276975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6012179" y="623824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79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6012179" y="62293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6012179" y="620998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6012179" y="619061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6012179" y="6160135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6012179" y="6122670"/>
            <a:ext cx="1008380" cy="38735"/>
          </a:xfrm>
          <a:custGeom>
            <a:avLst/>
            <a:gdLst/>
            <a:ahLst/>
            <a:cxnLst/>
            <a:rect l="l" t="t" r="r" b="b"/>
            <a:pathLst>
              <a:path w="1008379" h="38735">
                <a:moveTo>
                  <a:pt x="0" y="38735"/>
                </a:moveTo>
                <a:lnTo>
                  <a:pt x="1008380" y="38735"/>
                </a:lnTo>
                <a:lnTo>
                  <a:pt x="1008380" y="0"/>
                </a:lnTo>
                <a:lnTo>
                  <a:pt x="0" y="0"/>
                </a:lnTo>
                <a:lnTo>
                  <a:pt x="0" y="387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6012179" y="61134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6012179" y="60940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6012179" y="60744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6012179" y="60550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6012179" y="60356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6012179" y="601630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6012179" y="599694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6012179" y="59772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6012179" y="595788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6012179" y="5928360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6012179" y="5883910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6012179" y="58591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6012179" y="58350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6012179" y="58102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6012179" y="57854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6012179" y="57613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6012179" y="571246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6012179" y="568769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6012179" y="566166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6012179" y="563752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6012179" y="56127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6012179" y="55886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6012179" y="556387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6012179" y="553910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6012179" y="551497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6012179" y="549021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6012179" y="546607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6012179" y="544004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6012179" y="539115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6012179" y="53663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6012179" y="53422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6012179" y="53174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6012179" y="52927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6012179" y="52685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6012179" y="52438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6012179" y="521970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6012179" y="519366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6012179" y="51689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6012179" y="51447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6012179" y="512000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6012179" y="509587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6012179" y="507111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6012179" y="50463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6012179" y="50222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6012179" y="49974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6012179" y="497141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6012179" y="4972685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6396355" y="540321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6388735" y="5399404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6393180" y="540131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6383655" y="539622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6379845" y="539242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6377305" y="538861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6376035" y="538543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2C5F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6374765" y="538162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6373495" y="537781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6372860" y="53740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6372225" y="5370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6372225" y="53667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6372225" y="53632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6372225" y="53594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6372225" y="53555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6372225" y="53517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6372225" y="53479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6372225" y="53444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6372225" y="53409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6372225" y="53371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6372225" y="53333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6372225" y="53295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6372225" y="53260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6372225" y="53225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6372225" y="53187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6372225" y="53149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6372225" y="53111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6372225" y="53076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6372225" y="5304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6372225" y="53003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6372225" y="52965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6372225" y="52927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6372225" y="52889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6372225" y="52854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6372225" y="52819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6372225" y="52781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6372225" y="5274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6372225" y="52705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6372225" y="52670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6372225" y="5263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6372225" y="5259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6372225" y="52558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6372225" y="5252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6372225" y="52482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6372225" y="52447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6372225" y="52412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6372225" y="5237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6372225" y="52250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6372860" y="521589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29">
            <a:solidFill>
              <a:srgbClr val="39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6375400" y="520477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6383020" y="519398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6396355" y="5799454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6388735" y="579564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6393180" y="579755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6383655" y="579247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6379845" y="578866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6377305" y="578485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6376035" y="578167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2C5F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6374765" y="577786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6373495" y="577405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6372860" y="57702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6372225" y="5766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6372225" y="57629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6372225" y="57594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6372225" y="57556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6372225" y="57518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6372225" y="57480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6372225" y="57442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6372225" y="57407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6372225" y="57372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6372225" y="57334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6372225" y="57296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6372225" y="57257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6372225" y="57223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6372225" y="5718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6372225" y="57150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6372225" y="57111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6372225" y="57073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6372225" y="57038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6372225" y="57003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6372225" y="56965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6372225" y="56927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6372225" y="56889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6372225" y="5685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6372225" y="56816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6372225" y="5678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6372225" y="56743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6372225" y="56705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6372225" y="56667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6372225" y="56632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6372225" y="5659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6372225" y="56559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6372225" y="56521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6372225" y="5648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6372225" y="5644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6372225" y="56410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6372225" y="56375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6372225" y="56337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6372225" y="562752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842">
            <a:solidFill>
              <a:srgbClr val="3A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6372860" y="561212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6375400" y="560101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6383020" y="559022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6396355" y="619569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6388735" y="619188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6393180" y="619379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6383655" y="618871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6379845" y="618490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6377305" y="618109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6376035" y="617791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2C5F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6374765" y="6174104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80">
            <a:solidFill>
              <a:srgbClr val="2C5F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6373495" y="617029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6372860" y="616648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6372225" y="61626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6372225" y="61591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6372225" y="61556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6372225" y="61518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6372225" y="61480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6372225" y="61442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6372225" y="61404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6372225" y="613695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6372225" y="61334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6372225" y="61296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6372225" y="61258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6372225" y="61220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6372225" y="61185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6372225" y="61150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6372225" y="61112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6372225" y="6107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6372225" y="61036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6372225" y="61001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6372225" y="60966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6372225" y="6092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6372225" y="60890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6372225" y="60852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6372225" y="60813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6372225" y="60779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6372225" y="6074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6372225" y="6070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6372225" y="60667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6372225" y="60629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6372225" y="60594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6372225" y="60559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6372225" y="60521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6372225" y="6048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6372225" y="60445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6372225" y="6040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6372225" y="60372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6372225" y="60337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6372225" y="60299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6372225" y="60175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6372860" y="600837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6375400" y="599725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6383020" y="598646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5147945" y="5692140"/>
            <a:ext cx="864235" cy="635"/>
          </a:xfrm>
          <a:custGeom>
            <a:avLst/>
            <a:gdLst/>
            <a:ahLst/>
            <a:cxnLst/>
            <a:rect l="l" t="t" r="r" b="b"/>
            <a:pathLst>
              <a:path w="864235" h="635">
                <a:moveTo>
                  <a:pt x="0" y="635"/>
                </a:moveTo>
                <a:lnTo>
                  <a:pt x="864235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5925820" y="5634990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60" h="114300">
                <a:moveTo>
                  <a:pt x="86360" y="57150"/>
                </a:moveTo>
                <a:lnTo>
                  <a:pt x="0" y="0"/>
                </a:lnTo>
                <a:lnTo>
                  <a:pt x="86360" y="57150"/>
                </a:lnTo>
                <a:lnTo>
                  <a:pt x="635" y="114300"/>
                </a:lnTo>
                <a:lnTo>
                  <a:pt x="86360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7740650" y="63950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7740650" y="63665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7740650" y="634682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7740650" y="632714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7740650" y="630777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7740650" y="628840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7740650" y="62690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7740650" y="62496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7740650" y="62299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7740650" y="62106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7740650" y="61912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7740650" y="617156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7740650" y="615219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7740650" y="613346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7740650" y="611409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7740650" y="60947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7740650" y="607504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7740650" y="605567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7740650" y="60363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7740650" y="60169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7740650" y="59975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7740650" y="59778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7740650" y="595852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7740650" y="5928995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7740650" y="5884545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7740650" y="58597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7740650" y="58356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7740650" y="58108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7740650" y="57861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7740650" y="57619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7740650" y="571309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7740650" y="56883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7740650" y="56622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7740650" y="563816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7740650" y="56134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7740650" y="55892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7740650" y="556450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7740650" y="55397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7740650" y="55156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7740650" y="54908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7740650" y="54667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7740650" y="544067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7740650" y="539178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7740650" y="53670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7740650" y="53428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7740650" y="5318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7740650" y="529336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7740650" y="526922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7740650" y="52444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7740650" y="52203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7740650" y="519430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7740650" y="516953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7740650" y="514540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7740650" y="51206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7740650" y="50965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7740650" y="50717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7740650" y="50469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7740650" y="50228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7740650" y="49980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7740650" y="497205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7740650" y="4973320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8124825" y="540385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8117205" y="540004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8121650" y="540194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8112125" y="539686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8108315" y="5393054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8105775" y="5389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8104505" y="538543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8102600" y="538162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8101965" y="537781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8101330" y="53740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8100695" y="5370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8100695" y="5364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8100695" y="5358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8100695" y="53549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8100695" y="5351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8100695" y="53473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8100695" y="53435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8100695" y="53397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8100695" y="53359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8100695" y="53295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8100695" y="53225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8100695" y="5317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8100695" y="53098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8100695" y="53022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8100695" y="5297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8100695" y="5292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8100695" y="52876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8100695" y="52822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8100695" y="52771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8100695" y="5272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8100695" y="5267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8100695" y="52622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8100695" y="52571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8100695" y="5252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8100695" y="52444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8100695" y="52368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8100695" y="5231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8100695" y="5226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8101330" y="52216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8101330" y="521715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49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8102600" y="521207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8105140" y="520636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8107680" y="520160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8112125" y="519684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8126730" y="519017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8119110" y="519271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8101202" y="518907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8100695" y="52247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8100547" y="536955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8136255" y="540512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8353425" y="537635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8388984" y="52247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8360216" y="518972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8136255" y="518922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8124825" y="580009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8117205" y="5796279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8121650" y="579818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8112125" y="579310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8108315" y="578929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8105775" y="578548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8104505" y="578167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8102600" y="577786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8101965" y="577405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8101330" y="57702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8100695" y="5766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8100695" y="57607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8100695" y="57550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8100695" y="5751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8100695" y="57473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8100695" y="57435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8100695" y="5739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8100695" y="57359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8100695" y="5732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8100695" y="57257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8100695" y="5718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8100695" y="57137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8100695" y="57061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8100695" y="5698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8100695" y="5693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8100695" y="56886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8100695" y="5683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8100695" y="56784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8100695" y="5673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8100695" y="56686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8100695" y="56635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8100695" y="56584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8100695" y="5653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8100695" y="5648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8100695" y="5640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8100695" y="5633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8100695" y="56280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8100695" y="5622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8101330" y="56178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8101330" y="561340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49">
            <a:solidFill>
              <a:srgbClr val="FFEB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8102600" y="560832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8105140" y="560260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8107680" y="559784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8112125" y="559307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8126730" y="558641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8119110" y="558895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8101202" y="558531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8100695" y="5621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8100547" y="576580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8136255" y="580136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8353425" y="577259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8388984" y="5621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8360216" y="558596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8136255" y="558546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8124825" y="6196329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8117205" y="619252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8121650" y="619442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8112125" y="618934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8108315" y="618553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8105775" y="618172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8105140" y="617855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809">
            <a:solidFill>
              <a:srgbClr val="2C5F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8103235" y="617537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80">
            <a:solidFill>
              <a:srgbClr val="2C5F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8101965" y="617156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2C5F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8101330" y="616775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8100695" y="6163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8100695" y="61598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8100695" y="6156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8100695" y="6152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8100695" y="6148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8100695" y="61448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8100695" y="6141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8100695" y="61375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8100695" y="61341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8100695" y="61302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8100695" y="6126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8100695" y="6122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8100695" y="61191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8100695" y="6115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8100695" y="61118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8100695" y="61080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8100695" y="61042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8100695" y="61007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8100695" y="60972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8100695" y="60934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8100695" y="60896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8100695" y="60858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8100695" y="60820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8100695" y="60785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8100695" y="60750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8100695" y="60712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8100695" y="60674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8100695" y="60636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8100695" y="60601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8100695" y="60566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8100695" y="60528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8100695" y="60490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8100695" y="60452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8100695" y="60413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8100695" y="60378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8100695" y="6034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8100695" y="60305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8100695" y="601821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8101330" y="600773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0159">
            <a:solidFill>
              <a:srgbClr val="397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8103870" y="5997892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8111490" y="598709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7020559" y="5692775"/>
            <a:ext cx="720090" cy="635"/>
          </a:xfrm>
          <a:custGeom>
            <a:avLst/>
            <a:gdLst/>
            <a:ahLst/>
            <a:cxnLst/>
            <a:rect l="l" t="t" r="r" b="b"/>
            <a:pathLst>
              <a:path w="720090" h="635">
                <a:moveTo>
                  <a:pt x="0" y="0"/>
                </a:moveTo>
                <a:lnTo>
                  <a:pt x="720090" y="63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7654290" y="563562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6360" y="57785"/>
                </a:moveTo>
                <a:lnTo>
                  <a:pt x="635" y="0"/>
                </a:lnTo>
                <a:lnTo>
                  <a:pt x="86360" y="57785"/>
                </a:lnTo>
                <a:lnTo>
                  <a:pt x="0" y="114300"/>
                </a:lnTo>
                <a:lnTo>
                  <a:pt x="86360" y="5778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627" rIns="0" bIns="0" rtlCol="0">
            <a:spAutoFit/>
          </a:bodyPr>
          <a:lstStyle/>
          <a:p>
            <a:pPr marL="1496695">
              <a:lnSpc>
                <a:spcPts val="4285"/>
              </a:lnSpc>
            </a:pPr>
            <a:r>
              <a:rPr spc="-5" dirty="0"/>
              <a:t>@</a:t>
            </a:r>
            <a:r>
              <a:rPr dirty="0"/>
              <a:t>ModelAttribute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6244" y="1783397"/>
            <a:ext cx="8133715" cy="242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lnSpc>
                <a:spcPts val="2815"/>
              </a:lnSpc>
              <a:buClr>
                <a:srgbClr val="0000FF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在方法定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上使用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@ModelAttribute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</a:t>
            </a:r>
            <a:r>
              <a:rPr sz="2400" b="1" dirty="0">
                <a:latin typeface="Kozuka Gothic Pro B"/>
                <a:cs typeface="Kozuka Gothic Pro B"/>
              </a:rPr>
              <a:t>：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Spring MVC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750"/>
              </a:lnSpc>
            </a:pP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在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用目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标处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理方法前，会先逐个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用在方法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级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上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标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注了</a:t>
            </a:r>
            <a:endParaRPr sz="2400">
              <a:latin typeface="Kozuka Gothic Pro B"/>
              <a:cs typeface="Kozuka Gothic Pro B"/>
            </a:endParaRPr>
          </a:p>
          <a:p>
            <a:pPr marR="3670935" algn="ctr">
              <a:lnSpc>
                <a:spcPts val="2815"/>
              </a:lnSpc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@ModelAttribute</a:t>
            </a:r>
            <a:r>
              <a:rPr sz="24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的方法。</a:t>
            </a:r>
            <a:endParaRPr sz="2400">
              <a:latin typeface="Kozuka Gothic Pro B"/>
              <a:cs typeface="Kozuka Gothic Pro B"/>
            </a:endParaRPr>
          </a:p>
          <a:p>
            <a:pPr marL="354965" indent="-342265" defTabSz="-635">
              <a:spcBef>
                <a:spcPts val="420"/>
              </a:spcBef>
              <a:buClr>
                <a:srgbClr val="0000FF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在方法的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入参前使用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@ModelAttribute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：</a:t>
            </a:r>
            <a:endParaRPr sz="2400">
              <a:latin typeface="Kozuka Gothic Pro B"/>
              <a:cs typeface="Kozuka Gothic Pro B"/>
            </a:endParaRPr>
          </a:p>
          <a:p>
            <a:pPr marL="469900" defTabSz="-635">
              <a:lnSpc>
                <a:spcPts val="235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可以从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隐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含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象中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取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隐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含的模型数据中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取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象，再将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求参数</a:t>
            </a:r>
            <a:endParaRPr sz="2000">
              <a:latin typeface="Kozuka Gothic Pro B"/>
              <a:cs typeface="Kozuka Gothic Pro B"/>
            </a:endParaRPr>
          </a:p>
          <a:p>
            <a:pPr marR="3568065" algn="ctr">
              <a:lnSpc>
                <a:spcPts val="2350"/>
              </a:lnSpc>
            </a:pP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绑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定到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象中，再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传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入入参</a:t>
            </a:r>
            <a:endParaRPr sz="2000">
              <a:latin typeface="Kozuka Gothic Pro B"/>
              <a:cs typeface="Kozuka Gothic Pro B"/>
            </a:endParaRPr>
          </a:p>
          <a:p>
            <a:pPr marR="3599815" algn="ctr" defTabSz="-635">
              <a:lnSpc>
                <a:spcPts val="2380"/>
              </a:lnSpc>
              <a:spcBef>
                <a:spcPts val="350"/>
              </a:spcBef>
              <a:tabLst>
                <a:tab pos="28448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将方法入参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象添加到模型中</a:t>
            </a:r>
            <a:endParaRPr sz="20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302" rIns="0" bIns="0" rtlCol="0">
            <a:spAutoFit/>
          </a:bodyPr>
          <a:lstStyle/>
          <a:p>
            <a:pPr marL="1449070">
              <a:lnSpc>
                <a:spcPts val="4285"/>
              </a:lnSpc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Sprin</a:t>
            </a:r>
            <a:r>
              <a:rPr b="1" spc="-2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latin typeface="MS Mincho"/>
                <a:cs typeface="MS Mincho"/>
              </a:rPr>
              <a:t>概述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897697"/>
            <a:ext cx="7982584" cy="279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267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Spring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展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现层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提供的基于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设计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理念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优</a:t>
            </a:r>
            <a:r>
              <a:rPr sz="2400" dirty="0">
                <a:latin typeface="MS Mincho"/>
                <a:cs typeface="MS Mincho"/>
              </a:rPr>
              <a:t>秀的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615"/>
              </a:lnSpc>
            </a:pPr>
            <a:r>
              <a:rPr sz="2400" dirty="0">
                <a:latin typeface="Arial"/>
                <a:cs typeface="Arial"/>
              </a:rPr>
              <a:t>Web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框架，是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目前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最主流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框架之一</a:t>
            </a:r>
            <a:endParaRPr sz="2400">
              <a:latin typeface="Kozuka Gothic Pro B"/>
              <a:cs typeface="Kozuka Gothic Pro B"/>
            </a:endParaRPr>
          </a:p>
          <a:p>
            <a:pPr marL="12700" defTabSz="-63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Spring3.0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后全面超越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Struts</a:t>
            </a:r>
            <a:r>
              <a:rPr sz="2400" spc="-20" dirty="0">
                <a:latin typeface="Arial"/>
                <a:cs typeface="Arial"/>
              </a:rPr>
              <a:t>2</a:t>
            </a:r>
            <a:r>
              <a:rPr sz="2400" dirty="0">
                <a:latin typeface="MS Mincho"/>
                <a:cs typeface="MS Mincho"/>
              </a:rPr>
              <a:t>，成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最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秀的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框架</a:t>
            </a:r>
            <a:endParaRPr sz="2400">
              <a:latin typeface="Kozuka Gothic Pro B"/>
              <a:cs typeface="Kozuka Gothic Pro B"/>
            </a:endParaRPr>
          </a:p>
          <a:p>
            <a:pPr marL="354965" marR="5080" indent="-342265" defTabSz="-635">
              <a:lnSpc>
                <a:spcPts val="248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 MVC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一套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让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POJO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成</a:t>
            </a:r>
            <a:r>
              <a:rPr sz="2400" dirty="0">
                <a:latin typeface="宋体"/>
                <a:cs typeface="宋体"/>
              </a:rPr>
              <a:t>为处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求的控制器，而无</a:t>
            </a:r>
            <a:r>
              <a:rPr sz="2400" dirty="0">
                <a:latin typeface="宋体"/>
                <a:cs typeface="宋体"/>
              </a:rPr>
              <a:t>须实现</a:t>
            </a:r>
            <a:r>
              <a:rPr sz="2400" dirty="0">
                <a:latin typeface="MS Mincho"/>
                <a:cs typeface="MS Mincho"/>
              </a:rPr>
              <a:t>任何接口。</a:t>
            </a:r>
            <a:endParaRPr sz="2400">
              <a:latin typeface="MS Mincho"/>
              <a:cs typeface="MS Mincho"/>
            </a:endParaRPr>
          </a:p>
          <a:p>
            <a:pPr marL="354965" indent="-342265" defTabSz="-635">
              <a:lnSpc>
                <a:spcPts val="267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支持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REST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风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格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endParaRPr sz="2400">
              <a:latin typeface="Kozuka Gothic Pro B"/>
              <a:cs typeface="Kozuka Gothic Pro B"/>
            </a:endParaRPr>
          </a:p>
          <a:p>
            <a:pPr marL="12700" defTabSz="-635">
              <a:lnSpc>
                <a:spcPts val="261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采用了松散</a:t>
            </a:r>
            <a:r>
              <a:rPr sz="2400" dirty="0">
                <a:latin typeface="宋体"/>
                <a:cs typeface="宋体"/>
              </a:rPr>
              <a:t>耦</a:t>
            </a:r>
            <a:r>
              <a:rPr sz="2400" dirty="0">
                <a:latin typeface="MS Mincho"/>
                <a:cs typeface="MS Mincho"/>
              </a:rPr>
              <a:t>合可插拔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结构</a:t>
            </a:r>
            <a:r>
              <a:rPr sz="2400" dirty="0">
                <a:latin typeface="MS Mincho"/>
                <a:cs typeface="MS Mincho"/>
              </a:rPr>
              <a:t>，比其他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MVC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框架更具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535"/>
              </a:lnSpc>
            </a:pPr>
            <a:r>
              <a:rPr sz="2400" dirty="0">
                <a:latin typeface="宋体"/>
                <a:cs typeface="宋体"/>
              </a:rPr>
              <a:t>扩</a:t>
            </a:r>
            <a:r>
              <a:rPr sz="2400" dirty="0">
                <a:latin typeface="MS Mincho"/>
                <a:cs typeface="MS Mincho"/>
              </a:rPr>
              <a:t>展性和</a:t>
            </a:r>
            <a:r>
              <a:rPr sz="2400" dirty="0">
                <a:latin typeface="宋体"/>
                <a:cs typeface="宋体"/>
              </a:rPr>
              <a:t>灵</a:t>
            </a:r>
            <a:r>
              <a:rPr sz="2400" dirty="0">
                <a:latin typeface="MS Mincho"/>
                <a:cs typeface="MS Mincho"/>
              </a:rPr>
              <a:t>活性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8560" y="1046003"/>
            <a:ext cx="678624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>
                <a:latin typeface="MS Mincho"/>
                <a:cs typeface="MS Mincho"/>
              </a:rPr>
              <a:t>由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SessionAttribute</a:t>
            </a:r>
            <a:r>
              <a:rPr sz="3600" spc="-30" dirty="0">
                <a:latin typeface="Arial"/>
                <a:cs typeface="Arial"/>
              </a:rPr>
              <a:t>s</a:t>
            </a:r>
            <a:r>
              <a:rPr sz="3600" dirty="0">
                <a:latin typeface="MS Mincho"/>
                <a:cs typeface="MS Mincho"/>
              </a:rPr>
              <a:t>引</a:t>
            </a:r>
            <a:r>
              <a:rPr sz="3600" dirty="0">
                <a:latin typeface="宋体"/>
                <a:cs typeface="宋体"/>
              </a:rPr>
              <a:t>发</a:t>
            </a:r>
            <a:r>
              <a:rPr sz="3600" dirty="0">
                <a:latin typeface="MS Mincho"/>
                <a:cs typeface="MS Mincho"/>
              </a:rPr>
              <a:t>的</a:t>
            </a:r>
            <a:r>
              <a:rPr sz="3600" dirty="0">
                <a:latin typeface="宋体"/>
                <a:cs typeface="宋体"/>
              </a:rPr>
              <a:t>异</a:t>
            </a:r>
            <a:r>
              <a:rPr sz="3600" dirty="0">
                <a:latin typeface="MS Mincho"/>
                <a:cs typeface="MS Mincho"/>
              </a:rPr>
              <a:t>常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359" y="266509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2286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7359" y="264858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7359" y="263747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7359" y="262636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7359" y="261524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7359" y="260381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333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7359" y="258667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23495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7359" y="257016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7359" y="255905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7359" y="254793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7359" y="253650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3335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7359" y="251968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2286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7359" y="250317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359" y="249205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7359" y="248062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3335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7359" y="246919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7359" y="245808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7359" y="244697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7359" y="243586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7359" y="242474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7359" y="241331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333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359" y="2395855"/>
            <a:ext cx="7992745" cy="12065"/>
          </a:xfrm>
          <a:custGeom>
            <a:avLst/>
            <a:gdLst/>
            <a:ahLst/>
            <a:cxnLst/>
            <a:rect l="l" t="t" r="r" b="b"/>
            <a:pathLst>
              <a:path w="7992745" h="12064">
                <a:moveTo>
                  <a:pt x="0" y="12065"/>
                </a:moveTo>
                <a:lnTo>
                  <a:pt x="7992745" y="12065"/>
                </a:lnTo>
                <a:lnTo>
                  <a:pt x="7992745" y="0"/>
                </a:lnTo>
                <a:lnTo>
                  <a:pt x="0" y="0"/>
                </a:lnTo>
                <a:lnTo>
                  <a:pt x="0" y="12065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7359" y="2370455"/>
            <a:ext cx="7992745" cy="26670"/>
          </a:xfrm>
          <a:custGeom>
            <a:avLst/>
            <a:gdLst/>
            <a:ahLst/>
            <a:cxnLst/>
            <a:rect l="l" t="t" r="r" b="b"/>
            <a:pathLst>
              <a:path w="7992745" h="26669">
                <a:moveTo>
                  <a:pt x="0" y="26670"/>
                </a:moveTo>
                <a:lnTo>
                  <a:pt x="7992745" y="26670"/>
                </a:lnTo>
                <a:lnTo>
                  <a:pt x="7992745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7359" y="236378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B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7359" y="234950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7359" y="233553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7359" y="232156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7359" y="230727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C4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7359" y="229298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7359" y="2279014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7359" y="226504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7359" y="2250439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6510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7359" y="223583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7359" y="222154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7359" y="2199639"/>
            <a:ext cx="7992745" cy="15240"/>
          </a:xfrm>
          <a:custGeom>
            <a:avLst/>
            <a:gdLst/>
            <a:ahLst/>
            <a:cxnLst/>
            <a:rect l="l" t="t" r="r" b="b"/>
            <a:pathLst>
              <a:path w="7992745" h="15239">
                <a:moveTo>
                  <a:pt x="0" y="15240"/>
                </a:moveTo>
                <a:lnTo>
                  <a:pt x="7992745" y="15240"/>
                </a:lnTo>
                <a:lnTo>
                  <a:pt x="7992745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67359" y="2171700"/>
            <a:ext cx="7992745" cy="29209"/>
          </a:xfrm>
          <a:custGeom>
            <a:avLst/>
            <a:gdLst/>
            <a:ahLst/>
            <a:cxnLst/>
            <a:rect l="l" t="t" r="r" b="b"/>
            <a:pathLst>
              <a:path w="7992745" h="29210">
                <a:moveTo>
                  <a:pt x="0" y="29210"/>
                </a:moveTo>
                <a:lnTo>
                  <a:pt x="7992745" y="29210"/>
                </a:lnTo>
                <a:lnTo>
                  <a:pt x="7992745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7359" y="216503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7359" y="215074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7359" y="213677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7359" y="2113914"/>
            <a:ext cx="7992745" cy="16510"/>
          </a:xfrm>
          <a:custGeom>
            <a:avLst/>
            <a:gdLst/>
            <a:ahLst/>
            <a:cxnLst/>
            <a:rect l="l" t="t" r="r" b="b"/>
            <a:pathLst>
              <a:path w="7992745" h="16510">
                <a:moveTo>
                  <a:pt x="0" y="16510"/>
                </a:moveTo>
                <a:lnTo>
                  <a:pt x="7992745" y="16510"/>
                </a:lnTo>
                <a:lnTo>
                  <a:pt x="7992745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7359" y="2085975"/>
            <a:ext cx="7992745" cy="29209"/>
          </a:xfrm>
          <a:custGeom>
            <a:avLst/>
            <a:gdLst/>
            <a:ahLst/>
            <a:cxnLst/>
            <a:rect l="l" t="t" r="r" b="b"/>
            <a:pathLst>
              <a:path w="7992745" h="29210">
                <a:moveTo>
                  <a:pt x="0" y="29210"/>
                </a:moveTo>
                <a:lnTo>
                  <a:pt x="7992745" y="29210"/>
                </a:lnTo>
                <a:lnTo>
                  <a:pt x="7992745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7359" y="207930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7359" y="206502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7359" y="205105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7359" y="203708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7359" y="201580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29845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7359" y="199453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67359" y="197993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651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7359" y="196532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67359" y="195135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7359" y="193706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D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67359" y="192278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67359" y="190881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F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7359" y="1894839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7359" y="188055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7359" y="1866264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7359" y="185166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6510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7359" y="1844675"/>
            <a:ext cx="7992745" cy="831215"/>
          </a:xfrm>
          <a:custGeom>
            <a:avLst/>
            <a:gdLst/>
            <a:ahLst/>
            <a:cxnLst/>
            <a:rect l="l" t="t" r="r" b="b"/>
            <a:pathLst>
              <a:path w="7992745" h="831214">
                <a:moveTo>
                  <a:pt x="0" y="0"/>
                </a:moveTo>
                <a:lnTo>
                  <a:pt x="7992745" y="0"/>
                </a:lnTo>
                <a:lnTo>
                  <a:pt x="7992745" y="831215"/>
                </a:lnTo>
                <a:lnTo>
                  <a:pt x="0" y="83121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02590" y="1939289"/>
            <a:ext cx="8171180" cy="262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653415">
              <a:lnSpc>
                <a:spcPct val="102000"/>
              </a:lnSpc>
            </a:pP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rg.</a:t>
            </a:r>
            <a:r>
              <a:rPr sz="2400" b="1" spc="-15" dirty="0">
                <a:latin typeface="Calibri"/>
                <a:cs typeface="Calibri"/>
              </a:rPr>
              <a:t>sp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in</a:t>
            </a:r>
            <a:r>
              <a:rPr sz="2400" b="1" spc="-5" dirty="0">
                <a:latin typeface="Calibri"/>
                <a:cs typeface="Calibri"/>
              </a:rPr>
              <a:t>gfr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mew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.we</a:t>
            </a:r>
            <a:r>
              <a:rPr sz="2400" b="1" spc="-15" dirty="0">
                <a:latin typeface="Calibri"/>
                <a:cs typeface="Calibri"/>
              </a:rPr>
              <a:t>b</a:t>
            </a:r>
            <a:r>
              <a:rPr sz="2400" b="1" spc="-65" dirty="0">
                <a:latin typeface="Calibri"/>
                <a:cs typeface="Calibri"/>
              </a:rPr>
              <a:t>.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HttpS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ssionR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qui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xce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ptio</a:t>
            </a:r>
            <a:r>
              <a:rPr sz="2400" b="1" spc="-10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: S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ssion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att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ibut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 '</a:t>
            </a:r>
            <a:r>
              <a:rPr sz="2400" b="1" spc="-15" dirty="0">
                <a:latin typeface="Calibri"/>
                <a:cs typeface="Calibri"/>
              </a:rPr>
              <a:t>us</a:t>
            </a:r>
            <a:r>
              <a:rPr sz="2400" b="1" spc="-5" dirty="0">
                <a:latin typeface="Calibri"/>
                <a:cs typeface="Calibri"/>
              </a:rPr>
              <a:t>er</a:t>
            </a:r>
            <a:r>
              <a:rPr sz="2400" b="1" dirty="0">
                <a:latin typeface="Calibri"/>
                <a:cs typeface="Calibri"/>
              </a:rPr>
              <a:t>'</a:t>
            </a:r>
            <a:r>
              <a:rPr sz="2400" b="1" spc="-5" dirty="0">
                <a:latin typeface="Calibri"/>
                <a:cs typeface="Calibri"/>
              </a:rPr>
              <a:t> re</a:t>
            </a:r>
            <a:r>
              <a:rPr sz="2400" b="1" spc="-15" dirty="0">
                <a:latin typeface="Calibri"/>
                <a:cs typeface="Calibri"/>
              </a:rPr>
              <a:t>qui</a:t>
            </a:r>
            <a:r>
              <a:rPr sz="2400" b="1" spc="-5" dirty="0">
                <a:latin typeface="Calibri"/>
                <a:cs typeface="Calibri"/>
              </a:rPr>
              <a:t>re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 -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not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</a:t>
            </a:r>
            <a:r>
              <a:rPr sz="2400" b="1" spc="-15" dirty="0">
                <a:latin typeface="Calibri"/>
                <a:cs typeface="Calibri"/>
              </a:rPr>
              <a:t>ound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ssion</a:t>
            </a:r>
            <a:endParaRPr sz="2400">
              <a:latin typeface="Calibri"/>
              <a:cs typeface="Calibri"/>
            </a:endParaRPr>
          </a:p>
          <a:p>
            <a:pPr marL="354965" marR="5080" indent="-342265" defTabSz="-635">
              <a:lnSpc>
                <a:spcPct val="115000"/>
              </a:lnSpc>
              <a:spcBef>
                <a:spcPts val="21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如果在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义处标</a:t>
            </a:r>
            <a:r>
              <a:rPr sz="2400" dirty="0">
                <a:latin typeface="MS Mincho"/>
                <a:cs typeface="MS Mincho"/>
              </a:rPr>
              <a:t>注了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SessionAttribute</a:t>
            </a:r>
            <a:r>
              <a:rPr sz="2400" spc="-4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(“xxx”</a:t>
            </a:r>
            <a:r>
              <a:rPr sz="2400" spc="-20" dirty="0">
                <a:latin typeface="Arial"/>
                <a:cs typeface="Arial"/>
              </a:rPr>
              <a:t>)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则 尝试</a:t>
            </a:r>
            <a:r>
              <a:rPr sz="2400" dirty="0">
                <a:latin typeface="MS Mincho"/>
                <a:cs typeface="MS Mincho"/>
              </a:rPr>
              <a:t>从会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中</a:t>
            </a:r>
            <a:r>
              <a:rPr sz="2400" dirty="0">
                <a:latin typeface="宋体"/>
                <a:cs typeface="宋体"/>
              </a:rPr>
              <a:t>获</a:t>
            </a:r>
            <a:r>
              <a:rPr sz="2400" dirty="0">
                <a:latin typeface="MS Mincho"/>
                <a:cs typeface="MS Mincho"/>
              </a:rPr>
              <a:t>取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属性，并将其</a:t>
            </a:r>
            <a:r>
              <a:rPr sz="2400" dirty="0">
                <a:latin typeface="宋体"/>
                <a:cs typeface="宋体"/>
              </a:rPr>
              <a:t>赋给该</a:t>
            </a:r>
            <a:r>
              <a:rPr sz="2400" dirty="0">
                <a:latin typeface="MS Mincho"/>
                <a:cs typeface="MS Mincho"/>
              </a:rPr>
              <a:t>入参，然后再用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求消息填充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如果在会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话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中找不到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对应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的属 性，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则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抛出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HttpSessionRequiredException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常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3655" y="4901565"/>
            <a:ext cx="9029700" cy="838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2759" y="1046003"/>
            <a:ext cx="815784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>
                <a:latin typeface="MS Mincho"/>
                <a:cs typeface="MS Mincho"/>
              </a:rPr>
              <a:t>如何避免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SessionAttribute</a:t>
            </a:r>
            <a:r>
              <a:rPr sz="3600" spc="-30" dirty="0">
                <a:latin typeface="Arial"/>
                <a:cs typeface="Arial"/>
              </a:rPr>
              <a:t>s</a:t>
            </a:r>
            <a:r>
              <a:rPr sz="3600" dirty="0">
                <a:latin typeface="MS Mincho"/>
                <a:cs typeface="MS Mincho"/>
              </a:rPr>
              <a:t>引</a:t>
            </a:r>
            <a:r>
              <a:rPr sz="3600" dirty="0">
                <a:latin typeface="宋体"/>
                <a:cs typeface="宋体"/>
              </a:rPr>
              <a:t>发</a:t>
            </a:r>
            <a:r>
              <a:rPr sz="3600" dirty="0">
                <a:latin typeface="MS Mincho"/>
                <a:cs typeface="MS Mincho"/>
              </a:rPr>
              <a:t>的</a:t>
            </a:r>
            <a:r>
              <a:rPr sz="3600" dirty="0">
                <a:latin typeface="宋体"/>
                <a:cs typeface="宋体"/>
              </a:rPr>
              <a:t>异</a:t>
            </a:r>
            <a:r>
              <a:rPr sz="3600" dirty="0">
                <a:latin typeface="MS Mincho"/>
                <a:cs typeface="MS Mincho"/>
              </a:rPr>
              <a:t>常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05" y="1844675"/>
            <a:ext cx="7672705" cy="4402455"/>
          </a:xfrm>
          <a:custGeom>
            <a:avLst/>
            <a:gdLst/>
            <a:ahLst/>
            <a:cxnLst/>
            <a:rect l="l" t="t" r="r" b="b"/>
            <a:pathLst>
              <a:path w="7672705" h="4402455">
                <a:moveTo>
                  <a:pt x="0" y="0"/>
                </a:moveTo>
                <a:lnTo>
                  <a:pt x="7672705" y="0"/>
                </a:lnTo>
                <a:lnTo>
                  <a:pt x="7672705" y="4402455"/>
                </a:lnTo>
                <a:lnTo>
                  <a:pt x="0" y="440245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1505" y="1844675"/>
            <a:ext cx="7672705" cy="4402455"/>
          </a:xfrm>
          <a:custGeom>
            <a:avLst/>
            <a:gdLst/>
            <a:ahLst/>
            <a:cxnLst/>
            <a:rect l="l" t="t" r="r" b="b"/>
            <a:pathLst>
              <a:path w="7672705" h="4402455">
                <a:moveTo>
                  <a:pt x="0" y="0"/>
                </a:moveTo>
                <a:lnTo>
                  <a:pt x="7672705" y="0"/>
                </a:lnTo>
                <a:lnTo>
                  <a:pt x="7672705" y="4402455"/>
                </a:lnTo>
                <a:lnTo>
                  <a:pt x="0" y="44024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0880" y="1899991"/>
            <a:ext cx="2866390" cy="215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latin typeface="Arial"/>
                <a:cs typeface="Arial"/>
              </a:rPr>
              <a:t>@Controller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245"/>
              </a:spcBef>
            </a:pPr>
            <a:r>
              <a:rPr sz="1400" spc="-5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RequestMappin</a:t>
            </a:r>
            <a:r>
              <a:rPr sz="1400" spc="-40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("/user")</a:t>
            </a:r>
            <a:endParaRPr sz="1400">
              <a:latin typeface="Arial"/>
              <a:cs typeface="Arial"/>
            </a:endParaRPr>
          </a:p>
          <a:p>
            <a:pPr marL="12700" marR="629285">
              <a:lnSpc>
                <a:spcPct val="115000"/>
              </a:lnSpc>
            </a:pPr>
            <a:r>
              <a:rPr sz="1400" spc="-5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SessionAttribute</a:t>
            </a:r>
            <a:r>
              <a:rPr sz="1400" spc="-4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(“user”) public class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UserController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54965" marR="5080" indent="596265">
              <a:lnSpc>
                <a:spcPct val="115000"/>
              </a:lnSpc>
            </a:pP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@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ModelAttribut</a:t>
            </a:r>
            <a:r>
              <a:rPr sz="1400" spc="-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("user") public User</a:t>
            </a:r>
            <a:r>
              <a:rPr sz="1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getUse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926465" marR="41910">
              <a:lnSpc>
                <a:spcPct val="115000"/>
              </a:lnSpc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User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user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new User(); return user;</a:t>
            </a:r>
            <a:endParaRPr sz="1400">
              <a:latin typeface="Arial"/>
              <a:cs typeface="Arial"/>
            </a:endParaRPr>
          </a:p>
          <a:p>
            <a:pPr marL="354965">
              <a:spcBef>
                <a:spcPts val="24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80" y="4344741"/>
            <a:ext cx="6382385" cy="240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/>
            <a:r>
              <a:rPr sz="1400" spc="-5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RequestMappin</a:t>
            </a:r>
            <a:r>
              <a:rPr sz="1400" spc="-40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(value = "/handle71")</a:t>
            </a:r>
            <a:endParaRPr sz="1400">
              <a:latin typeface="Arial"/>
              <a:cs typeface="Arial"/>
            </a:endParaRPr>
          </a:p>
          <a:p>
            <a:pPr marL="354965"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public String  handle71(</a:t>
            </a:r>
            <a:r>
              <a:rPr sz="1400" spc="-70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ModelAttribut</a:t>
            </a:r>
            <a:r>
              <a:rPr sz="1400" spc="-4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(“user”) User user){</a:t>
            </a:r>
            <a:endParaRPr sz="1400">
              <a:latin typeface="Arial"/>
              <a:cs typeface="Arial"/>
            </a:endParaRPr>
          </a:p>
          <a:p>
            <a:pPr marL="601980"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marL="951230"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354965"/>
            <a:r>
              <a:rPr sz="1400" spc="-5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RequestMappin</a:t>
            </a:r>
            <a:r>
              <a:rPr sz="1400" spc="-40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(value = "/handle72")</a:t>
            </a:r>
            <a:endParaRPr sz="1400">
              <a:latin typeface="Arial"/>
              <a:cs typeface="Arial"/>
            </a:endParaRPr>
          </a:p>
          <a:p>
            <a:pPr marL="354965"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public String  handle72</a:t>
            </a:r>
            <a:r>
              <a:rPr sz="1400" spc="-70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ModelMap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modelMap,SessionStatus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sessionStatu</a:t>
            </a:r>
            <a:r>
              <a:rPr sz="1400" spc="-3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198880"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marL="354965"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64965" y="3099435"/>
            <a:ext cx="18415" cy="10795"/>
          </a:xfrm>
          <a:custGeom>
            <a:avLst/>
            <a:gdLst/>
            <a:ahLst/>
            <a:cxnLst/>
            <a:rect l="l" t="t" r="r" b="b"/>
            <a:pathLst>
              <a:path w="18414" h="10794">
                <a:moveTo>
                  <a:pt x="0" y="10794"/>
                </a:moveTo>
                <a:lnTo>
                  <a:pt x="8319" y="0"/>
                </a:lnTo>
                <a:lnTo>
                  <a:pt x="18005" y="0"/>
                </a:lnTo>
                <a:lnTo>
                  <a:pt x="0" y="10794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73284" y="3088639"/>
            <a:ext cx="27940" cy="10795"/>
          </a:xfrm>
          <a:custGeom>
            <a:avLst/>
            <a:gdLst/>
            <a:ahLst/>
            <a:cxnLst/>
            <a:rect l="l" t="t" r="r" b="b"/>
            <a:pathLst>
              <a:path w="27939" h="10794">
                <a:moveTo>
                  <a:pt x="9685" y="10795"/>
                </a:moveTo>
                <a:lnTo>
                  <a:pt x="0" y="10795"/>
                </a:lnTo>
                <a:lnTo>
                  <a:pt x="8319" y="0"/>
                </a:lnTo>
                <a:lnTo>
                  <a:pt x="27690" y="0"/>
                </a:lnTo>
                <a:lnTo>
                  <a:pt x="9685" y="10795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81604" y="3077210"/>
            <a:ext cx="38735" cy="11430"/>
          </a:xfrm>
          <a:custGeom>
            <a:avLst/>
            <a:gdLst/>
            <a:ahLst/>
            <a:cxnLst/>
            <a:rect l="l" t="t" r="r" b="b"/>
            <a:pathLst>
              <a:path w="38735" h="11430">
                <a:moveTo>
                  <a:pt x="19370" y="11430"/>
                </a:moveTo>
                <a:lnTo>
                  <a:pt x="0" y="11430"/>
                </a:lnTo>
                <a:lnTo>
                  <a:pt x="8808" y="0"/>
                </a:lnTo>
                <a:lnTo>
                  <a:pt x="38435" y="0"/>
                </a:lnTo>
                <a:lnTo>
                  <a:pt x="19370" y="11430"/>
                </a:lnTo>
                <a:close/>
              </a:path>
            </a:pathLst>
          </a:custGeom>
          <a:solidFill>
            <a:srgbClr val="A6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90413" y="3071812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846" y="0"/>
                </a:lnTo>
              </a:path>
            </a:pathLst>
          </a:custGeom>
          <a:ln w="12065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98732" y="3060700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527" y="0"/>
                </a:lnTo>
              </a:path>
            </a:pathLst>
          </a:custGeom>
          <a:ln w="1270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07542" y="3049587"/>
            <a:ext cx="3587750" cy="0"/>
          </a:xfrm>
          <a:custGeom>
            <a:avLst/>
            <a:gdLst/>
            <a:ahLst/>
            <a:cxnLst/>
            <a:rect l="l" t="t" r="r" b="b"/>
            <a:pathLst>
              <a:path w="3587750">
                <a:moveTo>
                  <a:pt x="0" y="0"/>
                </a:moveTo>
                <a:lnTo>
                  <a:pt x="3587718" y="0"/>
                </a:lnTo>
              </a:path>
            </a:pathLst>
          </a:custGeom>
          <a:ln w="1206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15861" y="3038157"/>
            <a:ext cx="3579495" cy="0"/>
          </a:xfrm>
          <a:custGeom>
            <a:avLst/>
            <a:gdLst/>
            <a:ahLst/>
            <a:cxnLst/>
            <a:rect l="l" t="t" r="r" b="b"/>
            <a:pathLst>
              <a:path w="3579495">
                <a:moveTo>
                  <a:pt x="0" y="0"/>
                </a:moveTo>
                <a:lnTo>
                  <a:pt x="3579398" y="0"/>
                </a:lnTo>
              </a:path>
            </a:pathLst>
          </a:custGeom>
          <a:ln w="13335">
            <a:solidFill>
              <a:srgbClr val="AB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25159" y="3021012"/>
            <a:ext cx="3570604" cy="0"/>
          </a:xfrm>
          <a:custGeom>
            <a:avLst/>
            <a:gdLst/>
            <a:ahLst/>
            <a:cxnLst/>
            <a:rect l="l" t="t" r="r" b="b"/>
            <a:pathLst>
              <a:path w="3570604">
                <a:moveTo>
                  <a:pt x="0" y="0"/>
                </a:moveTo>
                <a:lnTo>
                  <a:pt x="3570100" y="0"/>
                </a:lnTo>
              </a:path>
            </a:pathLst>
          </a:custGeom>
          <a:ln w="23495">
            <a:solidFill>
              <a:srgbClr val="AC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42288" y="3004502"/>
            <a:ext cx="3553460" cy="0"/>
          </a:xfrm>
          <a:custGeom>
            <a:avLst/>
            <a:gdLst/>
            <a:ahLst/>
            <a:cxnLst/>
            <a:rect l="l" t="t" r="r" b="b"/>
            <a:pathLst>
              <a:path w="3553459">
                <a:moveTo>
                  <a:pt x="0" y="0"/>
                </a:moveTo>
                <a:lnTo>
                  <a:pt x="3552971" y="0"/>
                </a:lnTo>
              </a:path>
            </a:pathLst>
          </a:custGeom>
          <a:ln w="12065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50607" y="2993389"/>
            <a:ext cx="3545204" cy="0"/>
          </a:xfrm>
          <a:custGeom>
            <a:avLst/>
            <a:gdLst/>
            <a:ahLst/>
            <a:cxnLst/>
            <a:rect l="l" t="t" r="r" b="b"/>
            <a:pathLst>
              <a:path w="3545204">
                <a:moveTo>
                  <a:pt x="0" y="0"/>
                </a:moveTo>
                <a:lnTo>
                  <a:pt x="3544652" y="0"/>
                </a:lnTo>
              </a:path>
            </a:pathLst>
          </a:custGeom>
          <a:ln w="12700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59417" y="2982277"/>
            <a:ext cx="3536315" cy="0"/>
          </a:xfrm>
          <a:custGeom>
            <a:avLst/>
            <a:gdLst/>
            <a:ahLst/>
            <a:cxnLst/>
            <a:rect l="l" t="t" r="r" b="b"/>
            <a:pathLst>
              <a:path w="3536315">
                <a:moveTo>
                  <a:pt x="0" y="0"/>
                </a:moveTo>
                <a:lnTo>
                  <a:pt x="3535843" y="0"/>
                </a:lnTo>
              </a:path>
            </a:pathLst>
          </a:custGeom>
          <a:ln w="12065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67736" y="2970847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59">
                <a:moveTo>
                  <a:pt x="0" y="0"/>
                </a:moveTo>
                <a:lnTo>
                  <a:pt x="3527523" y="0"/>
                </a:lnTo>
              </a:path>
            </a:pathLst>
          </a:custGeom>
          <a:ln w="13335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77035" y="2954020"/>
            <a:ext cx="3518535" cy="0"/>
          </a:xfrm>
          <a:custGeom>
            <a:avLst/>
            <a:gdLst/>
            <a:ahLst/>
            <a:cxnLst/>
            <a:rect l="l" t="t" r="r" b="b"/>
            <a:pathLst>
              <a:path w="3518534">
                <a:moveTo>
                  <a:pt x="0" y="0"/>
                </a:moveTo>
                <a:lnTo>
                  <a:pt x="3518225" y="0"/>
                </a:lnTo>
              </a:path>
            </a:pathLst>
          </a:custGeom>
          <a:ln w="2286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93673" y="2937510"/>
            <a:ext cx="3502025" cy="0"/>
          </a:xfrm>
          <a:custGeom>
            <a:avLst/>
            <a:gdLst/>
            <a:ahLst/>
            <a:cxnLst/>
            <a:rect l="l" t="t" r="r" b="b"/>
            <a:pathLst>
              <a:path w="3502025">
                <a:moveTo>
                  <a:pt x="0" y="0"/>
                </a:moveTo>
                <a:lnTo>
                  <a:pt x="3501586" y="0"/>
                </a:lnTo>
              </a:path>
            </a:pathLst>
          </a:custGeom>
          <a:ln w="12700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02483" y="2926397"/>
            <a:ext cx="3493135" cy="0"/>
          </a:xfrm>
          <a:custGeom>
            <a:avLst/>
            <a:gdLst/>
            <a:ahLst/>
            <a:cxnLst/>
            <a:rect l="l" t="t" r="r" b="b"/>
            <a:pathLst>
              <a:path w="3493134">
                <a:moveTo>
                  <a:pt x="0" y="0"/>
                </a:moveTo>
                <a:lnTo>
                  <a:pt x="3492777" y="0"/>
                </a:lnTo>
              </a:path>
            </a:pathLst>
          </a:custGeom>
          <a:ln w="12065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10802" y="2915285"/>
            <a:ext cx="3484879" cy="0"/>
          </a:xfrm>
          <a:custGeom>
            <a:avLst/>
            <a:gdLst/>
            <a:ahLst/>
            <a:cxnLst/>
            <a:rect l="l" t="t" r="r" b="b"/>
            <a:pathLst>
              <a:path w="3484879">
                <a:moveTo>
                  <a:pt x="0" y="0"/>
                </a:moveTo>
                <a:lnTo>
                  <a:pt x="3484457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19611" y="2904172"/>
            <a:ext cx="3475990" cy="0"/>
          </a:xfrm>
          <a:custGeom>
            <a:avLst/>
            <a:gdLst/>
            <a:ahLst/>
            <a:cxnLst/>
            <a:rect l="l" t="t" r="r" b="b"/>
            <a:pathLst>
              <a:path w="3475990">
                <a:moveTo>
                  <a:pt x="0" y="0"/>
                </a:moveTo>
                <a:lnTo>
                  <a:pt x="3475648" y="0"/>
                </a:lnTo>
              </a:path>
            </a:pathLst>
          </a:custGeom>
          <a:ln w="1206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27931" y="2892742"/>
            <a:ext cx="3467735" cy="0"/>
          </a:xfrm>
          <a:custGeom>
            <a:avLst/>
            <a:gdLst/>
            <a:ahLst/>
            <a:cxnLst/>
            <a:rect l="l" t="t" r="r" b="b"/>
            <a:pathLst>
              <a:path w="3467734">
                <a:moveTo>
                  <a:pt x="0" y="0"/>
                </a:moveTo>
                <a:lnTo>
                  <a:pt x="3467328" y="0"/>
                </a:lnTo>
              </a:path>
            </a:pathLst>
          </a:custGeom>
          <a:ln w="13335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37229" y="2881312"/>
            <a:ext cx="3458210" cy="0"/>
          </a:xfrm>
          <a:custGeom>
            <a:avLst/>
            <a:gdLst/>
            <a:ahLst/>
            <a:cxnLst/>
            <a:rect l="l" t="t" r="r" b="b"/>
            <a:pathLst>
              <a:path w="3458209">
                <a:moveTo>
                  <a:pt x="0" y="0"/>
                </a:moveTo>
                <a:lnTo>
                  <a:pt x="3458030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45549" y="2870200"/>
            <a:ext cx="3449954" cy="0"/>
          </a:xfrm>
          <a:custGeom>
            <a:avLst/>
            <a:gdLst/>
            <a:ahLst/>
            <a:cxnLst/>
            <a:rect l="l" t="t" r="r" b="b"/>
            <a:pathLst>
              <a:path w="3449954">
                <a:moveTo>
                  <a:pt x="0" y="0"/>
                </a:moveTo>
                <a:lnTo>
                  <a:pt x="3449710" y="0"/>
                </a:lnTo>
              </a:path>
            </a:pathLst>
          </a:custGeom>
          <a:ln w="1270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54358" y="2859087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901" y="0"/>
                </a:lnTo>
              </a:path>
            </a:pathLst>
          </a:custGeom>
          <a:ln w="12065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62677" y="2847975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582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71486" y="2836862"/>
            <a:ext cx="3423920" cy="0"/>
          </a:xfrm>
          <a:custGeom>
            <a:avLst/>
            <a:gdLst/>
            <a:ahLst/>
            <a:cxnLst/>
            <a:rect l="l" t="t" r="r" b="b"/>
            <a:pathLst>
              <a:path w="3423920">
                <a:moveTo>
                  <a:pt x="0" y="0"/>
                </a:moveTo>
                <a:lnTo>
                  <a:pt x="3423773" y="0"/>
                </a:lnTo>
              </a:path>
            </a:pathLst>
          </a:custGeom>
          <a:ln w="12065">
            <a:solidFill>
              <a:srgbClr val="B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79806" y="2818764"/>
            <a:ext cx="3415665" cy="13335"/>
          </a:xfrm>
          <a:custGeom>
            <a:avLst/>
            <a:gdLst/>
            <a:ahLst/>
            <a:cxnLst/>
            <a:rect l="l" t="t" r="r" b="b"/>
            <a:pathLst>
              <a:path w="3415665" h="13335">
                <a:moveTo>
                  <a:pt x="0" y="13335"/>
                </a:moveTo>
                <a:lnTo>
                  <a:pt x="3415453" y="13335"/>
                </a:lnTo>
                <a:lnTo>
                  <a:pt x="3415453" y="0"/>
                </a:lnTo>
                <a:lnTo>
                  <a:pt x="0" y="0"/>
                </a:lnTo>
                <a:lnTo>
                  <a:pt x="0" y="133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89104" y="2790825"/>
            <a:ext cx="3406775" cy="29209"/>
          </a:xfrm>
          <a:custGeom>
            <a:avLst/>
            <a:gdLst/>
            <a:ahLst/>
            <a:cxnLst/>
            <a:rect l="l" t="t" r="r" b="b"/>
            <a:pathLst>
              <a:path w="3406775" h="29210">
                <a:moveTo>
                  <a:pt x="0" y="29210"/>
                </a:moveTo>
                <a:lnTo>
                  <a:pt x="3406155" y="29210"/>
                </a:lnTo>
                <a:lnTo>
                  <a:pt x="3406155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10637" y="2784475"/>
            <a:ext cx="3385185" cy="0"/>
          </a:xfrm>
          <a:custGeom>
            <a:avLst/>
            <a:gdLst/>
            <a:ahLst/>
            <a:cxnLst/>
            <a:rect l="l" t="t" r="r" b="b"/>
            <a:pathLst>
              <a:path w="3385184">
                <a:moveTo>
                  <a:pt x="0" y="0"/>
                </a:moveTo>
                <a:lnTo>
                  <a:pt x="3384622" y="0"/>
                </a:lnTo>
              </a:path>
            </a:pathLst>
          </a:custGeom>
          <a:ln w="15240">
            <a:solidFill>
              <a:srgbClr val="C0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21404" y="2770187"/>
            <a:ext cx="3374390" cy="0"/>
          </a:xfrm>
          <a:custGeom>
            <a:avLst/>
            <a:gdLst/>
            <a:ahLst/>
            <a:cxnLst/>
            <a:rect l="l" t="t" r="r" b="b"/>
            <a:pathLst>
              <a:path w="3374390">
                <a:moveTo>
                  <a:pt x="0" y="0"/>
                </a:moveTo>
                <a:lnTo>
                  <a:pt x="3373855" y="0"/>
                </a:lnTo>
              </a:path>
            </a:pathLst>
          </a:custGeom>
          <a:ln w="15875">
            <a:solidFill>
              <a:srgbClr val="C1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32660" y="2755900"/>
            <a:ext cx="3362960" cy="0"/>
          </a:xfrm>
          <a:custGeom>
            <a:avLst/>
            <a:gdLst/>
            <a:ahLst/>
            <a:cxnLst/>
            <a:rect l="l" t="t" r="r" b="b"/>
            <a:pathLst>
              <a:path w="3362959">
                <a:moveTo>
                  <a:pt x="0" y="0"/>
                </a:moveTo>
                <a:lnTo>
                  <a:pt x="3362599" y="0"/>
                </a:lnTo>
              </a:path>
            </a:pathLst>
          </a:custGeom>
          <a:ln w="15240">
            <a:solidFill>
              <a:srgbClr val="C3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43426" y="2734310"/>
            <a:ext cx="3352165" cy="15240"/>
          </a:xfrm>
          <a:custGeom>
            <a:avLst/>
            <a:gdLst/>
            <a:ahLst/>
            <a:cxnLst/>
            <a:rect l="l" t="t" r="r" b="b"/>
            <a:pathLst>
              <a:path w="3352165" h="15239">
                <a:moveTo>
                  <a:pt x="0" y="15240"/>
                </a:moveTo>
                <a:lnTo>
                  <a:pt x="3351833" y="15240"/>
                </a:lnTo>
                <a:lnTo>
                  <a:pt x="335183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48810" y="2705735"/>
            <a:ext cx="3346450" cy="29845"/>
          </a:xfrm>
          <a:custGeom>
            <a:avLst/>
            <a:gdLst/>
            <a:ahLst/>
            <a:cxnLst/>
            <a:rect l="l" t="t" r="r" b="b"/>
            <a:pathLst>
              <a:path w="3346450" h="29844">
                <a:moveTo>
                  <a:pt x="0" y="29845"/>
                </a:moveTo>
                <a:lnTo>
                  <a:pt x="3346449" y="29845"/>
                </a:lnTo>
                <a:lnTo>
                  <a:pt x="3346449" y="0"/>
                </a:lnTo>
                <a:lnTo>
                  <a:pt x="0" y="0"/>
                </a:lnTo>
                <a:lnTo>
                  <a:pt x="0" y="2984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48810" y="269938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6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48810" y="268509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C7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48810" y="2670492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C9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48810" y="265620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48810" y="264223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B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48810" y="262794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48810" y="261366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C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48810" y="2599689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48810" y="258572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E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48810" y="2571432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D0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48810" y="255682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D1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48810" y="2542539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48810" y="2528252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D2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48810" y="2513964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3F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48810" y="249999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48810" y="248602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6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48810" y="247173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D7F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48810" y="245745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448810" y="244348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8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448810" y="242951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448810" y="241490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6510">
            <a:solidFill>
              <a:srgbClr val="DA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48810" y="240030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C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448810" y="238633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48810" y="2364105"/>
            <a:ext cx="3346450" cy="15875"/>
          </a:xfrm>
          <a:custGeom>
            <a:avLst/>
            <a:gdLst/>
            <a:ahLst/>
            <a:cxnLst/>
            <a:rect l="l" t="t" r="r" b="b"/>
            <a:pathLst>
              <a:path w="3346450" h="15875">
                <a:moveTo>
                  <a:pt x="0" y="15875"/>
                </a:moveTo>
                <a:lnTo>
                  <a:pt x="3346449" y="15875"/>
                </a:lnTo>
                <a:lnTo>
                  <a:pt x="3346449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448810" y="2336164"/>
            <a:ext cx="3346450" cy="29209"/>
          </a:xfrm>
          <a:custGeom>
            <a:avLst/>
            <a:gdLst/>
            <a:ahLst/>
            <a:cxnLst/>
            <a:rect l="l" t="t" r="r" b="b"/>
            <a:pathLst>
              <a:path w="3346450" h="29210">
                <a:moveTo>
                  <a:pt x="0" y="29210"/>
                </a:moveTo>
                <a:lnTo>
                  <a:pt x="3346449" y="29210"/>
                </a:lnTo>
                <a:lnTo>
                  <a:pt x="334644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448810" y="2329814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448810" y="231552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E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448810" y="2301239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E3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448810" y="2286952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E5F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64965" y="2279650"/>
            <a:ext cx="3630295" cy="830580"/>
          </a:xfrm>
          <a:custGeom>
            <a:avLst/>
            <a:gdLst/>
            <a:ahLst/>
            <a:cxnLst/>
            <a:rect l="l" t="t" r="r" b="b"/>
            <a:pathLst>
              <a:path w="3630295" h="830580">
                <a:moveTo>
                  <a:pt x="283845" y="0"/>
                </a:moveTo>
                <a:lnTo>
                  <a:pt x="841375" y="0"/>
                </a:lnTo>
                <a:lnTo>
                  <a:pt x="1678305" y="0"/>
                </a:lnTo>
                <a:lnTo>
                  <a:pt x="3630295" y="0"/>
                </a:lnTo>
                <a:lnTo>
                  <a:pt x="3630295" y="462280"/>
                </a:lnTo>
                <a:lnTo>
                  <a:pt x="3630295" y="660400"/>
                </a:lnTo>
                <a:lnTo>
                  <a:pt x="3630295" y="792480"/>
                </a:lnTo>
                <a:lnTo>
                  <a:pt x="1678305" y="792480"/>
                </a:lnTo>
                <a:lnTo>
                  <a:pt x="841375" y="792480"/>
                </a:lnTo>
                <a:lnTo>
                  <a:pt x="283845" y="792480"/>
                </a:lnTo>
                <a:lnTo>
                  <a:pt x="283845" y="660400"/>
                </a:lnTo>
                <a:lnTo>
                  <a:pt x="0" y="830580"/>
                </a:lnTo>
                <a:lnTo>
                  <a:pt x="283845" y="462280"/>
                </a:lnTo>
                <a:lnTo>
                  <a:pt x="28384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4527550" y="2418476"/>
            <a:ext cx="2997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dirty="0">
                <a:latin typeface="微软雅黑"/>
                <a:cs typeface="微软雅黑"/>
              </a:rPr>
              <a:t>该</a:t>
            </a:r>
            <a:r>
              <a:rPr sz="1800" b="1" dirty="0">
                <a:latin typeface="Kozuka Gothic Pro B"/>
                <a:cs typeface="Kozuka Gothic Pro B"/>
              </a:rPr>
              <a:t>方法会往</a:t>
            </a:r>
            <a:r>
              <a:rPr sz="1800" b="1" dirty="0">
                <a:latin typeface="微软雅黑"/>
                <a:cs typeface="微软雅黑"/>
              </a:rPr>
              <a:t>隐</a:t>
            </a:r>
            <a:r>
              <a:rPr sz="1800" b="1" dirty="0">
                <a:latin typeface="Kozuka Gothic Pro B"/>
                <a:cs typeface="Kozuka Gothic Pro B"/>
              </a:rPr>
              <a:t>含模型中添加一</a:t>
            </a:r>
            <a:endParaRPr sz="1800">
              <a:latin typeface="Kozuka Gothic Pro B"/>
              <a:cs typeface="Kozuka Gothic Pro B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27550" y="2680096"/>
            <a:ext cx="233616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dirty="0">
                <a:latin typeface="Kozuka Gothic Pro B"/>
                <a:cs typeface="Kozuka Gothic Pro B"/>
              </a:rPr>
              <a:t>个名</a:t>
            </a:r>
            <a:r>
              <a:rPr sz="1800" b="1" dirty="0">
                <a:latin typeface="微软雅黑"/>
                <a:cs typeface="微软雅黑"/>
              </a:rPr>
              <a:t>为</a:t>
            </a:r>
            <a:r>
              <a:rPr sz="1800" b="1" dirty="0">
                <a:latin typeface="Arial"/>
                <a:cs typeface="Arial"/>
              </a:rPr>
              <a:t>use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Kozuka Gothic Pro B"/>
                <a:cs typeface="Kozuka Gothic Pro B"/>
              </a:rPr>
              <a:t>的模型属性</a:t>
            </a:r>
            <a:endParaRPr sz="18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和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57070" y="1046003"/>
            <a:ext cx="522986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1460500" algn="l"/>
              </a:tabLst>
            </a:pPr>
            <a:r>
              <a:rPr sz="3600" dirty="0">
                <a:latin typeface="Arial"/>
                <a:cs typeface="Arial"/>
              </a:rPr>
              <a:t>Spring	MV</a:t>
            </a:r>
            <a:r>
              <a:rPr sz="3600" spc="-25" dirty="0">
                <a:latin typeface="Arial"/>
                <a:cs typeface="Arial"/>
              </a:rPr>
              <a:t>C</a:t>
            </a:r>
            <a:r>
              <a:rPr sz="3600" dirty="0">
                <a:latin typeface="MS Mincho"/>
                <a:cs typeface="MS Mincho"/>
              </a:rPr>
              <a:t>如何解析</a:t>
            </a:r>
            <a:r>
              <a:rPr sz="3600" dirty="0">
                <a:latin typeface="宋体"/>
                <a:cs typeface="宋体"/>
              </a:rPr>
              <a:t>视图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0854" y="4371975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70854" y="4852670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74970" y="4467860"/>
            <a:ext cx="2089150" cy="384810"/>
          </a:xfrm>
          <a:custGeom>
            <a:avLst/>
            <a:gdLst/>
            <a:ahLst/>
            <a:cxnLst/>
            <a:rect l="l" t="t" r="r" b="b"/>
            <a:pathLst>
              <a:path w="2089150" h="384810">
                <a:moveTo>
                  <a:pt x="0" y="0"/>
                </a:moveTo>
                <a:lnTo>
                  <a:pt x="2089150" y="0"/>
                </a:lnTo>
                <a:lnTo>
                  <a:pt x="2089150" y="384810"/>
                </a:lnTo>
                <a:lnTo>
                  <a:pt x="0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74627" y="437158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3281"/>
                </a:moveTo>
                <a:lnTo>
                  <a:pt x="96228" y="96274"/>
                </a:lnTo>
                <a:lnTo>
                  <a:pt x="96228" y="0"/>
                </a:lnTo>
                <a:lnTo>
                  <a:pt x="48576" y="12735"/>
                </a:lnTo>
                <a:lnTo>
                  <a:pt x="14129" y="46200"/>
                </a:lnTo>
                <a:lnTo>
                  <a:pt x="0" y="932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74580" y="485267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3281" y="96228"/>
                </a:moveTo>
                <a:lnTo>
                  <a:pt x="96274" y="0"/>
                </a:lnTo>
                <a:lnTo>
                  <a:pt x="0" y="0"/>
                </a:lnTo>
                <a:lnTo>
                  <a:pt x="12735" y="47651"/>
                </a:lnTo>
                <a:lnTo>
                  <a:pt x="46200" y="82098"/>
                </a:lnTo>
                <a:lnTo>
                  <a:pt x="93281" y="962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8234" y="485267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228" y="2993"/>
                </a:moveTo>
                <a:lnTo>
                  <a:pt x="0" y="0"/>
                </a:lnTo>
                <a:lnTo>
                  <a:pt x="0" y="96274"/>
                </a:lnTo>
                <a:lnTo>
                  <a:pt x="47651" y="83538"/>
                </a:lnTo>
                <a:lnTo>
                  <a:pt x="82098" y="50073"/>
                </a:lnTo>
                <a:lnTo>
                  <a:pt x="96228" y="2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8234" y="437163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2993" y="0"/>
                </a:moveTo>
                <a:lnTo>
                  <a:pt x="0" y="96228"/>
                </a:lnTo>
                <a:lnTo>
                  <a:pt x="96274" y="96228"/>
                </a:lnTo>
                <a:lnTo>
                  <a:pt x="83538" y="48576"/>
                </a:lnTo>
                <a:lnTo>
                  <a:pt x="50073" y="14129"/>
                </a:lnTo>
                <a:lnTo>
                  <a:pt x="29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8940" y="6313170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74970" y="6306185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59">
                <a:moveTo>
                  <a:pt x="0" y="0"/>
                </a:moveTo>
                <a:lnTo>
                  <a:pt x="2207260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65127" y="6298247"/>
            <a:ext cx="2226945" cy="0"/>
          </a:xfrm>
          <a:custGeom>
            <a:avLst/>
            <a:gdLst/>
            <a:ahLst/>
            <a:cxnLst/>
            <a:rect l="l" t="t" r="r" b="b"/>
            <a:pathLst>
              <a:path w="2226945">
                <a:moveTo>
                  <a:pt x="0" y="0"/>
                </a:moveTo>
                <a:lnTo>
                  <a:pt x="2226945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58777" y="6290627"/>
            <a:ext cx="2239645" cy="0"/>
          </a:xfrm>
          <a:custGeom>
            <a:avLst/>
            <a:gdLst/>
            <a:ahLst/>
            <a:cxnLst/>
            <a:rect l="l" t="t" r="r" b="b"/>
            <a:pathLst>
              <a:path w="2239645">
                <a:moveTo>
                  <a:pt x="0" y="0"/>
                </a:moveTo>
                <a:lnTo>
                  <a:pt x="2239645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53380" y="6283007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49252" y="6275070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695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45760" y="6267450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79">
                <a:moveTo>
                  <a:pt x="0" y="0"/>
                </a:moveTo>
                <a:lnTo>
                  <a:pt x="2265680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44490" y="6259829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0" y="0"/>
                </a:moveTo>
                <a:lnTo>
                  <a:pt x="2268220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42585" y="6252209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89">
            <a:solidFill>
              <a:srgbClr val="A0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42585" y="624459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41950" y="623665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A3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41950" y="622871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4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41950" y="621728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16510">
            <a:solidFill>
              <a:srgbClr val="A52E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41950" y="6205854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63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41950" y="619823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7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41950" y="619061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9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41950" y="618267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AA3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41950" y="617505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255">
            <a:solidFill>
              <a:srgbClr val="AB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41950" y="616743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AC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41950" y="615950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41950" y="6151879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41950" y="614426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41950" y="613664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033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41950" y="612902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1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41950" y="611727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41950" y="610584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41950" y="609822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41950" y="609028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41950" y="608266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41950" y="607123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41950" y="6059804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41950" y="605218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41950" y="604424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41950" y="603662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441950" y="602900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BE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41950" y="602107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F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41950" y="601345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F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41950" y="6005829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0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41950" y="599821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41950" y="599059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441950" y="598297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41950" y="597503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C5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41950" y="596741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255">
            <a:solidFill>
              <a:srgbClr val="C5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41950" y="595979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C6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41950" y="5951854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442267" y="5928995"/>
            <a:ext cx="2272665" cy="0"/>
          </a:xfrm>
          <a:custGeom>
            <a:avLst/>
            <a:gdLst/>
            <a:ahLst/>
            <a:cxnLst/>
            <a:rect l="l" t="t" r="r" b="b"/>
            <a:pathLst>
              <a:path w="2272665">
                <a:moveTo>
                  <a:pt x="0" y="0"/>
                </a:moveTo>
                <a:lnTo>
                  <a:pt x="2272664" y="0"/>
                </a:lnTo>
              </a:path>
            </a:pathLst>
          </a:custGeom>
          <a:ln w="7619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41950" y="594042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17780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442585" y="591343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24765">
            <a:solidFill>
              <a:srgbClr val="CA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48617" y="5890260"/>
            <a:ext cx="2259965" cy="0"/>
          </a:xfrm>
          <a:custGeom>
            <a:avLst/>
            <a:gdLst/>
            <a:ahLst/>
            <a:cxnLst/>
            <a:rect l="l" t="t" r="r" b="b"/>
            <a:pathLst>
              <a:path w="2259965">
                <a:moveTo>
                  <a:pt x="0" y="0"/>
                </a:moveTo>
                <a:lnTo>
                  <a:pt x="2259647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64175" y="5867400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>
                <a:moveTo>
                  <a:pt x="0" y="0"/>
                </a:moveTo>
                <a:lnTo>
                  <a:pt x="2228215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42198" y="585566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41950" y="593217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41640" y="624014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518150" y="6316345"/>
            <a:ext cx="2120900" cy="0"/>
          </a:xfrm>
          <a:custGeom>
            <a:avLst/>
            <a:gdLst/>
            <a:ahLst/>
            <a:cxnLst/>
            <a:rect l="l" t="t" r="r" b="b"/>
            <a:pathLst>
              <a:path w="2120900">
                <a:moveTo>
                  <a:pt x="0" y="0"/>
                </a:moveTo>
                <a:lnTo>
                  <a:pt x="212090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39050" y="624935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715250" y="593217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97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648258" y="585621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18150" y="5855970"/>
            <a:ext cx="2120900" cy="0"/>
          </a:xfrm>
          <a:custGeom>
            <a:avLst/>
            <a:gdLst/>
            <a:ahLst/>
            <a:cxnLst/>
            <a:rect l="l" t="t" r="r" b="b"/>
            <a:pathLst>
              <a:path w="2120900">
                <a:moveTo>
                  <a:pt x="21209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444625" y="2377439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444625" y="276225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368425" y="2453639"/>
            <a:ext cx="2089785" cy="308610"/>
          </a:xfrm>
          <a:custGeom>
            <a:avLst/>
            <a:gdLst/>
            <a:ahLst/>
            <a:cxnLst/>
            <a:rect l="l" t="t" r="r" b="b"/>
            <a:pathLst>
              <a:path w="2089785" h="308610">
                <a:moveTo>
                  <a:pt x="0" y="0"/>
                </a:moveTo>
                <a:lnTo>
                  <a:pt x="2089785" y="0"/>
                </a:lnTo>
                <a:lnTo>
                  <a:pt x="2089785" y="308610"/>
                </a:lnTo>
                <a:lnTo>
                  <a:pt x="0" y="30861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368673" y="237713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368115" y="276225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382009" y="276225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382009" y="237768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368673" y="237713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368425" y="2453639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368115" y="2761614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444625" y="2837814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381375" y="277082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457575" y="2453639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97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390583" y="237768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444625" y="2377439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518150" y="301117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4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18150" y="339471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4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441950" y="3087370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4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442198" y="301086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441640" y="339470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455534" y="339470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455534" y="301141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442198" y="301086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441950" y="308737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441640" y="339407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518150" y="347027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54900" y="340328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531100" y="308737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64108" y="3011417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518150" y="301117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444625" y="299466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444625" y="337820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368425" y="3070860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5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368673" y="299435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368115" y="337820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382009" y="337820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382009" y="299490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368673" y="299435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368425" y="307086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368115" y="337756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444625" y="345376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381375" y="338677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457575" y="307086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390583" y="299490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444625" y="299466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431925" y="3689985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431925" y="4073525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355725" y="3766185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5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355973" y="368967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355415" y="407352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369309" y="407352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369309" y="369023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355973" y="368967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355725" y="376618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355415" y="407289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431925" y="414909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368675" y="408209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444875" y="376618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377883" y="3690232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431925" y="368998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1355725" y="3766185"/>
            <a:ext cx="5720715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1535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1400">
              <a:latin typeface="Arial"/>
              <a:cs typeface="Arial"/>
            </a:endParaRPr>
          </a:p>
          <a:p>
            <a:endParaRPr sz="1400">
              <a:latin typeface="Times New Roman"/>
              <a:cs typeface="Times New Roman"/>
            </a:endParaRPr>
          </a:p>
          <a:p>
            <a:endParaRPr sz="1400">
              <a:latin typeface="Times New Roman"/>
              <a:cs typeface="Times New Roman"/>
            </a:endParaRPr>
          </a:p>
          <a:p>
            <a:pPr marR="5080" algn="r">
              <a:spcBef>
                <a:spcPts val="9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ViewResolver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882004" y="5882878"/>
            <a:ext cx="139890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0"/>
              </a:lnSpc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视图对</a:t>
            </a: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  <a:p>
            <a:pPr algn="ctr">
              <a:lnSpc>
                <a:spcPts val="164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JSP/JSTL/PDF...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643120" y="3463290"/>
            <a:ext cx="10795" cy="6985"/>
          </a:xfrm>
          <a:custGeom>
            <a:avLst/>
            <a:gdLst/>
            <a:ahLst/>
            <a:cxnLst/>
            <a:rect l="l" t="t" r="r" b="b"/>
            <a:pathLst>
              <a:path w="10795" h="6985">
                <a:moveTo>
                  <a:pt x="0" y="6984"/>
                </a:moveTo>
                <a:lnTo>
                  <a:pt x="0" y="0"/>
                </a:lnTo>
                <a:lnTo>
                  <a:pt x="10649" y="0"/>
                </a:lnTo>
                <a:lnTo>
                  <a:pt x="0" y="6984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643120" y="3455035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10649" y="8255"/>
                </a:moveTo>
                <a:lnTo>
                  <a:pt x="0" y="8255"/>
                </a:lnTo>
                <a:lnTo>
                  <a:pt x="0" y="0"/>
                </a:lnTo>
                <a:lnTo>
                  <a:pt x="23234" y="0"/>
                </a:lnTo>
                <a:lnTo>
                  <a:pt x="10649" y="8255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643120" y="3447415"/>
            <a:ext cx="34925" cy="7620"/>
          </a:xfrm>
          <a:custGeom>
            <a:avLst/>
            <a:gdLst/>
            <a:ahLst/>
            <a:cxnLst/>
            <a:rect l="l" t="t" r="r" b="b"/>
            <a:pathLst>
              <a:path w="34925" h="7620">
                <a:moveTo>
                  <a:pt x="23234" y="7620"/>
                </a:moveTo>
                <a:lnTo>
                  <a:pt x="0" y="7620"/>
                </a:lnTo>
                <a:lnTo>
                  <a:pt x="0" y="0"/>
                </a:lnTo>
                <a:lnTo>
                  <a:pt x="34852" y="0"/>
                </a:lnTo>
                <a:lnTo>
                  <a:pt x="23234" y="7620"/>
                </a:lnTo>
                <a:close/>
              </a:path>
            </a:pathLst>
          </a:custGeom>
          <a:solidFill>
            <a:srgbClr val="9A2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643120" y="3439795"/>
            <a:ext cx="46990" cy="7620"/>
          </a:xfrm>
          <a:custGeom>
            <a:avLst/>
            <a:gdLst/>
            <a:ahLst/>
            <a:cxnLst/>
            <a:rect l="l" t="t" r="r" b="b"/>
            <a:pathLst>
              <a:path w="46989" h="7620">
                <a:moveTo>
                  <a:pt x="34852" y="7620"/>
                </a:moveTo>
                <a:lnTo>
                  <a:pt x="0" y="7620"/>
                </a:lnTo>
                <a:lnTo>
                  <a:pt x="0" y="0"/>
                </a:lnTo>
                <a:lnTo>
                  <a:pt x="46469" y="0"/>
                </a:lnTo>
                <a:lnTo>
                  <a:pt x="34852" y="7620"/>
                </a:lnTo>
                <a:close/>
              </a:path>
            </a:pathLst>
          </a:custGeom>
          <a:solidFill>
            <a:srgbClr val="9B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643120" y="3432175"/>
            <a:ext cx="58419" cy="7620"/>
          </a:xfrm>
          <a:custGeom>
            <a:avLst/>
            <a:gdLst/>
            <a:ahLst/>
            <a:cxnLst/>
            <a:rect l="l" t="t" r="r" b="b"/>
            <a:pathLst>
              <a:path w="58420" h="7620">
                <a:moveTo>
                  <a:pt x="46469" y="7620"/>
                </a:moveTo>
                <a:lnTo>
                  <a:pt x="0" y="7620"/>
                </a:lnTo>
                <a:lnTo>
                  <a:pt x="0" y="0"/>
                </a:lnTo>
                <a:lnTo>
                  <a:pt x="58086" y="0"/>
                </a:lnTo>
                <a:lnTo>
                  <a:pt x="46469" y="7620"/>
                </a:lnTo>
                <a:close/>
              </a:path>
            </a:pathLst>
          </a:custGeom>
          <a:solidFill>
            <a:srgbClr val="9D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643120" y="3423920"/>
            <a:ext cx="71120" cy="8255"/>
          </a:xfrm>
          <a:custGeom>
            <a:avLst/>
            <a:gdLst/>
            <a:ahLst/>
            <a:cxnLst/>
            <a:rect l="l" t="t" r="r" b="b"/>
            <a:pathLst>
              <a:path w="71120" h="8254">
                <a:moveTo>
                  <a:pt x="58086" y="8255"/>
                </a:moveTo>
                <a:lnTo>
                  <a:pt x="0" y="8255"/>
                </a:lnTo>
                <a:lnTo>
                  <a:pt x="0" y="0"/>
                </a:lnTo>
                <a:lnTo>
                  <a:pt x="70672" y="0"/>
                </a:lnTo>
                <a:lnTo>
                  <a:pt x="58086" y="8255"/>
                </a:lnTo>
                <a:close/>
              </a:path>
            </a:pathLst>
          </a:custGeom>
          <a:solidFill>
            <a:srgbClr val="9E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643120" y="34201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289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643120" y="3412490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07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643120" y="3404870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524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643120" y="339725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141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43120" y="3389312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29727" y="0"/>
                </a:lnTo>
              </a:path>
            </a:pathLst>
          </a:custGeom>
          <a:ln w="9525">
            <a:solidFill>
              <a:srgbClr val="A3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061460" y="3381375"/>
            <a:ext cx="723265" cy="0"/>
          </a:xfrm>
          <a:custGeom>
            <a:avLst/>
            <a:gdLst/>
            <a:ahLst/>
            <a:cxnLst/>
            <a:rect l="l" t="t" r="r" b="b"/>
            <a:pathLst>
              <a:path w="723264">
                <a:moveTo>
                  <a:pt x="0" y="0"/>
                </a:moveTo>
                <a:lnTo>
                  <a:pt x="723004" y="0"/>
                </a:lnTo>
              </a:path>
            </a:pathLst>
          </a:custGeom>
          <a:ln w="8890">
            <a:solidFill>
              <a:srgbClr val="A4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061460" y="337375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622" y="0"/>
                </a:lnTo>
              </a:path>
            </a:pathLst>
          </a:custGeom>
          <a:ln w="8890">
            <a:solidFill>
              <a:srgbClr val="A52E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061460" y="336613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239" y="0"/>
                </a:lnTo>
              </a:path>
            </a:pathLst>
          </a:custGeom>
          <a:ln w="8890">
            <a:solidFill>
              <a:srgbClr val="A52E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061460" y="3358197"/>
            <a:ext cx="758825" cy="0"/>
          </a:xfrm>
          <a:custGeom>
            <a:avLst/>
            <a:gdLst/>
            <a:ahLst/>
            <a:cxnLst/>
            <a:rect l="l" t="t" r="r" b="b"/>
            <a:pathLst>
              <a:path w="758825">
                <a:moveTo>
                  <a:pt x="0" y="0"/>
                </a:moveTo>
                <a:lnTo>
                  <a:pt x="758824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061460" y="3350577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474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061460" y="3342957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059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061460" y="3335020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677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061460" y="3327400"/>
            <a:ext cx="805815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294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061460" y="3319462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79" y="0"/>
                </a:lnTo>
              </a:path>
            </a:pathLst>
          </a:custGeom>
          <a:ln w="9525">
            <a:solidFill>
              <a:srgbClr val="AC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061460" y="3311525"/>
            <a:ext cx="829944" cy="0"/>
          </a:xfrm>
          <a:custGeom>
            <a:avLst/>
            <a:gdLst/>
            <a:ahLst/>
            <a:cxnLst/>
            <a:rect l="l" t="t" r="r" b="b"/>
            <a:pathLst>
              <a:path w="829945">
                <a:moveTo>
                  <a:pt x="0" y="0"/>
                </a:moveTo>
                <a:lnTo>
                  <a:pt x="829497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061460" y="3303904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14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061460" y="3296285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732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061460" y="3288347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>
                <a:moveTo>
                  <a:pt x="0" y="0"/>
                </a:moveTo>
                <a:lnTo>
                  <a:pt x="865317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061460" y="3280727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5966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061460" y="3273107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552" y="0"/>
                </a:lnTo>
              </a:path>
            </a:pathLst>
          </a:custGeom>
          <a:ln w="9525">
            <a:solidFill>
              <a:srgbClr val="B2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061460" y="3265170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900169" y="0"/>
                </a:lnTo>
              </a:path>
            </a:pathLst>
          </a:custGeom>
          <a:ln w="8890">
            <a:solidFill>
              <a:srgbClr val="B2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061460" y="3257550"/>
            <a:ext cx="911860" cy="0"/>
          </a:xfrm>
          <a:custGeom>
            <a:avLst/>
            <a:gdLst/>
            <a:ahLst/>
            <a:cxnLst/>
            <a:rect l="l" t="t" r="r" b="b"/>
            <a:pathLst>
              <a:path w="911860">
                <a:moveTo>
                  <a:pt x="0" y="0"/>
                </a:moveTo>
                <a:lnTo>
                  <a:pt x="911787" y="0"/>
                </a:lnTo>
              </a:path>
            </a:pathLst>
          </a:custGeom>
          <a:ln w="8890">
            <a:solidFill>
              <a:srgbClr val="B333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061460" y="3249612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372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061460" y="324167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>
                <a:moveTo>
                  <a:pt x="0" y="0"/>
                </a:moveTo>
                <a:lnTo>
                  <a:pt x="935989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061460" y="323405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>
                <a:moveTo>
                  <a:pt x="0" y="0"/>
                </a:moveTo>
                <a:lnTo>
                  <a:pt x="935989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061460" y="3226435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372" y="0"/>
                </a:lnTo>
              </a:path>
            </a:pathLst>
          </a:custGeom>
          <a:ln w="8890">
            <a:solidFill>
              <a:srgbClr val="B8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061460" y="3218497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755" y="0"/>
                </a:lnTo>
              </a:path>
            </a:pathLst>
          </a:custGeom>
          <a:ln w="9525">
            <a:solidFill>
              <a:srgbClr val="B8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061460" y="3210877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900169" y="0"/>
                </a:lnTo>
              </a:path>
            </a:pathLst>
          </a:custGeom>
          <a:ln w="8255">
            <a:solidFill>
              <a:srgbClr val="B9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061460" y="3203257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5">
                <a:moveTo>
                  <a:pt x="0" y="0"/>
                </a:moveTo>
                <a:lnTo>
                  <a:pt x="889520" y="0"/>
                </a:lnTo>
              </a:path>
            </a:pathLst>
          </a:custGeom>
          <a:ln w="9525">
            <a:solidFill>
              <a:srgbClr val="BA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061460" y="3195320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5">
                <a:moveTo>
                  <a:pt x="0" y="0"/>
                </a:moveTo>
                <a:lnTo>
                  <a:pt x="876935" y="0"/>
                </a:lnTo>
              </a:path>
            </a:pathLst>
          </a:custGeom>
          <a:ln w="8890">
            <a:solidFill>
              <a:srgbClr val="BB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061460" y="3187700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>
                <a:moveTo>
                  <a:pt x="0" y="0"/>
                </a:moveTo>
                <a:lnTo>
                  <a:pt x="865317" y="0"/>
                </a:lnTo>
              </a:path>
            </a:pathLst>
          </a:custGeom>
          <a:ln w="8890">
            <a:solidFill>
              <a:srgbClr val="BD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061460" y="31800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700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061460" y="3172142"/>
            <a:ext cx="842644" cy="0"/>
          </a:xfrm>
          <a:custGeom>
            <a:avLst/>
            <a:gdLst/>
            <a:ahLst/>
            <a:cxnLst/>
            <a:rect l="l" t="t" r="r" b="b"/>
            <a:pathLst>
              <a:path w="842645">
                <a:moveTo>
                  <a:pt x="0" y="0"/>
                </a:moveTo>
                <a:lnTo>
                  <a:pt x="842082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061460" y="3164205"/>
            <a:ext cx="829944" cy="0"/>
          </a:xfrm>
          <a:custGeom>
            <a:avLst/>
            <a:gdLst/>
            <a:ahLst/>
            <a:cxnLst/>
            <a:rect l="l" t="t" r="r" b="b"/>
            <a:pathLst>
              <a:path w="829945">
                <a:moveTo>
                  <a:pt x="0" y="0"/>
                </a:moveTo>
                <a:lnTo>
                  <a:pt x="829497" y="0"/>
                </a:lnTo>
              </a:path>
            </a:pathLst>
          </a:custGeom>
          <a:ln w="8890">
            <a:solidFill>
              <a:srgbClr val="BF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061460" y="315658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80" y="0"/>
                </a:lnTo>
              </a:path>
            </a:pathLst>
          </a:custGeom>
          <a:ln w="8890">
            <a:solidFill>
              <a:srgbClr val="C0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061460" y="3148647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262" y="0"/>
                </a:lnTo>
              </a:path>
            </a:pathLst>
          </a:custGeom>
          <a:ln w="9525">
            <a:solidFill>
              <a:srgbClr val="C1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061460" y="3141027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677" y="0"/>
                </a:lnTo>
              </a:path>
            </a:pathLst>
          </a:custGeom>
          <a:ln w="8255">
            <a:solidFill>
              <a:srgbClr val="C3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061460" y="3133407"/>
            <a:ext cx="783590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027" y="0"/>
                </a:lnTo>
              </a:path>
            </a:pathLst>
          </a:custGeom>
          <a:ln w="9525">
            <a:solidFill>
              <a:srgbClr val="C4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061460" y="3125470"/>
            <a:ext cx="770890" cy="0"/>
          </a:xfrm>
          <a:custGeom>
            <a:avLst/>
            <a:gdLst/>
            <a:ahLst/>
            <a:cxnLst/>
            <a:rect l="l" t="t" r="r" b="b"/>
            <a:pathLst>
              <a:path w="770889">
                <a:moveTo>
                  <a:pt x="0" y="0"/>
                </a:moveTo>
                <a:lnTo>
                  <a:pt x="770442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061460" y="3117850"/>
            <a:ext cx="758825" cy="0"/>
          </a:xfrm>
          <a:custGeom>
            <a:avLst/>
            <a:gdLst/>
            <a:ahLst/>
            <a:cxnLst/>
            <a:rect l="l" t="t" r="r" b="b"/>
            <a:pathLst>
              <a:path w="758825">
                <a:moveTo>
                  <a:pt x="0" y="0"/>
                </a:moveTo>
                <a:lnTo>
                  <a:pt x="758825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061460" y="3110230"/>
            <a:ext cx="747395" cy="0"/>
          </a:xfrm>
          <a:custGeom>
            <a:avLst/>
            <a:gdLst/>
            <a:ahLst/>
            <a:cxnLst/>
            <a:rect l="l" t="t" r="r" b="b"/>
            <a:pathLst>
              <a:path w="747395">
                <a:moveTo>
                  <a:pt x="0" y="0"/>
                </a:moveTo>
                <a:lnTo>
                  <a:pt x="747207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061460" y="3102292"/>
            <a:ext cx="735965" cy="0"/>
          </a:xfrm>
          <a:custGeom>
            <a:avLst/>
            <a:gdLst/>
            <a:ahLst/>
            <a:cxnLst/>
            <a:rect l="l" t="t" r="r" b="b"/>
            <a:pathLst>
              <a:path w="735964">
                <a:moveTo>
                  <a:pt x="0" y="0"/>
                </a:moveTo>
                <a:lnTo>
                  <a:pt x="735590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061460" y="3086417"/>
            <a:ext cx="723265" cy="0"/>
          </a:xfrm>
          <a:custGeom>
            <a:avLst/>
            <a:gdLst/>
            <a:ahLst/>
            <a:cxnLst/>
            <a:rect l="l" t="t" r="r" b="b"/>
            <a:pathLst>
              <a:path w="723264">
                <a:moveTo>
                  <a:pt x="0" y="0"/>
                </a:moveTo>
                <a:lnTo>
                  <a:pt x="723004" y="0"/>
                </a:lnTo>
              </a:path>
            </a:pathLst>
          </a:custGeom>
          <a:ln w="24765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643120" y="3051810"/>
            <a:ext cx="106045" cy="22860"/>
          </a:xfrm>
          <a:custGeom>
            <a:avLst/>
            <a:gdLst/>
            <a:ahLst/>
            <a:cxnLst/>
            <a:rect l="l" t="t" r="r" b="b"/>
            <a:pathLst>
              <a:path w="106045" h="22860">
                <a:moveTo>
                  <a:pt x="105524" y="22860"/>
                </a:moveTo>
                <a:lnTo>
                  <a:pt x="0" y="22860"/>
                </a:lnTo>
                <a:lnTo>
                  <a:pt x="0" y="0"/>
                </a:lnTo>
                <a:lnTo>
                  <a:pt x="70672" y="0"/>
                </a:lnTo>
                <a:lnTo>
                  <a:pt x="105524" y="22860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643120" y="3028314"/>
            <a:ext cx="71120" cy="23495"/>
          </a:xfrm>
          <a:custGeom>
            <a:avLst/>
            <a:gdLst/>
            <a:ahLst/>
            <a:cxnLst/>
            <a:rect l="l" t="t" r="r" b="b"/>
            <a:pathLst>
              <a:path w="71120" h="23494">
                <a:moveTo>
                  <a:pt x="70672" y="23495"/>
                </a:moveTo>
                <a:lnTo>
                  <a:pt x="0" y="23495"/>
                </a:lnTo>
                <a:lnTo>
                  <a:pt x="0" y="0"/>
                </a:lnTo>
                <a:lnTo>
                  <a:pt x="34852" y="0"/>
                </a:lnTo>
                <a:lnTo>
                  <a:pt x="70672" y="23495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643120" y="300545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852" y="22860"/>
                </a:moveTo>
                <a:lnTo>
                  <a:pt x="0" y="22860"/>
                </a:lnTo>
                <a:lnTo>
                  <a:pt x="0" y="0"/>
                </a:lnTo>
                <a:lnTo>
                  <a:pt x="34852" y="22860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478611" y="4288154"/>
            <a:ext cx="15875" cy="12065"/>
          </a:xfrm>
          <a:custGeom>
            <a:avLst/>
            <a:gdLst/>
            <a:ahLst/>
            <a:cxnLst/>
            <a:rect l="l" t="t" r="r" b="b"/>
            <a:pathLst>
              <a:path w="15875" h="12064">
                <a:moveTo>
                  <a:pt x="7913" y="12064"/>
                </a:moveTo>
                <a:lnTo>
                  <a:pt x="0" y="0"/>
                </a:lnTo>
                <a:lnTo>
                  <a:pt x="15827" y="0"/>
                </a:lnTo>
                <a:lnTo>
                  <a:pt x="7913" y="12064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469448" y="4274185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90" h="13970">
                <a:moveTo>
                  <a:pt x="24990" y="13970"/>
                </a:moveTo>
                <a:lnTo>
                  <a:pt x="9163" y="13970"/>
                </a:lnTo>
                <a:lnTo>
                  <a:pt x="0" y="0"/>
                </a:lnTo>
                <a:lnTo>
                  <a:pt x="34153" y="0"/>
                </a:lnTo>
                <a:lnTo>
                  <a:pt x="24990" y="13970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460701" y="4260850"/>
            <a:ext cx="52069" cy="13335"/>
          </a:xfrm>
          <a:custGeom>
            <a:avLst/>
            <a:gdLst/>
            <a:ahLst/>
            <a:cxnLst/>
            <a:rect l="l" t="t" r="r" b="b"/>
            <a:pathLst>
              <a:path w="52070" h="13335">
                <a:moveTo>
                  <a:pt x="42900" y="13335"/>
                </a:moveTo>
                <a:lnTo>
                  <a:pt x="8746" y="13335"/>
                </a:lnTo>
                <a:lnTo>
                  <a:pt x="0" y="0"/>
                </a:lnTo>
                <a:lnTo>
                  <a:pt x="51646" y="0"/>
                </a:lnTo>
                <a:lnTo>
                  <a:pt x="42900" y="13335"/>
                </a:lnTo>
                <a:close/>
              </a:path>
            </a:pathLst>
          </a:custGeom>
          <a:solidFill>
            <a:srgbClr val="9A2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452371" y="4248150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59976" y="12700"/>
                </a:moveTo>
                <a:lnTo>
                  <a:pt x="8330" y="12700"/>
                </a:lnTo>
                <a:lnTo>
                  <a:pt x="0" y="0"/>
                </a:lnTo>
                <a:lnTo>
                  <a:pt x="68306" y="0"/>
                </a:lnTo>
                <a:lnTo>
                  <a:pt x="59976" y="12700"/>
                </a:lnTo>
                <a:close/>
              </a:path>
            </a:pathLst>
          </a:custGeom>
          <a:solidFill>
            <a:srgbClr val="9B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443625" y="4234815"/>
            <a:ext cx="86360" cy="13335"/>
          </a:xfrm>
          <a:custGeom>
            <a:avLst/>
            <a:gdLst/>
            <a:ahLst/>
            <a:cxnLst/>
            <a:rect l="l" t="t" r="r" b="b"/>
            <a:pathLst>
              <a:path w="86359" h="13335">
                <a:moveTo>
                  <a:pt x="77053" y="13335"/>
                </a:moveTo>
                <a:lnTo>
                  <a:pt x="8746" y="13335"/>
                </a:lnTo>
                <a:lnTo>
                  <a:pt x="0" y="0"/>
                </a:lnTo>
                <a:lnTo>
                  <a:pt x="85800" y="0"/>
                </a:lnTo>
                <a:lnTo>
                  <a:pt x="77053" y="13335"/>
                </a:lnTo>
                <a:close/>
              </a:path>
            </a:pathLst>
          </a:custGeom>
          <a:solidFill>
            <a:srgbClr val="9D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434878" y="4221479"/>
            <a:ext cx="103505" cy="13335"/>
          </a:xfrm>
          <a:custGeom>
            <a:avLst/>
            <a:gdLst/>
            <a:ahLst/>
            <a:cxnLst/>
            <a:rect l="l" t="t" r="r" b="b"/>
            <a:pathLst>
              <a:path w="103504" h="13335">
                <a:moveTo>
                  <a:pt x="94546" y="13335"/>
                </a:moveTo>
                <a:lnTo>
                  <a:pt x="8746" y="13335"/>
                </a:lnTo>
                <a:lnTo>
                  <a:pt x="0" y="0"/>
                </a:lnTo>
                <a:lnTo>
                  <a:pt x="103293" y="0"/>
                </a:lnTo>
                <a:lnTo>
                  <a:pt x="94546" y="13335"/>
                </a:lnTo>
                <a:close/>
              </a:path>
            </a:pathLst>
          </a:custGeom>
          <a:solidFill>
            <a:srgbClr val="9E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426548" y="4208779"/>
            <a:ext cx="120014" cy="12700"/>
          </a:xfrm>
          <a:custGeom>
            <a:avLst/>
            <a:gdLst/>
            <a:ahLst/>
            <a:cxnLst/>
            <a:rect l="l" t="t" r="r" b="b"/>
            <a:pathLst>
              <a:path w="120015" h="12700">
                <a:moveTo>
                  <a:pt x="111623" y="12700"/>
                </a:moveTo>
                <a:lnTo>
                  <a:pt x="8330" y="12700"/>
                </a:lnTo>
                <a:lnTo>
                  <a:pt x="0" y="0"/>
                </a:lnTo>
                <a:lnTo>
                  <a:pt x="119953" y="0"/>
                </a:lnTo>
                <a:lnTo>
                  <a:pt x="111623" y="12700"/>
                </a:lnTo>
                <a:close/>
              </a:path>
            </a:pathLst>
          </a:custGeom>
          <a:solidFill>
            <a:srgbClr val="9F2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417385" y="4194810"/>
            <a:ext cx="138430" cy="13970"/>
          </a:xfrm>
          <a:custGeom>
            <a:avLst/>
            <a:gdLst/>
            <a:ahLst/>
            <a:cxnLst/>
            <a:rect l="l" t="t" r="r" b="b"/>
            <a:pathLst>
              <a:path w="138429" h="13970">
                <a:moveTo>
                  <a:pt x="129116" y="13970"/>
                </a:moveTo>
                <a:lnTo>
                  <a:pt x="9163" y="13970"/>
                </a:lnTo>
                <a:lnTo>
                  <a:pt x="0" y="0"/>
                </a:lnTo>
                <a:lnTo>
                  <a:pt x="138279" y="0"/>
                </a:lnTo>
                <a:lnTo>
                  <a:pt x="129116" y="13970"/>
                </a:lnTo>
                <a:close/>
              </a:path>
            </a:pathLst>
          </a:custGeom>
          <a:solidFill>
            <a:srgbClr val="9F2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408638" y="4188142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5772" y="0"/>
                </a:lnTo>
              </a:path>
            </a:pathLst>
          </a:custGeom>
          <a:ln w="14605">
            <a:solidFill>
              <a:srgbClr val="A0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400308" y="417512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433" y="0"/>
                </a:lnTo>
              </a:path>
            </a:pathLst>
          </a:custGeom>
          <a:ln w="13970">
            <a:solidFill>
              <a:srgbClr val="A1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391561" y="416210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89926" y="0"/>
                </a:lnTo>
              </a:path>
            </a:pathLst>
          </a:custGeom>
          <a:ln w="14605">
            <a:solidFill>
              <a:srgbClr val="A3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382815" y="4148772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419" y="0"/>
                </a:lnTo>
              </a:path>
            </a:pathLst>
          </a:custGeom>
          <a:ln w="14605">
            <a:solidFill>
              <a:srgbClr val="A4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365322" y="4128770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406" y="0"/>
                </a:lnTo>
              </a:path>
            </a:pathLst>
          </a:custGeom>
          <a:ln w="27940">
            <a:solidFill>
              <a:srgbClr val="A52E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356575" y="4108767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99" y="0"/>
                </a:lnTo>
              </a:path>
            </a:pathLst>
          </a:custGeom>
          <a:ln w="14605">
            <a:solidFill>
              <a:srgbClr val="A63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348245" y="409575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0" y="0"/>
                </a:moveTo>
                <a:lnTo>
                  <a:pt x="276559" y="0"/>
                </a:lnTo>
              </a:path>
            </a:pathLst>
          </a:custGeom>
          <a:ln w="13970">
            <a:solidFill>
              <a:srgbClr val="A7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339498" y="4082732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052" y="0"/>
                </a:lnTo>
              </a:path>
            </a:pathLst>
          </a:custGeom>
          <a:ln w="14605">
            <a:solidFill>
              <a:srgbClr val="A9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330752" y="4069397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4">
                <a:moveTo>
                  <a:pt x="0" y="0"/>
                </a:moveTo>
                <a:lnTo>
                  <a:pt x="311545" y="0"/>
                </a:lnTo>
              </a:path>
            </a:pathLst>
          </a:custGeom>
          <a:ln w="14605">
            <a:solidFill>
              <a:srgbClr val="AA3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322422" y="4056379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206" y="0"/>
                </a:lnTo>
              </a:path>
            </a:pathLst>
          </a:custGeom>
          <a:ln w="13970">
            <a:solidFill>
              <a:srgbClr val="AB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313675" y="4043362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699" y="0"/>
                </a:lnTo>
              </a:path>
            </a:pathLst>
          </a:custGeom>
          <a:ln w="14605">
            <a:solidFill>
              <a:srgbClr val="AC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304512" y="4029710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025" y="0"/>
                </a:lnTo>
              </a:path>
            </a:pathLst>
          </a:custGeom>
          <a:ln w="15240">
            <a:solidFill>
              <a:srgbClr val="AC32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296182" y="401637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685" y="0"/>
                </a:lnTo>
              </a:path>
            </a:pathLst>
          </a:custGeom>
          <a:ln w="13970">
            <a:solidFill>
              <a:srgbClr val="AD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287435" y="4003357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179" y="0"/>
                </a:lnTo>
              </a:path>
            </a:pathLst>
          </a:custGeom>
          <a:ln w="14605">
            <a:solidFill>
              <a:srgbClr val="AE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278688" y="3990022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72" y="0"/>
                </a:lnTo>
              </a:path>
            </a:pathLst>
          </a:custGeom>
          <a:ln w="14605">
            <a:solidFill>
              <a:srgbClr val="B033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270358" y="3977004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332" y="0"/>
                </a:lnTo>
              </a:path>
            </a:pathLst>
          </a:custGeom>
          <a:ln w="13970">
            <a:solidFill>
              <a:srgbClr val="B1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254115" y="3957002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819" y="0"/>
                </a:lnTo>
              </a:path>
            </a:pathLst>
          </a:custGeom>
          <a:ln w="28575">
            <a:solidFill>
              <a:srgbClr val="B2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339840" y="393700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333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339840" y="392398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4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339840" y="391064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6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339840" y="3897629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734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339840" y="387794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27940">
            <a:solidFill>
              <a:srgbClr val="B8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339840" y="385826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9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339840" y="384492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5240">
            <a:solidFill>
              <a:srgbClr val="BA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339840" y="383127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B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339840" y="3818254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D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339840" y="380523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E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339840" y="379190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F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339840" y="377888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F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339840" y="376555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5240">
            <a:solidFill>
              <a:srgbClr val="C0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339840" y="375189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1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339840" y="3738879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C3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339840" y="372586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4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339840" y="371252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5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339840" y="369951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C5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339840" y="368649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6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339840" y="3665220"/>
            <a:ext cx="293370" cy="15240"/>
          </a:xfrm>
          <a:custGeom>
            <a:avLst/>
            <a:gdLst/>
            <a:ahLst/>
            <a:cxnLst/>
            <a:rect l="l" t="t" r="r" b="b"/>
            <a:pathLst>
              <a:path w="293370" h="15239">
                <a:moveTo>
                  <a:pt x="0" y="15240"/>
                </a:moveTo>
                <a:lnTo>
                  <a:pt x="293370" y="15240"/>
                </a:lnTo>
                <a:lnTo>
                  <a:pt x="29337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93B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339840" y="3625850"/>
            <a:ext cx="293370" cy="40640"/>
          </a:xfrm>
          <a:custGeom>
            <a:avLst/>
            <a:gdLst/>
            <a:ahLst/>
            <a:cxnLst/>
            <a:rect l="l" t="t" r="r" b="b"/>
            <a:pathLst>
              <a:path w="293370" h="40639">
                <a:moveTo>
                  <a:pt x="0" y="40640"/>
                </a:moveTo>
                <a:lnTo>
                  <a:pt x="293370" y="40640"/>
                </a:lnTo>
                <a:lnTo>
                  <a:pt x="29337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C93B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339840" y="3585845"/>
            <a:ext cx="293370" cy="41275"/>
          </a:xfrm>
          <a:custGeom>
            <a:avLst/>
            <a:gdLst/>
            <a:ahLst/>
            <a:cxnLst/>
            <a:rect l="l" t="t" r="r" b="b"/>
            <a:pathLst>
              <a:path w="293370" h="41275">
                <a:moveTo>
                  <a:pt x="0" y="41275"/>
                </a:moveTo>
                <a:lnTo>
                  <a:pt x="293370" y="41275"/>
                </a:lnTo>
                <a:lnTo>
                  <a:pt x="29337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339840" y="3547110"/>
            <a:ext cx="293370" cy="39370"/>
          </a:xfrm>
          <a:custGeom>
            <a:avLst/>
            <a:gdLst/>
            <a:ahLst/>
            <a:cxnLst/>
            <a:rect l="l" t="t" r="r" b="b"/>
            <a:pathLst>
              <a:path w="293370" h="39370">
                <a:moveTo>
                  <a:pt x="293370" y="33019"/>
                </a:moveTo>
                <a:lnTo>
                  <a:pt x="69028" y="0"/>
                </a:lnTo>
                <a:lnTo>
                  <a:pt x="159552" y="0"/>
                </a:lnTo>
                <a:lnTo>
                  <a:pt x="293370" y="33019"/>
                </a:lnTo>
                <a:close/>
              </a:path>
              <a:path w="293370" h="39370">
                <a:moveTo>
                  <a:pt x="293370" y="39370"/>
                </a:moveTo>
                <a:lnTo>
                  <a:pt x="0" y="39370"/>
                </a:lnTo>
                <a:lnTo>
                  <a:pt x="0" y="33019"/>
                </a:lnTo>
                <a:lnTo>
                  <a:pt x="293370" y="33019"/>
                </a:lnTo>
                <a:lnTo>
                  <a:pt x="293370" y="39370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339840" y="3507740"/>
            <a:ext cx="160020" cy="39370"/>
          </a:xfrm>
          <a:custGeom>
            <a:avLst/>
            <a:gdLst/>
            <a:ahLst/>
            <a:cxnLst/>
            <a:rect l="l" t="t" r="r" b="b"/>
            <a:pathLst>
              <a:path w="160020" h="39370">
                <a:moveTo>
                  <a:pt x="159552" y="39370"/>
                </a:moveTo>
                <a:lnTo>
                  <a:pt x="69028" y="39370"/>
                </a:lnTo>
                <a:lnTo>
                  <a:pt x="0" y="29210"/>
                </a:lnTo>
                <a:lnTo>
                  <a:pt x="0" y="0"/>
                </a:lnTo>
                <a:lnTo>
                  <a:pt x="159552" y="39370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478611" y="5800090"/>
            <a:ext cx="15875" cy="12065"/>
          </a:xfrm>
          <a:custGeom>
            <a:avLst/>
            <a:gdLst/>
            <a:ahLst/>
            <a:cxnLst/>
            <a:rect l="l" t="t" r="r" b="b"/>
            <a:pathLst>
              <a:path w="15875" h="12064">
                <a:moveTo>
                  <a:pt x="7913" y="12064"/>
                </a:moveTo>
                <a:lnTo>
                  <a:pt x="0" y="0"/>
                </a:lnTo>
                <a:lnTo>
                  <a:pt x="15827" y="0"/>
                </a:lnTo>
                <a:lnTo>
                  <a:pt x="7913" y="12064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469448" y="5786120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90" h="13970">
                <a:moveTo>
                  <a:pt x="24990" y="13970"/>
                </a:moveTo>
                <a:lnTo>
                  <a:pt x="9163" y="13970"/>
                </a:lnTo>
                <a:lnTo>
                  <a:pt x="0" y="0"/>
                </a:lnTo>
                <a:lnTo>
                  <a:pt x="34153" y="0"/>
                </a:lnTo>
                <a:lnTo>
                  <a:pt x="24990" y="13970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460701" y="5772785"/>
            <a:ext cx="52069" cy="13335"/>
          </a:xfrm>
          <a:custGeom>
            <a:avLst/>
            <a:gdLst/>
            <a:ahLst/>
            <a:cxnLst/>
            <a:rect l="l" t="t" r="r" b="b"/>
            <a:pathLst>
              <a:path w="52070" h="13335">
                <a:moveTo>
                  <a:pt x="42900" y="13335"/>
                </a:moveTo>
                <a:lnTo>
                  <a:pt x="8746" y="13335"/>
                </a:lnTo>
                <a:lnTo>
                  <a:pt x="0" y="0"/>
                </a:lnTo>
                <a:lnTo>
                  <a:pt x="51646" y="0"/>
                </a:lnTo>
                <a:lnTo>
                  <a:pt x="42900" y="13335"/>
                </a:lnTo>
                <a:close/>
              </a:path>
            </a:pathLst>
          </a:custGeom>
          <a:solidFill>
            <a:srgbClr val="9A2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452371" y="5760085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59976" y="12700"/>
                </a:moveTo>
                <a:lnTo>
                  <a:pt x="8330" y="12700"/>
                </a:lnTo>
                <a:lnTo>
                  <a:pt x="0" y="0"/>
                </a:lnTo>
                <a:lnTo>
                  <a:pt x="68306" y="0"/>
                </a:lnTo>
                <a:lnTo>
                  <a:pt x="59976" y="12700"/>
                </a:lnTo>
                <a:close/>
              </a:path>
            </a:pathLst>
          </a:custGeom>
          <a:solidFill>
            <a:srgbClr val="9B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443625" y="5746750"/>
            <a:ext cx="86360" cy="13335"/>
          </a:xfrm>
          <a:custGeom>
            <a:avLst/>
            <a:gdLst/>
            <a:ahLst/>
            <a:cxnLst/>
            <a:rect l="l" t="t" r="r" b="b"/>
            <a:pathLst>
              <a:path w="86359" h="13335">
                <a:moveTo>
                  <a:pt x="77053" y="13335"/>
                </a:moveTo>
                <a:lnTo>
                  <a:pt x="8746" y="13335"/>
                </a:lnTo>
                <a:lnTo>
                  <a:pt x="0" y="0"/>
                </a:lnTo>
                <a:lnTo>
                  <a:pt x="85800" y="0"/>
                </a:lnTo>
                <a:lnTo>
                  <a:pt x="77053" y="13335"/>
                </a:lnTo>
                <a:close/>
              </a:path>
            </a:pathLst>
          </a:custGeom>
          <a:solidFill>
            <a:srgbClr val="9D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434878" y="5733415"/>
            <a:ext cx="103505" cy="13335"/>
          </a:xfrm>
          <a:custGeom>
            <a:avLst/>
            <a:gdLst/>
            <a:ahLst/>
            <a:cxnLst/>
            <a:rect l="l" t="t" r="r" b="b"/>
            <a:pathLst>
              <a:path w="103504" h="13335">
                <a:moveTo>
                  <a:pt x="94546" y="13335"/>
                </a:moveTo>
                <a:lnTo>
                  <a:pt x="8746" y="13335"/>
                </a:lnTo>
                <a:lnTo>
                  <a:pt x="0" y="0"/>
                </a:lnTo>
                <a:lnTo>
                  <a:pt x="103293" y="0"/>
                </a:lnTo>
                <a:lnTo>
                  <a:pt x="94546" y="13335"/>
                </a:lnTo>
                <a:close/>
              </a:path>
            </a:pathLst>
          </a:custGeom>
          <a:solidFill>
            <a:srgbClr val="9E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426548" y="5720715"/>
            <a:ext cx="120014" cy="12700"/>
          </a:xfrm>
          <a:custGeom>
            <a:avLst/>
            <a:gdLst/>
            <a:ahLst/>
            <a:cxnLst/>
            <a:rect l="l" t="t" r="r" b="b"/>
            <a:pathLst>
              <a:path w="120015" h="12700">
                <a:moveTo>
                  <a:pt x="111623" y="12700"/>
                </a:moveTo>
                <a:lnTo>
                  <a:pt x="8330" y="12700"/>
                </a:lnTo>
                <a:lnTo>
                  <a:pt x="0" y="0"/>
                </a:lnTo>
                <a:lnTo>
                  <a:pt x="119953" y="0"/>
                </a:lnTo>
                <a:lnTo>
                  <a:pt x="111623" y="12700"/>
                </a:lnTo>
                <a:close/>
              </a:path>
            </a:pathLst>
          </a:custGeom>
          <a:solidFill>
            <a:srgbClr val="9F2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417385" y="5706745"/>
            <a:ext cx="138430" cy="13970"/>
          </a:xfrm>
          <a:custGeom>
            <a:avLst/>
            <a:gdLst/>
            <a:ahLst/>
            <a:cxnLst/>
            <a:rect l="l" t="t" r="r" b="b"/>
            <a:pathLst>
              <a:path w="138429" h="13970">
                <a:moveTo>
                  <a:pt x="129116" y="13970"/>
                </a:moveTo>
                <a:lnTo>
                  <a:pt x="9163" y="13970"/>
                </a:lnTo>
                <a:lnTo>
                  <a:pt x="0" y="0"/>
                </a:lnTo>
                <a:lnTo>
                  <a:pt x="138279" y="0"/>
                </a:lnTo>
                <a:lnTo>
                  <a:pt x="129116" y="13970"/>
                </a:lnTo>
                <a:close/>
              </a:path>
            </a:pathLst>
          </a:custGeom>
          <a:solidFill>
            <a:srgbClr val="9F2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408638" y="570007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5772" y="0"/>
                </a:lnTo>
              </a:path>
            </a:pathLst>
          </a:custGeom>
          <a:ln w="14605">
            <a:solidFill>
              <a:srgbClr val="A0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400308" y="568706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433" y="0"/>
                </a:lnTo>
              </a:path>
            </a:pathLst>
          </a:custGeom>
          <a:ln w="13970">
            <a:solidFill>
              <a:srgbClr val="A1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391561" y="567404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89926" y="0"/>
                </a:lnTo>
              </a:path>
            </a:pathLst>
          </a:custGeom>
          <a:ln w="14605">
            <a:solidFill>
              <a:srgbClr val="A3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382815" y="5660707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419" y="0"/>
                </a:lnTo>
              </a:path>
            </a:pathLst>
          </a:custGeom>
          <a:ln w="14605">
            <a:solidFill>
              <a:srgbClr val="A4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365322" y="5640704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406" y="0"/>
                </a:lnTo>
              </a:path>
            </a:pathLst>
          </a:custGeom>
          <a:ln w="27940">
            <a:solidFill>
              <a:srgbClr val="A52E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356575" y="5620702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99" y="0"/>
                </a:lnTo>
              </a:path>
            </a:pathLst>
          </a:custGeom>
          <a:ln w="14605">
            <a:solidFill>
              <a:srgbClr val="A63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6348245" y="5607685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0" y="0"/>
                </a:moveTo>
                <a:lnTo>
                  <a:pt x="276559" y="0"/>
                </a:lnTo>
              </a:path>
            </a:pathLst>
          </a:custGeom>
          <a:ln w="13970">
            <a:solidFill>
              <a:srgbClr val="A7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339498" y="5594667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052" y="0"/>
                </a:lnTo>
              </a:path>
            </a:pathLst>
          </a:custGeom>
          <a:ln w="14605">
            <a:solidFill>
              <a:srgbClr val="A9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330752" y="5581332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4">
                <a:moveTo>
                  <a:pt x="0" y="0"/>
                </a:moveTo>
                <a:lnTo>
                  <a:pt x="311546" y="0"/>
                </a:lnTo>
              </a:path>
            </a:pathLst>
          </a:custGeom>
          <a:ln w="14605">
            <a:solidFill>
              <a:srgbClr val="AA3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322422" y="5568315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206" y="0"/>
                </a:lnTo>
              </a:path>
            </a:pathLst>
          </a:custGeom>
          <a:ln w="13970">
            <a:solidFill>
              <a:srgbClr val="AB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313675" y="5555297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699" y="0"/>
                </a:lnTo>
              </a:path>
            </a:pathLst>
          </a:custGeom>
          <a:ln w="14605">
            <a:solidFill>
              <a:srgbClr val="AC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304512" y="554164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025" y="0"/>
                </a:lnTo>
              </a:path>
            </a:pathLst>
          </a:custGeom>
          <a:ln w="15240">
            <a:solidFill>
              <a:srgbClr val="AC32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296182" y="552831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685" y="0"/>
                </a:lnTo>
              </a:path>
            </a:pathLst>
          </a:custGeom>
          <a:ln w="13970">
            <a:solidFill>
              <a:srgbClr val="AD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287435" y="5515292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179" y="0"/>
                </a:lnTo>
              </a:path>
            </a:pathLst>
          </a:custGeom>
          <a:ln w="14605">
            <a:solidFill>
              <a:srgbClr val="AE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278688" y="5501957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72" y="0"/>
                </a:lnTo>
              </a:path>
            </a:pathLst>
          </a:custGeom>
          <a:ln w="14605">
            <a:solidFill>
              <a:srgbClr val="B033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270358" y="5488940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332" y="0"/>
                </a:lnTo>
              </a:path>
            </a:pathLst>
          </a:custGeom>
          <a:ln w="13970">
            <a:solidFill>
              <a:srgbClr val="B1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6254115" y="5468937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819" y="0"/>
                </a:lnTo>
              </a:path>
            </a:pathLst>
          </a:custGeom>
          <a:ln w="28575">
            <a:solidFill>
              <a:srgbClr val="B2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6339840" y="544893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333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6339840" y="543591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4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339840" y="542258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6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339840" y="5402579"/>
            <a:ext cx="293370" cy="13970"/>
          </a:xfrm>
          <a:custGeom>
            <a:avLst/>
            <a:gdLst/>
            <a:ahLst/>
            <a:cxnLst/>
            <a:rect l="l" t="t" r="r" b="b"/>
            <a:pathLst>
              <a:path w="293370" h="13970">
                <a:moveTo>
                  <a:pt x="0" y="13970"/>
                </a:moveTo>
                <a:lnTo>
                  <a:pt x="293370" y="13970"/>
                </a:lnTo>
                <a:lnTo>
                  <a:pt x="29337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B734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339840" y="5375910"/>
            <a:ext cx="293370" cy="27940"/>
          </a:xfrm>
          <a:custGeom>
            <a:avLst/>
            <a:gdLst/>
            <a:ahLst/>
            <a:cxnLst/>
            <a:rect l="l" t="t" r="r" b="b"/>
            <a:pathLst>
              <a:path w="293370" h="27939">
                <a:moveTo>
                  <a:pt x="0" y="27940"/>
                </a:moveTo>
                <a:lnTo>
                  <a:pt x="293370" y="27940"/>
                </a:lnTo>
                <a:lnTo>
                  <a:pt x="2933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B835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339840" y="537019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9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6339840" y="535686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5240">
            <a:solidFill>
              <a:srgbClr val="BA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339840" y="534320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B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6339840" y="533019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D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6339840" y="531717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E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6339840" y="530383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F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6339840" y="529082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F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6339840" y="527748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5240">
            <a:solidFill>
              <a:srgbClr val="C0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6339840" y="526383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1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6339840" y="525081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C3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339840" y="523779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4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339840" y="522446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5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6339840" y="521144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C5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6339840" y="519842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6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 txBox="1"/>
          <p:nvPr/>
        </p:nvSpPr>
        <p:spPr>
          <a:xfrm>
            <a:off x="1368425" y="2029221"/>
            <a:ext cx="489839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0455"/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理方法返回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值类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endParaRPr sz="1800">
              <a:latin typeface="Kozuka Gothic Pro B"/>
              <a:cs typeface="Kozuka Gothic Pro B"/>
            </a:endParaRPr>
          </a:p>
          <a:p>
            <a:pPr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788035"/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5441950" y="3087370"/>
            <a:ext cx="2089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755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ModelAndView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1368425" y="3070860"/>
            <a:ext cx="2089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755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ModelAndView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9" name="object 279"/>
          <p:cNvSpPr/>
          <p:nvPr/>
        </p:nvSpPr>
        <p:spPr>
          <a:xfrm>
            <a:off x="6339840" y="5177154"/>
            <a:ext cx="293370" cy="15240"/>
          </a:xfrm>
          <a:custGeom>
            <a:avLst/>
            <a:gdLst/>
            <a:ahLst/>
            <a:cxnLst/>
            <a:rect l="l" t="t" r="r" b="b"/>
            <a:pathLst>
              <a:path w="293370" h="15239">
                <a:moveTo>
                  <a:pt x="0" y="15240"/>
                </a:moveTo>
                <a:lnTo>
                  <a:pt x="293370" y="15240"/>
                </a:lnTo>
                <a:lnTo>
                  <a:pt x="29337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93B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6339840" y="5137785"/>
            <a:ext cx="293370" cy="40640"/>
          </a:xfrm>
          <a:custGeom>
            <a:avLst/>
            <a:gdLst/>
            <a:ahLst/>
            <a:cxnLst/>
            <a:rect l="l" t="t" r="r" b="b"/>
            <a:pathLst>
              <a:path w="293370" h="40639">
                <a:moveTo>
                  <a:pt x="0" y="40640"/>
                </a:moveTo>
                <a:lnTo>
                  <a:pt x="293370" y="40640"/>
                </a:lnTo>
                <a:lnTo>
                  <a:pt x="29337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C93B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339840" y="5097779"/>
            <a:ext cx="293370" cy="41275"/>
          </a:xfrm>
          <a:custGeom>
            <a:avLst/>
            <a:gdLst/>
            <a:ahLst/>
            <a:cxnLst/>
            <a:rect l="l" t="t" r="r" b="b"/>
            <a:pathLst>
              <a:path w="293370" h="41275">
                <a:moveTo>
                  <a:pt x="0" y="41275"/>
                </a:moveTo>
                <a:lnTo>
                  <a:pt x="293370" y="41275"/>
                </a:lnTo>
                <a:lnTo>
                  <a:pt x="29337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339840" y="5059045"/>
            <a:ext cx="293370" cy="39370"/>
          </a:xfrm>
          <a:custGeom>
            <a:avLst/>
            <a:gdLst/>
            <a:ahLst/>
            <a:cxnLst/>
            <a:rect l="l" t="t" r="r" b="b"/>
            <a:pathLst>
              <a:path w="293370" h="39370">
                <a:moveTo>
                  <a:pt x="293370" y="33019"/>
                </a:moveTo>
                <a:lnTo>
                  <a:pt x="69028" y="0"/>
                </a:lnTo>
                <a:lnTo>
                  <a:pt x="159552" y="0"/>
                </a:lnTo>
                <a:lnTo>
                  <a:pt x="293370" y="33019"/>
                </a:lnTo>
                <a:close/>
              </a:path>
              <a:path w="293370" h="39370">
                <a:moveTo>
                  <a:pt x="293370" y="39370"/>
                </a:moveTo>
                <a:lnTo>
                  <a:pt x="0" y="39370"/>
                </a:lnTo>
                <a:lnTo>
                  <a:pt x="0" y="33019"/>
                </a:lnTo>
                <a:lnTo>
                  <a:pt x="293370" y="33019"/>
                </a:lnTo>
                <a:lnTo>
                  <a:pt x="293370" y="39370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339840" y="5019675"/>
            <a:ext cx="160020" cy="39370"/>
          </a:xfrm>
          <a:custGeom>
            <a:avLst/>
            <a:gdLst/>
            <a:ahLst/>
            <a:cxnLst/>
            <a:rect l="l" t="t" r="r" b="b"/>
            <a:pathLst>
              <a:path w="160020" h="39370">
                <a:moveTo>
                  <a:pt x="159552" y="39370"/>
                </a:moveTo>
                <a:lnTo>
                  <a:pt x="69028" y="39370"/>
                </a:lnTo>
                <a:lnTo>
                  <a:pt x="0" y="29210"/>
                </a:lnTo>
                <a:lnTo>
                  <a:pt x="0" y="0"/>
                </a:lnTo>
                <a:lnTo>
                  <a:pt x="159552" y="39370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349250"/>
            <a:ext cx="65151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/>
            <a:r>
              <a:rPr sz="900" spc="20" dirty="0">
                <a:latin typeface="Arial"/>
                <a:cs typeface="Arial"/>
              </a:rPr>
              <a:t>he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rv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" y="74930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2476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535" y="1245235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90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535" y="1711960"/>
            <a:ext cx="0" cy="1571625"/>
          </a:xfrm>
          <a:custGeom>
            <a:avLst/>
            <a:gdLst/>
            <a:ahLst/>
            <a:cxnLst/>
            <a:rect l="l" t="t" r="r" b="b"/>
            <a:pathLst>
              <a:path h="1571625">
                <a:moveTo>
                  <a:pt x="0" y="15716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535" y="3617595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161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535" y="4103370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1428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535" y="4503420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90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535" y="4979670"/>
            <a:ext cx="0" cy="1286510"/>
          </a:xfrm>
          <a:custGeom>
            <a:avLst/>
            <a:gdLst/>
            <a:ahLst/>
            <a:cxnLst/>
            <a:rect l="l" t="t" r="r" b="b"/>
            <a:pathLst>
              <a:path h="1286510">
                <a:moveTo>
                  <a:pt x="0" y="12865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49250"/>
            <a:ext cx="651510" cy="333375"/>
          </a:xfrm>
          <a:custGeom>
            <a:avLst/>
            <a:gdLst/>
            <a:ahLst/>
            <a:cxnLst/>
            <a:rect l="l" t="t" r="r" b="b"/>
            <a:pathLst>
              <a:path w="651510" h="333375">
                <a:moveTo>
                  <a:pt x="0" y="333375"/>
                </a:moveTo>
                <a:lnTo>
                  <a:pt x="0" y="0"/>
                </a:lnTo>
                <a:lnTo>
                  <a:pt x="651510" y="0"/>
                </a:lnTo>
                <a:lnTo>
                  <a:pt x="651510" y="333375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349250"/>
            <a:ext cx="651510" cy="333375"/>
          </a:xfrm>
          <a:custGeom>
            <a:avLst/>
            <a:gdLst/>
            <a:ahLst/>
            <a:cxnLst/>
            <a:rect l="l" t="t" r="r" b="b"/>
            <a:pathLst>
              <a:path w="651510" h="333375">
                <a:moveTo>
                  <a:pt x="0" y="0"/>
                </a:moveTo>
                <a:lnTo>
                  <a:pt x="651510" y="0"/>
                </a:lnTo>
                <a:lnTo>
                  <a:pt x="651510" y="333375"/>
                </a:lnTo>
                <a:lnTo>
                  <a:pt x="0" y="3333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54037"/>
            <a:ext cx="556260" cy="0"/>
          </a:xfrm>
          <a:custGeom>
            <a:avLst/>
            <a:gdLst/>
            <a:ahLst/>
            <a:cxnLst/>
            <a:rect l="l" t="t" r="r" b="b"/>
            <a:pathLst>
              <a:path w="556260">
                <a:moveTo>
                  <a:pt x="0" y="0"/>
                </a:moveTo>
                <a:lnTo>
                  <a:pt x="55626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160" y="424906"/>
            <a:ext cx="5626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20" dirty="0">
                <a:latin typeface="Arial"/>
                <a:cs typeface="Arial"/>
              </a:rPr>
              <a:t>he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rv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9" y="996950"/>
            <a:ext cx="85725" cy="248285"/>
          </a:xfrm>
          <a:custGeom>
            <a:avLst/>
            <a:gdLst/>
            <a:ahLst/>
            <a:cxnLst/>
            <a:rect l="l" t="t" r="r" b="b"/>
            <a:pathLst>
              <a:path w="85725" h="248284">
                <a:moveTo>
                  <a:pt x="0" y="0"/>
                </a:moveTo>
                <a:lnTo>
                  <a:pt x="85725" y="0"/>
                </a:lnTo>
                <a:lnTo>
                  <a:pt x="85725" y="248285"/>
                </a:lnTo>
                <a:lnTo>
                  <a:pt x="0" y="24828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909" y="1464310"/>
            <a:ext cx="85725" cy="247650"/>
          </a:xfrm>
          <a:custGeom>
            <a:avLst/>
            <a:gdLst/>
            <a:ahLst/>
            <a:cxnLst/>
            <a:rect l="l" t="t" r="r" b="b"/>
            <a:pathLst>
              <a:path w="85725" h="247650">
                <a:moveTo>
                  <a:pt x="0" y="0"/>
                </a:moveTo>
                <a:lnTo>
                  <a:pt x="85725" y="0"/>
                </a:lnTo>
                <a:lnTo>
                  <a:pt x="85725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909" y="3283585"/>
            <a:ext cx="85725" cy="334010"/>
          </a:xfrm>
          <a:custGeom>
            <a:avLst/>
            <a:gdLst/>
            <a:ahLst/>
            <a:cxnLst/>
            <a:rect l="l" t="t" r="r" b="b"/>
            <a:pathLst>
              <a:path w="85725" h="334010">
                <a:moveTo>
                  <a:pt x="0" y="0"/>
                </a:moveTo>
                <a:lnTo>
                  <a:pt x="85725" y="0"/>
                </a:lnTo>
                <a:lnTo>
                  <a:pt x="85725" y="334010"/>
                </a:lnTo>
                <a:lnTo>
                  <a:pt x="0" y="334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909" y="3779520"/>
            <a:ext cx="85725" cy="323850"/>
          </a:xfrm>
          <a:custGeom>
            <a:avLst/>
            <a:gdLst/>
            <a:ahLst/>
            <a:cxnLst/>
            <a:rect l="l" t="t" r="r" b="b"/>
            <a:pathLst>
              <a:path w="85725" h="323850">
                <a:moveTo>
                  <a:pt x="0" y="0"/>
                </a:moveTo>
                <a:lnTo>
                  <a:pt x="85725" y="0"/>
                </a:lnTo>
                <a:lnTo>
                  <a:pt x="857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909" y="424624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909" y="472249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33119" y="349250"/>
            <a:ext cx="201041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/>
            <a:r>
              <a:rPr sz="900" spc="-5" dirty="0">
                <a:latin typeface="Arial"/>
                <a:cs typeface="Arial"/>
              </a:rPr>
              <a:t>A</a:t>
            </a:r>
            <a:r>
              <a:rPr sz="900" spc="20" dirty="0">
                <a:latin typeface="Arial"/>
                <a:cs typeface="Arial"/>
              </a:rPr>
              <a:t>nno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on</a:t>
            </a:r>
            <a:r>
              <a:rPr sz="900" dirty="0">
                <a:latin typeface="Arial"/>
                <a:cs typeface="Arial"/>
              </a:rPr>
              <a:t>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hod</a:t>
            </a:r>
            <a:r>
              <a:rPr sz="900" spc="25" dirty="0">
                <a:latin typeface="Arial"/>
                <a:cs typeface="Arial"/>
              </a:rPr>
              <a:t>H</a:t>
            </a:r>
            <a:r>
              <a:rPr sz="900" spc="2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20" dirty="0">
                <a:latin typeface="Arial"/>
                <a:cs typeface="Arial"/>
              </a:rPr>
              <a:t>dap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42770" y="749300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7150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42770" y="171196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42770" y="2159635"/>
            <a:ext cx="0" cy="657225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6572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42770" y="3074035"/>
            <a:ext cx="0" cy="3192145"/>
          </a:xfrm>
          <a:custGeom>
            <a:avLst/>
            <a:gdLst/>
            <a:ahLst/>
            <a:cxnLst/>
            <a:rect l="l" t="t" r="r" b="b"/>
            <a:pathLst>
              <a:path h="3192145">
                <a:moveTo>
                  <a:pt x="0" y="31921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33119" y="349250"/>
            <a:ext cx="2010410" cy="3333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/>
            <a:r>
              <a:rPr sz="900" u="sng" spc="-5" dirty="0">
                <a:latin typeface="Arial"/>
                <a:cs typeface="Arial"/>
              </a:rPr>
              <a:t>A</a:t>
            </a:r>
            <a:r>
              <a:rPr sz="900" u="sng" spc="20" dirty="0">
                <a:latin typeface="Arial"/>
                <a:cs typeface="Arial"/>
              </a:rPr>
              <a:t>nno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0" dirty="0">
                <a:latin typeface="Arial"/>
                <a:cs typeface="Arial"/>
              </a:rPr>
              <a:t>a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5" dirty="0">
                <a:latin typeface="Arial"/>
                <a:cs typeface="Arial"/>
              </a:rPr>
              <a:t>i</a:t>
            </a:r>
            <a:r>
              <a:rPr sz="900" u="sng" spc="20" dirty="0">
                <a:latin typeface="Arial"/>
                <a:cs typeface="Arial"/>
              </a:rPr>
              <a:t>on</a:t>
            </a:r>
            <a:r>
              <a:rPr sz="900" u="sng" dirty="0">
                <a:latin typeface="Arial"/>
                <a:cs typeface="Arial"/>
              </a:rPr>
              <a:t>M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0" dirty="0">
                <a:latin typeface="Arial"/>
                <a:cs typeface="Arial"/>
              </a:rPr>
              <a:t>hod</a:t>
            </a:r>
            <a:r>
              <a:rPr sz="900" u="sng" spc="25" dirty="0">
                <a:latin typeface="Arial"/>
                <a:cs typeface="Arial"/>
              </a:rPr>
              <a:t>H</a:t>
            </a:r>
            <a:r>
              <a:rPr sz="900" u="sng" spc="20" dirty="0">
                <a:latin typeface="Arial"/>
                <a:cs typeface="Arial"/>
              </a:rPr>
              <a:t>and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r>
              <a:rPr sz="900" u="sng" spc="-5" dirty="0">
                <a:latin typeface="Arial"/>
                <a:cs typeface="Arial"/>
              </a:rPr>
              <a:t>A</a:t>
            </a:r>
            <a:r>
              <a:rPr sz="900" u="sng" spc="20" dirty="0">
                <a:latin typeface="Arial"/>
                <a:cs typeface="Arial"/>
              </a:rPr>
              <a:t>dap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5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95145" y="1464310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95145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95145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024505" y="349250"/>
            <a:ext cx="167703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900" spc="-5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rv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5" dirty="0">
                <a:latin typeface="Arial"/>
                <a:cs typeface="Arial"/>
              </a:rPr>
              <a:t>H</a:t>
            </a:r>
            <a:r>
              <a:rPr sz="900" spc="2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hod</a:t>
            </a:r>
            <a:r>
              <a:rPr sz="900" spc="-30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k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62704" y="749300"/>
            <a:ext cx="0" cy="1153160"/>
          </a:xfrm>
          <a:custGeom>
            <a:avLst/>
            <a:gdLst/>
            <a:ahLst/>
            <a:cxnLst/>
            <a:rect l="l" t="t" r="r" b="b"/>
            <a:pathLst>
              <a:path h="1153160">
                <a:moveTo>
                  <a:pt x="0" y="115316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62704" y="215963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62704" y="2597785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90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62704" y="3074035"/>
            <a:ext cx="0" cy="3192145"/>
          </a:xfrm>
          <a:custGeom>
            <a:avLst/>
            <a:gdLst/>
            <a:ahLst/>
            <a:cxnLst/>
            <a:rect l="l" t="t" r="r" b="b"/>
            <a:pathLst>
              <a:path h="3192145">
                <a:moveTo>
                  <a:pt x="0" y="31921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024505" y="349250"/>
            <a:ext cx="1677035" cy="3333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120"/>
            <a:r>
              <a:rPr sz="900" u="sng" spc="-5" dirty="0">
                <a:latin typeface="Arial"/>
                <a:cs typeface="Arial"/>
              </a:rPr>
              <a:t>S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rv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5" dirty="0">
                <a:latin typeface="Arial"/>
                <a:cs typeface="Arial"/>
              </a:rPr>
              <a:t>H</a:t>
            </a:r>
            <a:r>
              <a:rPr sz="900" u="sng" spc="20" dirty="0">
                <a:latin typeface="Arial"/>
                <a:cs typeface="Arial"/>
              </a:rPr>
              <a:t>and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rM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0" dirty="0">
                <a:latin typeface="Arial"/>
                <a:cs typeface="Arial"/>
              </a:rPr>
              <a:t>hod</a:t>
            </a:r>
            <a:r>
              <a:rPr sz="900" u="sng" spc="-30" dirty="0">
                <a:latin typeface="Arial"/>
                <a:cs typeface="Arial"/>
              </a:rPr>
              <a:t>I</a:t>
            </a:r>
            <a:r>
              <a:rPr sz="900" u="sng" spc="20" dirty="0">
                <a:latin typeface="Arial"/>
                <a:cs typeface="Arial"/>
              </a:rPr>
              <a:t>n</a:t>
            </a:r>
            <a:r>
              <a:rPr sz="900" u="sng" dirty="0">
                <a:latin typeface="Arial"/>
                <a:cs typeface="Arial"/>
              </a:rPr>
              <a:t>v</a:t>
            </a:r>
            <a:r>
              <a:rPr sz="900" u="sng" spc="20" dirty="0">
                <a:latin typeface="Arial"/>
                <a:cs typeface="Arial"/>
              </a:rPr>
              <a:t>o</a:t>
            </a:r>
            <a:r>
              <a:rPr sz="900" u="sng" dirty="0">
                <a:latin typeface="Arial"/>
                <a:cs typeface="Arial"/>
              </a:rPr>
              <a:t>k</a:t>
            </a:r>
            <a:r>
              <a:rPr sz="900" u="sng" spc="25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24604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24604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24604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939665" y="349250"/>
            <a:ext cx="85725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/>
            <a:r>
              <a:rPr sz="900" spc="25" dirty="0">
                <a:latin typeface="Arial"/>
                <a:cs typeface="Arial"/>
              </a:rPr>
              <a:t>U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5" dirty="0">
                <a:latin typeface="Arial"/>
                <a:cs typeface="Arial"/>
              </a:rPr>
              <a:t>H</a:t>
            </a:r>
            <a:r>
              <a:rPr sz="900" spc="2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68290" y="749300"/>
            <a:ext cx="0" cy="1600835"/>
          </a:xfrm>
          <a:custGeom>
            <a:avLst/>
            <a:gdLst/>
            <a:ahLst/>
            <a:cxnLst/>
            <a:rect l="l" t="t" r="r" b="b"/>
            <a:pathLst>
              <a:path h="1600835">
                <a:moveTo>
                  <a:pt x="0" y="160083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68290" y="2597785"/>
            <a:ext cx="0" cy="3668395"/>
          </a:xfrm>
          <a:custGeom>
            <a:avLst/>
            <a:gdLst/>
            <a:ahLst/>
            <a:cxnLst/>
            <a:rect l="l" t="t" r="r" b="b"/>
            <a:pathLst>
              <a:path h="3668395">
                <a:moveTo>
                  <a:pt x="0" y="36683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939665" y="349250"/>
            <a:ext cx="857250" cy="3333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/>
            <a:r>
              <a:rPr sz="900" u="sng" spc="25" dirty="0">
                <a:latin typeface="Arial"/>
                <a:cs typeface="Arial"/>
              </a:rPr>
              <a:t>U</a:t>
            </a:r>
            <a:r>
              <a:rPr sz="900" u="sng" dirty="0">
                <a:latin typeface="Arial"/>
                <a:cs typeface="Arial"/>
              </a:rPr>
              <a:t>s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r>
              <a:rPr sz="900" u="sng" spc="25" dirty="0">
                <a:latin typeface="Arial"/>
                <a:cs typeface="Arial"/>
              </a:rPr>
              <a:t>H</a:t>
            </a:r>
            <a:r>
              <a:rPr sz="900" u="sng" spc="20" dirty="0">
                <a:latin typeface="Arial"/>
                <a:cs typeface="Arial"/>
              </a:rPr>
              <a:t>and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30190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977890" y="349250"/>
            <a:ext cx="174371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/>
            <a:r>
              <a:rPr sz="900" spc="-30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na</a:t>
            </a:r>
            <a:r>
              <a:rPr sz="900" spc="25" dirty="0">
                <a:latin typeface="Arial"/>
                <a:cs typeface="Arial"/>
              </a:rPr>
              <a:t>lRe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ou</a:t>
            </a:r>
            <a:r>
              <a:rPr sz="900" dirty="0">
                <a:latin typeface="Arial"/>
                <a:cs typeface="Arial"/>
              </a:rPr>
              <a:t>rc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25" dirty="0">
                <a:latin typeface="Arial"/>
                <a:cs typeface="Arial"/>
              </a:rPr>
              <a:t>wR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854825" y="749300"/>
            <a:ext cx="0" cy="3496945"/>
          </a:xfrm>
          <a:custGeom>
            <a:avLst/>
            <a:gdLst/>
            <a:ahLst/>
            <a:cxnLst/>
            <a:rect l="l" t="t" r="r" b="b"/>
            <a:pathLst>
              <a:path h="3496945">
                <a:moveTo>
                  <a:pt x="0" y="34969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54825" y="4503420"/>
            <a:ext cx="0" cy="1762760"/>
          </a:xfrm>
          <a:custGeom>
            <a:avLst/>
            <a:gdLst/>
            <a:ahLst/>
            <a:cxnLst/>
            <a:rect l="l" t="t" r="r" b="b"/>
            <a:pathLst>
              <a:path h="1762760">
                <a:moveTo>
                  <a:pt x="0" y="176276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977890" y="349250"/>
            <a:ext cx="1743710" cy="3333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95"/>
            <a:r>
              <a:rPr sz="900" u="sng" spc="-30" dirty="0">
                <a:latin typeface="Arial"/>
                <a:cs typeface="Arial"/>
              </a:rPr>
              <a:t>I</a:t>
            </a:r>
            <a:r>
              <a:rPr sz="900" u="sng" spc="20" dirty="0">
                <a:latin typeface="Arial"/>
                <a:cs typeface="Arial"/>
              </a:rPr>
              <a:t>n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r>
              <a:rPr sz="900" u="sng" spc="20" dirty="0">
                <a:latin typeface="Arial"/>
                <a:cs typeface="Arial"/>
              </a:rPr>
              <a:t>na</a:t>
            </a:r>
            <a:r>
              <a:rPr sz="900" u="sng" spc="25" dirty="0">
                <a:latin typeface="Arial"/>
                <a:cs typeface="Arial"/>
              </a:rPr>
              <a:t>lRe</a:t>
            </a:r>
            <a:r>
              <a:rPr sz="900" u="sng" dirty="0">
                <a:latin typeface="Arial"/>
                <a:cs typeface="Arial"/>
              </a:rPr>
              <a:t>s</a:t>
            </a:r>
            <a:r>
              <a:rPr sz="900" u="sng" spc="20" dirty="0">
                <a:latin typeface="Arial"/>
                <a:cs typeface="Arial"/>
              </a:rPr>
              <a:t>ou</a:t>
            </a:r>
            <a:r>
              <a:rPr sz="900" u="sng" dirty="0">
                <a:latin typeface="Arial"/>
                <a:cs typeface="Arial"/>
              </a:rPr>
              <a:t>rc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-5" dirty="0">
                <a:latin typeface="Arial"/>
                <a:cs typeface="Arial"/>
              </a:rPr>
              <a:t>V</a:t>
            </a:r>
            <a:r>
              <a:rPr sz="900" u="sng" spc="25" dirty="0">
                <a:latin typeface="Arial"/>
                <a:cs typeface="Arial"/>
              </a:rPr>
              <a:t>i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25" dirty="0">
                <a:latin typeface="Arial"/>
                <a:cs typeface="Arial"/>
              </a:rPr>
              <a:t>wR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s</a:t>
            </a:r>
            <a:r>
              <a:rPr sz="900" u="sng" spc="20" dirty="0">
                <a:latin typeface="Arial"/>
                <a:cs typeface="Arial"/>
              </a:rPr>
              <a:t>o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dirty="0">
                <a:latin typeface="Arial"/>
                <a:cs typeface="Arial"/>
              </a:rPr>
              <a:t>v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07200" y="424624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902575" y="349250"/>
            <a:ext cx="126428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5"/>
            <a:r>
              <a:rPr sz="900" spc="-30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na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3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ou</a:t>
            </a:r>
            <a:r>
              <a:rPr sz="900" dirty="0">
                <a:latin typeface="Arial"/>
                <a:cs typeface="Arial"/>
              </a:rPr>
              <a:t>rc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98534" y="749300"/>
            <a:ext cx="0" cy="3973195"/>
          </a:xfrm>
          <a:custGeom>
            <a:avLst/>
            <a:gdLst/>
            <a:ahLst/>
            <a:cxnLst/>
            <a:rect l="l" t="t" r="r" b="b"/>
            <a:pathLst>
              <a:path h="3973195">
                <a:moveTo>
                  <a:pt x="0" y="39731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598534" y="4979670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1809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598534" y="5484495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2578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598534" y="5989954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2762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02575" y="349250"/>
            <a:ext cx="1241425" cy="333375"/>
          </a:xfrm>
          <a:custGeom>
            <a:avLst/>
            <a:gdLst/>
            <a:ahLst/>
            <a:cxnLst/>
            <a:rect l="l" t="t" r="r" b="b"/>
            <a:pathLst>
              <a:path w="1241425" h="333375">
                <a:moveTo>
                  <a:pt x="0" y="0"/>
                </a:moveTo>
                <a:lnTo>
                  <a:pt x="1241424" y="0"/>
                </a:lnTo>
                <a:lnTo>
                  <a:pt x="1241424" y="333375"/>
                </a:lnTo>
                <a:lnTo>
                  <a:pt x="0" y="333375"/>
                </a:lnTo>
                <a:lnTo>
                  <a:pt x="0" y="0"/>
                </a:lnTo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902575" y="349250"/>
            <a:ext cx="1241425" cy="0"/>
          </a:xfrm>
          <a:custGeom>
            <a:avLst/>
            <a:gdLst/>
            <a:ahLst/>
            <a:cxnLst/>
            <a:rect l="l" t="t" r="r" b="b"/>
            <a:pathLst>
              <a:path w="1241425">
                <a:moveTo>
                  <a:pt x="0" y="0"/>
                </a:moveTo>
                <a:lnTo>
                  <a:pt x="1241424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902575" y="349250"/>
            <a:ext cx="1241425" cy="333375"/>
          </a:xfrm>
          <a:custGeom>
            <a:avLst/>
            <a:gdLst/>
            <a:ahLst/>
            <a:cxnLst/>
            <a:rect l="l" t="t" r="r" b="b"/>
            <a:pathLst>
              <a:path w="1241425" h="333375">
                <a:moveTo>
                  <a:pt x="1241424" y="333375"/>
                </a:moveTo>
                <a:lnTo>
                  <a:pt x="0" y="333375"/>
                </a:ln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16875" y="554037"/>
            <a:ext cx="1127125" cy="0"/>
          </a:xfrm>
          <a:custGeom>
            <a:avLst/>
            <a:gdLst/>
            <a:ahLst/>
            <a:cxnLst/>
            <a:rect l="l" t="t" r="r" b="b"/>
            <a:pathLst>
              <a:path w="1127125">
                <a:moveTo>
                  <a:pt x="0" y="0"/>
                </a:moveTo>
                <a:lnTo>
                  <a:pt x="1127124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8004175" y="424906"/>
            <a:ext cx="11753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-30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na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3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ou</a:t>
            </a:r>
            <a:r>
              <a:rPr sz="900" dirty="0">
                <a:latin typeface="Arial"/>
                <a:cs typeface="Arial"/>
              </a:rPr>
              <a:t>rc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550909" y="472249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550909" y="5160645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0"/>
                </a:moveTo>
                <a:lnTo>
                  <a:pt x="76200" y="0"/>
                </a:lnTo>
                <a:lnTo>
                  <a:pt x="762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550909" y="5742304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99695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91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996950"/>
            <a:ext cx="41910" cy="15240"/>
          </a:xfrm>
          <a:custGeom>
            <a:avLst/>
            <a:gdLst/>
            <a:ahLst/>
            <a:cxnLst/>
            <a:rect l="l" t="t" r="r" b="b"/>
            <a:pathLst>
              <a:path w="41910" h="15240">
                <a:moveTo>
                  <a:pt x="41910" y="0"/>
                </a:moveTo>
                <a:lnTo>
                  <a:pt x="0" y="1524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977900"/>
            <a:ext cx="41910" cy="19050"/>
          </a:xfrm>
          <a:custGeom>
            <a:avLst/>
            <a:gdLst/>
            <a:ahLst/>
            <a:cxnLst/>
            <a:rect l="l" t="t" r="r" b="b"/>
            <a:pathLst>
              <a:path w="41910" h="19050">
                <a:moveTo>
                  <a:pt x="41910" y="1905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909" y="996950"/>
            <a:ext cx="85725" cy="248285"/>
          </a:xfrm>
          <a:custGeom>
            <a:avLst/>
            <a:gdLst/>
            <a:ahLst/>
            <a:cxnLst/>
            <a:rect l="l" t="t" r="r" b="b"/>
            <a:pathLst>
              <a:path w="85725" h="248284">
                <a:moveTo>
                  <a:pt x="0" y="0"/>
                </a:moveTo>
                <a:lnTo>
                  <a:pt x="85725" y="0"/>
                </a:lnTo>
                <a:lnTo>
                  <a:pt x="85725" y="248285"/>
                </a:lnTo>
                <a:lnTo>
                  <a:pt x="0" y="2482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909" y="996950"/>
            <a:ext cx="85725" cy="248285"/>
          </a:xfrm>
          <a:custGeom>
            <a:avLst/>
            <a:gdLst/>
            <a:ahLst/>
            <a:cxnLst/>
            <a:rect l="l" t="t" r="r" b="b"/>
            <a:pathLst>
              <a:path w="85725" h="248284">
                <a:moveTo>
                  <a:pt x="0" y="0"/>
                </a:moveTo>
                <a:lnTo>
                  <a:pt x="85725" y="0"/>
                </a:lnTo>
                <a:lnTo>
                  <a:pt x="85725" y="248285"/>
                </a:lnTo>
                <a:lnTo>
                  <a:pt x="0" y="24828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909" y="1464310"/>
            <a:ext cx="85725" cy="247650"/>
          </a:xfrm>
          <a:custGeom>
            <a:avLst/>
            <a:gdLst/>
            <a:ahLst/>
            <a:cxnLst/>
            <a:rect l="l" t="t" r="r" b="b"/>
            <a:pathLst>
              <a:path w="85725" h="247650">
                <a:moveTo>
                  <a:pt x="0" y="0"/>
                </a:moveTo>
                <a:lnTo>
                  <a:pt x="85725" y="0"/>
                </a:lnTo>
                <a:lnTo>
                  <a:pt x="85725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1909" y="1464310"/>
            <a:ext cx="85725" cy="247650"/>
          </a:xfrm>
          <a:custGeom>
            <a:avLst/>
            <a:gdLst/>
            <a:ahLst/>
            <a:cxnLst/>
            <a:rect l="l" t="t" r="r" b="b"/>
            <a:pathLst>
              <a:path w="85725" h="247650">
                <a:moveTo>
                  <a:pt x="0" y="0"/>
                </a:moveTo>
                <a:lnTo>
                  <a:pt x="85725" y="0"/>
                </a:lnTo>
                <a:lnTo>
                  <a:pt x="85725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27635" y="1464310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51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90370" y="1464310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90370" y="1416685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47625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676909" y="1301841"/>
            <a:ext cx="5092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25" dirty="0">
                <a:latin typeface="Arial"/>
                <a:cs typeface="Arial"/>
              </a:rPr>
              <a:t>2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hand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795145" y="1464310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795145" y="1464310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795145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795145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880870" y="1902460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10304" y="190246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710304" y="1864360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2211070" y="1759041"/>
            <a:ext cx="129984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20" dirty="0">
                <a:latin typeface="Arial"/>
                <a:cs typeface="Arial"/>
              </a:rPr>
              <a:t>3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k</a:t>
            </a:r>
            <a:r>
              <a:rPr sz="900" spc="25" dirty="0">
                <a:latin typeface="Arial"/>
                <a:cs typeface="Arial"/>
              </a:rPr>
              <a:t>eH</a:t>
            </a:r>
            <a:r>
              <a:rPr sz="900" spc="2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ho</a:t>
            </a:r>
            <a:r>
              <a:rPr sz="90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824604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24604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824604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24604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910329" y="2350135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15890" y="2350135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15890" y="230251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47625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4373879" y="2197191"/>
            <a:ext cx="40449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20" dirty="0">
                <a:latin typeface="Arial"/>
                <a:cs typeface="Arial"/>
              </a:rPr>
              <a:t>4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lo</a:t>
            </a:r>
            <a:r>
              <a:rPr sz="900" spc="20" dirty="0">
                <a:latin typeface="Arial"/>
                <a:cs typeface="Arial"/>
              </a:rPr>
              <a:t>g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330190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330190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95145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95145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880870" y="2816860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710304" y="281686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710304" y="2778760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24604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24604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1909" y="3283585"/>
            <a:ext cx="85725" cy="334010"/>
          </a:xfrm>
          <a:custGeom>
            <a:avLst/>
            <a:gdLst/>
            <a:ahLst/>
            <a:cxnLst/>
            <a:rect l="l" t="t" r="r" b="b"/>
            <a:pathLst>
              <a:path w="85725" h="334010">
                <a:moveTo>
                  <a:pt x="0" y="0"/>
                </a:moveTo>
                <a:lnTo>
                  <a:pt x="85725" y="0"/>
                </a:lnTo>
                <a:lnTo>
                  <a:pt x="85725" y="334010"/>
                </a:lnTo>
                <a:lnTo>
                  <a:pt x="0" y="3340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1909" y="3283585"/>
            <a:ext cx="85725" cy="334010"/>
          </a:xfrm>
          <a:custGeom>
            <a:avLst/>
            <a:gdLst/>
            <a:ahLst/>
            <a:cxnLst/>
            <a:rect l="l" t="t" r="r" b="b"/>
            <a:pathLst>
              <a:path w="85725" h="334010">
                <a:moveTo>
                  <a:pt x="0" y="0"/>
                </a:moveTo>
                <a:lnTo>
                  <a:pt x="85725" y="0"/>
                </a:lnTo>
                <a:lnTo>
                  <a:pt x="85725" y="334010"/>
                </a:lnTo>
                <a:lnTo>
                  <a:pt x="0" y="334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37160" y="328358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65784" y="3283585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37160" y="337883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4286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37160" y="3378835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0" y="0"/>
                </a:moveTo>
                <a:lnTo>
                  <a:pt x="104775" y="381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37160" y="333121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0" y="47625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1909" y="3779520"/>
            <a:ext cx="85725" cy="323850"/>
          </a:xfrm>
          <a:custGeom>
            <a:avLst/>
            <a:gdLst/>
            <a:ahLst/>
            <a:cxnLst/>
            <a:rect l="l" t="t" r="r" b="b"/>
            <a:pathLst>
              <a:path w="85725" h="323850">
                <a:moveTo>
                  <a:pt x="0" y="0"/>
                </a:moveTo>
                <a:lnTo>
                  <a:pt x="85725" y="0"/>
                </a:lnTo>
                <a:lnTo>
                  <a:pt x="857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1909" y="3779520"/>
            <a:ext cx="85725" cy="323850"/>
          </a:xfrm>
          <a:custGeom>
            <a:avLst/>
            <a:gdLst/>
            <a:ahLst/>
            <a:cxnLst/>
            <a:rect l="l" t="t" r="r" b="b"/>
            <a:pathLst>
              <a:path w="85725" h="323850">
                <a:moveTo>
                  <a:pt x="0" y="0"/>
                </a:moveTo>
                <a:lnTo>
                  <a:pt x="85725" y="0"/>
                </a:lnTo>
                <a:lnTo>
                  <a:pt x="857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37160" y="377952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65784" y="3779520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37160" y="386524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4286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37160" y="3865245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0" y="0"/>
                </a:moveTo>
                <a:lnTo>
                  <a:pt x="104775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37160" y="381762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0" y="47625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1909" y="424624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1909" y="424624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27635" y="4246245"/>
            <a:ext cx="6679565" cy="0"/>
          </a:xfrm>
          <a:custGeom>
            <a:avLst/>
            <a:gdLst/>
            <a:ahLst/>
            <a:cxnLst/>
            <a:rect l="l" t="t" r="r" b="b"/>
            <a:pathLst>
              <a:path w="6679565">
                <a:moveTo>
                  <a:pt x="0" y="0"/>
                </a:moveTo>
                <a:lnTo>
                  <a:pt x="667956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702425" y="4246245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702425" y="4208145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807200" y="424624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807200" y="424624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1909" y="472249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1909" y="472249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27635" y="4722495"/>
            <a:ext cx="8423275" cy="0"/>
          </a:xfrm>
          <a:custGeom>
            <a:avLst/>
            <a:gdLst/>
            <a:ahLst/>
            <a:cxnLst/>
            <a:rect l="l" t="t" r="r" b="b"/>
            <a:pathLst>
              <a:path w="8423275">
                <a:moveTo>
                  <a:pt x="0" y="0"/>
                </a:moveTo>
                <a:lnTo>
                  <a:pt x="84232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445500" y="4722495"/>
            <a:ext cx="105410" cy="47625"/>
          </a:xfrm>
          <a:custGeom>
            <a:avLst/>
            <a:gdLst/>
            <a:ahLst/>
            <a:cxnLst/>
            <a:rect l="l" t="t" r="r" b="b"/>
            <a:pathLst>
              <a:path w="105409" h="47625">
                <a:moveTo>
                  <a:pt x="10541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445500" y="4684395"/>
            <a:ext cx="105410" cy="38100"/>
          </a:xfrm>
          <a:custGeom>
            <a:avLst/>
            <a:gdLst/>
            <a:ahLst/>
            <a:cxnLst/>
            <a:rect l="l" t="t" r="r" b="b"/>
            <a:pathLst>
              <a:path w="105409" h="38100">
                <a:moveTo>
                  <a:pt x="105410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550909" y="472249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550909" y="472249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550909" y="5160645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0"/>
                </a:moveTo>
                <a:lnTo>
                  <a:pt x="76200" y="0"/>
                </a:lnTo>
                <a:lnTo>
                  <a:pt x="762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550909" y="5160645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0"/>
                </a:moveTo>
                <a:lnTo>
                  <a:pt x="76200" y="0"/>
                </a:lnTo>
                <a:lnTo>
                  <a:pt x="762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646159" y="516064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074784" y="5160645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646159" y="524637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4286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646159" y="5246370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0" y="0"/>
                </a:moveTo>
                <a:lnTo>
                  <a:pt x="104775" y="381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646159" y="5198745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0" y="47625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550909" y="5742304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550909" y="5742304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636634" y="5742304"/>
            <a:ext cx="507365" cy="0"/>
          </a:xfrm>
          <a:custGeom>
            <a:avLst/>
            <a:gdLst/>
            <a:ahLst/>
            <a:cxnLst/>
            <a:rect l="l" t="t" r="r" b="b"/>
            <a:pathLst>
              <a:path w="507365">
                <a:moveTo>
                  <a:pt x="0" y="0"/>
                </a:moveTo>
                <a:lnTo>
                  <a:pt x="507364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166620" y="1235710"/>
            <a:ext cx="1610360" cy="371475"/>
          </a:xfrm>
          <a:custGeom>
            <a:avLst/>
            <a:gdLst/>
            <a:ahLst/>
            <a:cxnLst/>
            <a:rect l="l" t="t" r="r" b="b"/>
            <a:pathLst>
              <a:path w="1610360" h="371475">
                <a:moveTo>
                  <a:pt x="1610360" y="371475"/>
                </a:moveTo>
                <a:lnTo>
                  <a:pt x="0" y="371475"/>
                </a:lnTo>
                <a:lnTo>
                  <a:pt x="0" y="0"/>
                </a:lnTo>
                <a:lnTo>
                  <a:pt x="1505585" y="0"/>
                </a:lnTo>
                <a:lnTo>
                  <a:pt x="1610360" y="104775"/>
                </a:lnTo>
                <a:lnTo>
                  <a:pt x="1610360" y="3714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166620" y="1235710"/>
            <a:ext cx="1610360" cy="371475"/>
          </a:xfrm>
          <a:custGeom>
            <a:avLst/>
            <a:gdLst/>
            <a:ahLst/>
            <a:cxnLst/>
            <a:rect l="l" t="t" r="r" b="b"/>
            <a:pathLst>
              <a:path w="1610360" h="371475">
                <a:moveTo>
                  <a:pt x="0" y="0"/>
                </a:moveTo>
                <a:lnTo>
                  <a:pt x="1505585" y="0"/>
                </a:lnTo>
                <a:lnTo>
                  <a:pt x="1610360" y="104775"/>
                </a:lnTo>
                <a:lnTo>
                  <a:pt x="1610360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166620" y="1235710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5">
                <a:moveTo>
                  <a:pt x="0" y="0"/>
                </a:moveTo>
                <a:lnTo>
                  <a:pt x="150558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672204" y="123571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0"/>
                </a:moveTo>
                <a:lnTo>
                  <a:pt x="104775" y="1047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776979" y="1340485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166620" y="1607185"/>
            <a:ext cx="1610360" cy="0"/>
          </a:xfrm>
          <a:custGeom>
            <a:avLst/>
            <a:gdLst/>
            <a:ahLst/>
            <a:cxnLst/>
            <a:rect l="l" t="t" r="r" b="b"/>
            <a:pathLst>
              <a:path w="1610360">
                <a:moveTo>
                  <a:pt x="161036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166620" y="1235710"/>
            <a:ext cx="0" cy="371475"/>
          </a:xfrm>
          <a:custGeom>
            <a:avLst/>
            <a:gdLst/>
            <a:ahLst/>
            <a:cxnLst/>
            <a:rect l="l" t="t" r="r" b="b"/>
            <a:pathLst>
              <a:path h="371475">
                <a:moveTo>
                  <a:pt x="0" y="371475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672204" y="1235710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672204" y="1340485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162560" y="2306280"/>
            <a:ext cx="3285490" cy="97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150"/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od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ndVi</a:t>
            </a:r>
            <a:r>
              <a:rPr sz="1100" spc="-10" dirty="0">
                <a:latin typeface="Calibri"/>
                <a:cs typeface="Calibri"/>
              </a:rPr>
              <a:t>ew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宋体"/>
                <a:cs typeface="宋体"/>
              </a:rPr>
              <a:t>对</a:t>
            </a:r>
            <a:r>
              <a:rPr sz="1100" dirty="0">
                <a:latin typeface="MS Mincho"/>
                <a:cs typeface="MS Mincho"/>
              </a:rPr>
              <a:t>象</a:t>
            </a:r>
            <a:endParaRPr sz="1100">
              <a:latin typeface="MS Mincho"/>
              <a:cs typeface="MS Mincho"/>
            </a:endParaRPr>
          </a:p>
          <a:p>
            <a:pPr>
              <a:spcBef>
                <a:spcPts val="0"/>
              </a:spcBef>
            </a:pPr>
            <a:endParaRPr sz="1350">
              <a:latin typeface="Times New Roman"/>
              <a:cs typeface="Times New Roman"/>
            </a:endParaRPr>
          </a:p>
          <a:p>
            <a:pPr marL="2127885"/>
            <a:r>
              <a:rPr sz="900" spc="20" dirty="0">
                <a:latin typeface="Arial"/>
                <a:cs typeface="Arial"/>
              </a:rPr>
              <a:t>5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ge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dirty="0">
                <a:latin typeface="Arial"/>
                <a:cs typeface="Arial"/>
              </a:rPr>
              <a:t>M</a:t>
            </a:r>
            <a:r>
              <a:rPr sz="900" spc="25" dirty="0">
                <a:latin typeface="Arial"/>
                <a:cs typeface="Arial"/>
              </a:rPr>
              <a:t>o</a:t>
            </a:r>
            <a:r>
              <a:rPr sz="900" spc="20" dirty="0">
                <a:latin typeface="Arial"/>
                <a:cs typeface="Arial"/>
              </a:rPr>
              <a:t>de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20" dirty="0">
                <a:latin typeface="Arial"/>
                <a:cs typeface="Arial"/>
              </a:rPr>
              <a:t>nd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  <a:p>
            <a:endParaRPr sz="900">
              <a:latin typeface="Times New Roman"/>
              <a:cs typeface="Times New Roman"/>
            </a:endParaRPr>
          </a:p>
          <a:p>
            <a:endParaRPr sz="900">
              <a:latin typeface="Times New Roman"/>
              <a:cs typeface="Times New Roman"/>
            </a:endParaRPr>
          </a:p>
          <a:p>
            <a:pPr marL="12700">
              <a:spcBef>
                <a:spcPts val="525"/>
              </a:spcBef>
            </a:pPr>
            <a:r>
              <a:rPr sz="900" spc="20" dirty="0">
                <a:latin typeface="Arial"/>
                <a:cs typeface="Arial"/>
              </a:rPr>
              <a:t>6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p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c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ss</a:t>
            </a:r>
            <a:r>
              <a:rPr sz="900" spc="30" dirty="0">
                <a:latin typeface="Arial"/>
                <a:cs typeface="Arial"/>
              </a:rPr>
              <a:t>D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pa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dirty="0">
                <a:latin typeface="Arial"/>
                <a:cs typeface="Arial"/>
              </a:rPr>
              <a:t>c</a:t>
            </a:r>
            <a:r>
              <a:rPr sz="900" spc="20" dirty="0">
                <a:latin typeface="Arial"/>
                <a:cs typeface="Arial"/>
              </a:rPr>
              <a:t>h</a:t>
            </a:r>
            <a:r>
              <a:rPr sz="900" spc="25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u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19709" y="3626575"/>
            <a:ext cx="1099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20" dirty="0">
                <a:latin typeface="Arial"/>
                <a:cs typeface="Arial"/>
              </a:rPr>
              <a:t>7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25" dirty="0">
                <a:latin typeface="Arial"/>
                <a:cs typeface="Arial"/>
              </a:rPr>
              <a:t>wN</a:t>
            </a:r>
            <a:r>
              <a:rPr sz="900" spc="2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me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325370" y="4064725"/>
            <a:ext cx="6826250" cy="108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20" dirty="0">
                <a:latin typeface="Arial"/>
                <a:cs typeface="Arial"/>
              </a:rPr>
              <a:t>8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5" dirty="0">
                <a:latin typeface="Arial"/>
                <a:cs typeface="Arial"/>
              </a:rPr>
              <a:t>ol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25" dirty="0">
                <a:latin typeface="Arial"/>
                <a:cs typeface="Arial"/>
              </a:rPr>
              <a:t>wN</a:t>
            </a:r>
            <a:r>
              <a:rPr sz="900" spc="2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me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R="1307465" algn="r"/>
            <a:r>
              <a:rPr sz="900" dirty="0">
                <a:latin typeface="Batang"/>
                <a:cs typeface="Batang"/>
              </a:rPr>
              <a:t>渲</a:t>
            </a:r>
            <a:r>
              <a:rPr sz="900" dirty="0">
                <a:latin typeface="MS Mincho"/>
                <a:cs typeface="MS Mincho"/>
              </a:rPr>
              <a:t>染</a:t>
            </a:r>
            <a:r>
              <a:rPr sz="900" dirty="0">
                <a:latin typeface="宋体"/>
                <a:cs typeface="宋体"/>
              </a:rPr>
              <a:t>视图</a:t>
            </a:r>
            <a:endParaRPr sz="900">
              <a:latin typeface="宋体"/>
              <a:cs typeface="宋体"/>
            </a:endParaRPr>
          </a:p>
          <a:p>
            <a:pPr marL="12700">
              <a:spcBef>
                <a:spcPts val="720"/>
              </a:spcBef>
            </a:pPr>
            <a:r>
              <a:rPr sz="900" spc="20" dirty="0">
                <a:latin typeface="Arial"/>
                <a:cs typeface="Arial"/>
              </a:rPr>
              <a:t>9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en</a:t>
            </a:r>
            <a:r>
              <a:rPr sz="900" spc="25" dirty="0">
                <a:latin typeface="Arial"/>
                <a:cs typeface="Arial"/>
              </a:rPr>
              <a:t>d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  <a:p>
            <a:endParaRPr sz="9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R="5080" algn="r"/>
            <a:r>
              <a:rPr sz="900" spc="20" dirty="0">
                <a:latin typeface="Arial"/>
                <a:cs typeface="Arial"/>
              </a:rPr>
              <a:t>10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xp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8766809" y="5588725"/>
            <a:ext cx="3492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20" dirty="0">
                <a:latin typeface="Arial"/>
                <a:cs typeface="Arial"/>
              </a:rPr>
              <a:t>11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f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182495" y="1296233"/>
            <a:ext cx="13976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dirty="0">
                <a:latin typeface="宋体"/>
                <a:cs typeface="宋体"/>
              </a:rPr>
              <a:t>调</a:t>
            </a:r>
            <a:r>
              <a:rPr sz="900" dirty="0">
                <a:latin typeface="MS Mincho"/>
                <a:cs typeface="MS Mincho"/>
              </a:rPr>
              <a:t>用目</a:t>
            </a:r>
            <a:r>
              <a:rPr sz="900" dirty="0">
                <a:latin typeface="宋体"/>
                <a:cs typeface="宋体"/>
              </a:rPr>
              <a:t>标</a:t>
            </a:r>
            <a:r>
              <a:rPr sz="900" spc="5" dirty="0">
                <a:latin typeface="宋体"/>
                <a:cs typeface="宋体"/>
              </a:rPr>
              <a:t>处</a:t>
            </a:r>
            <a:r>
              <a:rPr sz="900" dirty="0">
                <a:latin typeface="MS Mincho"/>
                <a:cs typeface="MS Mincho"/>
              </a:rPr>
              <a:t>理器的目</a:t>
            </a:r>
            <a:r>
              <a:rPr sz="900" dirty="0">
                <a:latin typeface="宋体"/>
                <a:cs typeface="宋体"/>
              </a:rPr>
              <a:t>标</a:t>
            </a:r>
            <a:r>
              <a:rPr sz="900" dirty="0">
                <a:latin typeface="MS Mincho"/>
                <a:cs typeface="MS Mincho"/>
              </a:rPr>
              <a:t>方法</a:t>
            </a:r>
            <a:endParaRPr sz="900">
              <a:latin typeface="MS Mincho"/>
              <a:cs typeface="MS Mincho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586479" y="3684270"/>
            <a:ext cx="2248535" cy="495300"/>
          </a:xfrm>
          <a:custGeom>
            <a:avLst/>
            <a:gdLst/>
            <a:ahLst/>
            <a:cxnLst/>
            <a:rect l="l" t="t" r="r" b="b"/>
            <a:pathLst>
              <a:path w="2248535" h="495300">
                <a:moveTo>
                  <a:pt x="2248535" y="495300"/>
                </a:moveTo>
                <a:lnTo>
                  <a:pt x="0" y="495300"/>
                </a:lnTo>
                <a:lnTo>
                  <a:pt x="0" y="0"/>
                </a:lnTo>
                <a:lnTo>
                  <a:pt x="2143760" y="0"/>
                </a:lnTo>
                <a:lnTo>
                  <a:pt x="2248535" y="95250"/>
                </a:lnTo>
                <a:lnTo>
                  <a:pt x="2248535" y="4953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586479" y="3684270"/>
            <a:ext cx="2248535" cy="495300"/>
          </a:xfrm>
          <a:custGeom>
            <a:avLst/>
            <a:gdLst/>
            <a:ahLst/>
            <a:cxnLst/>
            <a:rect l="l" t="t" r="r" b="b"/>
            <a:pathLst>
              <a:path w="2248535" h="495300">
                <a:moveTo>
                  <a:pt x="0" y="0"/>
                </a:moveTo>
                <a:lnTo>
                  <a:pt x="2143760" y="0"/>
                </a:lnTo>
                <a:lnTo>
                  <a:pt x="2248535" y="95250"/>
                </a:lnTo>
                <a:lnTo>
                  <a:pt x="2248535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586479" y="3684270"/>
            <a:ext cx="2143760" cy="0"/>
          </a:xfrm>
          <a:custGeom>
            <a:avLst/>
            <a:gdLst/>
            <a:ahLst/>
            <a:cxnLst/>
            <a:rect l="l" t="t" r="r" b="b"/>
            <a:pathLst>
              <a:path w="2143760">
                <a:moveTo>
                  <a:pt x="0" y="0"/>
                </a:moveTo>
                <a:lnTo>
                  <a:pt x="214376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730240" y="3684270"/>
            <a:ext cx="104775" cy="95250"/>
          </a:xfrm>
          <a:custGeom>
            <a:avLst/>
            <a:gdLst/>
            <a:ahLst/>
            <a:cxnLst/>
            <a:rect l="l" t="t" r="r" b="b"/>
            <a:pathLst>
              <a:path w="104775" h="95250">
                <a:moveTo>
                  <a:pt x="0" y="0"/>
                </a:moveTo>
                <a:lnTo>
                  <a:pt x="104775" y="9525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835015" y="3779520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586479" y="4179570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5">
                <a:moveTo>
                  <a:pt x="224853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586479" y="368427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4953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730240" y="368427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730240" y="37795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3611879" y="3735268"/>
            <a:ext cx="19691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dirty="0">
                <a:latin typeface="MS Mincho"/>
                <a:cs typeface="MS Mincho"/>
              </a:rPr>
              <a:t>由</a:t>
            </a:r>
            <a:r>
              <a:rPr sz="900" dirty="0">
                <a:latin typeface="宋体"/>
                <a:cs typeface="宋体"/>
              </a:rPr>
              <a:t>视图</a:t>
            </a:r>
            <a:r>
              <a:rPr sz="900" dirty="0">
                <a:latin typeface="MS Mincho"/>
                <a:cs typeface="MS Mincho"/>
              </a:rPr>
              <a:t>解析器解析</a:t>
            </a:r>
            <a:r>
              <a:rPr sz="900" spc="5" dirty="0">
                <a:latin typeface="宋体"/>
                <a:cs typeface="宋体"/>
              </a:rPr>
              <a:t>逻</a:t>
            </a:r>
            <a:r>
              <a:rPr sz="900" dirty="0">
                <a:latin typeface="宋体"/>
                <a:cs typeface="宋体"/>
              </a:rPr>
              <a:t>辑视图</a:t>
            </a:r>
            <a:r>
              <a:rPr sz="900" dirty="0">
                <a:latin typeface="MS Mincho"/>
                <a:cs typeface="MS Mincho"/>
              </a:rPr>
              <a:t>到物理</a:t>
            </a:r>
            <a:r>
              <a:rPr sz="900" dirty="0">
                <a:latin typeface="宋体"/>
                <a:cs typeface="宋体"/>
              </a:rPr>
              <a:t>视图</a:t>
            </a:r>
            <a:endParaRPr sz="900">
              <a:latin typeface="宋体"/>
              <a:cs typeface="宋体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7350125" y="4255770"/>
            <a:ext cx="838200" cy="371475"/>
          </a:xfrm>
          <a:custGeom>
            <a:avLst/>
            <a:gdLst/>
            <a:ahLst/>
            <a:cxnLst/>
            <a:rect l="l" t="t" r="r" b="b"/>
            <a:pathLst>
              <a:path w="838200" h="371475">
                <a:moveTo>
                  <a:pt x="838200" y="371475"/>
                </a:moveTo>
                <a:lnTo>
                  <a:pt x="0" y="371475"/>
                </a:lnTo>
                <a:lnTo>
                  <a:pt x="0" y="0"/>
                </a:lnTo>
                <a:lnTo>
                  <a:pt x="733425" y="0"/>
                </a:lnTo>
                <a:lnTo>
                  <a:pt x="838200" y="104775"/>
                </a:lnTo>
                <a:lnTo>
                  <a:pt x="838200" y="3714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350125" y="4255770"/>
            <a:ext cx="838200" cy="371475"/>
          </a:xfrm>
          <a:custGeom>
            <a:avLst/>
            <a:gdLst/>
            <a:ahLst/>
            <a:cxnLst/>
            <a:rect l="l" t="t" r="r" b="b"/>
            <a:pathLst>
              <a:path w="838200" h="371475">
                <a:moveTo>
                  <a:pt x="0" y="0"/>
                </a:moveTo>
                <a:lnTo>
                  <a:pt x="733425" y="0"/>
                </a:lnTo>
                <a:lnTo>
                  <a:pt x="838200" y="104775"/>
                </a:lnTo>
                <a:lnTo>
                  <a:pt x="838200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350125" y="4255770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>
                <a:moveTo>
                  <a:pt x="0" y="0"/>
                </a:moveTo>
                <a:lnTo>
                  <a:pt x="73342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083550" y="425577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0"/>
                </a:moveTo>
                <a:lnTo>
                  <a:pt x="104775" y="1047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188325" y="4360545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350125" y="462724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838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350125" y="4255770"/>
            <a:ext cx="0" cy="371475"/>
          </a:xfrm>
          <a:custGeom>
            <a:avLst/>
            <a:gdLst/>
            <a:ahLst/>
            <a:cxnLst/>
            <a:rect l="l" t="t" r="r" b="b"/>
            <a:pathLst>
              <a:path h="371475">
                <a:moveTo>
                  <a:pt x="0" y="371475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083550" y="4255770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083550" y="4360545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051685" y="2119630"/>
            <a:ext cx="1584325" cy="373380"/>
          </a:xfrm>
          <a:custGeom>
            <a:avLst/>
            <a:gdLst/>
            <a:ahLst/>
            <a:cxnLst/>
            <a:rect l="l" t="t" r="r" b="b"/>
            <a:pathLst>
              <a:path w="1584325" h="373380">
                <a:moveTo>
                  <a:pt x="1584325" y="373380"/>
                </a:moveTo>
                <a:lnTo>
                  <a:pt x="0" y="373380"/>
                </a:lnTo>
                <a:lnTo>
                  <a:pt x="0" y="0"/>
                </a:lnTo>
                <a:lnTo>
                  <a:pt x="1522095" y="0"/>
                </a:lnTo>
                <a:lnTo>
                  <a:pt x="1584325" y="62230"/>
                </a:lnTo>
                <a:lnTo>
                  <a:pt x="1584325" y="37338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051685" y="2119630"/>
            <a:ext cx="1584325" cy="373380"/>
          </a:xfrm>
          <a:custGeom>
            <a:avLst/>
            <a:gdLst/>
            <a:ahLst/>
            <a:cxnLst/>
            <a:rect l="l" t="t" r="r" b="b"/>
            <a:pathLst>
              <a:path w="1584325" h="373380">
                <a:moveTo>
                  <a:pt x="0" y="0"/>
                </a:moveTo>
                <a:lnTo>
                  <a:pt x="1522095" y="0"/>
                </a:lnTo>
                <a:lnTo>
                  <a:pt x="1584325" y="62230"/>
                </a:lnTo>
                <a:lnTo>
                  <a:pt x="1584325" y="373380"/>
                </a:lnTo>
                <a:lnTo>
                  <a:pt x="0" y="373380"/>
                </a:ln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2132329" y="2136100"/>
            <a:ext cx="14224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latin typeface="MS Mincho"/>
                <a:cs typeface="MS Mincho"/>
              </a:rPr>
              <a:t>把目</a:t>
            </a:r>
            <a:r>
              <a:rPr sz="1100" dirty="0">
                <a:latin typeface="宋体"/>
                <a:cs typeface="宋体"/>
              </a:rPr>
              <a:t>标</a:t>
            </a:r>
            <a:r>
              <a:rPr sz="1100" dirty="0">
                <a:latin typeface="MS Mincho"/>
                <a:cs typeface="MS Mincho"/>
              </a:rPr>
              <a:t>方法返回</a:t>
            </a:r>
            <a:r>
              <a:rPr sz="1100" dirty="0">
                <a:latin typeface="宋体"/>
                <a:cs typeface="宋体"/>
              </a:rPr>
              <a:t>值转为</a:t>
            </a:r>
            <a:endParaRPr sz="1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和</a:t>
            </a: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解析器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8155305" cy="360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7785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执</a:t>
            </a:r>
            <a:r>
              <a:rPr sz="2400" dirty="0">
                <a:latin typeface="MS Mincho"/>
                <a:cs typeface="MS Mincho"/>
              </a:rPr>
              <a:t>行完成后，最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返回一个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ModelAndView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于那些返回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Strin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View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ModeMap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等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型的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理方法，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 MVC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也会在内部将它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装配成一个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ModelAndView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</a:t>
            </a:r>
            <a:r>
              <a:rPr sz="2400" dirty="0">
                <a:latin typeface="MS Mincho"/>
                <a:cs typeface="MS Mincho"/>
              </a:rPr>
              <a:t>，它包含了</a:t>
            </a:r>
            <a:r>
              <a:rPr sz="2400" dirty="0">
                <a:latin typeface="宋体"/>
                <a:cs typeface="宋体"/>
              </a:rPr>
              <a:t>逻辑</a:t>
            </a:r>
            <a:r>
              <a:rPr sz="2400" dirty="0">
                <a:latin typeface="MS Mincho"/>
                <a:cs typeface="MS Mincho"/>
              </a:rPr>
              <a:t>名和模型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象的</a:t>
            </a:r>
            <a:r>
              <a:rPr sz="2400" dirty="0">
                <a:latin typeface="宋体"/>
                <a:cs typeface="宋体"/>
              </a:rPr>
              <a:t>视图</a:t>
            </a:r>
            <a:endParaRPr sz="2400">
              <a:latin typeface="宋体"/>
              <a:cs typeface="宋体"/>
            </a:endParaRPr>
          </a:p>
          <a:p>
            <a:pPr marL="354965" marR="5080" indent="-342265" defTabSz="-63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092450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借助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</a:t>
            </a:r>
            <a:r>
              <a:rPr sz="2400" dirty="0">
                <a:latin typeface="MS Mincho"/>
                <a:cs typeface="MS Mincho"/>
              </a:rPr>
              <a:t>（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ViewResolve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）得到最</a:t>
            </a:r>
            <a:r>
              <a:rPr sz="2400" dirty="0">
                <a:latin typeface="宋体"/>
                <a:cs typeface="宋体"/>
              </a:rPr>
              <a:t>终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视图对</a:t>
            </a:r>
            <a:r>
              <a:rPr sz="2400" dirty="0">
                <a:latin typeface="MS Mincho"/>
                <a:cs typeface="MS Mincho"/>
              </a:rPr>
              <a:t>象（</a:t>
            </a:r>
            <a:r>
              <a:rPr sz="2400" dirty="0">
                <a:latin typeface="Arial"/>
                <a:cs typeface="Arial"/>
              </a:rPr>
              <a:t>Vie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dirty="0">
                <a:latin typeface="MS Mincho"/>
                <a:cs typeface="MS Mincho"/>
              </a:rPr>
              <a:t>），最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可以是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，也可能是 </a:t>
            </a:r>
            <a:r>
              <a:rPr sz="2400" dirty="0">
                <a:latin typeface="Arial"/>
                <a:cs typeface="Arial"/>
              </a:rPr>
              <a:t>Exce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JFreeChart	</a:t>
            </a:r>
            <a:r>
              <a:rPr sz="2400" dirty="0">
                <a:latin typeface="MS Mincho"/>
                <a:cs typeface="MS Mincho"/>
              </a:rPr>
              <a:t>等各</a:t>
            </a:r>
            <a:r>
              <a:rPr sz="2400" dirty="0">
                <a:latin typeface="宋体"/>
                <a:cs typeface="宋体"/>
              </a:rPr>
              <a:t>种</a:t>
            </a:r>
            <a:r>
              <a:rPr sz="2400" dirty="0">
                <a:latin typeface="MS Mincho"/>
                <a:cs typeface="MS Mincho"/>
              </a:rPr>
              <a:t>表</a:t>
            </a:r>
            <a:r>
              <a:rPr sz="2400" dirty="0">
                <a:latin typeface="宋体"/>
                <a:cs typeface="宋体"/>
              </a:rPr>
              <a:t>现</a:t>
            </a:r>
            <a:r>
              <a:rPr sz="2400" dirty="0">
                <a:latin typeface="MS Mincho"/>
                <a:cs typeface="MS Mincho"/>
              </a:rPr>
              <a:t>形式的</a:t>
            </a:r>
            <a:r>
              <a:rPr sz="2400" dirty="0">
                <a:latin typeface="宋体"/>
                <a:cs typeface="宋体"/>
              </a:rPr>
              <a:t>视图</a:t>
            </a:r>
            <a:endParaRPr sz="2400">
              <a:latin typeface="宋体"/>
              <a:cs typeface="宋体"/>
            </a:endParaRPr>
          </a:p>
          <a:p>
            <a:pPr marL="354965" marR="173355" indent="-342265" algn="just">
              <a:lnSpc>
                <a:spcPts val="2750"/>
              </a:lnSpc>
              <a:spcBef>
                <a:spcPts val="550"/>
              </a:spcBef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于最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究竟采取何</a:t>
            </a:r>
            <a:r>
              <a:rPr sz="2400" dirty="0">
                <a:latin typeface="宋体"/>
                <a:cs typeface="宋体"/>
              </a:rPr>
              <a:t>种视图对</a:t>
            </a:r>
            <a:r>
              <a:rPr sz="2400" dirty="0">
                <a:latin typeface="MS Mincho"/>
                <a:cs typeface="MS Mincho"/>
              </a:rPr>
              <a:t>象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模型数据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Batang"/>
                <a:cs typeface="Batang"/>
              </a:rPr>
              <a:t>渲</a:t>
            </a:r>
            <a:r>
              <a:rPr sz="2400" dirty="0">
                <a:latin typeface="MS Mincho"/>
                <a:cs typeface="MS Mincho"/>
              </a:rPr>
              <a:t>染，</a:t>
            </a:r>
            <a:r>
              <a:rPr sz="2400" dirty="0">
                <a:latin typeface="宋体"/>
                <a:cs typeface="宋体"/>
              </a:rPr>
              <a:t>处 </a:t>
            </a:r>
            <a:r>
              <a:rPr sz="2400" dirty="0">
                <a:latin typeface="MS Mincho"/>
                <a:cs typeface="MS Mincho"/>
              </a:rPr>
              <a:t>理器并不</a:t>
            </a:r>
            <a:r>
              <a:rPr sz="2400" dirty="0">
                <a:latin typeface="宋体"/>
                <a:cs typeface="宋体"/>
              </a:rPr>
              <a:t>关</a:t>
            </a:r>
            <a:r>
              <a:rPr sz="2400" dirty="0">
                <a:latin typeface="MS Mincho"/>
                <a:cs typeface="MS Mincho"/>
              </a:rPr>
              <a:t>心，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理器工作重点聚焦在生</a:t>
            </a:r>
            <a:r>
              <a:rPr sz="2400" dirty="0">
                <a:latin typeface="宋体"/>
                <a:cs typeface="宋体"/>
              </a:rPr>
              <a:t>产</a:t>
            </a:r>
            <a:r>
              <a:rPr sz="2400" dirty="0">
                <a:latin typeface="MS Mincho"/>
                <a:cs typeface="MS Mincho"/>
              </a:rPr>
              <a:t>模型数据的工 作上，从而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MVC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的充分解</a:t>
            </a:r>
            <a:r>
              <a:rPr sz="2400" dirty="0">
                <a:latin typeface="宋体"/>
                <a:cs typeface="宋体"/>
              </a:rPr>
              <a:t>耦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2100" y="1046003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宋体"/>
                <a:cs typeface="宋体"/>
              </a:rPr>
              <a:t>视图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82628"/>
            <a:ext cx="77336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238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000" dirty="0">
                <a:latin typeface="MS Mincho"/>
                <a:cs typeface="MS Mincho"/>
              </a:rPr>
              <a:t>的作用是</a:t>
            </a:r>
            <a:r>
              <a:rPr sz="2000" dirty="0">
                <a:latin typeface="Batang"/>
                <a:cs typeface="Batang"/>
              </a:rPr>
              <a:t>渲</a:t>
            </a:r>
            <a:r>
              <a:rPr sz="2000" dirty="0">
                <a:latin typeface="MS Mincho"/>
                <a:cs typeface="MS Mincho"/>
              </a:rPr>
              <a:t>染模型数据，将模型里的数据以某</a:t>
            </a:r>
            <a:r>
              <a:rPr sz="2000" dirty="0">
                <a:latin typeface="宋体"/>
                <a:cs typeface="宋体"/>
              </a:rPr>
              <a:t>种</a:t>
            </a:r>
            <a:r>
              <a:rPr sz="2000" dirty="0">
                <a:latin typeface="MS Mincho"/>
                <a:cs typeface="MS Mincho"/>
              </a:rPr>
              <a:t>形式呈</a:t>
            </a:r>
            <a:r>
              <a:rPr sz="2000" dirty="0">
                <a:latin typeface="宋体"/>
                <a:cs typeface="宋体"/>
              </a:rPr>
              <a:t>现给</a:t>
            </a:r>
            <a:r>
              <a:rPr sz="2000" dirty="0">
                <a:latin typeface="MS Mincho"/>
                <a:cs typeface="MS Mincho"/>
              </a:rPr>
              <a:t>客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2274093"/>
            <a:ext cx="7799070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/>
            <a:r>
              <a:rPr sz="2000" dirty="0">
                <a:latin typeface="宋体"/>
                <a:cs typeface="宋体"/>
              </a:rPr>
              <a:t>户</a:t>
            </a:r>
            <a:r>
              <a:rPr sz="2000" dirty="0">
                <a:latin typeface="MS Mincho"/>
                <a:cs typeface="MS Mincho"/>
              </a:rPr>
              <a:t>。</a:t>
            </a:r>
            <a:endParaRPr sz="2000">
              <a:latin typeface="MS Mincho"/>
              <a:cs typeface="MS Mincho"/>
            </a:endParaRPr>
          </a:p>
          <a:p>
            <a:pPr marL="354965" marR="5080" indent="-342265" defTabSz="-635">
              <a:lnSpc>
                <a:spcPts val="2290"/>
              </a:lnSpc>
              <a:spcBef>
                <a:spcPts val="515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dirty="0">
                <a:latin typeface="MS Mincho"/>
                <a:cs typeface="MS Mincho"/>
              </a:rPr>
              <a:t>了</a:t>
            </a:r>
            <a:r>
              <a:rPr sz="2000" dirty="0">
                <a:latin typeface="宋体"/>
                <a:cs typeface="宋体"/>
              </a:rPr>
              <a:t>实现视图</a:t>
            </a:r>
            <a:r>
              <a:rPr sz="2000" dirty="0">
                <a:latin typeface="MS Mincho"/>
                <a:cs typeface="MS Mincho"/>
              </a:rPr>
              <a:t>模型和具体</a:t>
            </a:r>
            <a:r>
              <a:rPr sz="2000" dirty="0">
                <a:latin typeface="宋体"/>
                <a:cs typeface="宋体"/>
              </a:rPr>
              <a:t>实现</a:t>
            </a:r>
            <a:r>
              <a:rPr sz="2000" dirty="0">
                <a:latin typeface="MS Mincho"/>
                <a:cs typeface="MS Mincho"/>
              </a:rPr>
              <a:t>技</a:t>
            </a:r>
            <a:r>
              <a:rPr sz="2000" dirty="0">
                <a:latin typeface="宋体"/>
                <a:cs typeface="宋体"/>
              </a:rPr>
              <a:t>术</a:t>
            </a:r>
            <a:r>
              <a:rPr sz="2000" dirty="0">
                <a:latin typeface="MS Mincho"/>
                <a:cs typeface="MS Mincho"/>
              </a:rPr>
              <a:t>的解</a:t>
            </a:r>
            <a:r>
              <a:rPr sz="2000" dirty="0">
                <a:latin typeface="宋体"/>
                <a:cs typeface="宋体"/>
              </a:rPr>
              <a:t>耦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在 </a:t>
            </a:r>
            <a:r>
              <a:rPr sz="2000" dirty="0">
                <a:latin typeface="Arial"/>
                <a:cs typeface="Arial"/>
              </a:rPr>
              <a:t>org.springframework.web.servlet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包中定</a:t>
            </a:r>
            <a:r>
              <a:rPr sz="2000" dirty="0">
                <a:latin typeface="宋体"/>
                <a:cs typeface="宋体"/>
              </a:rPr>
              <a:t>义</a:t>
            </a:r>
            <a:r>
              <a:rPr sz="2000" dirty="0">
                <a:latin typeface="MS Mincho"/>
                <a:cs typeface="MS Mincho"/>
              </a:rPr>
              <a:t>了一个高度抽象的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View </a:t>
            </a:r>
            <a:r>
              <a:rPr sz="2000" dirty="0">
                <a:latin typeface="MS Mincho"/>
                <a:cs typeface="MS Mincho"/>
              </a:rPr>
              <a:t>接口：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575" y="5289073"/>
            <a:ext cx="7987665" cy="570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象由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负责实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例化</a:t>
            </a:r>
            <a:r>
              <a:rPr sz="2000" dirty="0">
                <a:latin typeface="MS Mincho"/>
                <a:cs typeface="MS Mincho"/>
              </a:rPr>
              <a:t>。由于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是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无状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态</a:t>
            </a:r>
            <a:r>
              <a:rPr sz="2000" dirty="0">
                <a:latin typeface="MS Mincho"/>
                <a:cs typeface="MS Mincho"/>
              </a:rPr>
              <a:t>的，所以他</a:t>
            </a:r>
            <a:r>
              <a:rPr sz="2000" dirty="0">
                <a:latin typeface="宋体"/>
                <a:cs typeface="宋体"/>
              </a:rPr>
              <a:t>们</a:t>
            </a:r>
            <a:endParaRPr sz="2000">
              <a:latin typeface="宋体"/>
              <a:cs typeface="宋体"/>
            </a:endParaRPr>
          </a:p>
          <a:p>
            <a:pPr marL="354965">
              <a:lnSpc>
                <a:spcPts val="2330"/>
              </a:lnSpc>
            </a:pPr>
            <a:r>
              <a:rPr sz="2000" dirty="0">
                <a:latin typeface="MS Mincho"/>
                <a:cs typeface="MS Mincho"/>
              </a:rPr>
              <a:t>不会有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线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程安全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问题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9794" y="3394075"/>
            <a:ext cx="6324600" cy="1587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3716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常用的</a:t>
            </a:r>
            <a:r>
              <a:rPr dirty="0">
                <a:latin typeface="宋体"/>
                <a:cs typeface="宋体"/>
              </a:rPr>
              <a:t>视图实现类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650" y="1772920"/>
            <a:ext cx="7785100" cy="4686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解析器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841817"/>
            <a:ext cx="7987665" cy="255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为逻辑视图</a:t>
            </a:r>
            <a:r>
              <a:rPr sz="2400" dirty="0">
                <a:latin typeface="MS Mincho"/>
                <a:cs typeface="MS Mincho"/>
              </a:rPr>
              <a:t>名的解析提供了不同的策略，可 以在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WEB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上下文中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配置一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解析策略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并 指定他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的先后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顺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序</a:t>
            </a:r>
            <a:r>
              <a:rPr sz="2400" dirty="0">
                <a:latin typeface="MS Mincho"/>
                <a:cs typeface="MS Mincho"/>
              </a:rPr>
              <a:t>。</a:t>
            </a:r>
            <a:r>
              <a:rPr sz="2400" dirty="0">
                <a:latin typeface="Batang"/>
                <a:cs typeface="Batang"/>
              </a:rPr>
              <a:t>每</a:t>
            </a:r>
            <a:r>
              <a:rPr sz="2400" dirty="0">
                <a:latin typeface="MS Mincho"/>
                <a:cs typeface="MS Mincho"/>
              </a:rPr>
              <a:t>一</a:t>
            </a:r>
            <a:r>
              <a:rPr sz="2400" dirty="0">
                <a:latin typeface="宋体"/>
                <a:cs typeface="宋体"/>
              </a:rPr>
              <a:t>种</a:t>
            </a:r>
            <a:r>
              <a:rPr sz="2400" dirty="0">
                <a:latin typeface="MS Mincho"/>
                <a:cs typeface="MS Mincho"/>
              </a:rPr>
              <a:t>映射策略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一个具体 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解析器</a:t>
            </a:r>
            <a:r>
              <a:rPr sz="2400" dirty="0">
                <a:latin typeface="宋体"/>
                <a:cs typeface="宋体"/>
              </a:rPr>
              <a:t>实现类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  <a:p>
            <a:pPr marL="354965" marR="5080" indent="-342265" defTabSz="-63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解析器的作用比</a:t>
            </a:r>
            <a:r>
              <a:rPr sz="2400" dirty="0">
                <a:latin typeface="宋体"/>
                <a:cs typeface="宋体"/>
              </a:rPr>
              <a:t>较单</a:t>
            </a:r>
            <a:r>
              <a:rPr sz="2400" dirty="0">
                <a:latin typeface="MS Mincho"/>
                <a:cs typeface="MS Mincho"/>
              </a:rPr>
              <a:t>一：将</a:t>
            </a:r>
            <a:r>
              <a:rPr sz="2400" dirty="0">
                <a:latin typeface="宋体"/>
                <a:cs typeface="宋体"/>
              </a:rPr>
              <a:t>逻辑视图</a:t>
            </a:r>
            <a:r>
              <a:rPr sz="2400" dirty="0">
                <a:latin typeface="MS Mincho"/>
                <a:cs typeface="MS Mincho"/>
              </a:rPr>
              <a:t>解析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一个具体 的</a:t>
            </a:r>
            <a:r>
              <a:rPr sz="2400" dirty="0">
                <a:latin typeface="宋体"/>
                <a:cs typeface="宋体"/>
              </a:rPr>
              <a:t>视图对</a:t>
            </a:r>
            <a:r>
              <a:rPr sz="2400" dirty="0">
                <a:latin typeface="MS Mincho"/>
                <a:cs typeface="MS Mincho"/>
              </a:rPr>
              <a:t>象。</a:t>
            </a:r>
            <a:endParaRPr sz="2400">
              <a:latin typeface="MS Mincho"/>
              <a:cs typeface="MS Mincho"/>
            </a:endParaRPr>
          </a:p>
          <a:p>
            <a:pPr marL="12700" defTabSz="-635">
              <a:lnSpc>
                <a:spcPts val="285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所有的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解析器都必</a:t>
            </a:r>
            <a:r>
              <a:rPr sz="2400" dirty="0">
                <a:latin typeface="宋体"/>
                <a:cs typeface="宋体"/>
              </a:rPr>
              <a:t>须实现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ViewResolver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794" y="4653279"/>
            <a:ext cx="5029200" cy="723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685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常用的</a:t>
            </a: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解析器</a:t>
            </a:r>
            <a:r>
              <a:rPr dirty="0">
                <a:latin typeface="宋体"/>
                <a:cs typeface="宋体"/>
              </a:rPr>
              <a:t>实现类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169" y="4609623"/>
            <a:ext cx="8041005" cy="164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程序</a:t>
            </a:r>
            <a:r>
              <a:rPr sz="2000" dirty="0">
                <a:latin typeface="宋体"/>
                <a:cs typeface="宋体"/>
              </a:rPr>
              <a:t>员</a:t>
            </a:r>
            <a:r>
              <a:rPr sz="2000" dirty="0">
                <a:latin typeface="MS Mincho"/>
                <a:cs typeface="MS Mincho"/>
              </a:rPr>
              <a:t>可以</a:t>
            </a:r>
            <a:r>
              <a:rPr sz="2000" dirty="0">
                <a:latin typeface="宋体"/>
                <a:cs typeface="宋体"/>
              </a:rPr>
              <a:t>选择</a:t>
            </a:r>
            <a:r>
              <a:rPr sz="2000" dirty="0">
                <a:latin typeface="MS Mincho"/>
                <a:cs typeface="MS Mincho"/>
              </a:rPr>
              <a:t>一</a:t>
            </a:r>
            <a:r>
              <a:rPr sz="2000" dirty="0">
                <a:latin typeface="宋体"/>
                <a:cs typeface="宋体"/>
              </a:rPr>
              <a:t>种视图</a:t>
            </a:r>
            <a:r>
              <a:rPr sz="2000" dirty="0">
                <a:latin typeface="MS Mincho"/>
                <a:cs typeface="MS Mincho"/>
              </a:rPr>
              <a:t>解析器或混用多</a:t>
            </a:r>
            <a:r>
              <a:rPr sz="2000" dirty="0">
                <a:latin typeface="宋体"/>
                <a:cs typeface="宋体"/>
              </a:rPr>
              <a:t>种视图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330" marR="5080" indent="-342265" defTabSz="-635">
              <a:lnSpc>
                <a:spcPts val="2060"/>
              </a:lnSpc>
              <a:spcBef>
                <a:spcPts val="295"/>
              </a:spcBef>
              <a:tabLst>
                <a:tab pos="354330" algn="l"/>
                <a:tab pos="599567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Batang"/>
                <a:cs typeface="Batang"/>
              </a:rPr>
              <a:t>每</a:t>
            </a:r>
            <a:r>
              <a:rPr sz="2000" dirty="0">
                <a:latin typeface="MS Mincho"/>
                <a:cs typeface="MS Mincho"/>
              </a:rPr>
              <a:t>个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解析器都</a:t>
            </a:r>
            <a:r>
              <a:rPr sz="2000" dirty="0">
                <a:latin typeface="宋体"/>
                <a:cs typeface="宋体"/>
              </a:rPr>
              <a:t>实现</a:t>
            </a:r>
            <a:r>
              <a:rPr sz="2000" dirty="0">
                <a:latin typeface="MS Mincho"/>
                <a:cs typeface="MS Mincho"/>
              </a:rPr>
              <a:t>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接口并</a:t>
            </a:r>
            <a:r>
              <a:rPr sz="2000" dirty="0">
                <a:latin typeface="宋体"/>
                <a:cs typeface="宋体"/>
              </a:rPr>
              <a:t>开</a:t>
            </a:r>
            <a:r>
              <a:rPr sz="2000" dirty="0">
                <a:latin typeface="MS Mincho"/>
                <a:cs typeface="MS Mincho"/>
              </a:rPr>
              <a:t>放出一个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属性，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 以通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属性指定解析器的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先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顺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序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order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越小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先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级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越高</a:t>
            </a:r>
            <a:r>
              <a:rPr sz="2000" dirty="0">
                <a:latin typeface="MS Mincho"/>
                <a:cs typeface="MS Mincho"/>
              </a:rPr>
              <a:t>。</a:t>
            </a:r>
            <a:endParaRPr sz="2000">
              <a:latin typeface="MS Mincho"/>
              <a:cs typeface="MS Mincho"/>
            </a:endParaRPr>
          </a:p>
          <a:p>
            <a:pPr marL="354330" marR="48260" indent="-342265" defTabSz="-635">
              <a:lnSpc>
                <a:spcPts val="2070"/>
              </a:lnSpc>
              <a:spcBef>
                <a:spcPts val="22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会按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r>
              <a:rPr sz="2000" dirty="0">
                <a:latin typeface="宋体"/>
                <a:cs typeface="宋体"/>
              </a:rPr>
              <a:t>顺</a:t>
            </a:r>
            <a:r>
              <a:rPr sz="2000" dirty="0">
                <a:latin typeface="MS Mincho"/>
                <a:cs typeface="MS Mincho"/>
              </a:rPr>
              <a:t>序的</a:t>
            </a:r>
            <a:r>
              <a:rPr sz="2000" dirty="0">
                <a:latin typeface="宋体"/>
                <a:cs typeface="宋体"/>
              </a:rPr>
              <a:t>优</a:t>
            </a:r>
            <a:r>
              <a:rPr sz="2000" dirty="0">
                <a:latin typeface="MS Mincho"/>
                <a:cs typeface="MS Mincho"/>
              </a:rPr>
              <a:t>先</a:t>
            </a:r>
            <a:r>
              <a:rPr sz="2000" dirty="0">
                <a:latin typeface="宋体"/>
                <a:cs typeface="宋体"/>
              </a:rPr>
              <a:t>顺</a:t>
            </a:r>
            <a:r>
              <a:rPr sz="2000" dirty="0">
                <a:latin typeface="MS Mincho"/>
                <a:cs typeface="MS Mincho"/>
              </a:rPr>
              <a:t>序</a:t>
            </a:r>
            <a:r>
              <a:rPr sz="2000" dirty="0">
                <a:latin typeface="宋体"/>
                <a:cs typeface="宋体"/>
              </a:rPr>
              <a:t>对逻辑视图</a:t>
            </a:r>
            <a:r>
              <a:rPr sz="2000" dirty="0">
                <a:latin typeface="MS Mincho"/>
                <a:cs typeface="MS Mincho"/>
              </a:rPr>
              <a:t>名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行解 析，直到解析成功并返回</a:t>
            </a:r>
            <a:r>
              <a:rPr sz="2000" dirty="0">
                <a:latin typeface="宋体"/>
                <a:cs typeface="宋体"/>
              </a:rPr>
              <a:t>视图对</a:t>
            </a:r>
            <a:r>
              <a:rPr sz="2000" dirty="0">
                <a:latin typeface="MS Mincho"/>
                <a:cs typeface="MS Mincho"/>
              </a:rPr>
              <a:t>象，否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dirty="0">
                <a:latin typeface="MS Mincho"/>
                <a:cs typeface="MS Mincho"/>
              </a:rPr>
              <a:t>将抛出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ServletException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异 </a:t>
            </a:r>
            <a:r>
              <a:rPr sz="2000" dirty="0">
                <a:latin typeface="MS Mincho"/>
                <a:cs typeface="MS Mincho"/>
              </a:rPr>
              <a:t>常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750" y="1772920"/>
            <a:ext cx="8064500" cy="266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2084705"/>
            <a:r>
              <a:rPr dirty="0"/>
              <a:t>HelloWorld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1988661"/>
            <a:ext cx="6254115" cy="249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Batang"/>
                <a:cs typeface="Batang"/>
              </a:rPr>
              <a:t>步</a:t>
            </a:r>
            <a:r>
              <a:rPr sz="2800" dirty="0">
                <a:latin typeface="宋体"/>
                <a:cs typeface="宋体"/>
              </a:rPr>
              <a:t>骤</a:t>
            </a:r>
            <a:r>
              <a:rPr sz="2800" dirty="0">
                <a:latin typeface="MS Mincho"/>
                <a:cs typeface="MS Mincho"/>
              </a:rPr>
              <a:t>：</a:t>
            </a:r>
            <a:endParaRPr sz="2800">
              <a:latin typeface="MS Mincho"/>
              <a:cs typeface="MS Mincho"/>
            </a:endParaRPr>
          </a:p>
          <a:p>
            <a:pPr marL="755015" indent="-285115" defTabSz="-635">
              <a:spcBef>
                <a:spcPts val="425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MS Mincho"/>
                <a:cs typeface="MS Mincho"/>
              </a:rPr>
              <a:t>加入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包</a:t>
            </a:r>
            <a:endParaRPr sz="2400">
              <a:latin typeface="MS Mincho"/>
              <a:cs typeface="MS Mincho"/>
            </a:endParaRPr>
          </a:p>
          <a:p>
            <a:pPr marL="755015" indent="-285115" defTabSz="-635"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MS Mincho"/>
                <a:cs typeface="MS Mincho"/>
              </a:rPr>
              <a:t>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web.xml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中配置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DispatcherServlet</a:t>
            </a:r>
            <a:endParaRPr sz="2400">
              <a:latin typeface="Arial"/>
              <a:cs typeface="Arial"/>
            </a:endParaRPr>
          </a:p>
          <a:p>
            <a:pPr marL="755015" indent="-285115" defTabSz="-635"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MS Mincho"/>
                <a:cs typeface="MS Mincho"/>
              </a:rPr>
              <a:t>加入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的配置文件</a:t>
            </a:r>
            <a:endParaRPr sz="2400">
              <a:latin typeface="MS Mincho"/>
              <a:cs typeface="MS Mincho"/>
            </a:endParaRPr>
          </a:p>
          <a:p>
            <a:pPr marL="469900"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编</a:t>
            </a:r>
            <a:r>
              <a:rPr sz="2400" dirty="0">
                <a:latin typeface="MS Mincho"/>
                <a:cs typeface="MS Mincho"/>
              </a:rPr>
              <a:t>写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求的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理器，并</a:t>
            </a:r>
            <a:r>
              <a:rPr sz="2400" dirty="0">
                <a:latin typeface="宋体"/>
                <a:cs typeface="宋体"/>
              </a:rPr>
              <a:t>标识为处</a:t>
            </a:r>
            <a:r>
              <a:rPr sz="2400" dirty="0">
                <a:latin typeface="MS Mincho"/>
                <a:cs typeface="MS Mincho"/>
              </a:rPr>
              <a:t>理器</a:t>
            </a:r>
            <a:endParaRPr sz="2400">
              <a:latin typeface="MS Mincho"/>
              <a:cs typeface="MS Mincho"/>
            </a:endParaRPr>
          </a:p>
          <a:p>
            <a:pPr marL="469900"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编</a:t>
            </a:r>
            <a:r>
              <a:rPr sz="2400" dirty="0">
                <a:latin typeface="MS Mincho"/>
                <a:cs typeface="MS Mincho"/>
              </a:rPr>
              <a:t>写</a:t>
            </a:r>
            <a:r>
              <a:rPr sz="2400" dirty="0">
                <a:latin typeface="宋体"/>
                <a:cs typeface="宋体"/>
              </a:rPr>
              <a:t>视图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66040">
              <a:lnSpc>
                <a:spcPts val="4285"/>
              </a:lnSpc>
            </a:pPr>
            <a:r>
              <a:rPr dirty="0"/>
              <a:t>InternalResourceViewResolver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7063105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281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是最常</a:t>
            </a:r>
            <a:r>
              <a:rPr sz="2400" dirty="0">
                <a:latin typeface="宋体"/>
                <a:cs typeface="宋体"/>
              </a:rPr>
              <a:t>见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技</a:t>
            </a:r>
            <a:r>
              <a:rPr sz="2400" dirty="0">
                <a:latin typeface="宋体"/>
                <a:cs typeface="宋体"/>
              </a:rPr>
              <a:t>术</a:t>
            </a:r>
            <a:r>
              <a:rPr sz="2400" dirty="0">
                <a:latin typeface="MS Mincho"/>
                <a:cs typeface="MS Mincho"/>
              </a:rPr>
              <a:t>，可以使用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790"/>
              </a:lnSpc>
            </a:pPr>
            <a:r>
              <a:rPr sz="2400" dirty="0">
                <a:latin typeface="Arial"/>
                <a:cs typeface="Arial"/>
              </a:rPr>
              <a:t>InternalResourceViewResolver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作</a:t>
            </a:r>
            <a:r>
              <a:rPr sz="2400" dirty="0">
                <a:latin typeface="宋体"/>
                <a:cs typeface="宋体"/>
              </a:rPr>
              <a:t>为视图</a:t>
            </a:r>
            <a:r>
              <a:rPr sz="2400" dirty="0">
                <a:latin typeface="MS Mincho"/>
                <a:cs typeface="MS Mincho"/>
              </a:rPr>
              <a:t>解析器：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870" y="2924810"/>
            <a:ext cx="7886700" cy="1092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50615" y="4083684"/>
            <a:ext cx="36677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F/p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spc="-5" dirty="0">
                <a:latin typeface="Calibri"/>
                <a:cs typeface="Calibri"/>
              </a:rPr>
              <a:t>s/us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</a:rPr>
              <a:t>cre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te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spc="-10" dirty="0">
                <a:latin typeface="Calibri"/>
                <a:cs typeface="Calibri"/>
              </a:rPr>
              <a:t>ce</a:t>
            </a:r>
            <a:r>
              <a:rPr sz="1800" spc="-5" dirty="0">
                <a:latin typeface="Calibri"/>
                <a:cs typeface="Calibri"/>
              </a:rPr>
              <a:t>ss.js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4951" y="4017409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20" h="53339">
                <a:moveTo>
                  <a:pt x="58368" y="0"/>
                </a:moveTo>
                <a:lnTo>
                  <a:pt x="14678" y="19655"/>
                </a:lnTo>
                <a:lnTo>
                  <a:pt x="2571" y="40632"/>
                </a:lnTo>
                <a:lnTo>
                  <a:pt x="0" y="52859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44900" y="4076065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0"/>
                </a:moveTo>
                <a:lnTo>
                  <a:pt x="0" y="234315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44664" y="4310379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0" y="0"/>
                </a:moveTo>
                <a:lnTo>
                  <a:pt x="19655" y="43689"/>
                </a:lnTo>
                <a:lnTo>
                  <a:pt x="40632" y="55796"/>
                </a:lnTo>
                <a:lnTo>
                  <a:pt x="52859" y="58368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03320" y="4368800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0" y="0"/>
                </a:moveTo>
                <a:lnTo>
                  <a:pt x="153035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33670" y="4316175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20" h="53339">
                <a:moveTo>
                  <a:pt x="0" y="52859"/>
                </a:moveTo>
                <a:lnTo>
                  <a:pt x="43689" y="33203"/>
                </a:lnTo>
                <a:lnTo>
                  <a:pt x="55796" y="12227"/>
                </a:lnTo>
                <a:lnTo>
                  <a:pt x="58368" y="0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92090" y="4076065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23431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39465" y="4017696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52859" y="58368"/>
                </a:moveTo>
                <a:lnTo>
                  <a:pt x="33203" y="14678"/>
                </a:lnTo>
                <a:lnTo>
                  <a:pt x="12227" y="2571"/>
                </a:lnTo>
                <a:lnTo>
                  <a:pt x="0" y="0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03320" y="4017645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153035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41911" y="32262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70">
                <a:moveTo>
                  <a:pt x="40148" y="0"/>
                </a:moveTo>
                <a:lnTo>
                  <a:pt x="27740" y="1978"/>
                </a:lnTo>
                <a:lnTo>
                  <a:pt x="16883" y="7489"/>
                </a:lnTo>
                <a:lnTo>
                  <a:pt x="8215" y="15894"/>
                </a:lnTo>
                <a:lnTo>
                  <a:pt x="2374" y="26554"/>
                </a:lnTo>
                <a:lnTo>
                  <a:pt x="0" y="38831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42054" y="3266440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3195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41889" y="3429634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0" y="0"/>
                </a:moveTo>
                <a:lnTo>
                  <a:pt x="1978" y="12407"/>
                </a:lnTo>
                <a:lnTo>
                  <a:pt x="7489" y="23265"/>
                </a:lnTo>
                <a:lnTo>
                  <a:pt x="15894" y="31933"/>
                </a:lnTo>
                <a:lnTo>
                  <a:pt x="26554" y="37773"/>
                </a:lnTo>
                <a:lnTo>
                  <a:pt x="38831" y="40148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82060" y="3469640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60">
                <a:moveTo>
                  <a:pt x="0" y="0"/>
                </a:moveTo>
                <a:lnTo>
                  <a:pt x="166116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43220" y="3430974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70">
                <a:moveTo>
                  <a:pt x="0" y="38831"/>
                </a:moveTo>
                <a:lnTo>
                  <a:pt x="12407" y="36852"/>
                </a:lnTo>
                <a:lnTo>
                  <a:pt x="23265" y="31341"/>
                </a:lnTo>
                <a:lnTo>
                  <a:pt x="31933" y="22936"/>
                </a:lnTo>
                <a:lnTo>
                  <a:pt x="37773" y="12276"/>
                </a:lnTo>
                <a:lnTo>
                  <a:pt x="40148" y="0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83225" y="3266440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16319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44559" y="3226291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38831" y="40148"/>
                </a:moveTo>
                <a:lnTo>
                  <a:pt x="36852" y="27740"/>
                </a:lnTo>
                <a:lnTo>
                  <a:pt x="31341" y="16883"/>
                </a:lnTo>
                <a:lnTo>
                  <a:pt x="22936" y="8215"/>
                </a:lnTo>
                <a:lnTo>
                  <a:pt x="12276" y="2374"/>
                </a:lnTo>
                <a:lnTo>
                  <a:pt x="0" y="0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82060" y="3226435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60">
                <a:moveTo>
                  <a:pt x="16611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92090" y="3429000"/>
            <a:ext cx="728345" cy="670560"/>
          </a:xfrm>
          <a:custGeom>
            <a:avLst/>
            <a:gdLst/>
            <a:ahLst/>
            <a:cxnLst/>
            <a:rect l="l" t="t" r="r" b="b"/>
            <a:pathLst>
              <a:path w="728345" h="670560">
                <a:moveTo>
                  <a:pt x="141605" y="0"/>
                </a:moveTo>
                <a:lnTo>
                  <a:pt x="201930" y="17780"/>
                </a:lnTo>
                <a:lnTo>
                  <a:pt x="262255" y="36830"/>
                </a:lnTo>
                <a:lnTo>
                  <a:pt x="321945" y="55245"/>
                </a:lnTo>
                <a:lnTo>
                  <a:pt x="379095" y="73660"/>
                </a:lnTo>
                <a:lnTo>
                  <a:pt x="434340" y="92710"/>
                </a:lnTo>
                <a:lnTo>
                  <a:pt x="486410" y="111125"/>
                </a:lnTo>
                <a:lnTo>
                  <a:pt x="535305" y="130810"/>
                </a:lnTo>
                <a:lnTo>
                  <a:pt x="579755" y="149860"/>
                </a:lnTo>
                <a:lnTo>
                  <a:pt x="619760" y="169545"/>
                </a:lnTo>
                <a:lnTo>
                  <a:pt x="654050" y="189865"/>
                </a:lnTo>
                <a:lnTo>
                  <a:pt x="705485" y="230505"/>
                </a:lnTo>
                <a:lnTo>
                  <a:pt x="728345" y="273685"/>
                </a:lnTo>
                <a:lnTo>
                  <a:pt x="727710" y="295275"/>
                </a:lnTo>
                <a:lnTo>
                  <a:pt x="701675" y="340995"/>
                </a:lnTo>
                <a:lnTo>
                  <a:pt x="645160" y="388620"/>
                </a:lnTo>
                <a:lnTo>
                  <a:pt x="607060" y="413385"/>
                </a:lnTo>
                <a:lnTo>
                  <a:pt x="562610" y="438150"/>
                </a:lnTo>
                <a:lnTo>
                  <a:pt x="513715" y="462915"/>
                </a:lnTo>
                <a:lnTo>
                  <a:pt x="459740" y="488315"/>
                </a:lnTo>
                <a:lnTo>
                  <a:pt x="401320" y="513715"/>
                </a:lnTo>
                <a:lnTo>
                  <a:pt x="339725" y="539750"/>
                </a:lnTo>
                <a:lnTo>
                  <a:pt x="275590" y="565150"/>
                </a:lnTo>
                <a:lnTo>
                  <a:pt x="208280" y="591820"/>
                </a:lnTo>
                <a:lnTo>
                  <a:pt x="139700" y="617855"/>
                </a:lnTo>
                <a:lnTo>
                  <a:pt x="69850" y="643890"/>
                </a:lnTo>
                <a:lnTo>
                  <a:pt x="0" y="670560"/>
                </a:lnTo>
              </a:path>
            </a:pathLst>
          </a:custGeom>
          <a:ln w="952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90669" y="4038384"/>
            <a:ext cx="52705" cy="43815"/>
          </a:xfrm>
          <a:custGeom>
            <a:avLst/>
            <a:gdLst/>
            <a:ahLst/>
            <a:cxnLst/>
            <a:rect l="l" t="t" r="r" b="b"/>
            <a:pathLst>
              <a:path w="52704" h="43814">
                <a:moveTo>
                  <a:pt x="52115" y="0"/>
                </a:moveTo>
                <a:lnTo>
                  <a:pt x="9697" y="21402"/>
                </a:lnTo>
                <a:lnTo>
                  <a:pt x="3582" y="31908"/>
                </a:lnTo>
                <a:lnTo>
                  <a:pt x="0" y="43740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90080" y="409130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19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89864" y="4341495"/>
            <a:ext cx="43815" cy="52705"/>
          </a:xfrm>
          <a:custGeom>
            <a:avLst/>
            <a:gdLst/>
            <a:ahLst/>
            <a:cxnLst/>
            <a:rect l="l" t="t" r="r" b="b"/>
            <a:pathLst>
              <a:path w="43815" h="52704">
                <a:moveTo>
                  <a:pt x="0" y="0"/>
                </a:moveTo>
                <a:lnTo>
                  <a:pt x="21402" y="42418"/>
                </a:lnTo>
                <a:lnTo>
                  <a:pt x="31908" y="48532"/>
                </a:lnTo>
                <a:lnTo>
                  <a:pt x="43740" y="52115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42784" y="439420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56144" y="4350675"/>
            <a:ext cx="52705" cy="43815"/>
          </a:xfrm>
          <a:custGeom>
            <a:avLst/>
            <a:gdLst/>
            <a:ahLst/>
            <a:cxnLst/>
            <a:rect l="l" t="t" r="r" b="b"/>
            <a:pathLst>
              <a:path w="52704" h="43814">
                <a:moveTo>
                  <a:pt x="0" y="43740"/>
                </a:moveTo>
                <a:lnTo>
                  <a:pt x="42418" y="22338"/>
                </a:lnTo>
                <a:lnTo>
                  <a:pt x="48532" y="11832"/>
                </a:lnTo>
                <a:lnTo>
                  <a:pt x="52115" y="0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08850" y="409130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25019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65324" y="4039189"/>
            <a:ext cx="43815" cy="52705"/>
          </a:xfrm>
          <a:custGeom>
            <a:avLst/>
            <a:gdLst/>
            <a:ahLst/>
            <a:cxnLst/>
            <a:rect l="l" t="t" r="r" b="b"/>
            <a:pathLst>
              <a:path w="43815" h="52704">
                <a:moveTo>
                  <a:pt x="43740" y="52115"/>
                </a:moveTo>
                <a:lnTo>
                  <a:pt x="22338" y="9697"/>
                </a:lnTo>
                <a:lnTo>
                  <a:pt x="11832" y="3582"/>
                </a:lnTo>
                <a:lnTo>
                  <a:pt x="0" y="0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42784" y="403860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2133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99566" y="3479596"/>
            <a:ext cx="50165" cy="45720"/>
          </a:xfrm>
          <a:custGeom>
            <a:avLst/>
            <a:gdLst/>
            <a:ahLst/>
            <a:cxnLst/>
            <a:rect l="l" t="t" r="r" b="b"/>
            <a:pathLst>
              <a:path w="50164" h="45720">
                <a:moveTo>
                  <a:pt x="50108" y="0"/>
                </a:moveTo>
                <a:lnTo>
                  <a:pt x="8378" y="22277"/>
                </a:lnTo>
                <a:lnTo>
                  <a:pt x="2810" y="33116"/>
                </a:lnTo>
                <a:lnTo>
                  <a:pt x="0" y="45251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99510" y="3529965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0"/>
                </a:moveTo>
                <a:lnTo>
                  <a:pt x="0" y="202565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99305" y="3732529"/>
            <a:ext cx="45720" cy="50165"/>
          </a:xfrm>
          <a:custGeom>
            <a:avLst/>
            <a:gdLst/>
            <a:ahLst/>
            <a:cxnLst/>
            <a:rect l="l" t="t" r="r" b="b"/>
            <a:pathLst>
              <a:path w="45720" h="50164">
                <a:moveTo>
                  <a:pt x="0" y="0"/>
                </a:moveTo>
                <a:lnTo>
                  <a:pt x="22277" y="41729"/>
                </a:lnTo>
                <a:lnTo>
                  <a:pt x="33116" y="47297"/>
                </a:lnTo>
                <a:lnTo>
                  <a:pt x="45251" y="50108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49675" y="3782695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295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77970" y="3737647"/>
            <a:ext cx="50165" cy="45720"/>
          </a:xfrm>
          <a:custGeom>
            <a:avLst/>
            <a:gdLst/>
            <a:ahLst/>
            <a:cxnLst/>
            <a:rect l="l" t="t" r="r" b="b"/>
            <a:pathLst>
              <a:path w="50164" h="45720">
                <a:moveTo>
                  <a:pt x="0" y="45251"/>
                </a:moveTo>
                <a:lnTo>
                  <a:pt x="41729" y="22974"/>
                </a:lnTo>
                <a:lnTo>
                  <a:pt x="47297" y="12135"/>
                </a:lnTo>
                <a:lnTo>
                  <a:pt x="50108" y="0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28135" y="3529965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20256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83087" y="3479856"/>
            <a:ext cx="45720" cy="50165"/>
          </a:xfrm>
          <a:custGeom>
            <a:avLst/>
            <a:gdLst/>
            <a:ahLst/>
            <a:cxnLst/>
            <a:rect l="l" t="t" r="r" b="b"/>
            <a:pathLst>
              <a:path w="45720" h="50164">
                <a:moveTo>
                  <a:pt x="45251" y="50108"/>
                </a:moveTo>
                <a:lnTo>
                  <a:pt x="22974" y="8378"/>
                </a:lnTo>
                <a:lnTo>
                  <a:pt x="12135" y="2810"/>
                </a:lnTo>
                <a:lnTo>
                  <a:pt x="0" y="0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49675" y="3479800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32829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28135" y="3630929"/>
            <a:ext cx="2861945" cy="585470"/>
          </a:xfrm>
          <a:custGeom>
            <a:avLst/>
            <a:gdLst/>
            <a:ahLst/>
            <a:cxnLst/>
            <a:rect l="l" t="t" r="r" b="b"/>
            <a:pathLst>
              <a:path w="2861945" h="585470">
                <a:moveTo>
                  <a:pt x="0" y="0"/>
                </a:moveTo>
                <a:lnTo>
                  <a:pt x="2861945" y="58547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66040">
              <a:lnSpc>
                <a:spcPts val="4285"/>
              </a:lnSpc>
            </a:pPr>
            <a:r>
              <a:rPr dirty="0"/>
              <a:t>InternalResourceViewResolver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1922938"/>
            <a:ext cx="8110220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</a:t>
            </a:r>
            <a:r>
              <a:rPr sz="2000" dirty="0">
                <a:latin typeface="宋体"/>
                <a:cs typeface="宋体"/>
              </a:rPr>
              <a:t>项</a:t>
            </a:r>
            <a:r>
              <a:rPr sz="2000" dirty="0">
                <a:latin typeface="MS Mincho"/>
                <a:cs typeface="MS Mincho"/>
              </a:rPr>
              <a:t>目中使用了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JST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会自</a:t>
            </a:r>
            <a:r>
              <a:rPr sz="2000" dirty="0">
                <a:latin typeface="宋体"/>
                <a:cs typeface="宋体"/>
              </a:rPr>
              <a:t>动</a:t>
            </a:r>
            <a:r>
              <a:rPr sz="2000" dirty="0">
                <a:latin typeface="MS Mincho"/>
                <a:cs typeface="MS Mincho"/>
              </a:rPr>
              <a:t>把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由</a:t>
            </a:r>
            <a:endParaRPr sz="2000">
              <a:latin typeface="MS Mincho"/>
              <a:cs typeface="MS Mincho"/>
            </a:endParaRPr>
          </a:p>
          <a:p>
            <a:pPr marL="354965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InternalResourceView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转为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JstlView</a:t>
            </a:r>
            <a:endParaRPr sz="2000">
              <a:latin typeface="Arial"/>
              <a:cs typeface="Arial"/>
            </a:endParaRPr>
          </a:p>
          <a:p>
            <a:pPr marL="354965" marR="5080" indent="-342265" defTabSz="-635">
              <a:lnSpc>
                <a:spcPts val="2300"/>
              </a:lnSpc>
              <a:spcBef>
                <a:spcPts val="510"/>
              </a:spcBef>
              <a:tabLst>
                <a:tab pos="35433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JSTL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fmt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标签则</a:t>
            </a:r>
            <a:r>
              <a:rPr sz="2000" dirty="0">
                <a:latin typeface="MS Mincho"/>
                <a:cs typeface="MS Mincho"/>
              </a:rPr>
              <a:t>需要在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的配置文件中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配置国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际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化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源文件</a:t>
            </a:r>
            <a:endParaRPr sz="200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4588668"/>
            <a:ext cx="7928609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290"/>
              </a:lnSpc>
              <a:tabLst>
                <a:tab pos="35433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若希望直接</a:t>
            </a:r>
            <a:r>
              <a:rPr sz="2000" dirty="0">
                <a:latin typeface="宋体"/>
                <a:cs typeface="宋体"/>
              </a:rPr>
              <a:t>响应</a:t>
            </a:r>
            <a:r>
              <a:rPr sz="2000" dirty="0">
                <a:latin typeface="MS Mincho"/>
                <a:cs typeface="MS Mincho"/>
              </a:rPr>
              <a:t>通</a:t>
            </a:r>
            <a:r>
              <a:rPr sz="2000" dirty="0">
                <a:latin typeface="宋体"/>
                <a:cs typeface="宋体"/>
              </a:rPr>
              <a:t>过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Batang"/>
                <a:cs typeface="Batang"/>
              </a:rPr>
              <a:t>渲</a:t>
            </a:r>
            <a:r>
              <a:rPr sz="2000" dirty="0">
                <a:latin typeface="MS Mincho"/>
                <a:cs typeface="MS Mincho"/>
              </a:rPr>
              <a:t>染的</a:t>
            </a:r>
            <a:r>
              <a:rPr sz="2000" dirty="0">
                <a:latin typeface="宋体"/>
                <a:cs typeface="宋体"/>
              </a:rPr>
              <a:t>页</a:t>
            </a:r>
            <a:r>
              <a:rPr sz="2000" dirty="0">
                <a:latin typeface="MS Mincho"/>
                <a:cs typeface="MS Mincho"/>
              </a:rPr>
              <a:t>面，可以使用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mvc:view- controller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标签实现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704" y="3505834"/>
            <a:ext cx="8674100" cy="9017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704" y="5446395"/>
            <a:ext cx="8305800" cy="291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120900">
              <a:lnSpc>
                <a:spcPts val="4285"/>
              </a:lnSpc>
            </a:pPr>
            <a:r>
              <a:rPr dirty="0"/>
              <a:t>Excel</a:t>
            </a:r>
            <a:r>
              <a:rPr spc="-10" dirty="0"/>
              <a:t> </a:t>
            </a:r>
            <a:r>
              <a:rPr dirty="0">
                <a:latin typeface="宋体"/>
                <a:cs typeface="宋体"/>
              </a:rPr>
              <a:t>视图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57387"/>
            <a:ext cx="7986395" cy="388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48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若希望使用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Excel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展示数据列表，</a:t>
            </a:r>
            <a:r>
              <a:rPr sz="2400" dirty="0">
                <a:latin typeface="宋体"/>
                <a:cs typeface="宋体"/>
              </a:rPr>
              <a:t>仅</a:t>
            </a:r>
            <a:r>
              <a:rPr sz="2400" dirty="0">
                <a:latin typeface="MS Mincho"/>
                <a:cs typeface="MS Mincho"/>
              </a:rPr>
              <a:t>需要</a:t>
            </a:r>
            <a:r>
              <a:rPr sz="2400" dirty="0">
                <a:latin typeface="宋体"/>
                <a:cs typeface="宋体"/>
              </a:rPr>
              <a:t>扩</a:t>
            </a:r>
            <a:r>
              <a:rPr sz="2400" dirty="0">
                <a:latin typeface="MS Mincho"/>
                <a:cs typeface="MS Mincho"/>
              </a:rPr>
              <a:t>展 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提供的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AbstractExcelView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 </a:t>
            </a:r>
            <a:r>
              <a:rPr sz="2400" dirty="0">
                <a:latin typeface="Arial"/>
                <a:cs typeface="Arial"/>
              </a:rPr>
              <a:t>AbstractJExcel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View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即可。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buildExcelDocumen</a:t>
            </a:r>
            <a:r>
              <a:rPr sz="2400" spc="-5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() </a:t>
            </a:r>
            <a:r>
              <a:rPr sz="2400" dirty="0">
                <a:latin typeface="MS Mincho"/>
                <a:cs typeface="MS Mincho"/>
              </a:rPr>
              <a:t>方法，在方法中使用模型数据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建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Excel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文档就可以 了。</a:t>
            </a:r>
            <a:endParaRPr sz="2400">
              <a:latin typeface="MS Mincho"/>
              <a:cs typeface="MS Mincho"/>
            </a:endParaRPr>
          </a:p>
          <a:p>
            <a:pPr marL="354965" indent="-342265" defTabSz="-635">
              <a:lnSpc>
                <a:spcPts val="253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AbstractExcelView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基于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POI AP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dirty="0">
                <a:latin typeface="MS Mincho"/>
                <a:cs typeface="MS Mincho"/>
              </a:rPr>
              <a:t>，而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615"/>
              </a:lnSpc>
            </a:pPr>
            <a:r>
              <a:rPr sz="2400" dirty="0">
                <a:latin typeface="Arial"/>
                <a:cs typeface="Arial"/>
              </a:rPr>
              <a:t>AbstractJExcelView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是基于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JExcelAPI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的。</a:t>
            </a:r>
            <a:endParaRPr sz="2400">
              <a:latin typeface="MS Mincho"/>
              <a:cs typeface="MS Mincho"/>
            </a:endParaRPr>
          </a:p>
          <a:p>
            <a:pPr marL="354965" marR="904240" indent="-342265" defTabSz="-635">
              <a:lnSpc>
                <a:spcPts val="248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视图对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象需要配置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IOC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容器中的一个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Bea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，使用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BeanNameViewResolver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作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为视图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解析器即可</a:t>
            </a:r>
            <a:endParaRPr sz="2400">
              <a:latin typeface="Kozuka Gothic Pro B"/>
              <a:cs typeface="Kozuka Gothic Pro B"/>
            </a:endParaRPr>
          </a:p>
          <a:p>
            <a:pPr marL="354965" marR="5080" indent="-342265" defTabSz="-635">
              <a:lnSpc>
                <a:spcPts val="2480"/>
              </a:lnSpc>
              <a:spcBef>
                <a:spcPts val="27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若希望直接在</a:t>
            </a:r>
            <a:r>
              <a:rPr sz="2400" dirty="0">
                <a:latin typeface="宋体"/>
                <a:cs typeface="宋体"/>
              </a:rPr>
              <a:t>浏览</a:t>
            </a:r>
            <a:r>
              <a:rPr sz="2400" dirty="0">
                <a:latin typeface="MS Mincho"/>
                <a:cs typeface="MS Mincho"/>
              </a:rPr>
              <a:t>器中直接下</a:t>
            </a:r>
            <a:r>
              <a:rPr sz="2400" dirty="0">
                <a:latin typeface="宋体"/>
                <a:cs typeface="宋体"/>
              </a:rPr>
              <a:t>载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Excel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文档，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可以</a:t>
            </a:r>
            <a:r>
              <a:rPr sz="2400" dirty="0">
                <a:latin typeface="宋体"/>
                <a:cs typeface="宋体"/>
              </a:rPr>
              <a:t>设</a:t>
            </a:r>
            <a:r>
              <a:rPr sz="2400" dirty="0">
                <a:latin typeface="MS Mincho"/>
                <a:cs typeface="MS Mincho"/>
              </a:rPr>
              <a:t>置 </a:t>
            </a:r>
            <a:r>
              <a:rPr sz="2400" dirty="0">
                <a:latin typeface="宋体"/>
                <a:cs typeface="宋体"/>
              </a:rPr>
              <a:t>响应头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Content-Disposition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值为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attachment;filename=xxx.xls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关</a:t>
            </a:r>
            <a:r>
              <a:rPr dirty="0">
                <a:latin typeface="MS Mincho"/>
                <a:cs typeface="MS Mincho"/>
              </a:rPr>
              <a:t>于重定向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57387"/>
            <a:ext cx="8002905" cy="2193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0320" indent="-342265" defTabSz="-635">
              <a:lnSpc>
                <a:spcPts val="248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一般情况下，控制器方法返回字符串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型的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会被当成</a:t>
            </a:r>
            <a:r>
              <a:rPr sz="2400" dirty="0">
                <a:latin typeface="宋体"/>
                <a:cs typeface="宋体"/>
              </a:rPr>
              <a:t>逻 辑视图</a:t>
            </a:r>
            <a:r>
              <a:rPr sz="2400" dirty="0">
                <a:latin typeface="MS Mincho"/>
                <a:cs typeface="MS Mincho"/>
              </a:rPr>
              <a:t>名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endParaRPr sz="2400">
              <a:latin typeface="MS Mincho"/>
              <a:cs typeface="MS Mincho"/>
            </a:endParaRPr>
          </a:p>
          <a:p>
            <a:pPr marL="354965" marR="163195" indent="-342265" defTabSz="-635">
              <a:lnSpc>
                <a:spcPts val="248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如果返回的字符串中</a:t>
            </a:r>
            <a:r>
              <a:rPr sz="2400" dirty="0">
                <a:latin typeface="宋体"/>
                <a:cs typeface="宋体"/>
              </a:rPr>
              <a:t>带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forward: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redirect: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前</a:t>
            </a:r>
            <a:r>
              <a:rPr sz="2400" dirty="0">
                <a:latin typeface="宋体"/>
                <a:cs typeface="宋体"/>
              </a:rPr>
              <a:t>缀 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会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他</a:t>
            </a:r>
            <a:r>
              <a:rPr sz="2400" dirty="0">
                <a:latin typeface="宋体"/>
                <a:cs typeface="宋体"/>
              </a:rPr>
              <a:t>们进</a:t>
            </a:r>
            <a:r>
              <a:rPr sz="2400" dirty="0">
                <a:latin typeface="MS Mincho"/>
                <a:cs typeface="MS Mincho"/>
              </a:rPr>
              <a:t>行特殊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理：将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forward: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和 </a:t>
            </a:r>
            <a:r>
              <a:rPr sz="2400" dirty="0">
                <a:latin typeface="Arial"/>
                <a:cs typeface="Arial"/>
              </a:rPr>
              <a:t>redirect: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当成指示符，其后的字符串作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URL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来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endParaRPr sz="2400">
              <a:latin typeface="MS Mincho"/>
              <a:cs typeface="MS Mincho"/>
            </a:endParaRPr>
          </a:p>
          <a:p>
            <a:pPr marL="755015" lvl="1" indent="-285115" defTabSz="-635">
              <a:lnSpc>
                <a:spcPts val="2215"/>
              </a:lnSpc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redirect:success.js</a:t>
            </a:r>
            <a:r>
              <a:rPr sz="2000" spc="-25" dirty="0">
                <a:latin typeface="Arial"/>
                <a:cs typeface="Arial"/>
              </a:rPr>
              <a:t>p</a:t>
            </a:r>
            <a:r>
              <a:rPr sz="2000" dirty="0">
                <a:latin typeface="MS Mincho"/>
                <a:cs typeface="MS Mincho"/>
              </a:rPr>
              <a:t>：会完成一个到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success.jsp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的重定向的操作</a:t>
            </a:r>
            <a:endParaRPr sz="2000">
              <a:latin typeface="MS Mincho"/>
              <a:cs typeface="MS Mincho"/>
            </a:endParaRPr>
          </a:p>
          <a:p>
            <a:pPr marL="755015" lvl="1" indent="-285115" defTabSz="-635">
              <a:lnSpc>
                <a:spcPts val="2325"/>
              </a:lnSpc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forward:success.js</a:t>
            </a:r>
            <a:r>
              <a:rPr sz="2000" spc="-25" dirty="0">
                <a:latin typeface="Arial"/>
                <a:cs typeface="Arial"/>
              </a:rPr>
              <a:t>p</a:t>
            </a:r>
            <a:r>
              <a:rPr sz="2000" dirty="0">
                <a:latin typeface="MS Mincho"/>
                <a:cs typeface="MS Mincho"/>
              </a:rPr>
              <a:t>：会完成一个到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success.jsp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转发</a:t>
            </a:r>
            <a:r>
              <a:rPr sz="2000" dirty="0">
                <a:latin typeface="MS Mincho"/>
                <a:cs typeface="MS Mincho"/>
              </a:rPr>
              <a:t>操作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0589" y="4815840"/>
            <a:ext cx="4330065" cy="17907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RESTful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396875">
              <a:lnSpc>
                <a:spcPts val="4285"/>
              </a:lnSpc>
            </a:pPr>
            <a:r>
              <a:rPr dirty="0"/>
              <a:t>RESTful</a:t>
            </a:r>
            <a:r>
              <a:rPr spc="-20" dirty="0"/>
              <a:t> </a:t>
            </a:r>
            <a:r>
              <a:rPr dirty="0"/>
              <a:t>SpringMVC</a:t>
            </a:r>
            <a:r>
              <a:rPr spc="-25" dirty="0"/>
              <a:t> </a:t>
            </a:r>
            <a:r>
              <a:rPr dirty="0"/>
              <a:t>CRUD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27050" y="3644900"/>
            <a:ext cx="5359400" cy="2400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6575" y="1985962"/>
            <a:ext cx="3143885" cy="136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-635">
              <a:tabLst>
                <a:tab pos="341630" algn="l"/>
              </a:tabLst>
            </a:pPr>
            <a:r>
              <a:rPr sz="2400" dirty="0">
                <a:latin typeface="Arial"/>
                <a:cs typeface="Arial"/>
              </a:rPr>
              <a:t>•	1.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显</a:t>
            </a:r>
            <a:r>
              <a:rPr sz="2400" dirty="0">
                <a:latin typeface="MS Mincho"/>
                <a:cs typeface="MS Mincho"/>
              </a:rPr>
              <a:t>示所有</a:t>
            </a:r>
            <a:r>
              <a:rPr sz="2400" dirty="0">
                <a:latin typeface="宋体"/>
                <a:cs typeface="宋体"/>
              </a:rPr>
              <a:t>员</a:t>
            </a:r>
            <a:r>
              <a:rPr sz="2400" dirty="0">
                <a:latin typeface="MS Mincho"/>
                <a:cs typeface="MS Mincho"/>
              </a:rPr>
              <a:t>工信息</a:t>
            </a:r>
            <a:endParaRPr sz="2400">
              <a:latin typeface="MS Mincho"/>
              <a:cs typeface="MS Mincho"/>
            </a:endParaRPr>
          </a:p>
          <a:p>
            <a:pPr marL="469900" defTabSz="-635"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dirty="0">
                <a:latin typeface="Arial"/>
                <a:cs typeface="Arial"/>
              </a:rPr>
              <a:t>UR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emps</a:t>
            </a:r>
            <a:endParaRPr sz="2000">
              <a:latin typeface="Arial"/>
              <a:cs typeface="Arial"/>
            </a:endParaRPr>
          </a:p>
          <a:p>
            <a:pPr marL="469900" defTabSz="-635"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求方式：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endParaRPr sz="2000">
              <a:latin typeface="Arial"/>
              <a:cs typeface="Arial"/>
            </a:endParaRPr>
          </a:p>
          <a:p>
            <a:pPr marL="469900" defTabSz="-635">
              <a:lnSpc>
                <a:spcPts val="238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示效果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620" y="3807459"/>
            <a:ext cx="5321300" cy="2781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396875"/>
            <a:r>
              <a:rPr dirty="0"/>
              <a:t>RESTful</a:t>
            </a:r>
            <a:r>
              <a:rPr spc="-20" dirty="0"/>
              <a:t> </a:t>
            </a:r>
            <a:r>
              <a:rPr dirty="0"/>
              <a:t>SpringMVC</a:t>
            </a:r>
            <a:r>
              <a:rPr spc="-25" dirty="0"/>
              <a:t> </a:t>
            </a:r>
            <a:r>
              <a:rPr dirty="0"/>
              <a:t>CRUD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9079" y="2045017"/>
            <a:ext cx="3143885" cy="153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2.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添加所有</a:t>
            </a:r>
            <a:r>
              <a:rPr sz="2400" dirty="0">
                <a:latin typeface="宋体"/>
                <a:cs typeface="宋体"/>
              </a:rPr>
              <a:t>员</a:t>
            </a:r>
            <a:r>
              <a:rPr sz="2400" dirty="0">
                <a:latin typeface="MS Mincho"/>
                <a:cs typeface="MS Mincho"/>
              </a:rPr>
              <a:t>工信息</a:t>
            </a:r>
            <a:endParaRPr sz="2400">
              <a:latin typeface="MS Mincho"/>
              <a:cs typeface="MS Mincho"/>
            </a:endParaRPr>
          </a:p>
          <a:p>
            <a:pPr marR="133350" algn="ctr" defTabSz="-635">
              <a:spcBef>
                <a:spcPts val="355"/>
              </a:spcBef>
              <a:tabLst>
                <a:tab pos="2844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示添加</a:t>
            </a:r>
            <a:r>
              <a:rPr sz="2000" dirty="0">
                <a:latin typeface="宋体"/>
                <a:cs typeface="宋体"/>
              </a:rPr>
              <a:t>页</a:t>
            </a:r>
            <a:r>
              <a:rPr sz="2000" dirty="0">
                <a:latin typeface="MS Mincho"/>
                <a:cs typeface="MS Mincho"/>
              </a:rPr>
              <a:t>面：</a:t>
            </a:r>
            <a:endParaRPr sz="2000">
              <a:latin typeface="MS Mincho"/>
              <a:cs typeface="MS Mincho"/>
            </a:endParaRPr>
          </a:p>
          <a:p>
            <a:pPr marL="1155065" indent="-227965" defTabSz="-635">
              <a:spcBef>
                <a:spcPts val="280"/>
              </a:spcBef>
              <a:buClr>
                <a:srgbClr val="0000FF"/>
              </a:buClr>
              <a:buFont typeface="Arial"/>
              <a:buChar char="•"/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MS Mincho"/>
                <a:cs typeface="MS Mincho"/>
              </a:rPr>
              <a:t>：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emp</a:t>
            </a:r>
            <a:endParaRPr sz="1600">
              <a:latin typeface="Arial"/>
              <a:cs typeface="Arial"/>
            </a:endParaRPr>
          </a:p>
          <a:p>
            <a:pPr marL="927100" defTabSz="-635"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求方式：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endParaRPr sz="1600">
              <a:latin typeface="Arial"/>
              <a:cs typeface="Arial"/>
            </a:endParaRPr>
          </a:p>
          <a:p>
            <a:pPr marL="927100" defTabSz="-635"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示效果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359" y="3807459"/>
            <a:ext cx="2552700" cy="1993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59872" y="6102657"/>
            <a:ext cx="81280" cy="77470"/>
          </a:xfrm>
          <a:custGeom>
            <a:avLst/>
            <a:gdLst/>
            <a:ahLst/>
            <a:cxnLst/>
            <a:rect l="l" t="t" r="r" b="b"/>
            <a:pathLst>
              <a:path w="81279" h="77470">
                <a:moveTo>
                  <a:pt x="80887" y="0"/>
                </a:moveTo>
                <a:lnTo>
                  <a:pt x="34302" y="14876"/>
                </a:lnTo>
                <a:lnTo>
                  <a:pt x="5014" y="52800"/>
                </a:lnTo>
                <a:lnTo>
                  <a:pt x="1574" y="64704"/>
                </a:lnTo>
                <a:lnTo>
                  <a:pt x="0" y="77263"/>
                </a:lnTo>
              </a:path>
            </a:pathLst>
          </a:custGeom>
          <a:ln w="249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60115" y="618362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4">
                <a:moveTo>
                  <a:pt x="0" y="0"/>
                </a:moveTo>
                <a:lnTo>
                  <a:pt x="0" y="324485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59787" y="6508115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70" h="81279">
                <a:moveTo>
                  <a:pt x="0" y="0"/>
                </a:moveTo>
                <a:lnTo>
                  <a:pt x="14876" y="46585"/>
                </a:lnTo>
                <a:lnTo>
                  <a:pt x="52800" y="75872"/>
                </a:lnTo>
                <a:lnTo>
                  <a:pt x="64704" y="79313"/>
                </a:lnTo>
                <a:lnTo>
                  <a:pt x="77263" y="80887"/>
                </a:lnTo>
              </a:path>
            </a:pathLst>
          </a:custGeom>
          <a:ln w="249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40760" y="6588759"/>
            <a:ext cx="5307330" cy="0"/>
          </a:xfrm>
          <a:custGeom>
            <a:avLst/>
            <a:gdLst/>
            <a:ahLst/>
            <a:cxnLst/>
            <a:rect l="l" t="t" r="r" b="b"/>
            <a:pathLst>
              <a:path w="5307330">
                <a:moveTo>
                  <a:pt x="0" y="0"/>
                </a:moveTo>
                <a:lnTo>
                  <a:pt x="530733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48090" y="6511824"/>
            <a:ext cx="81280" cy="77470"/>
          </a:xfrm>
          <a:custGeom>
            <a:avLst/>
            <a:gdLst/>
            <a:ahLst/>
            <a:cxnLst/>
            <a:rect l="l" t="t" r="r" b="b"/>
            <a:pathLst>
              <a:path w="81279" h="77470">
                <a:moveTo>
                  <a:pt x="0" y="77263"/>
                </a:moveTo>
                <a:lnTo>
                  <a:pt x="46585" y="62387"/>
                </a:lnTo>
                <a:lnTo>
                  <a:pt x="75872" y="24462"/>
                </a:lnTo>
                <a:lnTo>
                  <a:pt x="79313" y="12558"/>
                </a:lnTo>
                <a:lnTo>
                  <a:pt x="80887" y="0"/>
                </a:lnTo>
              </a:path>
            </a:pathLst>
          </a:custGeom>
          <a:ln w="249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928734" y="618362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4">
                <a:moveTo>
                  <a:pt x="0" y="32448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51799" y="6102742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70" h="81279">
                <a:moveTo>
                  <a:pt x="77263" y="80887"/>
                </a:moveTo>
                <a:lnTo>
                  <a:pt x="62387" y="34302"/>
                </a:lnTo>
                <a:lnTo>
                  <a:pt x="24462" y="5014"/>
                </a:lnTo>
                <a:lnTo>
                  <a:pt x="12558" y="1574"/>
                </a:lnTo>
                <a:lnTo>
                  <a:pt x="0" y="0"/>
                </a:lnTo>
              </a:path>
            </a:pathLst>
          </a:custGeom>
          <a:ln w="249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40760" y="6102985"/>
            <a:ext cx="5307330" cy="0"/>
          </a:xfrm>
          <a:custGeom>
            <a:avLst/>
            <a:gdLst/>
            <a:ahLst/>
            <a:cxnLst/>
            <a:rect l="l" t="t" r="r" b="b"/>
            <a:pathLst>
              <a:path w="5307330">
                <a:moveTo>
                  <a:pt x="53073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380104" y="2473483"/>
            <a:ext cx="2088514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2971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MS Mincho"/>
                <a:cs typeface="MS Mincho"/>
              </a:rPr>
              <a:t>添加</a:t>
            </a:r>
            <a:r>
              <a:rPr sz="2000" dirty="0">
                <a:latin typeface="宋体"/>
                <a:cs typeface="宋体"/>
              </a:rPr>
              <a:t>员</a:t>
            </a:r>
            <a:r>
              <a:rPr sz="2000" dirty="0">
                <a:latin typeface="MS Mincho"/>
                <a:cs typeface="MS Mincho"/>
              </a:rPr>
              <a:t>工信息：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7304" y="2806700"/>
            <a:ext cx="3660775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 defTabSz="-635">
              <a:buClr>
                <a:srgbClr val="0000FF"/>
              </a:buClr>
              <a:buFont typeface="Arial"/>
              <a:buChar char="•"/>
              <a:tabLst>
                <a:tab pos="240665" algn="l"/>
              </a:tabLst>
            </a:pPr>
            <a:r>
              <a:rPr sz="1600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MS Mincho"/>
                <a:cs typeface="MS Mincho"/>
              </a:rPr>
              <a:t>：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emp</a:t>
            </a:r>
            <a:endParaRPr sz="1600">
              <a:latin typeface="Arial"/>
              <a:cs typeface="Arial"/>
            </a:endParaRPr>
          </a:p>
          <a:p>
            <a:pPr marL="12700" defTabSz="-635">
              <a:spcBef>
                <a:spcPts val="275"/>
              </a:spcBef>
              <a:tabLst>
                <a:tab pos="239395" algn="l"/>
              </a:tabLst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求方式：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POST</a:t>
            </a:r>
            <a:endParaRPr sz="1600">
              <a:latin typeface="Arial"/>
              <a:cs typeface="Arial"/>
            </a:endParaRPr>
          </a:p>
          <a:p>
            <a:pPr marL="12700" defTabSz="-635">
              <a:lnSpc>
                <a:spcPts val="1875"/>
              </a:lnSpc>
              <a:spcBef>
                <a:spcPts val="275"/>
              </a:spcBef>
              <a:tabLst>
                <a:tab pos="239395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示效果：完成添加，重定向到</a:t>
            </a:r>
            <a:r>
              <a:rPr sz="1600" spc="-360" dirty="0">
                <a:latin typeface="MS Mincho"/>
                <a:cs typeface="MS Mincho"/>
              </a:rPr>
              <a:t> </a:t>
            </a:r>
            <a:r>
              <a:rPr sz="1600" dirty="0">
                <a:latin typeface="Arial"/>
                <a:cs typeface="Arial"/>
              </a:rPr>
              <a:t>list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宋体"/>
                <a:cs typeface="宋体"/>
              </a:rPr>
              <a:t>页</a:t>
            </a:r>
            <a:endParaRPr sz="1600">
              <a:latin typeface="宋体"/>
              <a:cs typeface="宋体"/>
            </a:endParaRPr>
          </a:p>
          <a:p>
            <a:pPr marL="240030">
              <a:lnSpc>
                <a:spcPts val="1875"/>
              </a:lnSpc>
            </a:pPr>
            <a:r>
              <a:rPr sz="1600" dirty="0">
                <a:latin typeface="MS Mincho"/>
                <a:cs typeface="MS Mincho"/>
              </a:rPr>
              <a:t>面。</a:t>
            </a:r>
            <a:endParaRPr sz="16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396875">
              <a:lnSpc>
                <a:spcPts val="4285"/>
              </a:lnSpc>
            </a:pPr>
            <a:r>
              <a:rPr dirty="0"/>
              <a:t>RESTful</a:t>
            </a:r>
            <a:r>
              <a:rPr spc="-20" dirty="0"/>
              <a:t> </a:t>
            </a:r>
            <a:r>
              <a:rPr dirty="0"/>
              <a:t>SpringMVC</a:t>
            </a:r>
            <a:r>
              <a:rPr spc="-25" dirty="0"/>
              <a:t> </a:t>
            </a:r>
            <a:r>
              <a:rPr dirty="0"/>
              <a:t>CRUD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1841817"/>
            <a:ext cx="5189220" cy="420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3.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删</a:t>
            </a:r>
            <a:r>
              <a:rPr sz="2400" dirty="0">
                <a:latin typeface="MS Mincho"/>
                <a:cs typeface="MS Mincho"/>
              </a:rPr>
              <a:t>除操作</a:t>
            </a:r>
            <a:endParaRPr sz="2400">
              <a:latin typeface="MS Mincho"/>
              <a:cs typeface="MS Mincho"/>
            </a:endParaRPr>
          </a:p>
          <a:p>
            <a:pPr marL="755015" indent="-285115" defTabSz="-635">
              <a:spcBef>
                <a:spcPts val="355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UR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em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/{id}</a:t>
            </a:r>
            <a:endParaRPr sz="2000">
              <a:latin typeface="Arial"/>
              <a:cs typeface="Arial"/>
            </a:endParaRPr>
          </a:p>
          <a:p>
            <a:pPr marL="755015" indent="-285115" defTabSz="-635">
              <a:spcBef>
                <a:spcPts val="35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求方式：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endParaRPr sz="2000">
              <a:latin typeface="Arial"/>
              <a:cs typeface="Arial"/>
            </a:endParaRPr>
          </a:p>
          <a:p>
            <a:pPr marL="469900" defTabSz="-635"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删</a:t>
            </a:r>
            <a:r>
              <a:rPr sz="2000" dirty="0">
                <a:latin typeface="MS Mincho"/>
                <a:cs typeface="MS Mincho"/>
              </a:rPr>
              <a:t>除后效果：</a:t>
            </a:r>
            <a:r>
              <a:rPr sz="2000" dirty="0">
                <a:latin typeface="宋体"/>
                <a:cs typeface="宋体"/>
              </a:rPr>
              <a:t>对应记录</a:t>
            </a:r>
            <a:r>
              <a:rPr sz="2000" dirty="0">
                <a:latin typeface="MS Mincho"/>
                <a:cs typeface="MS Mincho"/>
              </a:rPr>
              <a:t>从数据表中</a:t>
            </a:r>
            <a:r>
              <a:rPr sz="2000" dirty="0">
                <a:latin typeface="宋体"/>
                <a:cs typeface="宋体"/>
              </a:rPr>
              <a:t>删</a:t>
            </a:r>
            <a:r>
              <a:rPr sz="2000" dirty="0">
                <a:latin typeface="MS Mincho"/>
                <a:cs typeface="MS Mincho"/>
              </a:rPr>
              <a:t>除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65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4.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修改操作：</a:t>
            </a:r>
            <a:r>
              <a:rPr sz="2400" b="1" i="1" dirty="0">
                <a:latin typeface="Arial"/>
                <a:cs typeface="Arial"/>
              </a:rPr>
              <a:t>lastName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50" b="1" i="1" spc="-75" dirty="0">
                <a:latin typeface="Meiryo"/>
                <a:cs typeface="Meiryo"/>
              </a:rPr>
              <a:t>不可修改</a:t>
            </a:r>
            <a:r>
              <a:rPr sz="2400" dirty="0">
                <a:latin typeface="MS Mincho"/>
                <a:cs typeface="MS Mincho"/>
              </a:rPr>
              <a:t>！</a:t>
            </a:r>
            <a:endParaRPr sz="2400">
              <a:latin typeface="MS Mincho"/>
              <a:cs typeface="MS Mincho"/>
            </a:endParaRPr>
          </a:p>
          <a:p>
            <a:pPr marL="469900" defTabSz="-635">
              <a:spcBef>
                <a:spcPts val="34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示修改</a:t>
            </a:r>
            <a:r>
              <a:rPr sz="2000" dirty="0">
                <a:latin typeface="宋体"/>
                <a:cs typeface="宋体"/>
              </a:rPr>
              <a:t>页</a:t>
            </a:r>
            <a:r>
              <a:rPr sz="2000" dirty="0">
                <a:latin typeface="MS Mincho"/>
                <a:cs typeface="MS Mincho"/>
              </a:rPr>
              <a:t>面：</a:t>
            </a:r>
            <a:endParaRPr sz="2000">
              <a:latin typeface="MS Mincho"/>
              <a:cs typeface="MS Mincho"/>
            </a:endParaRPr>
          </a:p>
          <a:p>
            <a:pPr marL="1155065" lvl="1" indent="-227965" defTabSz="-635">
              <a:spcBef>
                <a:spcPts val="280"/>
              </a:spcBef>
              <a:buClr>
                <a:srgbClr val="0000FF"/>
              </a:buClr>
              <a:buFont typeface="Arial"/>
              <a:buChar char="•"/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MS Mincho"/>
                <a:cs typeface="MS Mincho"/>
              </a:rPr>
              <a:t>：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em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/{id}</a:t>
            </a:r>
            <a:endParaRPr sz="1600">
              <a:latin typeface="Arial"/>
              <a:cs typeface="Arial"/>
            </a:endParaRPr>
          </a:p>
          <a:p>
            <a:pPr marL="927100" defTabSz="-635"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求方式：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endParaRPr sz="1600">
              <a:latin typeface="Arial"/>
              <a:cs typeface="Arial"/>
            </a:endParaRPr>
          </a:p>
          <a:p>
            <a:pPr marL="927100" defTabSz="-635">
              <a:spcBef>
                <a:spcPts val="305"/>
              </a:spcBef>
              <a:tabLst>
                <a:tab pos="115443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示效果：回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表</a:t>
            </a:r>
            <a:r>
              <a:rPr sz="1600" dirty="0">
                <a:latin typeface="宋体"/>
                <a:cs typeface="宋体"/>
              </a:rPr>
              <a:t>单</a:t>
            </a:r>
            <a:r>
              <a:rPr sz="1800" dirty="0">
                <a:latin typeface="MS Mincho"/>
                <a:cs typeface="MS Mincho"/>
              </a:rPr>
              <a:t>。</a:t>
            </a:r>
            <a:endParaRPr sz="1800">
              <a:latin typeface="MS Mincho"/>
              <a:cs typeface="MS Mincho"/>
            </a:endParaRPr>
          </a:p>
          <a:p>
            <a:pPr marL="469900" defTabSz="-635"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MS Mincho"/>
                <a:cs typeface="MS Mincho"/>
              </a:rPr>
              <a:t>修改</a:t>
            </a:r>
            <a:r>
              <a:rPr sz="2000" dirty="0">
                <a:latin typeface="宋体"/>
                <a:cs typeface="宋体"/>
              </a:rPr>
              <a:t>员</a:t>
            </a:r>
            <a:r>
              <a:rPr sz="2000" dirty="0">
                <a:latin typeface="MS Mincho"/>
                <a:cs typeface="MS Mincho"/>
              </a:rPr>
              <a:t>工信息：</a:t>
            </a:r>
            <a:endParaRPr sz="2000">
              <a:latin typeface="MS Mincho"/>
              <a:cs typeface="MS Mincho"/>
            </a:endParaRPr>
          </a:p>
          <a:p>
            <a:pPr marL="1155065" lvl="1" indent="-227965" defTabSz="-635">
              <a:spcBef>
                <a:spcPts val="280"/>
              </a:spcBef>
              <a:buClr>
                <a:srgbClr val="0000FF"/>
              </a:buClr>
              <a:buFont typeface="Arial"/>
              <a:buChar char="•"/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MS Mincho"/>
                <a:cs typeface="MS Mincho"/>
              </a:rPr>
              <a:t>：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emp</a:t>
            </a:r>
            <a:endParaRPr sz="1600">
              <a:latin typeface="Arial"/>
              <a:cs typeface="Arial"/>
            </a:endParaRPr>
          </a:p>
          <a:p>
            <a:pPr marL="927100" defTabSz="-635"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求方式：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PUT</a:t>
            </a:r>
            <a:endParaRPr sz="1600">
              <a:latin typeface="Arial"/>
              <a:cs typeface="Arial"/>
            </a:endParaRPr>
          </a:p>
          <a:p>
            <a:pPr marL="927100" defTabSz="-635"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示效果：完成修改，重定向到</a:t>
            </a:r>
            <a:r>
              <a:rPr sz="1600" spc="-360" dirty="0">
                <a:latin typeface="MS Mincho"/>
                <a:cs typeface="MS Mincho"/>
              </a:rPr>
              <a:t> </a:t>
            </a:r>
            <a:r>
              <a:rPr sz="1600" dirty="0">
                <a:latin typeface="Arial"/>
                <a:cs typeface="Arial"/>
              </a:rPr>
              <a:t>list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宋体"/>
                <a:cs typeface="宋体"/>
              </a:rPr>
              <a:t>页</a:t>
            </a:r>
            <a:r>
              <a:rPr sz="1600" dirty="0">
                <a:latin typeface="MS Mincho"/>
                <a:cs typeface="MS Mincho"/>
              </a:rPr>
              <a:t>面。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2134" y="4105909"/>
            <a:ext cx="2374899" cy="2184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396875"/>
            <a:r>
              <a:rPr dirty="0"/>
              <a:t>RESTful</a:t>
            </a:r>
            <a:r>
              <a:rPr spc="-20" dirty="0"/>
              <a:t> </a:t>
            </a:r>
            <a:r>
              <a:rPr dirty="0"/>
              <a:t>SpringMVC</a:t>
            </a:r>
            <a:r>
              <a:rPr spc="-25" dirty="0"/>
              <a:t> </a:t>
            </a:r>
            <a:r>
              <a:rPr dirty="0"/>
              <a:t>CRUD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2099786"/>
            <a:ext cx="5995670" cy="340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41750" algn="ctr" defTabSz="-635">
              <a:tabLst>
                <a:tab pos="3416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相</a:t>
            </a:r>
            <a:r>
              <a:rPr sz="2800" dirty="0">
                <a:latin typeface="宋体"/>
                <a:cs typeface="宋体"/>
              </a:rPr>
              <a:t>关</a:t>
            </a:r>
            <a:r>
              <a:rPr sz="2800" dirty="0">
                <a:latin typeface="MS Mincho"/>
                <a:cs typeface="MS Mincho"/>
              </a:rPr>
              <a:t>的</a:t>
            </a:r>
            <a:r>
              <a:rPr sz="2800" dirty="0">
                <a:latin typeface="宋体"/>
                <a:cs typeface="宋体"/>
              </a:rPr>
              <a:t>类</a:t>
            </a:r>
            <a:r>
              <a:rPr sz="2800" dirty="0">
                <a:latin typeface="MS Mincho"/>
                <a:cs typeface="MS Mincho"/>
              </a:rPr>
              <a:t>：</a:t>
            </a:r>
            <a:endParaRPr sz="2800">
              <a:latin typeface="MS Mincho"/>
              <a:cs typeface="MS Mincho"/>
            </a:endParaRPr>
          </a:p>
          <a:p>
            <a:pPr marL="755015" indent="-285115" defTabSz="-635">
              <a:spcBef>
                <a:spcPts val="425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体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Arial"/>
                <a:cs typeface="Arial"/>
              </a:rPr>
              <a:t>Employe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Department</a:t>
            </a:r>
            <a:endParaRPr sz="2400">
              <a:latin typeface="Arial"/>
              <a:cs typeface="Arial"/>
            </a:endParaRPr>
          </a:p>
          <a:p>
            <a:pPr marL="755015" indent="-285115" defTabSz="-635"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Handle</a:t>
            </a:r>
            <a:r>
              <a:rPr sz="2400" spc="-30" dirty="0"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EmployeeHandler</a:t>
            </a:r>
            <a:endParaRPr sz="2400">
              <a:latin typeface="Arial"/>
              <a:cs typeface="Arial"/>
            </a:endParaRPr>
          </a:p>
          <a:p>
            <a:pPr marL="755015" indent="-285115" defTabSz="-635"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Arial"/>
                <a:cs typeface="Arial"/>
              </a:rPr>
              <a:t>EmployeeDa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DepartmentDao</a:t>
            </a:r>
            <a:endParaRPr sz="2400">
              <a:latin typeface="Arial"/>
              <a:cs typeface="Arial"/>
            </a:endParaRPr>
          </a:p>
          <a:p>
            <a:pPr marR="3841750" algn="ctr" defTabSz="-635">
              <a:spcBef>
                <a:spcPts val="485"/>
              </a:spcBef>
              <a:tabLst>
                <a:tab pos="3416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相</a:t>
            </a:r>
            <a:r>
              <a:rPr sz="2800" dirty="0">
                <a:latin typeface="宋体"/>
                <a:cs typeface="宋体"/>
              </a:rPr>
              <a:t>关</a:t>
            </a:r>
            <a:r>
              <a:rPr sz="2800" dirty="0">
                <a:latin typeface="MS Mincho"/>
                <a:cs typeface="MS Mincho"/>
              </a:rPr>
              <a:t>的</a:t>
            </a:r>
            <a:r>
              <a:rPr sz="2800" dirty="0">
                <a:latin typeface="宋体"/>
                <a:cs typeface="宋体"/>
              </a:rPr>
              <a:t>页</a:t>
            </a:r>
            <a:r>
              <a:rPr sz="2800" dirty="0">
                <a:latin typeface="MS Mincho"/>
                <a:cs typeface="MS Mincho"/>
              </a:rPr>
              <a:t>面</a:t>
            </a:r>
            <a:endParaRPr sz="2800">
              <a:latin typeface="MS Mincho"/>
              <a:cs typeface="MS Mincho"/>
            </a:endParaRPr>
          </a:p>
          <a:p>
            <a:pPr marL="755015" indent="-285115" defTabSz="-635">
              <a:spcBef>
                <a:spcPts val="425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list.jsp</a:t>
            </a:r>
            <a:endParaRPr sz="2400">
              <a:latin typeface="Arial"/>
              <a:cs typeface="Arial"/>
            </a:endParaRPr>
          </a:p>
          <a:p>
            <a:pPr marL="755015" indent="-285115" defTabSz="-635"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nput.jsp</a:t>
            </a:r>
            <a:endParaRPr sz="2400">
              <a:latin typeface="Arial"/>
              <a:cs typeface="Arial"/>
            </a:endParaRPr>
          </a:p>
          <a:p>
            <a:pPr marL="755015" indent="-285115" defTabSz="-635"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edit.jsp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0559" y="3284854"/>
            <a:ext cx="1917700" cy="3149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7359" y="26904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7359" y="26619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7359" y="264223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7359" y="26225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7359" y="260318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7359" y="2573020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7359" y="2534285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80" h="40005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7359" y="25253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7359" y="250602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7359" y="248666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7359" y="2456180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7359" y="2418714"/>
            <a:ext cx="1008380" cy="38735"/>
          </a:xfrm>
          <a:custGeom>
            <a:avLst/>
            <a:gdLst/>
            <a:ahLst/>
            <a:cxnLst/>
            <a:rect l="l" t="t" r="r" b="b"/>
            <a:pathLst>
              <a:path w="1008380" h="38735">
                <a:moveTo>
                  <a:pt x="0" y="38735"/>
                </a:moveTo>
                <a:lnTo>
                  <a:pt x="1008380" y="38735"/>
                </a:lnTo>
                <a:lnTo>
                  <a:pt x="1008380" y="0"/>
                </a:lnTo>
                <a:lnTo>
                  <a:pt x="0" y="0"/>
                </a:lnTo>
                <a:lnTo>
                  <a:pt x="0" y="387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7359" y="240950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7359" y="239013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359" y="237045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7359" y="235108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7359" y="23317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7359" y="231235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7359" y="22929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7359" y="227330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7359" y="225393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7359" y="2224405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80" h="20319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359" y="2179955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80" h="45719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7359" y="215518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7359" y="213106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7359" y="210629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7359" y="208153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7359" y="205740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7359" y="200850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7359" y="198373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7359" y="195770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7359" y="193357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7359" y="190881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7359" y="188468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7359" y="1835150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80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7359" y="181102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67359" y="178625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7359" y="176212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7359" y="173608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7359" y="168719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7359" y="166243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7359" y="163830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7359" y="161353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7359" y="158876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7359" y="153987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7359" y="151574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7359" y="148971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7359" y="146494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67359" y="14408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7359" y="14160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67359" y="136715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7359" y="13423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67359" y="131826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67359" y="129349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7359" y="126746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7359" y="1268730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80" h="1440180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75740" y="19888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90465" y="193167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181600" y="1878329"/>
            <a:ext cx="8242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latin typeface="Calibri"/>
                <a:cs typeface="Calibri"/>
              </a:rPr>
              <a:t>upd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te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50340" y="3064192"/>
            <a:ext cx="1059180" cy="29622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53440" y="169957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3175">
            <a:solidFill>
              <a:srgbClr val="D8FC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7090" y="1697354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919" y="0"/>
                </a:lnTo>
              </a:path>
            </a:pathLst>
          </a:custGeom>
          <a:ln w="3809">
            <a:solidFill>
              <a:srgbClr val="D8FC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42645" y="1694814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809" y="0"/>
                </a:lnTo>
              </a:path>
            </a:pathLst>
          </a:custGeom>
          <a:ln w="3809">
            <a:solidFill>
              <a:srgbClr val="D8FC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8835" y="169163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3809">
            <a:solidFill>
              <a:srgbClr val="D8FC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010" y="169322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3175">
            <a:solidFill>
              <a:srgbClr val="D8FC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36295" y="1689100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09" y="0"/>
                </a:lnTo>
              </a:path>
            </a:pathLst>
          </a:custGeom>
          <a:ln w="3810">
            <a:solidFill>
              <a:srgbClr val="D8F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35025" y="168656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D8FC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33120" y="168402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0" y="0"/>
                </a:moveTo>
                <a:lnTo>
                  <a:pt x="276859" y="0"/>
                </a:lnTo>
              </a:path>
            </a:pathLst>
          </a:custGeom>
          <a:ln w="3809">
            <a:solidFill>
              <a:srgbClr val="D9FC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9944" y="168068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397">
            <a:solidFill>
              <a:srgbClr val="D9FC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29310" y="167640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3810">
            <a:solidFill>
              <a:srgbClr val="DAFC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28675" y="167322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809">
            <a:solidFill>
              <a:srgbClr val="DAFC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28040" y="167068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DCF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28040" y="166751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810">
            <a:solidFill>
              <a:srgbClr val="DCF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27405" y="16649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CF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27405" y="16624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27405" y="165957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DF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27405" y="16567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27405" y="16541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EFC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27405" y="16513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EFC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7405" y="164718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FFC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27405" y="16430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FFC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27405" y="16402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27405" y="16376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27405" y="1635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27405" y="16322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E0FC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27405" y="1629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E0FC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27405" y="16249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7620">
            <a:solidFill>
              <a:srgbClr val="E1FA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27405" y="16195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1FA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27405" y="16154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1FA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27405" y="16116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27405" y="16078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27405" y="16040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27405" y="16002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27405" y="15963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27405" y="15922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5FA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27405" y="15881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27405" y="1584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27405" y="1580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27405" y="15767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27405" y="157289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7FC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27405" y="15687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7FC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27405" y="15646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27405" y="15608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27405" y="15547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5">
            <a:solidFill>
              <a:srgbClr val="EAFC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27405" y="1548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27405" y="15449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27405" y="154114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27405" y="15373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27405" y="15335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C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27405" y="15297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D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27405" y="15255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DFD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27405" y="15214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DFD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28040" y="151765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EEF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28040" y="151447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EEF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28675" y="151066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0FD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29944" y="150685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80">
            <a:solidFill>
              <a:srgbClr val="F0FD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31850" y="1502092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5715">
            <a:solidFill>
              <a:srgbClr val="F1FD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34390" y="149796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5080">
            <a:solidFill>
              <a:srgbClr val="F1F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37564" y="1494155"/>
            <a:ext cx="267970" cy="0"/>
          </a:xfrm>
          <a:custGeom>
            <a:avLst/>
            <a:gdLst/>
            <a:ahLst/>
            <a:cxnLst/>
            <a:rect l="l" t="t" r="r" b="b"/>
            <a:pathLst>
              <a:path w="267969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5080">
            <a:solidFill>
              <a:srgbClr val="F2F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41375" y="1490344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350" y="0"/>
                </a:lnTo>
              </a:path>
            </a:pathLst>
          </a:custGeom>
          <a:ln w="5080">
            <a:solidFill>
              <a:srgbClr val="F2FD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53440" y="148558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48360" y="148748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27912" y="148448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27405" y="152019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27257" y="166497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62965" y="170053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080135" y="167176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115694" y="152019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086926" y="148513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59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62965" y="148463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53440" y="209581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3175">
            <a:solidFill>
              <a:srgbClr val="D8FC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47090" y="2093595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919" y="0"/>
                </a:lnTo>
              </a:path>
            </a:pathLst>
          </a:custGeom>
          <a:ln w="3809">
            <a:solidFill>
              <a:srgbClr val="D8FC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42645" y="2091054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809" y="0"/>
                </a:lnTo>
              </a:path>
            </a:pathLst>
          </a:custGeom>
          <a:ln w="3809">
            <a:solidFill>
              <a:srgbClr val="D8FC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38835" y="208787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3809">
            <a:solidFill>
              <a:srgbClr val="D8FC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42010" y="208946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3175">
            <a:solidFill>
              <a:srgbClr val="D8FC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36295" y="2085339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09" y="0"/>
                </a:lnTo>
              </a:path>
            </a:pathLst>
          </a:custGeom>
          <a:ln w="3810">
            <a:solidFill>
              <a:srgbClr val="D8F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35025" y="208280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D8FC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33120" y="208026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0" y="0"/>
                </a:moveTo>
                <a:lnTo>
                  <a:pt x="276859" y="0"/>
                </a:lnTo>
              </a:path>
            </a:pathLst>
          </a:custGeom>
          <a:ln w="3809">
            <a:solidFill>
              <a:srgbClr val="D9FC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29944" y="207692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397">
            <a:solidFill>
              <a:srgbClr val="D9FC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29310" y="207263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3809">
            <a:solidFill>
              <a:srgbClr val="DAFC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28675" y="206946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809">
            <a:solidFill>
              <a:srgbClr val="DAFC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28040" y="206692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DCF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28040" y="206375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810">
            <a:solidFill>
              <a:srgbClr val="DCF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27405" y="20612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CF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27405" y="2058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27405" y="205581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DF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27405" y="20529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27405" y="20504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EFC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27405" y="204755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EFC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27405" y="20434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FFC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27405" y="20393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FFC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27405" y="2036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27405" y="20339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27405" y="20313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27405" y="20285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E0FC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27405" y="20256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E0FC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27405" y="20212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7620">
            <a:solidFill>
              <a:srgbClr val="E1FA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27405" y="20158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1FA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27405" y="20116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1FA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27405" y="20078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27405" y="20040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27405" y="20002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27405" y="199643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27405" y="19926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27405" y="19885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5FA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27405" y="1984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27405" y="19805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27405" y="19767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27405" y="19729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27405" y="19691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7FC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27405" y="19650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7FC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27405" y="19608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27405" y="19570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27405" y="19510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5">
            <a:solidFill>
              <a:srgbClr val="EAFC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27405" y="19450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27405" y="1941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27405" y="19373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27405" y="19335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27405" y="19297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C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27405" y="19259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D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27405" y="19218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DFD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27405" y="19177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DFD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28040" y="191388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EEF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828040" y="191071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EEF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28675" y="190690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0FD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29944" y="190309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80">
            <a:solidFill>
              <a:srgbClr val="F0FD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31850" y="1898332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5715">
            <a:solidFill>
              <a:srgbClr val="F1FD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834390" y="189420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5080">
            <a:solidFill>
              <a:srgbClr val="F1F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37564" y="1890395"/>
            <a:ext cx="267970" cy="0"/>
          </a:xfrm>
          <a:custGeom>
            <a:avLst/>
            <a:gdLst/>
            <a:ahLst/>
            <a:cxnLst/>
            <a:rect l="l" t="t" r="r" b="b"/>
            <a:pathLst>
              <a:path w="267969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5080">
            <a:solidFill>
              <a:srgbClr val="F2F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841375" y="1886585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350" y="0"/>
                </a:lnTo>
              </a:path>
            </a:pathLst>
          </a:custGeom>
          <a:ln w="5080">
            <a:solidFill>
              <a:srgbClr val="F2FD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53440" y="188182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48360" y="188372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27912" y="188072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27405" y="191643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27257" y="206121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62965" y="209677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080135" y="206800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115694" y="191643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086926" y="188137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62965" y="188087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 txBox="1"/>
          <p:nvPr/>
        </p:nvSpPr>
        <p:spPr>
          <a:xfrm>
            <a:off x="2660650" y="5428218"/>
            <a:ext cx="1132205" cy="4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400" b="1" dirty="0">
                <a:latin typeface="Kozuka Gothic Pro B"/>
                <a:cs typeface="Kozuka Gothic Pro B"/>
              </a:rPr>
              <a:t>①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从数据</a:t>
            </a:r>
            <a:r>
              <a:rPr sz="1400" b="1" dirty="0">
                <a:latin typeface="微软雅黑"/>
                <a:cs typeface="微软雅黑"/>
              </a:rPr>
              <a:t>库</a:t>
            </a:r>
            <a:r>
              <a:rPr sz="1400" b="1" dirty="0">
                <a:latin typeface="Kozuka Gothic Pro B"/>
                <a:cs typeface="Kozuka Gothic Pro B"/>
              </a:rPr>
              <a:t>中 取出数据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4283710" y="44907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283710" y="446214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283710" y="444246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283710" y="44227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283710" y="440340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283710" y="4373245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283710" y="433451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79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283710" y="43256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283710" y="430625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283710" y="42868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283710" y="426720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283710" y="424783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283710" y="422910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2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283710" y="420973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283710" y="419036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283710" y="417067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283710" y="415131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283710" y="413194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283710" y="411257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283710" y="40932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283710" y="407352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283710" y="405415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283710" y="4024629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283710" y="3980179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283710" y="395541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283710" y="393128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283710" y="39065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283710" y="388175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283710" y="385762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283710" y="3808729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283710" y="37839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283710" y="375792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283710" y="373380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283710" y="370903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283710" y="368490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283710" y="36601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283710" y="363537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283710" y="361124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283710" y="35864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283710" y="35623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283710" y="353631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283710" y="348742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283710" y="346265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283710" y="343852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283710" y="341376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283710" y="338899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283710" y="334010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283710" y="33159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283710" y="328993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283710" y="326517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283710" y="324103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283710" y="321627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283710" y="316738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283710" y="314261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283710" y="311848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283710" y="30937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283710" y="306768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283710" y="3068955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669790" y="349980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3175">
            <a:solidFill>
              <a:srgbClr val="D8FC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663440" y="3497579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19" y="0"/>
                </a:lnTo>
              </a:path>
            </a:pathLst>
          </a:custGeom>
          <a:ln w="3809">
            <a:solidFill>
              <a:srgbClr val="D8FC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658995" y="3495040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809" y="0"/>
                </a:lnTo>
              </a:path>
            </a:pathLst>
          </a:custGeom>
          <a:ln w="3809">
            <a:solidFill>
              <a:srgbClr val="D8FC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655185" y="3492182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4444">
            <a:solidFill>
              <a:srgbClr val="D8FC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658360" y="349345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3175">
            <a:solidFill>
              <a:srgbClr val="D8FC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652645" y="3489325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09" y="0"/>
                </a:lnTo>
              </a:path>
            </a:pathLst>
          </a:custGeom>
          <a:ln w="3810">
            <a:solidFill>
              <a:srgbClr val="D8F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651375" y="3487102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D8FC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650105" y="3484879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809">
            <a:solidFill>
              <a:srgbClr val="D9FC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646295" y="3480434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7619">
            <a:solidFill>
              <a:srgbClr val="D9FC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645660" y="347599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3810">
            <a:solidFill>
              <a:srgbClr val="DAFC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645025" y="347345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809">
            <a:solidFill>
              <a:srgbClr val="DAFC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644390" y="347090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810">
            <a:solidFill>
              <a:srgbClr val="DCF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644390" y="346773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810">
            <a:solidFill>
              <a:srgbClr val="DCF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643755" y="3465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CF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643755" y="34626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643755" y="34597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DF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643755" y="34569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643755" y="34544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EFC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643755" y="34515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EFC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643755" y="34474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FFC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643755" y="34432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FFC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643755" y="3440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643755" y="34378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643755" y="34353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643755" y="34324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E0FC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643755" y="34296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E0FC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643755" y="34251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7620">
            <a:solidFill>
              <a:srgbClr val="E1FA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643755" y="34197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1FA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643755" y="34156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1FA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643755" y="34118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643755" y="34080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643755" y="34042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643755" y="34004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643755" y="33966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643755" y="33924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5FA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643755" y="33883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643755" y="33845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643755" y="33807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643755" y="33769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643755" y="33731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7FC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643755" y="33689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7FC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643755" y="33648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643755" y="33610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643755" y="33550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5">
            <a:solidFill>
              <a:srgbClr val="EAFC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643755" y="33489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643755" y="33451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643755" y="33413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643755" y="33375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643755" y="33337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C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643755" y="33299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D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643755" y="332581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DFD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643755" y="3321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DFD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644390" y="331787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EEF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644390" y="331406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EEF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645025" y="331025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0FD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646295" y="3306445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575" y="0"/>
                </a:lnTo>
              </a:path>
            </a:pathLst>
          </a:custGeom>
          <a:ln w="5080">
            <a:solidFill>
              <a:srgbClr val="F0FD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648200" y="330231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5715">
            <a:solidFill>
              <a:srgbClr val="F1FD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650740" y="329819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5080">
            <a:solidFill>
              <a:srgbClr val="F1F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653915" y="3294379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5080">
            <a:solidFill>
              <a:srgbClr val="F2F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657725" y="3290570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350" y="0"/>
                </a:lnTo>
              </a:path>
            </a:pathLst>
          </a:custGeom>
          <a:ln w="5080">
            <a:solidFill>
              <a:srgbClr val="F2FD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669790" y="328580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664710" y="3287712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644262" y="328470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643754" y="332041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4643607" y="3465195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4679315" y="350075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4896484" y="347198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4932045" y="332041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4903276" y="328536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4679315" y="328485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4669790" y="389604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3175">
            <a:solidFill>
              <a:srgbClr val="D8FC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4663440" y="3893820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19" y="0"/>
                </a:lnTo>
              </a:path>
            </a:pathLst>
          </a:custGeom>
          <a:ln w="3809">
            <a:solidFill>
              <a:srgbClr val="D8FC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4658995" y="3891279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809" y="0"/>
                </a:lnTo>
              </a:path>
            </a:pathLst>
          </a:custGeom>
          <a:ln w="3809">
            <a:solidFill>
              <a:srgbClr val="D8FC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4655185" y="3888422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4444">
            <a:solidFill>
              <a:srgbClr val="D8FC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4658360" y="388969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3175">
            <a:solidFill>
              <a:srgbClr val="D8FC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4652645" y="3885565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09" y="0"/>
                </a:lnTo>
              </a:path>
            </a:pathLst>
          </a:custGeom>
          <a:ln w="3810">
            <a:solidFill>
              <a:srgbClr val="D8F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4651375" y="3883342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D8FC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4650105" y="3881120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809">
            <a:solidFill>
              <a:srgbClr val="D9FC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4646295" y="387667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7619">
            <a:solidFill>
              <a:srgbClr val="D9FC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645660" y="387222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3810">
            <a:solidFill>
              <a:srgbClr val="DAFC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645025" y="386969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809">
            <a:solidFill>
              <a:srgbClr val="DAFC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4644390" y="386715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810">
            <a:solidFill>
              <a:srgbClr val="DCFC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4644390" y="386397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810">
            <a:solidFill>
              <a:srgbClr val="DCFC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643755" y="3861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CF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643755" y="38588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643755" y="38560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DF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643755" y="38531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643755" y="38506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EFC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643755" y="38477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EFC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643755" y="38436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FFC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643755" y="38395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FFC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643755" y="3836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643755" y="38341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643755" y="38315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4643755" y="382873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E0FC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4643755" y="38258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E0FC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4643755" y="3821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7620">
            <a:solidFill>
              <a:srgbClr val="E1FA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4643755" y="381603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1FA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4643755" y="38119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1FA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643755" y="38080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643755" y="38042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643755" y="38004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643755" y="37966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4643755" y="37928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4643755" y="37887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5FA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4643755" y="3784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643755" y="37807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4643755" y="37769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A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643755" y="3773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643755" y="37693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7FC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4643755" y="376523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7FC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4643755" y="37611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4643755" y="37572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643755" y="37512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5">
            <a:solidFill>
              <a:srgbClr val="EAFC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643755" y="37452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643755" y="37414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4643755" y="37376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643755" y="37338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643755" y="37299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C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643755" y="37261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D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643755" y="37220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DFD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643755" y="3717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DFD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644390" y="371411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EEF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644390" y="37103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EEF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4645025" y="370649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0FD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4646295" y="3702684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575" y="0"/>
                </a:lnTo>
              </a:path>
            </a:pathLst>
          </a:custGeom>
          <a:ln w="5080">
            <a:solidFill>
              <a:srgbClr val="F0FD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648200" y="369855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5715">
            <a:solidFill>
              <a:srgbClr val="F1FD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650740" y="3694429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5080">
            <a:solidFill>
              <a:srgbClr val="F1F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653915" y="3690620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5080">
            <a:solidFill>
              <a:srgbClr val="F2F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657725" y="3686810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350" y="0"/>
                </a:lnTo>
              </a:path>
            </a:pathLst>
          </a:custGeom>
          <a:ln w="5080">
            <a:solidFill>
              <a:srgbClr val="F2FD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669790" y="368204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664710" y="3683952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644262" y="368094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4643754" y="371665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643607" y="3861434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4679315" y="389699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896484" y="386822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4932045" y="371665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4903276" y="368160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4679315" y="368109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667885" y="429196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B9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660265" y="4288154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BAB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4664710" y="429005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4655185" y="428497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BBB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4651375" y="428117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4648835" y="427736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4646295" y="4272279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88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4645025" y="426656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4644390" y="426275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4643755" y="4258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3C3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4643755" y="42545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4C4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643755" y="42487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643755" y="42430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6C6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643755" y="42392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7C7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643755" y="42354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9C9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643755" y="42316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ACA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4643755" y="42278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BCB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4643755" y="42240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4643755" y="42179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5">
            <a:solidFill>
              <a:srgbClr val="CDCD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4643755" y="42113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4643755" y="420655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0D0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4643755" y="42017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1D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4643755" y="41944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795">
            <a:solidFill>
              <a:srgbClr val="D2D2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4643755" y="41875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4643755" y="41830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4D4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4643755" y="41783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6D6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4643755" y="41735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4643755" y="41665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4643755" y="41595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4643755" y="41548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4643755" y="41500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4643755" y="41452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4643755" y="41405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EDE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4643755" y="413353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795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4643755" y="41265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4643755" y="41217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4643755" y="41170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3E3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4643755" y="41122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4644390" y="410527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0159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4645025" y="410400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4646295" y="4098290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575" y="0"/>
                </a:lnTo>
              </a:path>
            </a:pathLst>
          </a:custGeom>
          <a:ln w="6350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4648835" y="4093527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30" y="0"/>
                </a:lnTo>
              </a:path>
            </a:pathLst>
          </a:custGeom>
          <a:ln w="5715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4652010" y="4089082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415" y="0"/>
                </a:lnTo>
              </a:path>
            </a:pathLst>
          </a:custGeom>
          <a:ln w="5714">
            <a:solidFill>
              <a:srgbClr val="E9E9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4655820" y="4084320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4160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4669790" y="407828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4663440" y="4080509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0" y="0"/>
                </a:lnTo>
              </a:path>
            </a:pathLst>
          </a:custGeom>
          <a:ln w="381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4644262" y="407718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4643754" y="411289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4643607" y="4257675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4679315" y="429323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4896484" y="426446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4932045" y="411289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4903276" y="407784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4679315" y="407733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 txBox="1"/>
          <p:nvPr/>
        </p:nvSpPr>
        <p:spPr>
          <a:xfrm>
            <a:off x="5586729" y="4126468"/>
            <a:ext cx="13569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②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表</a:t>
            </a:r>
            <a:r>
              <a:rPr sz="1400" b="1" dirty="0">
                <a:latin typeface="微软雅黑"/>
                <a:cs typeface="微软雅黑"/>
              </a:rPr>
              <a:t>单</a:t>
            </a:r>
            <a:r>
              <a:rPr sz="1400" b="1" dirty="0">
                <a:latin typeface="Kozuka Gothic Pro B"/>
                <a:cs typeface="Kozuka Gothic Pro B"/>
              </a:rPr>
              <a:t>参数</a:t>
            </a:r>
            <a:r>
              <a:rPr sz="1400" b="1" dirty="0">
                <a:latin typeface="微软雅黑"/>
                <a:cs typeface="微软雅黑"/>
              </a:rPr>
              <a:t>赋值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57" name="object 457"/>
          <p:cNvSpPr/>
          <p:nvPr/>
        </p:nvSpPr>
        <p:spPr>
          <a:xfrm>
            <a:off x="1115694" y="1592580"/>
            <a:ext cx="3528695" cy="1800225"/>
          </a:xfrm>
          <a:custGeom>
            <a:avLst/>
            <a:gdLst/>
            <a:ahLst/>
            <a:cxnLst/>
            <a:rect l="l" t="t" r="r" b="b"/>
            <a:pathLst>
              <a:path w="3528695" h="1800225">
                <a:moveTo>
                  <a:pt x="0" y="0"/>
                </a:moveTo>
                <a:lnTo>
                  <a:pt x="3528695" y="180022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4541520" y="3302635"/>
            <a:ext cx="102870" cy="101600"/>
          </a:xfrm>
          <a:custGeom>
            <a:avLst/>
            <a:gdLst/>
            <a:ahLst/>
            <a:cxnLst/>
            <a:rect l="l" t="t" r="r" b="b"/>
            <a:pathLst>
              <a:path w="102870" h="101600">
                <a:moveTo>
                  <a:pt x="102870" y="90170"/>
                </a:moveTo>
                <a:lnTo>
                  <a:pt x="52070" y="0"/>
                </a:lnTo>
                <a:lnTo>
                  <a:pt x="102870" y="90170"/>
                </a:lnTo>
                <a:lnTo>
                  <a:pt x="0" y="101600"/>
                </a:lnTo>
                <a:lnTo>
                  <a:pt x="102870" y="901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115694" y="1988820"/>
            <a:ext cx="3528695" cy="1800225"/>
          </a:xfrm>
          <a:custGeom>
            <a:avLst/>
            <a:gdLst/>
            <a:ahLst/>
            <a:cxnLst/>
            <a:rect l="l" t="t" r="r" b="b"/>
            <a:pathLst>
              <a:path w="3528695" h="1800225">
                <a:moveTo>
                  <a:pt x="0" y="0"/>
                </a:moveTo>
                <a:lnTo>
                  <a:pt x="3528695" y="180022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4541520" y="3698875"/>
            <a:ext cx="102870" cy="101600"/>
          </a:xfrm>
          <a:custGeom>
            <a:avLst/>
            <a:gdLst/>
            <a:ahLst/>
            <a:cxnLst/>
            <a:rect l="l" t="t" r="r" b="b"/>
            <a:pathLst>
              <a:path w="102870" h="101600">
                <a:moveTo>
                  <a:pt x="102870" y="90170"/>
                </a:moveTo>
                <a:lnTo>
                  <a:pt x="52070" y="0"/>
                </a:lnTo>
                <a:lnTo>
                  <a:pt x="102870" y="90170"/>
                </a:lnTo>
                <a:lnTo>
                  <a:pt x="0" y="101600"/>
                </a:lnTo>
                <a:lnTo>
                  <a:pt x="102870" y="901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5076190" y="2168525"/>
            <a:ext cx="530860" cy="899794"/>
          </a:xfrm>
          <a:custGeom>
            <a:avLst/>
            <a:gdLst/>
            <a:ahLst/>
            <a:cxnLst/>
            <a:rect l="l" t="t" r="r" b="b"/>
            <a:pathLst>
              <a:path w="530860" h="899794">
                <a:moveTo>
                  <a:pt x="0" y="899795"/>
                </a:moveTo>
                <a:lnTo>
                  <a:pt x="53086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5513704" y="2168525"/>
            <a:ext cx="99060" cy="102235"/>
          </a:xfrm>
          <a:custGeom>
            <a:avLst/>
            <a:gdLst/>
            <a:ahLst/>
            <a:cxnLst/>
            <a:rect l="l" t="t" r="r" b="b"/>
            <a:pathLst>
              <a:path w="99060" h="102235">
                <a:moveTo>
                  <a:pt x="93345" y="0"/>
                </a:moveTo>
                <a:lnTo>
                  <a:pt x="0" y="44450"/>
                </a:lnTo>
                <a:lnTo>
                  <a:pt x="93345" y="0"/>
                </a:lnTo>
                <a:lnTo>
                  <a:pt x="99060" y="102235"/>
                </a:lnTo>
                <a:lnTo>
                  <a:pt x="93345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 txBox="1"/>
          <p:nvPr/>
        </p:nvSpPr>
        <p:spPr>
          <a:xfrm>
            <a:off x="5615304" y="2558018"/>
            <a:ext cx="15347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③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传递给</a:t>
            </a:r>
            <a:r>
              <a:rPr sz="1400" b="1" dirty="0">
                <a:latin typeface="Kozuka Gothic Pro B"/>
                <a:cs typeface="Kozuka Gothic Pro B"/>
              </a:rPr>
              <a:t>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464" name="object 464"/>
          <p:cNvSpPr/>
          <p:nvPr/>
        </p:nvSpPr>
        <p:spPr>
          <a:xfrm>
            <a:off x="2483485" y="378904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4197985" y="373189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789940"/>
            <a:r>
              <a:rPr dirty="0"/>
              <a:t>HelloWorl</a:t>
            </a:r>
            <a:r>
              <a:rPr spc="-35" dirty="0"/>
              <a:t>d</a:t>
            </a:r>
            <a:r>
              <a:rPr dirty="0">
                <a:latin typeface="MS Mincho"/>
                <a:cs typeface="MS Mincho"/>
              </a:rPr>
              <a:t>：加入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jar</a:t>
            </a:r>
            <a:r>
              <a:rPr spc="-15" dirty="0"/>
              <a:t> </a:t>
            </a:r>
            <a:r>
              <a:rPr dirty="0">
                <a:latin typeface="MS Mincho"/>
                <a:cs typeface="MS Mincho"/>
              </a:rPr>
              <a:t>包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2099786"/>
            <a:ext cx="5866765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jar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包：</a:t>
            </a:r>
            <a:endParaRPr sz="2800">
              <a:latin typeface="MS Mincho"/>
              <a:cs typeface="MS Mincho"/>
            </a:endParaRPr>
          </a:p>
          <a:p>
            <a:pPr marL="755015" lvl="1" indent="-285115" defTabSz="-635">
              <a:spcBef>
                <a:spcPts val="425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commons-logging-1.1.3.jar</a:t>
            </a:r>
            <a:endParaRPr sz="2400">
              <a:latin typeface="Arial"/>
              <a:cs typeface="Arial"/>
            </a:endParaRPr>
          </a:p>
          <a:p>
            <a:pPr marL="755015" lvl="1" indent="-285115" defTabSz="-635"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spring-aop-4.0.0.RELEASE.jar</a:t>
            </a:r>
            <a:endParaRPr sz="2400">
              <a:latin typeface="Arial"/>
              <a:cs typeface="Arial"/>
            </a:endParaRPr>
          </a:p>
          <a:p>
            <a:pPr marL="755015" lvl="1" indent="-285115" defTabSz="-635"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spring-beans-4.0.0.RELEASE.jar</a:t>
            </a:r>
            <a:endParaRPr sz="2400">
              <a:latin typeface="Arial"/>
              <a:cs typeface="Arial"/>
            </a:endParaRPr>
          </a:p>
          <a:p>
            <a:pPr marL="755015" lvl="1" indent="-285115" defTabSz="-635"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spring-context-4.0.0.RELEASE.jar</a:t>
            </a:r>
            <a:endParaRPr sz="2400">
              <a:latin typeface="Arial"/>
              <a:cs typeface="Arial"/>
            </a:endParaRPr>
          </a:p>
          <a:p>
            <a:pPr marL="755015" lvl="1" indent="-285115" defTabSz="-635"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spring-core-4.0.0.RELEASE.jar</a:t>
            </a:r>
            <a:endParaRPr sz="2400">
              <a:latin typeface="Arial"/>
              <a:cs typeface="Arial"/>
            </a:endParaRPr>
          </a:p>
          <a:p>
            <a:pPr marL="755015" lvl="1" indent="-285115" defTabSz="-635"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spring-expression-4.0.0.RELEASE.jar</a:t>
            </a:r>
            <a:endParaRPr sz="2400">
              <a:latin typeface="Arial"/>
              <a:cs typeface="Arial"/>
            </a:endParaRPr>
          </a:p>
          <a:p>
            <a:pPr marL="755015" lvl="1" indent="-285115" defTabSz="-635"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spring-web-4.0.0.RELEASE.jar</a:t>
            </a:r>
            <a:endParaRPr sz="2400">
              <a:latin typeface="Arial"/>
              <a:cs typeface="Arial"/>
            </a:endParaRPr>
          </a:p>
          <a:p>
            <a:pPr marL="755015" lvl="1" indent="-285115" defTabSz="-635"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spring-webmvc-4.0.0.RELEASE.jar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表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单标签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813435"/>
            <a:r>
              <a:rPr dirty="0">
                <a:latin typeface="MS Mincho"/>
                <a:cs typeface="MS Mincho"/>
              </a:rPr>
              <a:t>使用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Spring</a:t>
            </a:r>
            <a:r>
              <a:rPr spc="-15" dirty="0"/>
              <a:t> </a:t>
            </a:r>
            <a:r>
              <a:rPr dirty="0">
                <a:latin typeface="MS Mincho"/>
                <a:cs typeface="MS Mincho"/>
              </a:rPr>
              <a:t>的表</a:t>
            </a:r>
            <a:r>
              <a:rPr dirty="0">
                <a:latin typeface="宋体"/>
                <a:cs typeface="宋体"/>
              </a:rPr>
              <a:t>单标签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2099786"/>
            <a:ext cx="8069580" cy="119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3210"/>
              </a:lnSpc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通</a:t>
            </a:r>
            <a:r>
              <a:rPr sz="2800" dirty="0">
                <a:latin typeface="宋体"/>
                <a:cs typeface="宋体"/>
              </a:rPr>
              <a:t>过</a:t>
            </a:r>
            <a:r>
              <a:rPr sz="2800" spc="-625" dirty="0">
                <a:latin typeface="宋体"/>
                <a:cs typeface="宋体"/>
              </a:rPr>
              <a:t> </a:t>
            </a:r>
            <a:r>
              <a:rPr sz="2800" dirty="0">
                <a:latin typeface="Arial"/>
                <a:cs typeface="Arial"/>
              </a:rPr>
              <a:t>SpringMVC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的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表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单标签</a:t>
            </a:r>
            <a:r>
              <a:rPr sz="2800" dirty="0">
                <a:latin typeface="MS Mincho"/>
                <a:cs typeface="MS Mincho"/>
              </a:rPr>
              <a:t>可以</a:t>
            </a:r>
            <a:r>
              <a:rPr sz="2800" dirty="0">
                <a:latin typeface="宋体"/>
                <a:cs typeface="宋体"/>
              </a:rPr>
              <a:t>实现</a:t>
            </a:r>
            <a:r>
              <a:rPr sz="2800" dirty="0">
                <a:latin typeface="MS Mincho"/>
                <a:cs typeface="MS Mincho"/>
              </a:rPr>
              <a:t>将模型数据 中的属性和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HTML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表</a:t>
            </a:r>
            <a:r>
              <a:rPr sz="2800" dirty="0">
                <a:latin typeface="宋体"/>
                <a:cs typeface="宋体"/>
              </a:rPr>
              <a:t>单</a:t>
            </a:r>
            <a:r>
              <a:rPr sz="2800" dirty="0">
                <a:latin typeface="MS Mincho"/>
                <a:cs typeface="MS Mincho"/>
              </a:rPr>
              <a:t>元素相</a:t>
            </a:r>
            <a:r>
              <a:rPr sz="2800" dirty="0">
                <a:latin typeface="宋体"/>
                <a:cs typeface="宋体"/>
              </a:rPr>
              <a:t>绑</a:t>
            </a:r>
            <a:r>
              <a:rPr sz="2800" dirty="0">
                <a:latin typeface="MS Mincho"/>
                <a:cs typeface="MS Mincho"/>
              </a:rPr>
              <a:t>定，以</a:t>
            </a:r>
            <a:r>
              <a:rPr sz="2800" dirty="0">
                <a:latin typeface="宋体"/>
                <a:cs typeface="宋体"/>
              </a:rPr>
              <a:t>实现</a:t>
            </a:r>
            <a:r>
              <a:rPr sz="2800" dirty="0">
                <a:latin typeface="MS Mincho"/>
                <a:cs typeface="MS Mincho"/>
              </a:rPr>
              <a:t>表</a:t>
            </a:r>
            <a:r>
              <a:rPr sz="2800" dirty="0">
                <a:latin typeface="宋体"/>
                <a:cs typeface="宋体"/>
              </a:rPr>
              <a:t>单 </a:t>
            </a:r>
            <a:r>
              <a:rPr sz="2800" dirty="0">
                <a:latin typeface="MS Mincho"/>
                <a:cs typeface="MS Mincho"/>
              </a:rPr>
              <a:t>数据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更便捷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编辑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和表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单值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的回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显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223135">
              <a:lnSpc>
                <a:spcPts val="4285"/>
              </a:lnSpc>
            </a:pPr>
            <a:r>
              <a:rPr spc="-5" dirty="0"/>
              <a:t>f</a:t>
            </a:r>
            <a:r>
              <a:rPr dirty="0"/>
              <a:t>orm</a:t>
            </a:r>
            <a:r>
              <a:rPr spc="-10" dirty="0"/>
              <a:t> </a:t>
            </a:r>
            <a:r>
              <a:rPr dirty="0">
                <a:latin typeface="宋体"/>
                <a:cs typeface="宋体"/>
              </a:rPr>
              <a:t>标签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13572"/>
            <a:ext cx="7987030" cy="316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一般情况下，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取表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单页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面</a:t>
            </a:r>
            <a:r>
              <a:rPr sz="2400" dirty="0">
                <a:latin typeface="MS Mincho"/>
                <a:cs typeface="MS Mincho"/>
              </a:rPr>
              <a:t>，而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POST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求提交表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单页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面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因此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取表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单页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面和提交表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单 页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面的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是相同的</a:t>
            </a:r>
            <a:r>
              <a:rPr sz="2400" dirty="0">
                <a:latin typeface="MS Mincho"/>
                <a:cs typeface="MS Mincho"/>
              </a:rPr>
              <a:t>。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只要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满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足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该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最佳条件的契 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约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form:for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标签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就无需通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过</a:t>
            </a:r>
            <a:r>
              <a:rPr sz="2400" b="1" spc="-5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r>
              <a:rPr sz="24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属性指定表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单 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提交的</a:t>
            </a:r>
            <a:r>
              <a:rPr sz="2400" b="1" spc="145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URL</a:t>
            </a:r>
            <a:endParaRPr sz="2400">
              <a:latin typeface="Arial"/>
              <a:cs typeface="Arial"/>
            </a:endParaRPr>
          </a:p>
          <a:p>
            <a:pPr marL="354965" marR="112395" indent="-342265" defTabSz="-63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可以通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modelAttribute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属性指定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定的模型属性，若 没有指定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属性，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从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域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象中</a:t>
            </a:r>
            <a:r>
              <a:rPr sz="2400" dirty="0">
                <a:latin typeface="宋体"/>
                <a:cs typeface="宋体"/>
              </a:rPr>
              <a:t>读</a:t>
            </a:r>
            <a:r>
              <a:rPr sz="2400" dirty="0">
                <a:latin typeface="MS Mincho"/>
                <a:cs typeface="MS Mincho"/>
              </a:rPr>
              <a:t>取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command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bea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，如果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属性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也不存在，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会 </a:t>
            </a:r>
            <a:r>
              <a:rPr sz="2400" dirty="0">
                <a:latin typeface="宋体"/>
                <a:cs typeface="宋体"/>
              </a:rPr>
              <a:t>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表</a:t>
            </a:r>
            <a:r>
              <a:rPr dirty="0">
                <a:latin typeface="宋体"/>
                <a:cs typeface="宋体"/>
              </a:rPr>
              <a:t>单标签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2095817"/>
            <a:ext cx="8003540" cy="273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27555" algn="ctr" defTabSz="-635">
              <a:lnSpc>
                <a:spcPts val="2815"/>
              </a:lnSpc>
              <a:tabLst>
                <a:tab pos="341630" algn="l"/>
              </a:tabLst>
            </a:pPr>
            <a:r>
              <a:rPr sz="2400" dirty="0">
                <a:latin typeface="Arial"/>
                <a:cs typeface="Arial"/>
              </a:rPr>
              <a:t>•	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提供了多个表</a:t>
            </a:r>
            <a:r>
              <a:rPr sz="2400" dirty="0">
                <a:latin typeface="宋体"/>
                <a:cs typeface="宋体"/>
              </a:rPr>
              <a:t>单组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标签</a:t>
            </a:r>
            <a:r>
              <a:rPr sz="2400" dirty="0">
                <a:latin typeface="MS Mincho"/>
                <a:cs typeface="MS Mincho"/>
              </a:rPr>
              <a:t>，如</a:t>
            </a:r>
            <a:endParaRPr sz="2400">
              <a:latin typeface="MS Mincho"/>
              <a:cs typeface="MS Mincho"/>
            </a:endParaRPr>
          </a:p>
          <a:p>
            <a:pPr marL="354965" marR="182245">
              <a:lnSpc>
                <a:spcPts val="2750"/>
              </a:lnSpc>
              <a:spcBef>
                <a:spcPts val="135"/>
              </a:spcBef>
            </a:pPr>
            <a:r>
              <a:rPr sz="2400" spc="-5" dirty="0">
                <a:latin typeface="Arial"/>
                <a:cs typeface="Arial"/>
              </a:rPr>
              <a:t>&lt;</a:t>
            </a:r>
            <a:r>
              <a:rPr sz="2400" dirty="0">
                <a:latin typeface="Arial"/>
                <a:cs typeface="Arial"/>
              </a:rPr>
              <a:t>form:inpu</a:t>
            </a:r>
            <a:r>
              <a:rPr sz="2400" spc="-4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5" dirty="0">
                <a:latin typeface="Arial"/>
                <a:cs typeface="Arial"/>
              </a:rPr>
              <a:t>&gt;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spc="-5" dirty="0">
                <a:latin typeface="Arial"/>
                <a:cs typeface="Arial"/>
              </a:rPr>
              <a:t>&lt;</a:t>
            </a:r>
            <a:r>
              <a:rPr sz="2400" dirty="0">
                <a:latin typeface="Arial"/>
                <a:cs typeface="Arial"/>
              </a:rPr>
              <a:t>form:selec</a:t>
            </a:r>
            <a:r>
              <a:rPr sz="2400" spc="-3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/&gt;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等，用以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字段的 属性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，它</a:t>
            </a:r>
            <a:r>
              <a:rPr sz="2400" dirty="0">
                <a:latin typeface="宋体"/>
                <a:cs typeface="宋体"/>
              </a:rPr>
              <a:t>们</a:t>
            </a:r>
            <a:r>
              <a:rPr sz="2400" dirty="0">
                <a:latin typeface="MS Mincho"/>
                <a:cs typeface="MS Mincho"/>
              </a:rPr>
              <a:t>的共有属性如下：</a:t>
            </a:r>
            <a:endParaRPr sz="2400">
              <a:latin typeface="MS Mincho"/>
              <a:cs typeface="MS Mincho"/>
            </a:endParaRPr>
          </a:p>
          <a:p>
            <a:pPr marL="469900" defTabSz="-635">
              <a:spcBef>
                <a:spcPts val="285"/>
              </a:spcBef>
              <a:tabLst>
                <a:tab pos="75438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单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字段，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对应</a:t>
            </a:r>
            <a:r>
              <a:rPr sz="2000" b="1" spc="-4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html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元素的</a:t>
            </a:r>
            <a:r>
              <a:rPr sz="2000" b="1" spc="12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属性，支持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级联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属性</a:t>
            </a:r>
            <a:endParaRPr sz="2000">
              <a:latin typeface="Kozuka Gothic Pro B"/>
              <a:cs typeface="Kozuka Gothic Pro B"/>
            </a:endParaRPr>
          </a:p>
          <a:p>
            <a:pPr marL="755015" marR="5080" indent="-285115" defTabSz="-635">
              <a:lnSpc>
                <a:spcPts val="2290"/>
              </a:lnSpc>
              <a:spcBef>
                <a:spcPts val="51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htmlEscap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MS Mincho"/>
                <a:cs typeface="MS Mincho"/>
              </a:rPr>
              <a:t>：是否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单值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HTML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特殊字符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dirty="0">
                <a:latin typeface="MS Mincho"/>
                <a:cs typeface="MS Mincho"/>
              </a:rPr>
              <a:t>，默</a:t>
            </a:r>
            <a:r>
              <a:rPr sz="2000" dirty="0">
                <a:latin typeface="宋体"/>
                <a:cs typeface="宋体"/>
              </a:rPr>
              <a:t>认值 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469900" defTabSz="-635">
              <a:spcBef>
                <a:spcPts val="29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cssClas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MS Mincho"/>
                <a:cs typeface="MS Mincho"/>
              </a:rPr>
              <a:t>：表</a:t>
            </a:r>
            <a:r>
              <a:rPr sz="2000" dirty="0">
                <a:latin typeface="宋体"/>
                <a:cs typeface="宋体"/>
              </a:rPr>
              <a:t>单组</a:t>
            </a:r>
            <a:r>
              <a:rPr sz="2000" dirty="0">
                <a:latin typeface="MS Mincho"/>
                <a:cs typeface="MS Mincho"/>
              </a:rPr>
              <a:t>件</a:t>
            </a:r>
            <a:r>
              <a:rPr sz="2000" dirty="0">
                <a:latin typeface="宋体"/>
                <a:cs typeface="宋体"/>
              </a:rPr>
              <a:t>对应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CSS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样</a:t>
            </a:r>
            <a:r>
              <a:rPr sz="2000" dirty="0">
                <a:latin typeface="MS Mincho"/>
                <a:cs typeface="MS Mincho"/>
              </a:rPr>
              <a:t>式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名</a:t>
            </a:r>
            <a:endParaRPr sz="2000">
              <a:latin typeface="MS Mincho"/>
              <a:cs typeface="MS Mincho"/>
            </a:endParaRPr>
          </a:p>
          <a:p>
            <a:pPr marL="469900" defTabSz="-635"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cssErrorClas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dirty="0">
                <a:latin typeface="MS Mincho"/>
                <a:cs typeface="MS Mincho"/>
              </a:rPr>
              <a:t>：表</a:t>
            </a:r>
            <a:r>
              <a:rPr sz="2000" dirty="0">
                <a:latin typeface="宋体"/>
                <a:cs typeface="宋体"/>
              </a:rPr>
              <a:t>单组</a:t>
            </a:r>
            <a:r>
              <a:rPr sz="2000" dirty="0">
                <a:latin typeface="MS Mincho"/>
                <a:cs typeface="MS Mincho"/>
              </a:rPr>
              <a:t>件的数据存在</a:t>
            </a:r>
            <a:r>
              <a:rPr sz="2000" dirty="0">
                <a:latin typeface="宋体"/>
                <a:cs typeface="宋体"/>
              </a:rPr>
              <a:t>错误时</a:t>
            </a:r>
            <a:r>
              <a:rPr sz="2000" dirty="0">
                <a:latin typeface="MS Mincho"/>
                <a:cs typeface="MS Mincho"/>
              </a:rPr>
              <a:t>，采取的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CSS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样</a:t>
            </a:r>
            <a:r>
              <a:rPr sz="2000" dirty="0">
                <a:latin typeface="MS Mincho"/>
                <a:cs typeface="MS Mincho"/>
              </a:rPr>
              <a:t>式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表</a:t>
            </a:r>
            <a:r>
              <a:rPr dirty="0">
                <a:latin typeface="宋体"/>
                <a:cs typeface="宋体"/>
              </a:rPr>
              <a:t>单标签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2067242"/>
            <a:ext cx="8025765" cy="372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lnSpc>
                <a:spcPts val="2675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form:inpu</a:t>
            </a:r>
            <a:r>
              <a:rPr sz="2400" spc="-40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form:passwor</a:t>
            </a:r>
            <a:r>
              <a:rPr sz="2400" spc="-45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form:hidde</a:t>
            </a:r>
            <a:r>
              <a:rPr sz="2400" spc="-4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form:textarea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475"/>
              </a:lnSpc>
            </a:pP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HTML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tex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passwor</a:t>
            </a:r>
            <a:r>
              <a:rPr sz="2400" spc="-25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hidde</a:t>
            </a:r>
            <a:r>
              <a:rPr sz="2400" spc="-2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textarea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615"/>
              </a:lnSpc>
            </a:pPr>
            <a:r>
              <a:rPr sz="2400" dirty="0">
                <a:latin typeface="宋体"/>
                <a:cs typeface="宋体"/>
              </a:rPr>
              <a:t>标签</a:t>
            </a:r>
            <a:endParaRPr sz="2400">
              <a:latin typeface="宋体"/>
              <a:cs typeface="宋体"/>
            </a:endParaRPr>
          </a:p>
          <a:p>
            <a:pPr marL="354965" marR="34290" indent="-342265" defTabSz="-635">
              <a:lnSpc>
                <a:spcPts val="248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form:radiobutto</a:t>
            </a:r>
            <a:r>
              <a:rPr sz="2400" spc="-6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单选</a:t>
            </a:r>
            <a:r>
              <a:rPr sz="2400" dirty="0">
                <a:latin typeface="MS Mincho"/>
                <a:cs typeface="MS Mincho"/>
              </a:rPr>
              <a:t>框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标签</a:t>
            </a:r>
            <a:r>
              <a:rPr sz="2400" dirty="0">
                <a:latin typeface="MS Mincho"/>
                <a:cs typeface="MS Mincho"/>
              </a:rPr>
              <a:t>，当表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bean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 属性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相等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单选</a:t>
            </a:r>
            <a:r>
              <a:rPr sz="2400" dirty="0">
                <a:latin typeface="MS Mincho"/>
                <a:cs typeface="MS Mincho"/>
              </a:rPr>
              <a:t>框被</a:t>
            </a:r>
            <a:r>
              <a:rPr sz="2400" dirty="0">
                <a:latin typeface="宋体"/>
                <a:cs typeface="宋体"/>
              </a:rPr>
              <a:t>选</a:t>
            </a:r>
            <a:r>
              <a:rPr sz="2400" dirty="0">
                <a:latin typeface="MS Mincho"/>
                <a:cs typeface="MS Mincho"/>
              </a:rPr>
              <a:t>中</a:t>
            </a:r>
            <a:endParaRPr sz="2400">
              <a:latin typeface="MS Mincho"/>
              <a:cs typeface="MS Mincho"/>
            </a:endParaRPr>
          </a:p>
          <a:p>
            <a:pPr marL="12700" defTabSz="-635">
              <a:lnSpc>
                <a:spcPts val="253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orm:radiobutton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单选</a:t>
            </a:r>
            <a:r>
              <a:rPr sz="2400" dirty="0">
                <a:latin typeface="MS Mincho"/>
                <a:cs typeface="MS Mincho"/>
              </a:rPr>
              <a:t>框</a:t>
            </a:r>
            <a:r>
              <a:rPr sz="2400" dirty="0">
                <a:latin typeface="宋体"/>
                <a:cs typeface="宋体"/>
              </a:rPr>
              <a:t>组标签</a:t>
            </a:r>
            <a:r>
              <a:rPr sz="2400" dirty="0">
                <a:latin typeface="MS Mincho"/>
                <a:cs typeface="MS Mincho"/>
              </a:rPr>
              <a:t>，用于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造多个</a:t>
            </a:r>
            <a:r>
              <a:rPr sz="2400" dirty="0">
                <a:latin typeface="宋体"/>
                <a:cs typeface="宋体"/>
              </a:rPr>
              <a:t>单选</a:t>
            </a:r>
            <a:endParaRPr sz="2400">
              <a:latin typeface="宋体"/>
              <a:cs typeface="宋体"/>
            </a:endParaRPr>
          </a:p>
          <a:p>
            <a:pPr marL="354965">
              <a:lnSpc>
                <a:spcPts val="2620"/>
              </a:lnSpc>
            </a:pPr>
            <a:r>
              <a:rPr sz="2400" dirty="0">
                <a:latin typeface="MS Mincho"/>
                <a:cs typeface="MS Mincho"/>
              </a:rPr>
              <a:t>框</a:t>
            </a:r>
            <a:endParaRPr sz="2400">
              <a:latin typeface="MS Mincho"/>
              <a:cs typeface="MS Mincho"/>
            </a:endParaRPr>
          </a:p>
          <a:p>
            <a:pPr marL="755015" lvl="1" indent="-285115" defTabSz="-635">
              <a:lnSpc>
                <a:spcPts val="2290"/>
              </a:lnSpc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item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latin typeface="MS Mincho"/>
                <a:cs typeface="MS Mincho"/>
              </a:rPr>
              <a:t>：可以是一个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Lis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String[]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Map</a:t>
            </a:r>
            <a:endParaRPr sz="2000">
              <a:latin typeface="Arial"/>
              <a:cs typeface="Arial"/>
            </a:endParaRPr>
          </a:p>
          <a:p>
            <a:pPr marL="755015" marR="99060" lvl="1" indent="-285115" defTabSz="-635">
              <a:lnSpc>
                <a:spcPts val="2070"/>
              </a:lnSpc>
              <a:spcBef>
                <a:spcPts val="285"/>
              </a:spcBef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itemValu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MS Mincho"/>
                <a:cs typeface="MS Mincho"/>
              </a:rPr>
              <a:t>：指定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radio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值</a:t>
            </a:r>
            <a:r>
              <a:rPr sz="2000" dirty="0">
                <a:latin typeface="MS Mincho"/>
                <a:cs typeface="MS Mincho"/>
              </a:rPr>
              <a:t>。可以是集合中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bean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的一个 属性</a:t>
            </a:r>
            <a:r>
              <a:rPr sz="2000" dirty="0">
                <a:latin typeface="宋体"/>
                <a:cs typeface="宋体"/>
              </a:rPr>
              <a:t>值</a:t>
            </a:r>
            <a:endParaRPr sz="2000">
              <a:latin typeface="宋体"/>
              <a:cs typeface="宋体"/>
            </a:endParaRPr>
          </a:p>
          <a:p>
            <a:pPr marL="755015" lvl="1" indent="-285115" defTabSz="-635">
              <a:lnSpc>
                <a:spcPts val="2220"/>
              </a:lnSpc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itemLabe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：指定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radio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label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值</a:t>
            </a:r>
            <a:endParaRPr sz="2000">
              <a:latin typeface="宋体"/>
              <a:cs typeface="宋体"/>
            </a:endParaRPr>
          </a:p>
          <a:p>
            <a:pPr marL="755015" lvl="1" indent="-285115" defTabSz="-635">
              <a:lnSpc>
                <a:spcPts val="2345"/>
              </a:lnSpc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delimite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：多个</a:t>
            </a:r>
            <a:r>
              <a:rPr sz="2000" dirty="0">
                <a:latin typeface="宋体"/>
                <a:cs typeface="宋体"/>
              </a:rPr>
              <a:t>单选</a:t>
            </a:r>
            <a:r>
              <a:rPr sz="2000" dirty="0">
                <a:latin typeface="MS Mincho"/>
                <a:cs typeface="MS Mincho"/>
              </a:rPr>
              <a:t>框可以通</a:t>
            </a:r>
            <a:r>
              <a:rPr sz="2000" dirty="0">
                <a:latin typeface="宋体"/>
                <a:cs typeface="宋体"/>
              </a:rPr>
              <a:t>过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delimiter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指定分隔符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2860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表</a:t>
            </a:r>
            <a:r>
              <a:rPr dirty="0">
                <a:latin typeface="宋体"/>
                <a:cs typeface="宋体"/>
              </a:rPr>
              <a:t>单标签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813242"/>
            <a:ext cx="8417560" cy="3794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281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orm:checkbo</a:t>
            </a:r>
            <a:r>
              <a:rPr sz="2400" spc="-35" dirty="0">
                <a:latin typeface="Arial"/>
                <a:cs typeface="Arial"/>
              </a:rPr>
              <a:t>x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复选</a:t>
            </a:r>
            <a:r>
              <a:rPr sz="2400" dirty="0">
                <a:latin typeface="MS Mincho"/>
                <a:cs typeface="MS Mincho"/>
              </a:rPr>
              <a:t>框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件。用于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个</a:t>
            </a:r>
            <a:r>
              <a:rPr sz="2400" dirty="0">
                <a:latin typeface="宋体"/>
                <a:cs typeface="宋体"/>
              </a:rPr>
              <a:t>复选</a:t>
            </a:r>
            <a:r>
              <a:rPr sz="2400" dirty="0">
                <a:latin typeface="MS Mincho"/>
                <a:cs typeface="MS Mincho"/>
              </a:rPr>
              <a:t>框</a:t>
            </a:r>
            <a:endParaRPr sz="2400">
              <a:latin typeface="MS Mincho"/>
              <a:cs typeface="MS Mincho"/>
            </a:endParaRPr>
          </a:p>
          <a:p>
            <a:pPr marL="354965" marR="1049020" indent="-342265" defTabSz="-635">
              <a:lnSpc>
                <a:spcPts val="248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orm:checkbox</a:t>
            </a:r>
            <a:r>
              <a:rPr sz="2400" spc="-35" dirty="0">
                <a:latin typeface="Arial"/>
                <a:cs typeface="Arial"/>
              </a:rPr>
              <a:t>s</a:t>
            </a:r>
            <a:r>
              <a:rPr sz="2400" dirty="0">
                <a:latin typeface="MS Mincho"/>
                <a:cs typeface="MS Mincho"/>
              </a:rPr>
              <a:t>：用于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造多个</a:t>
            </a:r>
            <a:r>
              <a:rPr sz="2400" dirty="0">
                <a:latin typeface="宋体"/>
                <a:cs typeface="宋体"/>
              </a:rPr>
              <a:t>复选</a:t>
            </a:r>
            <a:r>
              <a:rPr sz="2400" dirty="0">
                <a:latin typeface="MS Mincho"/>
                <a:cs typeface="MS Mincho"/>
              </a:rPr>
              <a:t>框。使用方式同 </a:t>
            </a:r>
            <a:r>
              <a:rPr sz="2400" dirty="0">
                <a:latin typeface="Arial"/>
                <a:cs typeface="Arial"/>
              </a:rPr>
              <a:t>form:radiobuttons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标签</a:t>
            </a:r>
            <a:endParaRPr sz="2400">
              <a:latin typeface="宋体"/>
              <a:cs typeface="宋体"/>
            </a:endParaRPr>
          </a:p>
          <a:p>
            <a:pPr marL="354965" marR="1692275" indent="-342265" defTabSz="-635">
              <a:lnSpc>
                <a:spcPts val="2480"/>
              </a:lnSpc>
              <a:spcBef>
                <a:spcPts val="27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orm:selec</a:t>
            </a:r>
            <a:r>
              <a:rPr sz="2400" spc="-30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：用于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造下拉框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件。使用方式同 </a:t>
            </a:r>
            <a:r>
              <a:rPr sz="2400" dirty="0">
                <a:latin typeface="Arial"/>
                <a:cs typeface="Arial"/>
              </a:rPr>
              <a:t>form:radiobuttons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标签</a:t>
            </a:r>
            <a:endParaRPr sz="2400">
              <a:latin typeface="宋体"/>
              <a:cs typeface="宋体"/>
            </a:endParaRPr>
          </a:p>
          <a:p>
            <a:pPr marL="354965" marR="1659255" indent="-342265" defTabSz="-635">
              <a:lnSpc>
                <a:spcPts val="2480"/>
              </a:lnSpc>
              <a:spcBef>
                <a:spcPts val="27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orm:optio</a:t>
            </a:r>
            <a:r>
              <a:rPr sz="2400" spc="-4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：下拉框</a:t>
            </a:r>
            <a:r>
              <a:rPr sz="2400" dirty="0">
                <a:latin typeface="宋体"/>
                <a:cs typeface="宋体"/>
              </a:rPr>
              <a:t>选项组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标签</a:t>
            </a:r>
            <a:r>
              <a:rPr sz="2400" dirty="0">
                <a:latin typeface="MS Mincho"/>
                <a:cs typeface="MS Mincho"/>
              </a:rPr>
              <a:t>。使用方式同 </a:t>
            </a:r>
            <a:r>
              <a:rPr sz="2400" dirty="0">
                <a:latin typeface="Arial"/>
                <a:cs typeface="Arial"/>
              </a:rPr>
              <a:t>form:radiobuttons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标签</a:t>
            </a:r>
            <a:endParaRPr sz="2400">
              <a:latin typeface="宋体"/>
              <a:cs typeface="宋体"/>
            </a:endParaRPr>
          </a:p>
          <a:p>
            <a:pPr marL="12700" defTabSz="-635">
              <a:lnSpc>
                <a:spcPts val="267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orm:error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显</a:t>
            </a:r>
            <a:r>
              <a:rPr sz="2400" dirty="0">
                <a:latin typeface="MS Mincho"/>
                <a:cs typeface="MS Mincho"/>
              </a:rPr>
              <a:t>示表</a:t>
            </a:r>
            <a:r>
              <a:rPr sz="2400" dirty="0">
                <a:latin typeface="宋体"/>
                <a:cs typeface="宋体"/>
              </a:rPr>
              <a:t>单组</a:t>
            </a:r>
            <a:r>
              <a:rPr sz="2400" dirty="0">
                <a:latin typeface="MS Mincho"/>
                <a:cs typeface="MS Mincho"/>
              </a:rPr>
              <a:t>件或数据校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所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错误</a:t>
            </a:r>
            <a:endParaRPr sz="2400">
              <a:latin typeface="宋体"/>
              <a:cs typeface="宋体"/>
            </a:endParaRPr>
          </a:p>
          <a:p>
            <a:pPr marL="469900" defTabSz="-635">
              <a:lnSpc>
                <a:spcPts val="2290"/>
              </a:lnSpc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form:errors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path=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*” /&gt;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示表</a:t>
            </a:r>
            <a:r>
              <a:rPr sz="2000" dirty="0">
                <a:latin typeface="宋体"/>
                <a:cs typeface="宋体"/>
              </a:rPr>
              <a:t>单</a:t>
            </a:r>
            <a:r>
              <a:rPr sz="2000" dirty="0">
                <a:latin typeface="MS Mincho"/>
                <a:cs typeface="MS Mincho"/>
              </a:rPr>
              <a:t>所有的</a:t>
            </a:r>
            <a:r>
              <a:rPr sz="2000" dirty="0">
                <a:latin typeface="宋体"/>
                <a:cs typeface="宋体"/>
              </a:rPr>
              <a:t>错误</a:t>
            </a:r>
            <a:endParaRPr sz="2000">
              <a:latin typeface="宋体"/>
              <a:cs typeface="宋体"/>
            </a:endParaRPr>
          </a:p>
          <a:p>
            <a:pPr marL="755015" indent="-285115" defTabSz="-635">
              <a:lnSpc>
                <a:spcPts val="2175"/>
              </a:lnSpc>
              <a:buFont typeface="Arial"/>
              <a:buChar char="–"/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form:errors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path= “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user*”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/&gt;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示所有以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user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dirty="0">
                <a:latin typeface="MS Mincho"/>
                <a:cs typeface="MS Mincho"/>
              </a:rPr>
              <a:t>前</a:t>
            </a:r>
            <a:r>
              <a:rPr sz="2000" dirty="0">
                <a:latin typeface="宋体"/>
                <a:cs typeface="宋体"/>
              </a:rPr>
              <a:t>缀</a:t>
            </a:r>
            <a:r>
              <a:rPr sz="2000" dirty="0">
                <a:latin typeface="MS Mincho"/>
                <a:cs typeface="MS Mincho"/>
              </a:rPr>
              <a:t>的属性</a:t>
            </a:r>
            <a:r>
              <a:rPr sz="2000" dirty="0">
                <a:latin typeface="宋体"/>
                <a:cs typeface="宋体"/>
              </a:rPr>
              <a:t>对应</a:t>
            </a:r>
            <a:endParaRPr sz="2000">
              <a:latin typeface="宋体"/>
              <a:cs typeface="宋体"/>
            </a:endParaRPr>
          </a:p>
          <a:p>
            <a:pPr marL="755015">
              <a:lnSpc>
                <a:spcPts val="2180"/>
              </a:lnSpc>
            </a:pP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错误</a:t>
            </a:r>
            <a:endParaRPr sz="2000">
              <a:latin typeface="宋体"/>
              <a:cs typeface="宋体"/>
            </a:endParaRPr>
          </a:p>
          <a:p>
            <a:pPr marL="755015" indent="-285115" defTabSz="-635">
              <a:lnSpc>
                <a:spcPts val="2325"/>
              </a:lnSpc>
              <a:buFont typeface="Arial"/>
              <a:buChar char="–"/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form:errors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path= “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username”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/&gt;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示特定表</a:t>
            </a:r>
            <a:r>
              <a:rPr sz="2000" dirty="0">
                <a:latin typeface="宋体"/>
                <a:cs typeface="宋体"/>
              </a:rPr>
              <a:t>单对</a:t>
            </a:r>
            <a:r>
              <a:rPr sz="2000" dirty="0">
                <a:latin typeface="MS Mincho"/>
                <a:cs typeface="MS Mincho"/>
              </a:rPr>
              <a:t>象属性的</a:t>
            </a:r>
            <a:r>
              <a:rPr sz="2000" dirty="0">
                <a:latin typeface="宋体"/>
                <a:cs typeface="宋体"/>
              </a:rPr>
              <a:t>错误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理静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态资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</a:t>
            </a:r>
            <a:endParaRPr sz="2000">
              <a:latin typeface="Kozuka Gothic Pro B"/>
              <a:cs typeface="Kozuka Gothic Pro B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理静</a:t>
            </a:r>
            <a:r>
              <a:rPr dirty="0">
                <a:latin typeface="宋体"/>
                <a:cs typeface="宋体"/>
              </a:rPr>
              <a:t>态资</a:t>
            </a:r>
            <a:r>
              <a:rPr dirty="0">
                <a:latin typeface="MS Mincho"/>
                <a:cs typeface="MS Mincho"/>
              </a:rPr>
              <a:t>源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69928"/>
            <a:ext cx="8031480" cy="406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优</a:t>
            </a:r>
            <a:r>
              <a:rPr sz="2000" dirty="0">
                <a:latin typeface="MS Mincho"/>
                <a:cs typeface="MS Mincho"/>
              </a:rPr>
              <a:t>雅的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REST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风</a:t>
            </a:r>
            <a:r>
              <a:rPr sz="2000" dirty="0">
                <a:latin typeface="MS Mincho"/>
                <a:cs typeface="MS Mincho"/>
              </a:rPr>
              <a:t>格的</a:t>
            </a:r>
            <a:r>
              <a:rPr sz="2000" dirty="0">
                <a:latin typeface="宋体"/>
                <a:cs typeface="宋体"/>
              </a:rPr>
              <a:t>资</a:t>
            </a:r>
            <a:r>
              <a:rPr sz="2000" dirty="0">
                <a:latin typeface="MS Mincho"/>
                <a:cs typeface="MS Mincho"/>
              </a:rPr>
              <a:t>源</a:t>
            </a:r>
            <a:r>
              <a:rPr sz="2000" dirty="0">
                <a:latin typeface="Arial"/>
                <a:cs typeface="Arial"/>
              </a:rPr>
              <a:t>URL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不希望</a:t>
            </a:r>
            <a:r>
              <a:rPr sz="2000" dirty="0">
                <a:latin typeface="宋体"/>
                <a:cs typeface="宋体"/>
              </a:rPr>
              <a:t>带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.html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.do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等后</a:t>
            </a:r>
            <a:r>
              <a:rPr sz="2000" dirty="0">
                <a:latin typeface="宋体"/>
                <a:cs typeface="宋体"/>
              </a:rPr>
              <a:t>缀</a:t>
            </a:r>
            <a:endParaRPr sz="2000">
              <a:latin typeface="宋体"/>
              <a:cs typeface="宋体"/>
            </a:endParaRPr>
          </a:p>
          <a:p>
            <a:pPr marL="354965" marR="180975" indent="-342265" defTabSz="-635">
              <a:lnSpc>
                <a:spcPts val="2300"/>
              </a:lnSpc>
              <a:spcBef>
                <a:spcPts val="51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若将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DispatcherServlet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求映射配置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将捕</a:t>
            </a:r>
            <a:r>
              <a:rPr sz="2000" dirty="0">
                <a:latin typeface="宋体"/>
                <a:cs typeface="宋体"/>
              </a:rPr>
              <a:t>获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容器的所有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求，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包括静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态资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源的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求，</a:t>
            </a:r>
            <a:r>
              <a:rPr sz="2000" b="1" spc="12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会将他 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们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当成一个普通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理，因找不到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对应处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理器将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导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致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错误</a:t>
            </a:r>
            <a:r>
              <a:rPr sz="2000" dirty="0">
                <a:latin typeface="MS Mincho"/>
                <a:cs typeface="MS Mincho"/>
              </a:rPr>
              <a:t>。</a:t>
            </a:r>
            <a:endParaRPr sz="2000">
              <a:latin typeface="MS Mincho"/>
              <a:cs typeface="MS Mincho"/>
            </a:endParaRPr>
          </a:p>
          <a:p>
            <a:pPr marL="354965" marR="806450" indent="-342265" defTabSz="-635">
              <a:lnSpc>
                <a:spcPts val="2290"/>
              </a:lnSpc>
              <a:spcBef>
                <a:spcPts val="455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可以在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的配置文件中配置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mvc:default-servlet- handle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/&gt;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的方式解决静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源的</a:t>
            </a:r>
            <a:r>
              <a:rPr sz="2000" dirty="0">
                <a:latin typeface="宋体"/>
                <a:cs typeface="宋体"/>
              </a:rPr>
              <a:t>问题</a:t>
            </a:r>
            <a:r>
              <a:rPr sz="2000" dirty="0">
                <a:latin typeface="MS Mincho"/>
                <a:cs typeface="MS Mincho"/>
              </a:rPr>
              <a:t>：</a:t>
            </a:r>
            <a:endParaRPr sz="2000">
              <a:latin typeface="MS Mincho"/>
              <a:cs typeface="MS Mincho"/>
            </a:endParaRPr>
          </a:p>
          <a:p>
            <a:pPr marL="755015" marR="5080" indent="-285115" defTabSz="-635">
              <a:lnSpc>
                <a:spcPts val="2060"/>
              </a:lnSpc>
              <a:spcBef>
                <a:spcPts val="405"/>
              </a:spcBef>
              <a:tabLst>
                <a:tab pos="75438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&lt;</a:t>
            </a:r>
            <a:r>
              <a:rPr sz="1800" dirty="0">
                <a:latin typeface="Arial"/>
                <a:cs typeface="Arial"/>
              </a:rPr>
              <a:t>mvc:default-servlet-handle</a:t>
            </a:r>
            <a:r>
              <a:rPr sz="1800" spc="-5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/&gt;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将在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SpringMVC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上下文中定</a:t>
            </a:r>
            <a:r>
              <a:rPr sz="1800" dirty="0">
                <a:latin typeface="宋体"/>
                <a:cs typeface="宋体"/>
              </a:rPr>
              <a:t>义</a:t>
            </a:r>
            <a:r>
              <a:rPr sz="1800" dirty="0">
                <a:latin typeface="MS Mincho"/>
                <a:cs typeface="MS Mincho"/>
              </a:rPr>
              <a:t>一个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DefaultServletHttpRequestHandle</a:t>
            </a:r>
            <a:r>
              <a:rPr sz="1800" b="1" spc="-8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800" dirty="0">
                <a:latin typeface="MS Mincho"/>
                <a:cs typeface="MS Mincho"/>
              </a:rPr>
              <a:t>，它会</a:t>
            </a:r>
            <a:r>
              <a:rPr sz="1800" dirty="0">
                <a:latin typeface="宋体"/>
                <a:cs typeface="宋体"/>
              </a:rPr>
              <a:t>对进</a:t>
            </a:r>
            <a:r>
              <a:rPr sz="1800" dirty="0">
                <a:latin typeface="MS Mincho"/>
                <a:cs typeface="MS Mincho"/>
              </a:rPr>
              <a:t>入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DispatcherServlet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的 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</a:t>
            </a:r>
            <a:r>
              <a:rPr sz="1800" dirty="0">
                <a:latin typeface="宋体"/>
                <a:cs typeface="宋体"/>
              </a:rPr>
              <a:t>进</a:t>
            </a:r>
            <a:r>
              <a:rPr sz="1800" dirty="0">
                <a:latin typeface="MS Mincho"/>
                <a:cs typeface="MS Mincho"/>
              </a:rPr>
              <a:t>行</a:t>
            </a:r>
            <a:r>
              <a:rPr sz="1800" dirty="0">
                <a:latin typeface="宋体"/>
                <a:cs typeface="宋体"/>
              </a:rPr>
              <a:t>筛查</a:t>
            </a:r>
            <a:r>
              <a:rPr sz="1800" dirty="0">
                <a:latin typeface="MS Mincho"/>
                <a:cs typeface="MS Mincho"/>
              </a:rPr>
              <a:t>，如果</a:t>
            </a:r>
            <a:r>
              <a:rPr sz="1800" dirty="0">
                <a:latin typeface="宋体"/>
                <a:cs typeface="宋体"/>
              </a:rPr>
              <a:t>发现</a:t>
            </a:r>
            <a:r>
              <a:rPr sz="1800" dirty="0">
                <a:latin typeface="MS Mincho"/>
                <a:cs typeface="MS Mincho"/>
              </a:rPr>
              <a:t>是没有</a:t>
            </a:r>
            <a:r>
              <a:rPr sz="1800" dirty="0">
                <a:latin typeface="宋体"/>
                <a:cs typeface="宋体"/>
              </a:rPr>
              <a:t>经过</a:t>
            </a:r>
            <a:r>
              <a:rPr sz="1800" dirty="0">
                <a:latin typeface="MS Mincho"/>
                <a:cs typeface="MS Mincho"/>
              </a:rPr>
              <a:t>映射的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求，就将</a:t>
            </a:r>
            <a:r>
              <a:rPr sz="1800" dirty="0">
                <a:latin typeface="宋体"/>
                <a:cs typeface="宋体"/>
              </a:rPr>
              <a:t>该请</a:t>
            </a:r>
            <a:r>
              <a:rPr sz="1800" dirty="0">
                <a:latin typeface="MS Mincho"/>
                <a:cs typeface="MS Mincho"/>
              </a:rPr>
              <a:t>求交由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WEB </a:t>
            </a:r>
            <a:r>
              <a:rPr sz="1800" dirty="0">
                <a:latin typeface="宋体"/>
                <a:cs typeface="宋体"/>
              </a:rPr>
              <a:t>应</a:t>
            </a:r>
            <a:r>
              <a:rPr sz="1800" dirty="0">
                <a:latin typeface="MS Mincho"/>
                <a:cs typeface="MS Mincho"/>
              </a:rPr>
              <a:t>用服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器默</a:t>
            </a:r>
            <a:r>
              <a:rPr sz="1800" dirty="0">
                <a:latin typeface="宋体"/>
                <a:cs typeface="宋体"/>
              </a:rPr>
              <a:t>认</a:t>
            </a:r>
            <a:r>
              <a:rPr sz="1800" dirty="0">
                <a:latin typeface="MS Mincho"/>
                <a:cs typeface="MS Mincho"/>
              </a:rPr>
              <a:t>的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Servlet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处</a:t>
            </a:r>
            <a:r>
              <a:rPr sz="1800" dirty="0">
                <a:latin typeface="MS Mincho"/>
                <a:cs typeface="MS Mincho"/>
              </a:rPr>
              <a:t>理，如果不是静</a:t>
            </a:r>
            <a:r>
              <a:rPr sz="1800" dirty="0">
                <a:latin typeface="宋体"/>
                <a:cs typeface="宋体"/>
              </a:rPr>
              <a:t>态资</a:t>
            </a:r>
            <a:r>
              <a:rPr sz="1800" dirty="0">
                <a:latin typeface="MS Mincho"/>
                <a:cs typeface="MS Mincho"/>
              </a:rPr>
              <a:t>源的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求，才由 </a:t>
            </a:r>
            <a:r>
              <a:rPr sz="1800" dirty="0">
                <a:latin typeface="Arial"/>
                <a:cs typeface="Arial"/>
              </a:rPr>
              <a:t>DispatcherServlet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继续处</a:t>
            </a:r>
            <a:r>
              <a:rPr sz="1800" dirty="0">
                <a:latin typeface="MS Mincho"/>
                <a:cs typeface="MS Mincho"/>
              </a:rPr>
              <a:t>理</a:t>
            </a:r>
            <a:endParaRPr sz="1800">
              <a:latin typeface="MS Mincho"/>
              <a:cs typeface="MS Mincho"/>
            </a:endParaRPr>
          </a:p>
          <a:p>
            <a:pPr marL="755015" marR="236220" indent="-285115" defTabSz="-635">
              <a:lnSpc>
                <a:spcPts val="2060"/>
              </a:lnSpc>
              <a:spcBef>
                <a:spcPts val="410"/>
              </a:spcBef>
              <a:tabLst>
                <a:tab pos="75438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>
                <a:latin typeface="MS Mincho"/>
                <a:cs typeface="MS Mincho"/>
              </a:rPr>
              <a:t>一般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WEB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应</a:t>
            </a:r>
            <a:r>
              <a:rPr sz="1800" dirty="0">
                <a:latin typeface="MS Mincho"/>
                <a:cs typeface="MS Mincho"/>
              </a:rPr>
              <a:t>用服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器默</a:t>
            </a:r>
            <a:r>
              <a:rPr sz="1800" dirty="0">
                <a:latin typeface="宋体"/>
                <a:cs typeface="宋体"/>
              </a:rPr>
              <a:t>认</a:t>
            </a:r>
            <a:r>
              <a:rPr sz="1800" dirty="0">
                <a:latin typeface="MS Mincho"/>
                <a:cs typeface="MS Mincho"/>
              </a:rPr>
              <a:t>的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Servlet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的名称都是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defaul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MS Mincho"/>
                <a:cs typeface="MS Mincho"/>
              </a:rPr>
              <a:t>。若所使用的 </a:t>
            </a:r>
            <a:r>
              <a:rPr sz="1800" dirty="0">
                <a:latin typeface="Arial"/>
                <a:cs typeface="Arial"/>
              </a:rPr>
              <a:t>WEB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器的默</a:t>
            </a:r>
            <a:r>
              <a:rPr sz="1800" dirty="0">
                <a:latin typeface="宋体"/>
                <a:cs typeface="宋体"/>
              </a:rPr>
              <a:t>认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Servlet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名称不是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defaul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MS Mincho"/>
                <a:cs typeface="MS Mincho"/>
              </a:rPr>
              <a:t>，</a:t>
            </a:r>
            <a:r>
              <a:rPr sz="1800" dirty="0">
                <a:latin typeface="宋体"/>
                <a:cs typeface="宋体"/>
              </a:rPr>
              <a:t>则</a:t>
            </a:r>
            <a:r>
              <a:rPr sz="1800" dirty="0">
                <a:latin typeface="MS Mincho"/>
                <a:cs typeface="MS Mincho"/>
              </a:rPr>
              <a:t>需要通</a:t>
            </a:r>
            <a:r>
              <a:rPr sz="1800" dirty="0">
                <a:latin typeface="宋体"/>
                <a:cs typeface="宋体"/>
              </a:rPr>
              <a:t>过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default- servlet-name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属性</a:t>
            </a:r>
            <a:r>
              <a:rPr sz="1800" dirty="0">
                <a:latin typeface="宋体"/>
                <a:cs typeface="宋体"/>
              </a:rPr>
              <a:t>显</a:t>
            </a:r>
            <a:r>
              <a:rPr sz="1800" dirty="0">
                <a:latin typeface="MS Mincho"/>
                <a:cs typeface="MS Mincho"/>
              </a:rPr>
              <a:t>式指定</a:t>
            </a:r>
            <a:endParaRPr sz="18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数据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73262"/>
            <a:ext cx="8012430" cy="403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3975" indent="-342265" defTabSz="-635">
              <a:lnSpc>
                <a:spcPts val="2750"/>
              </a:lnSpc>
              <a:buFont typeface="Arial"/>
              <a:buChar char="•"/>
              <a:tabLst>
                <a:tab pos="354965" algn="l"/>
                <a:tab pos="5966460" algn="l"/>
              </a:tabLst>
            </a:pPr>
            <a:r>
              <a:rPr sz="2400" dirty="0">
                <a:latin typeface="Arial"/>
                <a:cs typeface="Arial"/>
              </a:rPr>
              <a:t>1. Spring MVC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主框架将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ServletRequest	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象及目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方 法的入参</a:t>
            </a: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例</a:t>
            </a:r>
            <a:r>
              <a:rPr sz="2400" dirty="0">
                <a:latin typeface="宋体"/>
                <a:cs typeface="宋体"/>
              </a:rPr>
              <a:t>传递给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WebDataBinderFactory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例，以</a:t>
            </a:r>
            <a:r>
              <a:rPr sz="2400" dirty="0">
                <a:latin typeface="宋体"/>
                <a:cs typeface="宋体"/>
              </a:rPr>
              <a:t>创 </a:t>
            </a:r>
            <a:r>
              <a:rPr sz="2400" dirty="0">
                <a:latin typeface="MS Mincho"/>
                <a:cs typeface="MS Mincho"/>
              </a:rPr>
              <a:t>建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DataBinder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例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endParaRPr sz="2400">
              <a:latin typeface="MS Mincho"/>
              <a:cs typeface="MS Mincho"/>
            </a:endParaRPr>
          </a:p>
          <a:p>
            <a:pPr marL="354965" marR="239395" indent="-342265" defTabSz="-63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2.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DataBinder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调</a:t>
            </a:r>
            <a:r>
              <a:rPr sz="2400" dirty="0">
                <a:latin typeface="MS Mincho"/>
                <a:cs typeface="MS Mincho"/>
              </a:rPr>
              <a:t>用装配在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上下文中的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数据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转换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、数据格式 化</a:t>
            </a:r>
            <a:r>
              <a:rPr sz="2400" dirty="0">
                <a:latin typeface="MS Mincho"/>
                <a:cs typeface="MS Mincho"/>
              </a:rPr>
              <a:t>工作。将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Servlet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中的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求信息填充到入参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象中</a:t>
            </a:r>
            <a:endParaRPr sz="2400">
              <a:latin typeface="MS Mincho"/>
              <a:cs typeface="MS Mincho"/>
            </a:endParaRPr>
          </a:p>
          <a:p>
            <a:pPr marL="354965" marR="50800" indent="-342265" defTabSz="-63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3.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调</a:t>
            </a:r>
            <a:r>
              <a:rPr sz="2400" dirty="0">
                <a:latin typeface="MS Mincho"/>
                <a:cs typeface="MS Mincho"/>
              </a:rPr>
              <a:t>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Validator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已</a:t>
            </a:r>
            <a:r>
              <a:rPr sz="2400" dirty="0">
                <a:latin typeface="宋体"/>
                <a:cs typeface="宋体"/>
              </a:rPr>
              <a:t>经绑</a:t>
            </a:r>
            <a:r>
              <a:rPr sz="2400" dirty="0">
                <a:latin typeface="MS Mincho"/>
                <a:cs typeface="MS Mincho"/>
              </a:rPr>
              <a:t>定了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求消息的入参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 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行数据合法性校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，并最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生成数据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结</a:t>
            </a:r>
            <a:r>
              <a:rPr sz="2400" dirty="0">
                <a:latin typeface="MS Mincho"/>
                <a:cs typeface="MS Mincho"/>
              </a:rPr>
              <a:t>果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BindingData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endParaRPr sz="2400">
              <a:latin typeface="MS Mincho"/>
              <a:cs typeface="MS Mincho"/>
            </a:endParaRPr>
          </a:p>
          <a:p>
            <a:pPr marL="354965" marR="5080" indent="-342265" defTabSz="-63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4. Spring MVC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抽取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BindingResult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中的入参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象和校</a:t>
            </a:r>
            <a:r>
              <a:rPr sz="2400" dirty="0">
                <a:latin typeface="宋体"/>
                <a:cs typeface="宋体"/>
              </a:rPr>
              <a:t>验 错误对</a:t>
            </a:r>
            <a:r>
              <a:rPr sz="2400" dirty="0">
                <a:latin typeface="MS Mincho"/>
                <a:cs typeface="MS Mincho"/>
              </a:rPr>
              <a:t>象，将它</a:t>
            </a:r>
            <a:r>
              <a:rPr sz="2400" dirty="0">
                <a:latin typeface="宋体"/>
                <a:cs typeface="宋体"/>
              </a:rPr>
              <a:t>们赋给处</a:t>
            </a:r>
            <a:r>
              <a:rPr sz="2400" dirty="0">
                <a:latin typeface="MS Mincho"/>
                <a:cs typeface="MS Mincho"/>
              </a:rPr>
              <a:t>理方法的</a:t>
            </a:r>
            <a:r>
              <a:rPr sz="2400" dirty="0">
                <a:latin typeface="宋体"/>
                <a:cs typeface="宋体"/>
              </a:rPr>
              <a:t>响应</a:t>
            </a:r>
            <a:r>
              <a:rPr sz="2400" dirty="0">
                <a:latin typeface="MS Mincho"/>
                <a:cs typeface="MS Mincho"/>
              </a:rPr>
              <a:t>入参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497840">
              <a:lnSpc>
                <a:spcPts val="4285"/>
              </a:lnSpc>
            </a:pPr>
            <a:r>
              <a:rPr dirty="0"/>
              <a:t>HelloWorl</a:t>
            </a:r>
            <a:r>
              <a:rPr spc="-35" dirty="0"/>
              <a:t>d</a:t>
            </a:r>
            <a:r>
              <a:rPr dirty="0">
                <a:latin typeface="MS Mincho"/>
                <a:cs typeface="MS Mincho"/>
              </a:rPr>
              <a:t>：配置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web.xml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8169" y="1766093"/>
            <a:ext cx="8023225" cy="112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3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配置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DispatcherServlet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Arial"/>
                <a:cs typeface="Arial"/>
              </a:rPr>
              <a:t>DispatcherServlet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默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认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加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载</a:t>
            </a:r>
            <a:r>
              <a:rPr sz="2000" b="1" spc="-4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WEB- INF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servletNam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-servlet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000" dirty="0">
                <a:latin typeface="Arial"/>
                <a:cs typeface="Arial"/>
              </a:rPr>
              <a:t>.xml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配置文件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启动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层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容器</a:t>
            </a:r>
            <a:r>
              <a:rPr sz="2000" dirty="0">
                <a:latin typeface="MS Mincho"/>
                <a:cs typeface="MS Mincho"/>
              </a:rPr>
              <a:t>。可以通</a:t>
            </a:r>
            <a:r>
              <a:rPr sz="2000" dirty="0">
                <a:latin typeface="宋体"/>
                <a:cs typeface="宋体"/>
              </a:rPr>
              <a:t>过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contextConfigLocation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初始化参数自定 </a:t>
            </a:r>
            <a:r>
              <a:rPr sz="2000" dirty="0">
                <a:latin typeface="宋体"/>
                <a:cs typeface="宋体"/>
              </a:rPr>
              <a:t>义</a:t>
            </a:r>
            <a:r>
              <a:rPr sz="2000" dirty="0">
                <a:latin typeface="MS Mincho"/>
                <a:cs typeface="MS Mincho"/>
              </a:rPr>
              <a:t>配置文件的位置和名称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5809" y="2997200"/>
            <a:ext cx="7594600" cy="3302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197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0" y="1781492"/>
            <a:ext cx="8187055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反射机制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目</a:t>
            </a:r>
            <a:r>
              <a:rPr sz="2400" dirty="0">
                <a:latin typeface="宋体"/>
                <a:cs typeface="宋体"/>
              </a:rPr>
              <a:t>标处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行解析，将</a:t>
            </a:r>
            <a:r>
              <a:rPr sz="2400" dirty="0">
                <a:latin typeface="宋体"/>
                <a:cs typeface="宋体"/>
              </a:rPr>
              <a:t>请 </a:t>
            </a:r>
            <a:r>
              <a:rPr sz="2400" dirty="0">
                <a:latin typeface="MS Mincho"/>
                <a:cs typeface="MS Mincho"/>
              </a:rPr>
              <a:t>求消息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定到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理方法的入参中。数据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定的核心部件是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DataBinde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运</a:t>
            </a:r>
            <a:r>
              <a:rPr sz="2400" dirty="0">
                <a:latin typeface="MS Mincho"/>
                <a:cs typeface="MS Mincho"/>
              </a:rPr>
              <a:t>行机制如下：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0435" y="4138929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0435" y="4619625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84550" y="4234815"/>
            <a:ext cx="2089150" cy="384810"/>
          </a:xfrm>
          <a:custGeom>
            <a:avLst/>
            <a:gdLst/>
            <a:ahLst/>
            <a:cxnLst/>
            <a:rect l="l" t="t" r="r" b="b"/>
            <a:pathLst>
              <a:path w="2089150" h="384810">
                <a:moveTo>
                  <a:pt x="0" y="0"/>
                </a:moveTo>
                <a:lnTo>
                  <a:pt x="2089150" y="0"/>
                </a:lnTo>
                <a:lnTo>
                  <a:pt x="2089150" y="384810"/>
                </a:lnTo>
                <a:lnTo>
                  <a:pt x="0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84206" y="413854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3281"/>
                </a:moveTo>
                <a:lnTo>
                  <a:pt x="96228" y="96274"/>
                </a:lnTo>
                <a:lnTo>
                  <a:pt x="96228" y="0"/>
                </a:lnTo>
                <a:lnTo>
                  <a:pt x="48576" y="12735"/>
                </a:lnTo>
                <a:lnTo>
                  <a:pt x="14129" y="46200"/>
                </a:lnTo>
                <a:lnTo>
                  <a:pt x="0" y="932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84160" y="461962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3281" y="96228"/>
                </a:moveTo>
                <a:lnTo>
                  <a:pt x="96274" y="0"/>
                </a:lnTo>
                <a:lnTo>
                  <a:pt x="0" y="0"/>
                </a:lnTo>
                <a:lnTo>
                  <a:pt x="12735" y="47651"/>
                </a:lnTo>
                <a:lnTo>
                  <a:pt x="46200" y="82098"/>
                </a:lnTo>
                <a:lnTo>
                  <a:pt x="93281" y="962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77815" y="461962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228" y="2993"/>
                </a:moveTo>
                <a:lnTo>
                  <a:pt x="0" y="0"/>
                </a:lnTo>
                <a:lnTo>
                  <a:pt x="0" y="96274"/>
                </a:lnTo>
                <a:lnTo>
                  <a:pt x="47651" y="83538"/>
                </a:lnTo>
                <a:lnTo>
                  <a:pt x="82098" y="50073"/>
                </a:lnTo>
                <a:lnTo>
                  <a:pt x="96228" y="2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77815" y="413858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2993" y="0"/>
                </a:moveTo>
                <a:lnTo>
                  <a:pt x="0" y="96228"/>
                </a:lnTo>
                <a:lnTo>
                  <a:pt x="96274" y="96228"/>
                </a:lnTo>
                <a:lnTo>
                  <a:pt x="83538" y="48576"/>
                </a:lnTo>
                <a:lnTo>
                  <a:pt x="50073" y="14129"/>
                </a:lnTo>
                <a:lnTo>
                  <a:pt x="29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99229" y="4341495"/>
            <a:ext cx="8623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ataBind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5250" y="3258820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49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61280" y="3251835"/>
            <a:ext cx="2205990" cy="0"/>
          </a:xfrm>
          <a:custGeom>
            <a:avLst/>
            <a:gdLst/>
            <a:ahLst/>
            <a:cxnLst/>
            <a:rect l="l" t="t" r="r" b="b"/>
            <a:pathLst>
              <a:path w="2205990">
                <a:moveTo>
                  <a:pt x="0" y="0"/>
                </a:moveTo>
                <a:lnTo>
                  <a:pt x="2205989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51437" y="3243897"/>
            <a:ext cx="2225675" cy="0"/>
          </a:xfrm>
          <a:custGeom>
            <a:avLst/>
            <a:gdLst/>
            <a:ahLst/>
            <a:cxnLst/>
            <a:rect l="l" t="t" r="r" b="b"/>
            <a:pathLst>
              <a:path w="2225675">
                <a:moveTo>
                  <a:pt x="0" y="0"/>
                </a:moveTo>
                <a:lnTo>
                  <a:pt x="2225675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45087" y="3236277"/>
            <a:ext cx="2238375" cy="0"/>
          </a:xfrm>
          <a:custGeom>
            <a:avLst/>
            <a:gdLst/>
            <a:ahLst/>
            <a:cxnLst/>
            <a:rect l="l" t="t" r="r" b="b"/>
            <a:pathLst>
              <a:path w="2238375">
                <a:moveTo>
                  <a:pt x="0" y="0"/>
                </a:moveTo>
                <a:lnTo>
                  <a:pt x="2238375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39690" y="3228657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70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35562" y="3220720"/>
            <a:ext cx="2257425" cy="0"/>
          </a:xfrm>
          <a:custGeom>
            <a:avLst/>
            <a:gdLst/>
            <a:ahLst/>
            <a:cxnLst/>
            <a:rect l="l" t="t" r="r" b="b"/>
            <a:pathLst>
              <a:path w="2257425">
                <a:moveTo>
                  <a:pt x="0" y="0"/>
                </a:moveTo>
                <a:lnTo>
                  <a:pt x="2257425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32070" y="3213100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09">
                <a:moveTo>
                  <a:pt x="0" y="0"/>
                </a:moveTo>
                <a:lnTo>
                  <a:pt x="2264410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0800" y="3205479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>
                <a:moveTo>
                  <a:pt x="0" y="0"/>
                </a:moveTo>
                <a:lnTo>
                  <a:pt x="2266950" y="0"/>
                </a:lnTo>
              </a:path>
            </a:pathLst>
          </a:custGeom>
          <a:ln w="8889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28895" y="3197860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28577" y="3190239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28260" y="318262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3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28260" y="317468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4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28260" y="316325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5875">
            <a:solidFill>
              <a:srgbClr val="A52E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28260" y="315182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28260" y="314420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28260" y="313658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28260" y="312864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28260" y="312102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28260" y="311340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C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28260" y="310578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28260" y="3098164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28260" y="309054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28260" y="308260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28260" y="307498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28260" y="306355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28260" y="305212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28260" y="304450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28260" y="303657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28260" y="302895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28260" y="301752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128260" y="3006089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28260" y="299847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28260" y="299053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28260" y="298291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28260" y="297561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28260" y="296767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28260" y="296005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F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128260" y="295243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C0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128260" y="294449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128260" y="293687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128260" y="29292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128260" y="292163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128260" y="2914014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128260" y="290639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128260" y="289845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28577" y="2875279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8889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28260" y="288671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6509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128895" y="2860039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24130">
            <a:solidFill>
              <a:srgbClr val="CA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134927" y="2837180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377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150485" y="2814320"/>
            <a:ext cx="2226945" cy="0"/>
          </a:xfrm>
          <a:custGeom>
            <a:avLst/>
            <a:gdLst/>
            <a:ahLst/>
            <a:cxnLst/>
            <a:rect l="l" t="t" r="r" b="b"/>
            <a:pathLst>
              <a:path w="2226945">
                <a:moveTo>
                  <a:pt x="0" y="0"/>
                </a:moveTo>
                <a:lnTo>
                  <a:pt x="2226945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128507" y="280258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128260" y="287908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127950" y="318579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204460" y="326199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3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24090" y="319500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00290" y="287908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33298" y="280313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204460" y="2802889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211963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5575934" y="2947035"/>
            <a:ext cx="13817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ver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sionS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ervic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096760" y="4740592"/>
            <a:ext cx="1722755" cy="0"/>
          </a:xfrm>
          <a:custGeom>
            <a:avLst/>
            <a:gdLst/>
            <a:ahLst/>
            <a:cxnLst/>
            <a:rect l="l" t="t" r="r" b="b"/>
            <a:pathLst>
              <a:path w="1722754">
                <a:moveTo>
                  <a:pt x="0" y="0"/>
                </a:moveTo>
                <a:lnTo>
                  <a:pt x="1722754" y="0"/>
                </a:lnTo>
              </a:path>
            </a:pathLst>
          </a:custGeom>
          <a:ln w="9524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78980" y="4731385"/>
            <a:ext cx="1758314" cy="0"/>
          </a:xfrm>
          <a:custGeom>
            <a:avLst/>
            <a:gdLst/>
            <a:ahLst/>
            <a:cxnLst/>
            <a:rect l="l" t="t" r="r" b="b"/>
            <a:pathLst>
              <a:path w="1758315">
                <a:moveTo>
                  <a:pt x="0" y="0"/>
                </a:moveTo>
                <a:lnTo>
                  <a:pt x="1758314" y="0"/>
                </a:lnTo>
              </a:path>
            </a:pathLst>
          </a:custGeom>
          <a:ln w="11430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68185" y="4721542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904" y="0"/>
                </a:lnTo>
              </a:path>
            </a:pathLst>
          </a:custGeom>
          <a:ln w="10795">
            <a:solidFill>
              <a:srgbClr val="9A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59930" y="4712017"/>
            <a:ext cx="1796414" cy="0"/>
          </a:xfrm>
          <a:custGeom>
            <a:avLst/>
            <a:gdLst/>
            <a:ahLst/>
            <a:cxnLst/>
            <a:rect l="l" t="t" r="r" b="b"/>
            <a:pathLst>
              <a:path w="1796415">
                <a:moveTo>
                  <a:pt x="0" y="0"/>
                </a:moveTo>
                <a:lnTo>
                  <a:pt x="1796414" y="0"/>
                </a:lnTo>
              </a:path>
            </a:pathLst>
          </a:custGeom>
          <a:ln w="10795">
            <a:solidFill>
              <a:srgbClr val="9B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53580" y="4702492"/>
            <a:ext cx="1809114" cy="0"/>
          </a:xfrm>
          <a:custGeom>
            <a:avLst/>
            <a:gdLst/>
            <a:ahLst/>
            <a:cxnLst/>
            <a:rect l="l" t="t" r="r" b="b"/>
            <a:pathLst>
              <a:path w="1809115">
                <a:moveTo>
                  <a:pt x="0" y="0"/>
                </a:moveTo>
                <a:lnTo>
                  <a:pt x="1809115" y="0"/>
                </a:lnTo>
              </a:path>
            </a:pathLst>
          </a:custGeom>
          <a:ln w="10795">
            <a:solidFill>
              <a:srgbClr val="9D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48500" y="4692650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9275" y="0"/>
                </a:lnTo>
              </a:path>
            </a:pathLst>
          </a:custGeom>
          <a:ln w="11429">
            <a:solidFill>
              <a:srgbClr val="9E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42150" y="4678045"/>
            <a:ext cx="1831975" cy="0"/>
          </a:xfrm>
          <a:custGeom>
            <a:avLst/>
            <a:gdLst/>
            <a:ahLst/>
            <a:cxnLst/>
            <a:rect l="l" t="t" r="r" b="b"/>
            <a:pathLst>
              <a:path w="1831975">
                <a:moveTo>
                  <a:pt x="0" y="0"/>
                </a:moveTo>
                <a:lnTo>
                  <a:pt x="1831975" y="0"/>
                </a:lnTo>
              </a:path>
            </a:pathLst>
          </a:custGeom>
          <a:ln w="20320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40721" y="4664075"/>
            <a:ext cx="1835150" cy="0"/>
          </a:xfrm>
          <a:custGeom>
            <a:avLst/>
            <a:gdLst/>
            <a:ahLst/>
            <a:cxnLst/>
            <a:rect l="l" t="t" r="r" b="b"/>
            <a:pathLst>
              <a:path w="1835150">
                <a:moveTo>
                  <a:pt x="0" y="0"/>
                </a:moveTo>
                <a:lnTo>
                  <a:pt x="1834832" y="0"/>
                </a:lnTo>
              </a:path>
            </a:pathLst>
          </a:custGeom>
          <a:ln w="10159">
            <a:solidFill>
              <a:srgbClr val="A0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039927" y="4654550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11429">
            <a:solidFill>
              <a:srgbClr val="A1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040245" y="4654550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785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039609" y="464470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3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039609" y="463486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4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039609" y="462026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320">
            <a:solidFill>
              <a:srgbClr val="A52E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39609" y="460597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63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039609" y="459644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7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039609" y="458692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9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039609" y="4577079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A3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039609" y="456755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AB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039609" y="4558029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C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039609" y="454818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C32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039609" y="453866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D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039609" y="452913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E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39609" y="451929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033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39609" y="450977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1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039609" y="449548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955">
            <a:solidFill>
              <a:srgbClr val="B2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039609" y="448087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333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039609" y="447135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4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039609" y="446151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6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039609" y="445198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734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039609" y="443769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955">
            <a:solidFill>
              <a:srgbClr val="B8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039609" y="442309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9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039609" y="441356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A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039609" y="440372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B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039609" y="439420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D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039609" y="438467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E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039609" y="437483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F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039609" y="436530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F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039609" y="435578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0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039609" y="434594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1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039609" y="433641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C3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039609" y="432689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4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039609" y="431704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5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039609" y="430752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5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039609" y="429799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6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039609" y="428815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040245" y="4258945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785" y="0"/>
                </a:lnTo>
              </a:path>
            </a:pathLst>
          </a:custGeom>
          <a:ln w="10159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039927" y="4264025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3175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039609" y="427418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320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040245" y="4225290"/>
            <a:ext cx="1835785" cy="29209"/>
          </a:xfrm>
          <a:custGeom>
            <a:avLst/>
            <a:gdLst/>
            <a:ahLst/>
            <a:cxnLst/>
            <a:rect l="l" t="t" r="r" b="b"/>
            <a:pathLst>
              <a:path w="1835784" h="29210">
                <a:moveTo>
                  <a:pt x="1835785" y="29209"/>
                </a:moveTo>
                <a:lnTo>
                  <a:pt x="0" y="29209"/>
                </a:lnTo>
                <a:lnTo>
                  <a:pt x="635" y="27939"/>
                </a:lnTo>
                <a:lnTo>
                  <a:pt x="635" y="24129"/>
                </a:lnTo>
                <a:lnTo>
                  <a:pt x="1270" y="22859"/>
                </a:lnTo>
                <a:lnTo>
                  <a:pt x="1270" y="20319"/>
                </a:lnTo>
                <a:lnTo>
                  <a:pt x="1905" y="19049"/>
                </a:lnTo>
                <a:lnTo>
                  <a:pt x="1905" y="17779"/>
                </a:lnTo>
                <a:lnTo>
                  <a:pt x="2540" y="16509"/>
                </a:lnTo>
                <a:lnTo>
                  <a:pt x="3175" y="13969"/>
                </a:lnTo>
                <a:lnTo>
                  <a:pt x="3175" y="12699"/>
                </a:lnTo>
                <a:lnTo>
                  <a:pt x="3810" y="11429"/>
                </a:lnTo>
                <a:lnTo>
                  <a:pt x="4445" y="8889"/>
                </a:lnTo>
                <a:lnTo>
                  <a:pt x="6350" y="5079"/>
                </a:lnTo>
                <a:lnTo>
                  <a:pt x="6985" y="2539"/>
                </a:lnTo>
                <a:lnTo>
                  <a:pt x="8254" y="0"/>
                </a:lnTo>
                <a:lnTo>
                  <a:pt x="1827530" y="0"/>
                </a:lnTo>
                <a:lnTo>
                  <a:pt x="1829435" y="3809"/>
                </a:lnTo>
                <a:lnTo>
                  <a:pt x="1829435" y="5079"/>
                </a:lnTo>
                <a:lnTo>
                  <a:pt x="1830705" y="7619"/>
                </a:lnTo>
                <a:lnTo>
                  <a:pt x="1831340" y="10159"/>
                </a:lnTo>
                <a:lnTo>
                  <a:pt x="1832610" y="12699"/>
                </a:lnTo>
                <a:lnTo>
                  <a:pt x="1832610" y="13969"/>
                </a:lnTo>
                <a:lnTo>
                  <a:pt x="1833880" y="17779"/>
                </a:lnTo>
                <a:lnTo>
                  <a:pt x="1833880" y="19049"/>
                </a:lnTo>
                <a:lnTo>
                  <a:pt x="1834515" y="21589"/>
                </a:lnTo>
                <a:lnTo>
                  <a:pt x="1834515" y="22859"/>
                </a:lnTo>
                <a:lnTo>
                  <a:pt x="1835150" y="24129"/>
                </a:lnTo>
                <a:lnTo>
                  <a:pt x="1835150" y="27939"/>
                </a:lnTo>
                <a:lnTo>
                  <a:pt x="1835785" y="29209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048500" y="4196715"/>
            <a:ext cx="1819275" cy="28575"/>
          </a:xfrm>
          <a:custGeom>
            <a:avLst/>
            <a:gdLst/>
            <a:ahLst/>
            <a:cxnLst/>
            <a:rect l="l" t="t" r="r" b="b"/>
            <a:pathLst>
              <a:path w="1819275" h="28575">
                <a:moveTo>
                  <a:pt x="1819275" y="28575"/>
                </a:moveTo>
                <a:lnTo>
                  <a:pt x="0" y="28575"/>
                </a:lnTo>
                <a:lnTo>
                  <a:pt x="1270" y="26034"/>
                </a:lnTo>
                <a:lnTo>
                  <a:pt x="1905" y="23494"/>
                </a:lnTo>
                <a:lnTo>
                  <a:pt x="3175" y="22224"/>
                </a:lnTo>
                <a:lnTo>
                  <a:pt x="4445" y="19684"/>
                </a:lnTo>
                <a:lnTo>
                  <a:pt x="5715" y="18414"/>
                </a:lnTo>
                <a:lnTo>
                  <a:pt x="6350" y="17144"/>
                </a:lnTo>
                <a:lnTo>
                  <a:pt x="6985" y="14604"/>
                </a:lnTo>
                <a:lnTo>
                  <a:pt x="8255" y="13334"/>
                </a:lnTo>
                <a:lnTo>
                  <a:pt x="8890" y="12064"/>
                </a:lnTo>
                <a:lnTo>
                  <a:pt x="11430" y="9524"/>
                </a:lnTo>
                <a:lnTo>
                  <a:pt x="12065" y="8254"/>
                </a:lnTo>
                <a:lnTo>
                  <a:pt x="14605" y="5714"/>
                </a:lnTo>
                <a:lnTo>
                  <a:pt x="15240" y="4444"/>
                </a:lnTo>
                <a:lnTo>
                  <a:pt x="19684" y="0"/>
                </a:lnTo>
                <a:lnTo>
                  <a:pt x="1798955" y="0"/>
                </a:lnTo>
                <a:lnTo>
                  <a:pt x="1802130" y="3174"/>
                </a:lnTo>
                <a:lnTo>
                  <a:pt x="1803400" y="3174"/>
                </a:lnTo>
                <a:lnTo>
                  <a:pt x="1804035" y="4444"/>
                </a:lnTo>
                <a:lnTo>
                  <a:pt x="1806575" y="6984"/>
                </a:lnTo>
                <a:lnTo>
                  <a:pt x="1807210" y="9524"/>
                </a:lnTo>
                <a:lnTo>
                  <a:pt x="1809750" y="12064"/>
                </a:lnTo>
                <a:lnTo>
                  <a:pt x="1810385" y="13334"/>
                </a:lnTo>
                <a:lnTo>
                  <a:pt x="1811655" y="14604"/>
                </a:lnTo>
                <a:lnTo>
                  <a:pt x="1812290" y="15874"/>
                </a:lnTo>
                <a:lnTo>
                  <a:pt x="1813560" y="17144"/>
                </a:lnTo>
                <a:lnTo>
                  <a:pt x="1814830" y="19684"/>
                </a:lnTo>
                <a:lnTo>
                  <a:pt x="1816100" y="20954"/>
                </a:lnTo>
                <a:lnTo>
                  <a:pt x="1816735" y="23494"/>
                </a:lnTo>
                <a:lnTo>
                  <a:pt x="1819275" y="28575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068184" y="4168140"/>
            <a:ext cx="1779270" cy="28575"/>
          </a:xfrm>
          <a:custGeom>
            <a:avLst/>
            <a:gdLst/>
            <a:ahLst/>
            <a:cxnLst/>
            <a:rect l="l" t="t" r="r" b="b"/>
            <a:pathLst>
              <a:path w="1779270" h="28575">
                <a:moveTo>
                  <a:pt x="1713865" y="1270"/>
                </a:moveTo>
                <a:lnTo>
                  <a:pt x="66040" y="1270"/>
                </a:lnTo>
                <a:lnTo>
                  <a:pt x="67310" y="0"/>
                </a:lnTo>
                <a:lnTo>
                  <a:pt x="1712595" y="0"/>
                </a:lnTo>
                <a:lnTo>
                  <a:pt x="1713865" y="1270"/>
                </a:lnTo>
                <a:close/>
              </a:path>
              <a:path w="1779270" h="28575">
                <a:moveTo>
                  <a:pt x="1729105" y="2540"/>
                </a:moveTo>
                <a:lnTo>
                  <a:pt x="50800" y="2540"/>
                </a:lnTo>
                <a:lnTo>
                  <a:pt x="52705" y="1270"/>
                </a:lnTo>
                <a:lnTo>
                  <a:pt x="1727200" y="1270"/>
                </a:lnTo>
                <a:lnTo>
                  <a:pt x="1729105" y="2540"/>
                </a:lnTo>
                <a:close/>
              </a:path>
              <a:path w="1779270" h="28575">
                <a:moveTo>
                  <a:pt x="1737360" y="3810"/>
                </a:moveTo>
                <a:lnTo>
                  <a:pt x="44450" y="3810"/>
                </a:lnTo>
                <a:lnTo>
                  <a:pt x="45720" y="2540"/>
                </a:lnTo>
                <a:lnTo>
                  <a:pt x="1733550" y="2540"/>
                </a:lnTo>
                <a:lnTo>
                  <a:pt x="1737360" y="3810"/>
                </a:lnTo>
                <a:close/>
              </a:path>
              <a:path w="1779270" h="28575">
                <a:moveTo>
                  <a:pt x="1740535" y="5080"/>
                </a:moveTo>
                <a:lnTo>
                  <a:pt x="39370" y="5080"/>
                </a:lnTo>
                <a:lnTo>
                  <a:pt x="40640" y="3810"/>
                </a:lnTo>
                <a:lnTo>
                  <a:pt x="1738630" y="3810"/>
                </a:lnTo>
                <a:lnTo>
                  <a:pt x="1740535" y="5080"/>
                </a:lnTo>
                <a:close/>
              </a:path>
              <a:path w="1779270" h="28575">
                <a:moveTo>
                  <a:pt x="1743710" y="6350"/>
                </a:moveTo>
                <a:lnTo>
                  <a:pt x="36195" y="6350"/>
                </a:lnTo>
                <a:lnTo>
                  <a:pt x="37465" y="5080"/>
                </a:lnTo>
                <a:lnTo>
                  <a:pt x="1741805" y="5080"/>
                </a:lnTo>
                <a:lnTo>
                  <a:pt x="1743710" y="6350"/>
                </a:lnTo>
                <a:close/>
              </a:path>
              <a:path w="1779270" h="28575">
                <a:moveTo>
                  <a:pt x="1746885" y="7620"/>
                </a:moveTo>
                <a:lnTo>
                  <a:pt x="33020" y="7620"/>
                </a:lnTo>
                <a:lnTo>
                  <a:pt x="34290" y="6350"/>
                </a:lnTo>
                <a:lnTo>
                  <a:pt x="1744980" y="6350"/>
                </a:lnTo>
                <a:lnTo>
                  <a:pt x="1746885" y="7620"/>
                </a:lnTo>
                <a:close/>
              </a:path>
              <a:path w="1779270" h="28575">
                <a:moveTo>
                  <a:pt x="1779270" y="28575"/>
                </a:moveTo>
                <a:lnTo>
                  <a:pt x="0" y="28575"/>
                </a:lnTo>
                <a:lnTo>
                  <a:pt x="4445" y="24130"/>
                </a:lnTo>
                <a:lnTo>
                  <a:pt x="5715" y="24130"/>
                </a:lnTo>
                <a:lnTo>
                  <a:pt x="12065" y="17780"/>
                </a:lnTo>
                <a:lnTo>
                  <a:pt x="13335" y="17780"/>
                </a:lnTo>
                <a:lnTo>
                  <a:pt x="14605" y="16510"/>
                </a:lnTo>
                <a:lnTo>
                  <a:pt x="16510" y="15240"/>
                </a:lnTo>
                <a:lnTo>
                  <a:pt x="17780" y="15240"/>
                </a:lnTo>
                <a:lnTo>
                  <a:pt x="19050" y="13970"/>
                </a:lnTo>
                <a:lnTo>
                  <a:pt x="20955" y="12700"/>
                </a:lnTo>
                <a:lnTo>
                  <a:pt x="22225" y="12700"/>
                </a:lnTo>
                <a:lnTo>
                  <a:pt x="23495" y="11430"/>
                </a:lnTo>
                <a:lnTo>
                  <a:pt x="25400" y="10160"/>
                </a:lnTo>
                <a:lnTo>
                  <a:pt x="27940" y="8890"/>
                </a:lnTo>
                <a:lnTo>
                  <a:pt x="29845" y="8890"/>
                </a:lnTo>
                <a:lnTo>
                  <a:pt x="31115" y="7620"/>
                </a:lnTo>
                <a:lnTo>
                  <a:pt x="1748155" y="7620"/>
                </a:lnTo>
                <a:lnTo>
                  <a:pt x="1750060" y="8890"/>
                </a:lnTo>
                <a:lnTo>
                  <a:pt x="1752600" y="10160"/>
                </a:lnTo>
                <a:lnTo>
                  <a:pt x="1754505" y="10160"/>
                </a:lnTo>
                <a:lnTo>
                  <a:pt x="1757045" y="11430"/>
                </a:lnTo>
                <a:lnTo>
                  <a:pt x="1758950" y="12700"/>
                </a:lnTo>
                <a:lnTo>
                  <a:pt x="1760220" y="13970"/>
                </a:lnTo>
                <a:lnTo>
                  <a:pt x="1761490" y="13970"/>
                </a:lnTo>
                <a:lnTo>
                  <a:pt x="1763395" y="15240"/>
                </a:lnTo>
                <a:lnTo>
                  <a:pt x="1764665" y="16510"/>
                </a:lnTo>
                <a:lnTo>
                  <a:pt x="1765935" y="16510"/>
                </a:lnTo>
                <a:lnTo>
                  <a:pt x="1771015" y="21590"/>
                </a:lnTo>
                <a:lnTo>
                  <a:pt x="1772920" y="21590"/>
                </a:lnTo>
                <a:lnTo>
                  <a:pt x="1776730" y="25400"/>
                </a:lnTo>
                <a:lnTo>
                  <a:pt x="1777365" y="26670"/>
                </a:lnTo>
                <a:lnTo>
                  <a:pt x="1779270" y="28575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039267" y="4167750"/>
            <a:ext cx="96520" cy="93345"/>
          </a:xfrm>
          <a:custGeom>
            <a:avLst/>
            <a:gdLst/>
            <a:ahLst/>
            <a:cxnLst/>
            <a:rect l="l" t="t" r="r" b="b"/>
            <a:pathLst>
              <a:path w="96520" h="93345">
                <a:moveTo>
                  <a:pt x="96228" y="0"/>
                </a:moveTo>
                <a:lnTo>
                  <a:pt x="48576" y="12735"/>
                </a:lnTo>
                <a:lnTo>
                  <a:pt x="14129" y="46200"/>
                </a:lnTo>
                <a:lnTo>
                  <a:pt x="1238" y="80623"/>
                </a:lnTo>
                <a:lnTo>
                  <a:pt x="0" y="93281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039609" y="4264025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0"/>
                </a:moveTo>
                <a:lnTo>
                  <a:pt x="0" y="38481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039220" y="4648834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20">
                <a:moveTo>
                  <a:pt x="0" y="0"/>
                </a:moveTo>
                <a:lnTo>
                  <a:pt x="12735" y="47651"/>
                </a:lnTo>
                <a:lnTo>
                  <a:pt x="46200" y="82098"/>
                </a:lnTo>
                <a:lnTo>
                  <a:pt x="80623" y="94989"/>
                </a:lnTo>
                <a:lnTo>
                  <a:pt x="93281" y="96228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135495" y="4744720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0" y="0"/>
                </a:moveTo>
                <a:lnTo>
                  <a:pt x="1645285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780780" y="4651828"/>
            <a:ext cx="96520" cy="93345"/>
          </a:xfrm>
          <a:custGeom>
            <a:avLst/>
            <a:gdLst/>
            <a:ahLst/>
            <a:cxnLst/>
            <a:rect l="l" t="t" r="r" b="b"/>
            <a:pathLst>
              <a:path w="96520" h="93345">
                <a:moveTo>
                  <a:pt x="0" y="93281"/>
                </a:moveTo>
                <a:lnTo>
                  <a:pt x="47651" y="80545"/>
                </a:lnTo>
                <a:lnTo>
                  <a:pt x="82098" y="47080"/>
                </a:lnTo>
                <a:lnTo>
                  <a:pt x="94989" y="12657"/>
                </a:lnTo>
                <a:lnTo>
                  <a:pt x="96228" y="0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876665" y="4264025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38481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783773" y="4167796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20">
                <a:moveTo>
                  <a:pt x="93281" y="96228"/>
                </a:moveTo>
                <a:lnTo>
                  <a:pt x="80545" y="48576"/>
                </a:lnTo>
                <a:lnTo>
                  <a:pt x="47080" y="14129"/>
                </a:lnTo>
                <a:lnTo>
                  <a:pt x="12657" y="1238"/>
                </a:lnTo>
                <a:lnTo>
                  <a:pt x="0" y="0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135495" y="4168140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164528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7604125" y="4371340"/>
            <a:ext cx="7099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alidato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427854" y="3258820"/>
            <a:ext cx="812800" cy="873760"/>
          </a:xfrm>
          <a:custGeom>
            <a:avLst/>
            <a:gdLst/>
            <a:ahLst/>
            <a:cxnLst/>
            <a:rect l="l" t="t" r="r" b="b"/>
            <a:pathLst>
              <a:path w="812800" h="873760">
                <a:moveTo>
                  <a:pt x="0" y="873760"/>
                </a:moveTo>
                <a:lnTo>
                  <a:pt x="81280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140325" y="3258820"/>
            <a:ext cx="100330" cy="101600"/>
          </a:xfrm>
          <a:custGeom>
            <a:avLst/>
            <a:gdLst/>
            <a:ahLst/>
            <a:cxnLst/>
            <a:rect l="l" t="t" r="r" b="b"/>
            <a:pathLst>
              <a:path w="100329" h="101600">
                <a:moveTo>
                  <a:pt x="100330" y="0"/>
                </a:moveTo>
                <a:lnTo>
                  <a:pt x="0" y="23495"/>
                </a:lnTo>
                <a:lnTo>
                  <a:pt x="100330" y="0"/>
                </a:lnTo>
                <a:lnTo>
                  <a:pt x="83820" y="101600"/>
                </a:lnTo>
                <a:lnTo>
                  <a:pt x="10033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638675" y="400494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7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626610" y="4000817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644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616450" y="3996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608830" y="399192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87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602797" y="398748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952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597400" y="3983037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592637" y="3978592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272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587875" y="397414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79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584065" y="396970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09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580890" y="3965257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2084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577926" y="396081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799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574857" y="395636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832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572212" y="3951922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2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570730" y="394779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5079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567978" y="394303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273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566285" y="3938587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294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564803" y="3934142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58" y="0"/>
                </a:lnTo>
              </a:path>
            </a:pathLst>
          </a:custGeom>
          <a:ln w="5714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563321" y="392969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98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562475" y="392557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91" y="0"/>
                </a:lnTo>
              </a:path>
            </a:pathLst>
          </a:custGeom>
          <a:ln w="6349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561205" y="3920807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1031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560570" y="3916679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301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559935" y="3912234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571" y="0"/>
                </a:lnTo>
              </a:path>
            </a:pathLst>
          </a:custGeom>
          <a:ln w="5079">
            <a:solidFill>
              <a:srgbClr val="6B4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559300" y="390588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559300" y="390461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053" y="0"/>
                </a:lnTo>
              </a:path>
            </a:pathLst>
          </a:custGeom>
          <a:ln w="3175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559300" y="3898582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559300" y="389413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559300" y="389000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6350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559300" y="388556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080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559935" y="38811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783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560570" y="387667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301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61205" y="3872229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1031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62475" y="3867467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915" y="0"/>
                </a:lnTo>
              </a:path>
            </a:pathLst>
          </a:custGeom>
          <a:ln w="5715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563321" y="386334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98" y="0"/>
                </a:lnTo>
              </a:path>
            </a:pathLst>
          </a:custGeom>
          <a:ln w="6349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565015" y="3858577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566496" y="3854132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71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568190" y="384968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5714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570306" y="3845559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6350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572635" y="384079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595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574963" y="383635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515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578032" y="383190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482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581313" y="382238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238" y="0"/>
                </a:lnTo>
              </a:path>
            </a:pathLst>
          </a:custGeom>
          <a:ln w="15875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594225" y="3800475"/>
            <a:ext cx="145415" cy="14604"/>
          </a:xfrm>
          <a:custGeom>
            <a:avLst/>
            <a:gdLst/>
            <a:ahLst/>
            <a:cxnLst/>
            <a:rect l="l" t="t" r="r" b="b"/>
            <a:pathLst>
              <a:path w="145414" h="14604">
                <a:moveTo>
                  <a:pt x="145415" y="14605"/>
                </a:moveTo>
                <a:lnTo>
                  <a:pt x="0" y="14605"/>
                </a:lnTo>
                <a:lnTo>
                  <a:pt x="4445" y="10159"/>
                </a:lnTo>
                <a:lnTo>
                  <a:pt x="6350" y="8889"/>
                </a:lnTo>
                <a:lnTo>
                  <a:pt x="7620" y="7619"/>
                </a:lnTo>
                <a:lnTo>
                  <a:pt x="9525" y="6984"/>
                </a:lnTo>
                <a:lnTo>
                  <a:pt x="12065" y="4444"/>
                </a:lnTo>
                <a:lnTo>
                  <a:pt x="13970" y="3809"/>
                </a:lnTo>
                <a:lnTo>
                  <a:pt x="15240" y="2539"/>
                </a:lnTo>
                <a:lnTo>
                  <a:pt x="17145" y="1269"/>
                </a:lnTo>
                <a:lnTo>
                  <a:pt x="18415" y="634"/>
                </a:lnTo>
                <a:lnTo>
                  <a:pt x="19367" y="0"/>
                </a:lnTo>
                <a:lnTo>
                  <a:pt x="125730" y="0"/>
                </a:lnTo>
                <a:lnTo>
                  <a:pt x="126365" y="634"/>
                </a:lnTo>
                <a:lnTo>
                  <a:pt x="128270" y="1269"/>
                </a:lnTo>
                <a:lnTo>
                  <a:pt x="129540" y="2539"/>
                </a:lnTo>
                <a:lnTo>
                  <a:pt x="131445" y="3809"/>
                </a:lnTo>
                <a:lnTo>
                  <a:pt x="132715" y="4444"/>
                </a:lnTo>
                <a:lnTo>
                  <a:pt x="134620" y="5714"/>
                </a:lnTo>
                <a:lnTo>
                  <a:pt x="135890" y="6984"/>
                </a:lnTo>
                <a:lnTo>
                  <a:pt x="137160" y="7619"/>
                </a:lnTo>
                <a:lnTo>
                  <a:pt x="139065" y="8889"/>
                </a:lnTo>
                <a:lnTo>
                  <a:pt x="141605" y="11429"/>
                </a:lnTo>
                <a:lnTo>
                  <a:pt x="143510" y="12699"/>
                </a:lnTo>
                <a:lnTo>
                  <a:pt x="145415" y="14605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613592" y="3785870"/>
            <a:ext cx="106680" cy="14604"/>
          </a:xfrm>
          <a:custGeom>
            <a:avLst/>
            <a:gdLst/>
            <a:ahLst/>
            <a:cxnLst/>
            <a:rect l="l" t="t" r="r" b="b"/>
            <a:pathLst>
              <a:path w="106679" h="14604">
                <a:moveTo>
                  <a:pt x="54927" y="635"/>
                </a:moveTo>
                <a:lnTo>
                  <a:pt x="51117" y="635"/>
                </a:lnTo>
                <a:lnTo>
                  <a:pt x="53022" y="0"/>
                </a:lnTo>
                <a:lnTo>
                  <a:pt x="54927" y="635"/>
                </a:lnTo>
                <a:close/>
              </a:path>
              <a:path w="106679" h="14604">
                <a:moveTo>
                  <a:pt x="66357" y="1270"/>
                </a:moveTo>
                <a:lnTo>
                  <a:pt x="40322" y="1270"/>
                </a:lnTo>
                <a:lnTo>
                  <a:pt x="42227" y="635"/>
                </a:lnTo>
                <a:lnTo>
                  <a:pt x="64452" y="635"/>
                </a:lnTo>
                <a:lnTo>
                  <a:pt x="66357" y="1270"/>
                </a:lnTo>
                <a:close/>
              </a:path>
              <a:path w="106679" h="14604">
                <a:moveTo>
                  <a:pt x="70167" y="1905"/>
                </a:moveTo>
                <a:lnTo>
                  <a:pt x="36512" y="1905"/>
                </a:lnTo>
                <a:lnTo>
                  <a:pt x="38417" y="1270"/>
                </a:lnTo>
                <a:lnTo>
                  <a:pt x="68262" y="1270"/>
                </a:lnTo>
                <a:lnTo>
                  <a:pt x="70167" y="1905"/>
                </a:lnTo>
                <a:close/>
              </a:path>
              <a:path w="106679" h="14604">
                <a:moveTo>
                  <a:pt x="73977" y="2540"/>
                </a:moveTo>
                <a:lnTo>
                  <a:pt x="32702" y="2540"/>
                </a:lnTo>
                <a:lnTo>
                  <a:pt x="34607" y="1905"/>
                </a:lnTo>
                <a:lnTo>
                  <a:pt x="72072" y="1905"/>
                </a:lnTo>
                <a:lnTo>
                  <a:pt x="73977" y="2540"/>
                </a:lnTo>
                <a:close/>
              </a:path>
              <a:path w="106679" h="14604">
                <a:moveTo>
                  <a:pt x="79057" y="3810"/>
                </a:moveTo>
                <a:lnTo>
                  <a:pt x="26987" y="3810"/>
                </a:lnTo>
                <a:lnTo>
                  <a:pt x="30797" y="2540"/>
                </a:lnTo>
                <a:lnTo>
                  <a:pt x="75882" y="2540"/>
                </a:lnTo>
                <a:lnTo>
                  <a:pt x="77152" y="3175"/>
                </a:lnTo>
                <a:lnTo>
                  <a:pt x="79057" y="3810"/>
                </a:lnTo>
                <a:close/>
              </a:path>
              <a:path w="106679" h="14604">
                <a:moveTo>
                  <a:pt x="106362" y="14605"/>
                </a:moveTo>
                <a:lnTo>
                  <a:pt x="0" y="14605"/>
                </a:lnTo>
                <a:lnTo>
                  <a:pt x="952" y="13970"/>
                </a:lnTo>
                <a:lnTo>
                  <a:pt x="2857" y="13335"/>
                </a:lnTo>
                <a:lnTo>
                  <a:pt x="4127" y="12065"/>
                </a:lnTo>
                <a:lnTo>
                  <a:pt x="7937" y="10795"/>
                </a:lnTo>
                <a:lnTo>
                  <a:pt x="9207" y="10160"/>
                </a:lnTo>
                <a:lnTo>
                  <a:pt x="11112" y="8890"/>
                </a:lnTo>
                <a:lnTo>
                  <a:pt x="13017" y="8255"/>
                </a:lnTo>
                <a:lnTo>
                  <a:pt x="14287" y="7620"/>
                </a:lnTo>
                <a:lnTo>
                  <a:pt x="21907" y="5080"/>
                </a:lnTo>
                <a:lnTo>
                  <a:pt x="23177" y="4445"/>
                </a:lnTo>
                <a:lnTo>
                  <a:pt x="25082" y="3810"/>
                </a:lnTo>
                <a:lnTo>
                  <a:pt x="80962" y="3810"/>
                </a:lnTo>
                <a:lnTo>
                  <a:pt x="88582" y="6350"/>
                </a:lnTo>
                <a:lnTo>
                  <a:pt x="89852" y="6985"/>
                </a:lnTo>
                <a:lnTo>
                  <a:pt x="95567" y="8890"/>
                </a:lnTo>
                <a:lnTo>
                  <a:pt x="96837" y="10160"/>
                </a:lnTo>
                <a:lnTo>
                  <a:pt x="100647" y="11430"/>
                </a:lnTo>
                <a:lnTo>
                  <a:pt x="101917" y="12065"/>
                </a:lnTo>
                <a:lnTo>
                  <a:pt x="103822" y="13335"/>
                </a:lnTo>
                <a:lnTo>
                  <a:pt x="105727" y="13970"/>
                </a:lnTo>
                <a:lnTo>
                  <a:pt x="106362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 txBox="1"/>
          <p:nvPr/>
        </p:nvSpPr>
        <p:spPr>
          <a:xfrm>
            <a:off x="4597400" y="380769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472429" y="4455795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18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953884" y="43986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886450" y="456946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874385" y="456533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5714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863590" y="4560887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789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855335" y="455612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6349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849620" y="4551362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729" y="0"/>
                </a:lnTo>
              </a:path>
            </a:pathLst>
          </a:custGeom>
          <a:ln w="5714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844222" y="4546917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524" y="0"/>
                </a:lnTo>
              </a:path>
            </a:pathLst>
          </a:custGeom>
          <a:ln w="5714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839460" y="454247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834380" y="453771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6349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830570" y="4532947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82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827606" y="452850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69756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823902" y="452374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4" y="0"/>
                </a:lnTo>
              </a:path>
            </a:pathLst>
          </a:custGeom>
          <a:ln w="6350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821045" y="4518977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818716" y="45145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536" y="0"/>
                </a:lnTo>
              </a:path>
            </a:pathLst>
          </a:custGeom>
          <a:ln w="5714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816388" y="451008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93" y="0"/>
                </a:lnTo>
              </a:path>
            </a:pathLst>
          </a:custGeom>
          <a:ln w="5715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814060" y="450532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49" y="0"/>
                </a:lnTo>
              </a:path>
            </a:pathLst>
          </a:custGeom>
          <a:ln w="6350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812578" y="45005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813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811096" y="449611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76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809403" y="4491354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63" y="0"/>
                </a:lnTo>
              </a:path>
            </a:pathLst>
          </a:custGeom>
          <a:ln w="6350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808345" y="448690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6349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807075" y="44821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19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806440" y="447802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805805" y="447294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805170" y="446595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804958" y="445897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053" y="0"/>
                </a:lnTo>
              </a:path>
            </a:pathLst>
          </a:custGeom>
          <a:ln w="6349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804746" y="4454525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476" y="0"/>
                </a:lnTo>
              </a:path>
            </a:pathLst>
          </a:custGeom>
          <a:ln w="5079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805170" y="444976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805170" y="444563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079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805646" y="444119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677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806440" y="4436109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49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807075" y="44313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5715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808345" y="44272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6349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809191" y="442214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586" y="0"/>
                </a:lnTo>
              </a:path>
            </a:pathLst>
          </a:custGeom>
          <a:ln w="6350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810885" y="441737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812366" y="4412932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236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813848" y="440817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273" y="0"/>
                </a:lnTo>
              </a:path>
            </a:pathLst>
          </a:custGeom>
          <a:ln w="6350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816388" y="440372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93" y="0"/>
                </a:lnTo>
              </a:path>
            </a:pathLst>
          </a:custGeom>
          <a:ln w="5079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818505" y="439896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820727" y="439451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515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823585" y="4389754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6349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827183" y="4379595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603" y="0"/>
                </a:lnTo>
              </a:path>
            </a:pathLst>
          </a:custGeom>
          <a:ln w="16510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840095" y="4356735"/>
            <a:ext cx="144780" cy="15240"/>
          </a:xfrm>
          <a:custGeom>
            <a:avLst/>
            <a:gdLst/>
            <a:ahLst/>
            <a:cxnLst/>
            <a:rect l="l" t="t" r="r" b="b"/>
            <a:pathLst>
              <a:path w="144779" h="15239">
                <a:moveTo>
                  <a:pt x="144780" y="15240"/>
                </a:moveTo>
                <a:lnTo>
                  <a:pt x="0" y="15240"/>
                </a:lnTo>
                <a:lnTo>
                  <a:pt x="3175" y="12064"/>
                </a:lnTo>
                <a:lnTo>
                  <a:pt x="5080" y="10794"/>
                </a:lnTo>
                <a:lnTo>
                  <a:pt x="7620" y="8254"/>
                </a:lnTo>
                <a:lnTo>
                  <a:pt x="9525" y="6984"/>
                </a:lnTo>
                <a:lnTo>
                  <a:pt x="12065" y="4444"/>
                </a:lnTo>
                <a:lnTo>
                  <a:pt x="13970" y="3809"/>
                </a:lnTo>
                <a:lnTo>
                  <a:pt x="15240" y="2539"/>
                </a:lnTo>
                <a:lnTo>
                  <a:pt x="17145" y="1269"/>
                </a:lnTo>
                <a:lnTo>
                  <a:pt x="19050" y="634"/>
                </a:lnTo>
                <a:lnTo>
                  <a:pt x="19685" y="0"/>
                </a:lnTo>
                <a:lnTo>
                  <a:pt x="125095" y="0"/>
                </a:lnTo>
                <a:lnTo>
                  <a:pt x="125730" y="634"/>
                </a:lnTo>
                <a:lnTo>
                  <a:pt x="127635" y="1269"/>
                </a:lnTo>
                <a:lnTo>
                  <a:pt x="129540" y="2539"/>
                </a:lnTo>
                <a:lnTo>
                  <a:pt x="130810" y="3809"/>
                </a:lnTo>
                <a:lnTo>
                  <a:pt x="132715" y="4444"/>
                </a:lnTo>
                <a:lnTo>
                  <a:pt x="135255" y="6984"/>
                </a:lnTo>
                <a:lnTo>
                  <a:pt x="137160" y="8254"/>
                </a:lnTo>
                <a:lnTo>
                  <a:pt x="139700" y="10794"/>
                </a:lnTo>
                <a:lnTo>
                  <a:pt x="141605" y="12064"/>
                </a:lnTo>
                <a:lnTo>
                  <a:pt x="144780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859780" y="4341495"/>
            <a:ext cx="105410" cy="15240"/>
          </a:xfrm>
          <a:custGeom>
            <a:avLst/>
            <a:gdLst/>
            <a:ahLst/>
            <a:cxnLst/>
            <a:rect l="l" t="t" r="r" b="b"/>
            <a:pathLst>
              <a:path w="105410" h="15239">
                <a:moveTo>
                  <a:pt x="53975" y="635"/>
                </a:moveTo>
                <a:lnTo>
                  <a:pt x="51435" y="635"/>
                </a:lnTo>
                <a:lnTo>
                  <a:pt x="52705" y="0"/>
                </a:lnTo>
                <a:lnTo>
                  <a:pt x="53975" y="635"/>
                </a:lnTo>
                <a:close/>
              </a:path>
              <a:path w="105410" h="15239">
                <a:moveTo>
                  <a:pt x="65405" y="1270"/>
                </a:moveTo>
                <a:lnTo>
                  <a:pt x="40005" y="1270"/>
                </a:lnTo>
                <a:lnTo>
                  <a:pt x="41910" y="635"/>
                </a:lnTo>
                <a:lnTo>
                  <a:pt x="63500" y="635"/>
                </a:lnTo>
                <a:lnTo>
                  <a:pt x="65405" y="1270"/>
                </a:lnTo>
                <a:close/>
              </a:path>
              <a:path w="105410" h="15239">
                <a:moveTo>
                  <a:pt x="69215" y="1905"/>
                </a:moveTo>
                <a:lnTo>
                  <a:pt x="36195" y="1905"/>
                </a:lnTo>
                <a:lnTo>
                  <a:pt x="38100" y="1270"/>
                </a:lnTo>
                <a:lnTo>
                  <a:pt x="67310" y="1270"/>
                </a:lnTo>
                <a:lnTo>
                  <a:pt x="69215" y="1905"/>
                </a:lnTo>
                <a:close/>
              </a:path>
              <a:path w="105410" h="15239">
                <a:moveTo>
                  <a:pt x="73025" y="2540"/>
                </a:moveTo>
                <a:lnTo>
                  <a:pt x="32385" y="2540"/>
                </a:lnTo>
                <a:lnTo>
                  <a:pt x="34290" y="1905"/>
                </a:lnTo>
                <a:lnTo>
                  <a:pt x="71120" y="1905"/>
                </a:lnTo>
                <a:lnTo>
                  <a:pt x="73025" y="2540"/>
                </a:lnTo>
                <a:close/>
              </a:path>
              <a:path w="105410" h="15239">
                <a:moveTo>
                  <a:pt x="81915" y="5080"/>
                </a:moveTo>
                <a:lnTo>
                  <a:pt x="23495" y="5080"/>
                </a:lnTo>
                <a:lnTo>
                  <a:pt x="25400" y="4445"/>
                </a:lnTo>
                <a:lnTo>
                  <a:pt x="26670" y="3810"/>
                </a:lnTo>
                <a:lnTo>
                  <a:pt x="30480" y="2540"/>
                </a:lnTo>
                <a:lnTo>
                  <a:pt x="74930" y="2540"/>
                </a:lnTo>
                <a:lnTo>
                  <a:pt x="78740" y="3810"/>
                </a:lnTo>
                <a:lnTo>
                  <a:pt x="80010" y="4445"/>
                </a:lnTo>
                <a:lnTo>
                  <a:pt x="81915" y="5080"/>
                </a:lnTo>
                <a:close/>
              </a:path>
              <a:path w="105410" h="15239">
                <a:moveTo>
                  <a:pt x="105410" y="15240"/>
                </a:moveTo>
                <a:lnTo>
                  <a:pt x="0" y="15240"/>
                </a:lnTo>
                <a:lnTo>
                  <a:pt x="635" y="14605"/>
                </a:lnTo>
                <a:lnTo>
                  <a:pt x="2540" y="13970"/>
                </a:lnTo>
                <a:lnTo>
                  <a:pt x="3810" y="12700"/>
                </a:lnTo>
                <a:lnTo>
                  <a:pt x="5715" y="12065"/>
                </a:lnTo>
                <a:lnTo>
                  <a:pt x="7620" y="10795"/>
                </a:lnTo>
                <a:lnTo>
                  <a:pt x="8890" y="10160"/>
                </a:lnTo>
                <a:lnTo>
                  <a:pt x="14605" y="8255"/>
                </a:lnTo>
                <a:lnTo>
                  <a:pt x="15875" y="6985"/>
                </a:lnTo>
                <a:lnTo>
                  <a:pt x="21590" y="5080"/>
                </a:lnTo>
                <a:lnTo>
                  <a:pt x="83820" y="5080"/>
                </a:lnTo>
                <a:lnTo>
                  <a:pt x="89535" y="6985"/>
                </a:lnTo>
                <a:lnTo>
                  <a:pt x="90805" y="8255"/>
                </a:lnTo>
                <a:lnTo>
                  <a:pt x="96520" y="10160"/>
                </a:lnTo>
                <a:lnTo>
                  <a:pt x="97790" y="10795"/>
                </a:lnTo>
                <a:lnTo>
                  <a:pt x="99695" y="12065"/>
                </a:lnTo>
                <a:lnTo>
                  <a:pt x="101600" y="12700"/>
                </a:lnTo>
                <a:lnTo>
                  <a:pt x="102870" y="13970"/>
                </a:lnTo>
                <a:lnTo>
                  <a:pt x="104775" y="14605"/>
                </a:lnTo>
                <a:lnTo>
                  <a:pt x="105410" y="1524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 txBox="1"/>
          <p:nvPr/>
        </p:nvSpPr>
        <p:spPr>
          <a:xfrm>
            <a:off x="5883275" y="436776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1870710" y="5751195"/>
            <a:ext cx="1513205" cy="678180"/>
          </a:xfrm>
          <a:custGeom>
            <a:avLst/>
            <a:gdLst/>
            <a:ahLst/>
            <a:cxnLst/>
            <a:rect l="l" t="t" r="r" b="b"/>
            <a:pathLst>
              <a:path w="1513204" h="678179">
                <a:moveTo>
                  <a:pt x="1513205" y="678180"/>
                </a:moveTo>
                <a:lnTo>
                  <a:pt x="0" y="0"/>
                </a:lnTo>
              </a:path>
            </a:pathLst>
          </a:custGeom>
          <a:ln w="38100">
            <a:solidFill>
              <a:srgbClr val="4E80BD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870710" y="5734050"/>
            <a:ext cx="101600" cy="104139"/>
          </a:xfrm>
          <a:custGeom>
            <a:avLst/>
            <a:gdLst/>
            <a:ahLst/>
            <a:cxnLst/>
            <a:rect l="l" t="t" r="r" b="b"/>
            <a:pathLst>
              <a:path w="101600" h="104139">
                <a:moveTo>
                  <a:pt x="0" y="17145"/>
                </a:moveTo>
                <a:lnTo>
                  <a:pt x="54610" y="104140"/>
                </a:lnTo>
                <a:lnTo>
                  <a:pt x="0" y="17145"/>
                </a:lnTo>
                <a:lnTo>
                  <a:pt x="101600" y="0"/>
                </a:lnTo>
                <a:lnTo>
                  <a:pt x="0" y="17145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661025" y="6080125"/>
            <a:ext cx="1692275" cy="0"/>
          </a:xfrm>
          <a:custGeom>
            <a:avLst/>
            <a:gdLst/>
            <a:ahLst/>
            <a:cxnLst/>
            <a:rect l="l" t="t" r="r" b="b"/>
            <a:pathLst>
              <a:path w="1692275">
                <a:moveTo>
                  <a:pt x="0" y="0"/>
                </a:moveTo>
                <a:lnTo>
                  <a:pt x="1692275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647055" y="6073140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215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637212" y="6065202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900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630862" y="6057582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625465" y="6049962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>
                <a:moveTo>
                  <a:pt x="0" y="0"/>
                </a:moveTo>
                <a:lnTo>
                  <a:pt x="1763395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621337" y="6042025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>
                <a:moveTo>
                  <a:pt x="0" y="0"/>
                </a:moveTo>
                <a:lnTo>
                  <a:pt x="1771650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616575" y="6030912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175" y="0"/>
                </a:lnTo>
              </a:path>
            </a:pathLst>
          </a:custGeom>
          <a:ln w="15875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617210" y="6028690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905" y="0"/>
                </a:lnTo>
              </a:path>
            </a:pathLst>
          </a:custGeom>
          <a:ln w="6349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5614987" y="601980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614352" y="6011545"/>
            <a:ext cx="1785620" cy="0"/>
          </a:xfrm>
          <a:custGeom>
            <a:avLst/>
            <a:gdLst/>
            <a:ahLst/>
            <a:cxnLst/>
            <a:rect l="l" t="t" r="r" b="b"/>
            <a:pathLst>
              <a:path w="1785620">
                <a:moveTo>
                  <a:pt x="0" y="0"/>
                </a:moveTo>
                <a:lnTo>
                  <a:pt x="1785620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614035" y="600455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89">
            <a:solidFill>
              <a:srgbClr val="A3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614035" y="599598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4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614035" y="598455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5875">
            <a:solidFill>
              <a:srgbClr val="A52E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614035" y="597312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614035" y="596550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614035" y="595788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5614035" y="59499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614035" y="594232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614035" y="593471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C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614035" y="592709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614035" y="591947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614035" y="59118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614035" y="590391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614035" y="589629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614035" y="588486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614035" y="587343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614035" y="586581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5614035" y="585787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614035" y="5850254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614035" y="583882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614035" y="582739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614035" y="581977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614035" y="581183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614035" y="580421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614035" y="579691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614035" y="578897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614035" y="578135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F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614035" y="577373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C0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614035" y="576580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614035" y="575817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614035" y="575056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5614035" y="574294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614035" y="573532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5614035" y="572770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5614035" y="571976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5614035" y="569722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89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614035" y="57086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6509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5614670" y="568134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4">
                <a:moveTo>
                  <a:pt x="0" y="0"/>
                </a:moveTo>
                <a:lnTo>
                  <a:pt x="1784985" y="0"/>
                </a:lnTo>
              </a:path>
            </a:pathLst>
          </a:custGeom>
          <a:ln w="24130">
            <a:solidFill>
              <a:srgbClr val="CA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5620702" y="565848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602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5636260" y="5635625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70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614282" y="562388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614035" y="570039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5613725" y="600710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5690235" y="6083300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0" y="0"/>
                </a:moveTo>
                <a:lnTo>
                  <a:pt x="1633855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7324090" y="601630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400290" y="570039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7333298" y="5624443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690235" y="5624195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16338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039360" y="4714240"/>
            <a:ext cx="975360" cy="894080"/>
          </a:xfrm>
          <a:custGeom>
            <a:avLst/>
            <a:gdLst/>
            <a:ahLst/>
            <a:cxnLst/>
            <a:rect l="l" t="t" r="r" b="b"/>
            <a:pathLst>
              <a:path w="975360" h="894079">
                <a:moveTo>
                  <a:pt x="0" y="0"/>
                </a:moveTo>
                <a:lnTo>
                  <a:pt x="975360" y="89408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912485" y="5507990"/>
            <a:ext cx="102235" cy="100330"/>
          </a:xfrm>
          <a:custGeom>
            <a:avLst/>
            <a:gdLst/>
            <a:ahLst/>
            <a:cxnLst/>
            <a:rect l="l" t="t" r="r" b="b"/>
            <a:pathLst>
              <a:path w="102235" h="100329">
                <a:moveTo>
                  <a:pt x="102235" y="100330"/>
                </a:moveTo>
                <a:lnTo>
                  <a:pt x="77470" y="0"/>
                </a:lnTo>
                <a:lnTo>
                  <a:pt x="102235" y="100330"/>
                </a:lnTo>
                <a:lnTo>
                  <a:pt x="0" y="83820"/>
                </a:lnTo>
                <a:lnTo>
                  <a:pt x="102235" y="10033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339080" y="5101272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327015" y="509682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5318125" y="509238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311140" y="508793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252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5304790" y="5083492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634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299710" y="5079047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>
                <a:moveTo>
                  <a:pt x="0" y="0"/>
                </a:moveTo>
                <a:lnTo>
                  <a:pt x="137794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294630" y="5074602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5289762" y="506984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691" y="0"/>
                </a:lnTo>
              </a:path>
            </a:pathLst>
          </a:custGeom>
          <a:ln w="6350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5285951" y="5065077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311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283200" y="506063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49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279390" y="505618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4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5277167" y="50517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197" y="0"/>
                </a:lnTo>
              </a:path>
            </a:pathLst>
          </a:custGeom>
          <a:ln w="5714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274945" y="504729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5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272616" y="504285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404" y="0"/>
                </a:lnTo>
              </a:path>
            </a:pathLst>
          </a:custGeom>
          <a:ln w="5714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270076" y="503809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061" y="0"/>
                </a:lnTo>
              </a:path>
            </a:pathLst>
          </a:custGeom>
          <a:ln w="6350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268595" y="5033327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659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267113" y="502888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623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265631" y="502443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264785" y="501999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5263515" y="50155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262880" y="501142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66" y="0"/>
                </a:lnTo>
              </a:path>
            </a:pathLst>
          </a:custGeom>
          <a:ln w="6350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262245" y="500634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261610" y="499935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261610" y="499872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206" y="0"/>
                </a:lnTo>
              </a:path>
            </a:pathLst>
          </a:custGeom>
          <a:ln w="3810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261610" y="499268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261610" y="498824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261610" y="498411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079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261610" y="497967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6350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262245" y="497459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042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262880" y="4970145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66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263515" y="496570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264785" y="496093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14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265631" y="4956492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267537" y="4952365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76" y="0"/>
                </a:lnTo>
              </a:path>
            </a:pathLst>
          </a:custGeom>
          <a:ln w="5079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268806" y="494760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270288" y="494284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638" y="0"/>
                </a:lnTo>
              </a:path>
            </a:pathLst>
          </a:custGeom>
          <a:ln w="6350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273251" y="4938395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711" y="0"/>
                </a:lnTo>
              </a:path>
            </a:pathLst>
          </a:custGeom>
          <a:ln w="5080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274945" y="49336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277273" y="4929187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279813" y="49247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588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283200" y="4914900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16509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296217" y="4892040"/>
            <a:ext cx="145415" cy="15240"/>
          </a:xfrm>
          <a:custGeom>
            <a:avLst/>
            <a:gdLst/>
            <a:ahLst/>
            <a:cxnLst/>
            <a:rect l="l" t="t" r="r" b="b"/>
            <a:pathLst>
              <a:path w="145414" h="15239">
                <a:moveTo>
                  <a:pt x="145097" y="15240"/>
                </a:moveTo>
                <a:lnTo>
                  <a:pt x="0" y="15240"/>
                </a:lnTo>
                <a:lnTo>
                  <a:pt x="952" y="14604"/>
                </a:lnTo>
                <a:lnTo>
                  <a:pt x="4762" y="10794"/>
                </a:lnTo>
                <a:lnTo>
                  <a:pt x="6667" y="9524"/>
                </a:lnTo>
                <a:lnTo>
                  <a:pt x="9207" y="6984"/>
                </a:lnTo>
                <a:lnTo>
                  <a:pt x="11112" y="6349"/>
                </a:lnTo>
                <a:lnTo>
                  <a:pt x="12382" y="5079"/>
                </a:lnTo>
                <a:lnTo>
                  <a:pt x="14287" y="3809"/>
                </a:lnTo>
                <a:lnTo>
                  <a:pt x="15557" y="2539"/>
                </a:lnTo>
                <a:lnTo>
                  <a:pt x="17462" y="1904"/>
                </a:lnTo>
                <a:lnTo>
                  <a:pt x="18732" y="634"/>
                </a:lnTo>
                <a:lnTo>
                  <a:pt x="20637" y="0"/>
                </a:lnTo>
                <a:lnTo>
                  <a:pt x="124777" y="0"/>
                </a:lnTo>
                <a:lnTo>
                  <a:pt x="126047" y="634"/>
                </a:lnTo>
                <a:lnTo>
                  <a:pt x="127952" y="1904"/>
                </a:lnTo>
                <a:lnTo>
                  <a:pt x="129222" y="2539"/>
                </a:lnTo>
                <a:lnTo>
                  <a:pt x="131127" y="3809"/>
                </a:lnTo>
                <a:lnTo>
                  <a:pt x="132397" y="5079"/>
                </a:lnTo>
                <a:lnTo>
                  <a:pt x="134302" y="6349"/>
                </a:lnTo>
                <a:lnTo>
                  <a:pt x="135572" y="6984"/>
                </a:lnTo>
                <a:lnTo>
                  <a:pt x="136842" y="8254"/>
                </a:lnTo>
                <a:lnTo>
                  <a:pt x="138747" y="9524"/>
                </a:lnTo>
                <a:lnTo>
                  <a:pt x="141287" y="12064"/>
                </a:lnTo>
                <a:lnTo>
                  <a:pt x="143192" y="13334"/>
                </a:lnTo>
                <a:lnTo>
                  <a:pt x="145097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316855" y="4877435"/>
            <a:ext cx="104139" cy="14604"/>
          </a:xfrm>
          <a:custGeom>
            <a:avLst/>
            <a:gdLst/>
            <a:ahLst/>
            <a:cxnLst/>
            <a:rect l="l" t="t" r="r" b="b"/>
            <a:pathLst>
              <a:path w="104139" h="14604">
                <a:moveTo>
                  <a:pt x="55880" y="635"/>
                </a:moveTo>
                <a:lnTo>
                  <a:pt x="48260" y="635"/>
                </a:lnTo>
                <a:lnTo>
                  <a:pt x="50165" y="0"/>
                </a:lnTo>
                <a:lnTo>
                  <a:pt x="53975" y="0"/>
                </a:lnTo>
                <a:lnTo>
                  <a:pt x="55880" y="635"/>
                </a:lnTo>
                <a:close/>
              </a:path>
              <a:path w="104139" h="14604">
                <a:moveTo>
                  <a:pt x="64770" y="1270"/>
                </a:moveTo>
                <a:lnTo>
                  <a:pt x="38735" y="1270"/>
                </a:lnTo>
                <a:lnTo>
                  <a:pt x="40640" y="635"/>
                </a:lnTo>
                <a:lnTo>
                  <a:pt x="62865" y="635"/>
                </a:lnTo>
                <a:lnTo>
                  <a:pt x="64770" y="1270"/>
                </a:lnTo>
                <a:close/>
              </a:path>
              <a:path w="104139" h="14604">
                <a:moveTo>
                  <a:pt x="68580" y="1905"/>
                </a:moveTo>
                <a:lnTo>
                  <a:pt x="34925" y="1905"/>
                </a:lnTo>
                <a:lnTo>
                  <a:pt x="36830" y="1270"/>
                </a:lnTo>
                <a:lnTo>
                  <a:pt x="66675" y="1270"/>
                </a:lnTo>
                <a:lnTo>
                  <a:pt x="68580" y="1905"/>
                </a:lnTo>
                <a:close/>
              </a:path>
              <a:path w="104139" h="14604">
                <a:moveTo>
                  <a:pt x="72390" y="2540"/>
                </a:moveTo>
                <a:lnTo>
                  <a:pt x="31115" y="2540"/>
                </a:lnTo>
                <a:lnTo>
                  <a:pt x="33020" y="1905"/>
                </a:lnTo>
                <a:lnTo>
                  <a:pt x="70485" y="1905"/>
                </a:lnTo>
                <a:lnTo>
                  <a:pt x="72390" y="2540"/>
                </a:lnTo>
                <a:close/>
              </a:path>
              <a:path w="104139" h="14604">
                <a:moveTo>
                  <a:pt x="78105" y="3810"/>
                </a:moveTo>
                <a:lnTo>
                  <a:pt x="26035" y="3810"/>
                </a:lnTo>
                <a:lnTo>
                  <a:pt x="29845" y="2540"/>
                </a:lnTo>
                <a:lnTo>
                  <a:pt x="74295" y="2540"/>
                </a:lnTo>
                <a:lnTo>
                  <a:pt x="78105" y="3810"/>
                </a:lnTo>
                <a:close/>
              </a:path>
              <a:path w="104139" h="14604">
                <a:moveTo>
                  <a:pt x="104140" y="14605"/>
                </a:moveTo>
                <a:lnTo>
                  <a:pt x="0" y="14605"/>
                </a:lnTo>
                <a:lnTo>
                  <a:pt x="1270" y="13335"/>
                </a:lnTo>
                <a:lnTo>
                  <a:pt x="3175" y="12700"/>
                </a:lnTo>
                <a:lnTo>
                  <a:pt x="5080" y="11430"/>
                </a:lnTo>
                <a:lnTo>
                  <a:pt x="6350" y="10795"/>
                </a:lnTo>
                <a:lnTo>
                  <a:pt x="10160" y="9525"/>
                </a:lnTo>
                <a:lnTo>
                  <a:pt x="11430" y="8255"/>
                </a:lnTo>
                <a:lnTo>
                  <a:pt x="17145" y="6350"/>
                </a:lnTo>
                <a:lnTo>
                  <a:pt x="18415" y="5715"/>
                </a:lnTo>
                <a:lnTo>
                  <a:pt x="24130" y="3810"/>
                </a:lnTo>
                <a:lnTo>
                  <a:pt x="79375" y="3810"/>
                </a:lnTo>
                <a:lnTo>
                  <a:pt x="88900" y="6985"/>
                </a:lnTo>
                <a:lnTo>
                  <a:pt x="90170" y="7620"/>
                </a:lnTo>
                <a:lnTo>
                  <a:pt x="92075" y="8255"/>
                </a:lnTo>
                <a:lnTo>
                  <a:pt x="93980" y="9525"/>
                </a:lnTo>
                <a:lnTo>
                  <a:pt x="95250" y="10160"/>
                </a:lnTo>
                <a:lnTo>
                  <a:pt x="99060" y="11430"/>
                </a:lnTo>
                <a:lnTo>
                  <a:pt x="100330" y="12700"/>
                </a:lnTo>
                <a:lnTo>
                  <a:pt x="102235" y="13335"/>
                </a:lnTo>
                <a:lnTo>
                  <a:pt x="104140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 txBox="1"/>
          <p:nvPr/>
        </p:nvSpPr>
        <p:spPr>
          <a:xfrm>
            <a:off x="5299075" y="4901801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2719705" y="4009390"/>
            <a:ext cx="650875" cy="351790"/>
          </a:xfrm>
          <a:custGeom>
            <a:avLst/>
            <a:gdLst/>
            <a:ahLst/>
            <a:cxnLst/>
            <a:rect l="l" t="t" r="r" b="b"/>
            <a:pathLst>
              <a:path w="650875" h="351789">
                <a:moveTo>
                  <a:pt x="0" y="0"/>
                </a:moveTo>
                <a:lnTo>
                  <a:pt x="650875" y="35179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267710" y="4269740"/>
            <a:ext cx="102870" cy="100330"/>
          </a:xfrm>
          <a:custGeom>
            <a:avLst/>
            <a:gdLst/>
            <a:ahLst/>
            <a:cxnLst/>
            <a:rect l="l" t="t" r="r" b="b"/>
            <a:pathLst>
              <a:path w="102870" h="100329">
                <a:moveTo>
                  <a:pt x="102870" y="91440"/>
                </a:moveTo>
                <a:lnTo>
                  <a:pt x="54610" y="0"/>
                </a:lnTo>
                <a:lnTo>
                  <a:pt x="102870" y="91440"/>
                </a:lnTo>
                <a:lnTo>
                  <a:pt x="0" y="100330"/>
                </a:lnTo>
                <a:lnTo>
                  <a:pt x="102870" y="9144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904490" y="4218622"/>
            <a:ext cx="59055" cy="0"/>
          </a:xfrm>
          <a:custGeom>
            <a:avLst/>
            <a:gdLst/>
            <a:ahLst/>
            <a:cxnLst/>
            <a:rect l="l" t="t" r="r" b="b"/>
            <a:pathLst>
              <a:path w="59055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892425" y="4214177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883535" y="420973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876232" y="420528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569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2870200" y="4200842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634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2865120" y="4196397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4">
                <a:moveTo>
                  <a:pt x="0" y="0"/>
                </a:moveTo>
                <a:lnTo>
                  <a:pt x="137794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2860040" y="4191952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2856018" y="418750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98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2851785" y="4182745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4464" y="0"/>
                </a:lnTo>
              </a:path>
            </a:pathLst>
          </a:custGeom>
          <a:ln w="6350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2848610" y="417798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49" y="0"/>
                </a:lnTo>
              </a:path>
            </a:pathLst>
          </a:custGeom>
          <a:ln w="5714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2844800" y="417353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4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2842577" y="4169092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5714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2840355" y="4164647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324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838026" y="416020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81" y="0"/>
                </a:lnTo>
              </a:path>
            </a:pathLst>
          </a:custGeom>
          <a:ln w="5714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2835910" y="4155757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6214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2834851" y="4151629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5">
                <a:moveTo>
                  <a:pt x="0" y="0"/>
                </a:moveTo>
                <a:lnTo>
                  <a:pt x="198331" y="0"/>
                </a:lnTo>
              </a:path>
            </a:pathLst>
          </a:custGeom>
          <a:ln w="6350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2832523" y="414655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988" y="0"/>
                </a:lnTo>
              </a:path>
            </a:pathLst>
          </a:custGeom>
          <a:ln w="6350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831041" y="414178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830195" y="413734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2828925" y="4132897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85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2828290" y="4128770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55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827655" y="412432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5080">
            <a:solidFill>
              <a:srgbClr val="6B4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827020" y="411765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10794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827020" y="411099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6350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2827020" y="4105909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6350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2827020" y="410114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2827020" y="40970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6349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2827655" y="409257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5080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2828290" y="4088129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55" y="0"/>
                </a:lnTo>
              </a:path>
            </a:pathLst>
          </a:custGeom>
          <a:ln w="6349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2828925" y="4083684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85" y="0"/>
                </a:lnTo>
              </a:path>
            </a:pathLst>
          </a:custGeom>
          <a:ln w="5079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2829983" y="407924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91" y="0"/>
                </a:lnTo>
              </a:path>
            </a:pathLst>
          </a:custGeom>
          <a:ln w="6350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2830830" y="407447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375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2832735" y="4070350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564" y="0"/>
                </a:lnTo>
              </a:path>
            </a:pathLst>
          </a:custGeom>
          <a:ln w="6350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834216" y="406495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01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836121" y="4060825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5791" y="0"/>
                </a:lnTo>
              </a:path>
            </a:pathLst>
          </a:custGeom>
          <a:ln w="5080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2837815" y="405637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405" y="0"/>
                </a:lnTo>
              </a:path>
            </a:pathLst>
          </a:custGeom>
          <a:ln w="6349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2839931" y="405161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4">
                <a:moveTo>
                  <a:pt x="0" y="0"/>
                </a:moveTo>
                <a:lnTo>
                  <a:pt x="188171" y="0"/>
                </a:lnTo>
              </a:path>
            </a:pathLst>
          </a:custGeom>
          <a:ln w="5715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2842471" y="404717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091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2844800" y="404272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5" y="0"/>
                </a:lnTo>
              </a:path>
            </a:pathLst>
          </a:custGeom>
          <a:ln w="5714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2848186" y="4032885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2085" y="0"/>
                </a:lnTo>
              </a:path>
            </a:pathLst>
          </a:custGeom>
          <a:ln w="16510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860675" y="4010025"/>
            <a:ext cx="146685" cy="15240"/>
          </a:xfrm>
          <a:custGeom>
            <a:avLst/>
            <a:gdLst/>
            <a:ahLst/>
            <a:cxnLst/>
            <a:rect l="l" t="t" r="r" b="b"/>
            <a:pathLst>
              <a:path w="146685" h="15239">
                <a:moveTo>
                  <a:pt x="146685" y="15240"/>
                </a:moveTo>
                <a:lnTo>
                  <a:pt x="0" y="15240"/>
                </a:lnTo>
                <a:lnTo>
                  <a:pt x="1270" y="13969"/>
                </a:lnTo>
                <a:lnTo>
                  <a:pt x="3175" y="12699"/>
                </a:lnTo>
                <a:lnTo>
                  <a:pt x="6985" y="8889"/>
                </a:lnTo>
                <a:lnTo>
                  <a:pt x="8890" y="7619"/>
                </a:lnTo>
                <a:lnTo>
                  <a:pt x="10160" y="6984"/>
                </a:lnTo>
                <a:lnTo>
                  <a:pt x="12065" y="5714"/>
                </a:lnTo>
                <a:lnTo>
                  <a:pt x="14605" y="3174"/>
                </a:lnTo>
                <a:lnTo>
                  <a:pt x="16510" y="2539"/>
                </a:lnTo>
                <a:lnTo>
                  <a:pt x="17780" y="1269"/>
                </a:lnTo>
                <a:lnTo>
                  <a:pt x="19684" y="0"/>
                </a:lnTo>
                <a:lnTo>
                  <a:pt x="127000" y="0"/>
                </a:lnTo>
                <a:lnTo>
                  <a:pt x="128905" y="1269"/>
                </a:lnTo>
                <a:lnTo>
                  <a:pt x="130175" y="2539"/>
                </a:lnTo>
                <a:lnTo>
                  <a:pt x="132080" y="3174"/>
                </a:lnTo>
                <a:lnTo>
                  <a:pt x="134620" y="5714"/>
                </a:lnTo>
                <a:lnTo>
                  <a:pt x="136525" y="6984"/>
                </a:lnTo>
                <a:lnTo>
                  <a:pt x="137795" y="7619"/>
                </a:lnTo>
                <a:lnTo>
                  <a:pt x="139700" y="8889"/>
                </a:lnTo>
                <a:lnTo>
                  <a:pt x="143510" y="12699"/>
                </a:lnTo>
                <a:lnTo>
                  <a:pt x="145415" y="13969"/>
                </a:lnTo>
                <a:lnTo>
                  <a:pt x="146685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880360" y="3995420"/>
            <a:ext cx="107314" cy="14604"/>
          </a:xfrm>
          <a:custGeom>
            <a:avLst/>
            <a:gdLst/>
            <a:ahLst/>
            <a:cxnLst/>
            <a:rect l="l" t="t" r="r" b="b"/>
            <a:pathLst>
              <a:path w="107314" h="14604">
                <a:moveTo>
                  <a:pt x="64770" y="635"/>
                </a:moveTo>
                <a:lnTo>
                  <a:pt x="42545" y="635"/>
                </a:lnTo>
                <a:lnTo>
                  <a:pt x="44450" y="0"/>
                </a:lnTo>
                <a:lnTo>
                  <a:pt x="62865" y="0"/>
                </a:lnTo>
                <a:lnTo>
                  <a:pt x="64770" y="635"/>
                </a:lnTo>
                <a:close/>
              </a:path>
              <a:path w="107314" h="14604">
                <a:moveTo>
                  <a:pt x="70485" y="1270"/>
                </a:moveTo>
                <a:lnTo>
                  <a:pt x="36830" y="1270"/>
                </a:lnTo>
                <a:lnTo>
                  <a:pt x="38735" y="635"/>
                </a:lnTo>
                <a:lnTo>
                  <a:pt x="68580" y="635"/>
                </a:lnTo>
                <a:lnTo>
                  <a:pt x="70485" y="1270"/>
                </a:lnTo>
                <a:close/>
              </a:path>
              <a:path w="107314" h="14604">
                <a:moveTo>
                  <a:pt x="76200" y="2540"/>
                </a:moveTo>
                <a:lnTo>
                  <a:pt x="31115" y="2540"/>
                </a:lnTo>
                <a:lnTo>
                  <a:pt x="34925" y="1270"/>
                </a:lnTo>
                <a:lnTo>
                  <a:pt x="72390" y="1270"/>
                </a:lnTo>
                <a:lnTo>
                  <a:pt x="76200" y="2540"/>
                </a:lnTo>
                <a:close/>
              </a:path>
              <a:path w="107314" h="14604">
                <a:moveTo>
                  <a:pt x="83185" y="4445"/>
                </a:moveTo>
                <a:lnTo>
                  <a:pt x="24130" y="4445"/>
                </a:lnTo>
                <a:lnTo>
                  <a:pt x="29845" y="2540"/>
                </a:lnTo>
                <a:lnTo>
                  <a:pt x="78105" y="2540"/>
                </a:lnTo>
                <a:lnTo>
                  <a:pt x="79375" y="3175"/>
                </a:lnTo>
                <a:lnTo>
                  <a:pt x="83185" y="4445"/>
                </a:lnTo>
                <a:close/>
              </a:path>
              <a:path w="107314" h="14604">
                <a:moveTo>
                  <a:pt x="107315" y="14605"/>
                </a:moveTo>
                <a:lnTo>
                  <a:pt x="0" y="14605"/>
                </a:lnTo>
                <a:lnTo>
                  <a:pt x="1905" y="13970"/>
                </a:lnTo>
                <a:lnTo>
                  <a:pt x="3175" y="12700"/>
                </a:lnTo>
                <a:lnTo>
                  <a:pt x="5080" y="12065"/>
                </a:lnTo>
                <a:lnTo>
                  <a:pt x="6350" y="11430"/>
                </a:lnTo>
                <a:lnTo>
                  <a:pt x="8255" y="10160"/>
                </a:lnTo>
                <a:lnTo>
                  <a:pt x="12065" y="8890"/>
                </a:lnTo>
                <a:lnTo>
                  <a:pt x="13335" y="8255"/>
                </a:lnTo>
                <a:lnTo>
                  <a:pt x="15240" y="6985"/>
                </a:lnTo>
                <a:lnTo>
                  <a:pt x="19050" y="5715"/>
                </a:lnTo>
                <a:lnTo>
                  <a:pt x="20320" y="5080"/>
                </a:lnTo>
                <a:lnTo>
                  <a:pt x="22225" y="4445"/>
                </a:lnTo>
                <a:lnTo>
                  <a:pt x="85090" y="4445"/>
                </a:lnTo>
                <a:lnTo>
                  <a:pt x="88900" y="5715"/>
                </a:lnTo>
                <a:lnTo>
                  <a:pt x="90170" y="6350"/>
                </a:lnTo>
                <a:lnTo>
                  <a:pt x="92075" y="6985"/>
                </a:lnTo>
                <a:lnTo>
                  <a:pt x="93980" y="8255"/>
                </a:lnTo>
                <a:lnTo>
                  <a:pt x="95885" y="8890"/>
                </a:lnTo>
                <a:lnTo>
                  <a:pt x="97155" y="9525"/>
                </a:lnTo>
                <a:lnTo>
                  <a:pt x="99060" y="10160"/>
                </a:lnTo>
                <a:lnTo>
                  <a:pt x="100965" y="11430"/>
                </a:lnTo>
                <a:lnTo>
                  <a:pt x="102235" y="12065"/>
                </a:lnTo>
                <a:lnTo>
                  <a:pt x="104140" y="12700"/>
                </a:lnTo>
                <a:lnTo>
                  <a:pt x="105410" y="13970"/>
                </a:lnTo>
                <a:lnTo>
                  <a:pt x="107315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930910" y="3434715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930910" y="3818254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854710" y="3510915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5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854957" y="343440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854400" y="381825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2868295" y="381825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2868295" y="343496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854957" y="343440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854710" y="351091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854400" y="381762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930910" y="389382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867660" y="382682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943860" y="351091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876868" y="3434963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930910" y="343471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903605" y="5290820"/>
            <a:ext cx="1936114" cy="76200"/>
          </a:xfrm>
          <a:custGeom>
            <a:avLst/>
            <a:gdLst/>
            <a:ahLst/>
            <a:cxnLst/>
            <a:rect l="l" t="t" r="r" b="b"/>
            <a:pathLst>
              <a:path w="1936114" h="76200">
                <a:moveTo>
                  <a:pt x="0" y="0"/>
                </a:moveTo>
                <a:lnTo>
                  <a:pt x="1936115" y="0"/>
                </a:lnTo>
                <a:lnTo>
                  <a:pt x="193611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903605" y="5675629"/>
            <a:ext cx="1936114" cy="76200"/>
          </a:xfrm>
          <a:custGeom>
            <a:avLst/>
            <a:gdLst/>
            <a:ahLst/>
            <a:cxnLst/>
            <a:rect l="l" t="t" r="r" b="b"/>
            <a:pathLst>
              <a:path w="1936114" h="76200">
                <a:moveTo>
                  <a:pt x="0" y="0"/>
                </a:moveTo>
                <a:lnTo>
                  <a:pt x="1936115" y="0"/>
                </a:lnTo>
                <a:lnTo>
                  <a:pt x="193611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827405" y="5367020"/>
            <a:ext cx="2088514" cy="308610"/>
          </a:xfrm>
          <a:custGeom>
            <a:avLst/>
            <a:gdLst/>
            <a:ahLst/>
            <a:cxnLst/>
            <a:rect l="l" t="t" r="r" b="b"/>
            <a:pathLst>
              <a:path w="2088514" h="308610">
                <a:moveTo>
                  <a:pt x="0" y="0"/>
                </a:moveTo>
                <a:lnTo>
                  <a:pt x="2088515" y="0"/>
                </a:lnTo>
                <a:lnTo>
                  <a:pt x="2088515" y="308610"/>
                </a:lnTo>
                <a:lnTo>
                  <a:pt x="0" y="30861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827653" y="529051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827095" y="56756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839720" y="567562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2839720" y="529106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827653" y="529051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827405" y="536702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827095" y="567499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903605" y="5751195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80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2839085" y="568420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2915285" y="536702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97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2848293" y="529106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903605" y="5290820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80">
                <a:moveTo>
                  <a:pt x="193548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3574415" y="5751195"/>
            <a:ext cx="749300" cy="914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 txBox="1"/>
          <p:nvPr/>
        </p:nvSpPr>
        <p:spPr>
          <a:xfrm>
            <a:off x="827405" y="5367020"/>
            <a:ext cx="6204585" cy="102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/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处理方法入参对象</a:t>
            </a:r>
            <a:endParaRPr sz="1400">
              <a:latin typeface="微软雅黑"/>
              <a:cs typeface="微软雅黑"/>
            </a:endParaRPr>
          </a:p>
          <a:p>
            <a:pPr marL="3569335" indent="1602105">
              <a:spcBef>
                <a:spcPts val="91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Bindin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sult</a:t>
            </a:r>
            <a:endParaRPr sz="14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569335"/>
            <a:r>
              <a:rPr sz="1200" dirty="0">
                <a:latin typeface="宋体"/>
                <a:cs typeface="宋体"/>
              </a:rPr>
              <a:t>处理方法的签名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2864485" y="4019151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854710" y="3510915"/>
            <a:ext cx="2089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045"/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ervle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7" name="object 407"/>
          <p:cNvSpPr/>
          <p:nvPr/>
        </p:nvSpPr>
        <p:spPr>
          <a:xfrm>
            <a:off x="2827655" y="4714240"/>
            <a:ext cx="711200" cy="528320"/>
          </a:xfrm>
          <a:custGeom>
            <a:avLst/>
            <a:gdLst/>
            <a:ahLst/>
            <a:cxnLst/>
            <a:rect l="l" t="t" r="r" b="b"/>
            <a:pathLst>
              <a:path w="711200" h="528320">
                <a:moveTo>
                  <a:pt x="0" y="528320"/>
                </a:moveTo>
                <a:lnTo>
                  <a:pt x="71120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3435350" y="4714240"/>
            <a:ext cx="103505" cy="96520"/>
          </a:xfrm>
          <a:custGeom>
            <a:avLst/>
            <a:gdLst/>
            <a:ahLst/>
            <a:cxnLst/>
            <a:rect l="l" t="t" r="r" b="b"/>
            <a:pathLst>
              <a:path w="103504" h="96520">
                <a:moveTo>
                  <a:pt x="103505" y="0"/>
                </a:moveTo>
                <a:lnTo>
                  <a:pt x="0" y="5080"/>
                </a:lnTo>
                <a:lnTo>
                  <a:pt x="103505" y="0"/>
                </a:lnTo>
                <a:lnTo>
                  <a:pt x="68580" y="96520"/>
                </a:lnTo>
                <a:lnTo>
                  <a:pt x="103505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3006725" y="5217477"/>
            <a:ext cx="59055" cy="0"/>
          </a:xfrm>
          <a:custGeom>
            <a:avLst/>
            <a:gdLst/>
            <a:ahLst/>
            <a:cxnLst/>
            <a:rect l="l" t="t" r="r" b="b"/>
            <a:pathLst>
              <a:path w="59055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2994660" y="521303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84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2985452" y="520827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1917" y="0"/>
                </a:lnTo>
              </a:path>
            </a:pathLst>
          </a:custGeom>
          <a:ln w="6349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2978150" y="520350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6204" y="0"/>
                </a:lnTo>
              </a:path>
            </a:pathLst>
          </a:custGeom>
          <a:ln w="5715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2973070" y="519906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9" y="0"/>
                </a:lnTo>
              </a:path>
            </a:pathLst>
          </a:custGeom>
          <a:ln w="5714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2967355" y="519430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6350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2962275" y="5189537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2958041" y="5184775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7056" y="0"/>
                </a:lnTo>
              </a:path>
            </a:pathLst>
          </a:custGeom>
          <a:ln w="6350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2954655" y="5180012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3194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2951480" y="5175567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79" y="0"/>
                </a:lnTo>
              </a:path>
            </a:pathLst>
          </a:custGeom>
          <a:ln w="5714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2947670" y="517080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4" y="0"/>
                </a:lnTo>
              </a:path>
            </a:pathLst>
          </a:custGeom>
          <a:ln w="6349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2945341" y="5166042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2244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2943225" y="5161597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8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2940685" y="515683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69">
                <a:moveTo>
                  <a:pt x="0" y="0"/>
                </a:moveTo>
                <a:lnTo>
                  <a:pt x="191769" y="0"/>
                </a:lnTo>
              </a:path>
            </a:pathLst>
          </a:custGeom>
          <a:ln w="6349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2938568" y="5152072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68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2936875" y="514731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89" y="0"/>
                </a:lnTo>
              </a:path>
            </a:pathLst>
          </a:custGeom>
          <a:ln w="6350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2935393" y="5142547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353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2933911" y="513810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68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2932853" y="5133340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21" y="0"/>
                </a:lnTo>
              </a:path>
            </a:pathLst>
          </a:custGeom>
          <a:ln w="6350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2932112" y="512889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079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2931160" y="512445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2930525" y="511937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2929890" y="511238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0160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2929890" y="511111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936" y="0"/>
                </a:lnTo>
              </a:path>
            </a:pathLst>
          </a:custGeom>
          <a:ln w="5079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2929890" y="510508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2929890" y="510063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2929890" y="5096509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6349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2929890" y="5091429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6350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2930525" y="508635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772" y="0"/>
                </a:lnTo>
              </a:path>
            </a:pathLst>
          </a:custGeom>
          <a:ln w="6349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2931160" y="5081904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2931795" y="5077459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26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2933065" y="5072379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692" y="0"/>
                </a:lnTo>
              </a:path>
            </a:pathLst>
          </a:custGeom>
          <a:ln w="6350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2933911" y="5067617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681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2935393" y="5063172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353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2936875" y="505841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6350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2938568" y="505364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68" y="0"/>
                </a:lnTo>
              </a:path>
            </a:pathLst>
          </a:custGeom>
          <a:ln w="5715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2940685" y="504888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69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6349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2943225" y="5044122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2945447" y="5039677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927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2947670" y="503491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5" y="0"/>
                </a:lnTo>
              </a:path>
            </a:pathLst>
          </a:custGeom>
          <a:ln w="6350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2951480" y="5024754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80" y="0"/>
                </a:lnTo>
              </a:path>
            </a:pathLst>
          </a:custGeom>
          <a:ln w="16509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2963545" y="5001260"/>
            <a:ext cx="145415" cy="15875"/>
          </a:xfrm>
          <a:custGeom>
            <a:avLst/>
            <a:gdLst/>
            <a:ahLst/>
            <a:cxnLst/>
            <a:rect l="l" t="t" r="r" b="b"/>
            <a:pathLst>
              <a:path w="145414" h="15875">
                <a:moveTo>
                  <a:pt x="145415" y="15874"/>
                </a:moveTo>
                <a:lnTo>
                  <a:pt x="0" y="15874"/>
                </a:lnTo>
                <a:lnTo>
                  <a:pt x="1270" y="14604"/>
                </a:lnTo>
                <a:lnTo>
                  <a:pt x="3175" y="13334"/>
                </a:lnTo>
                <a:lnTo>
                  <a:pt x="6985" y="9524"/>
                </a:lnTo>
                <a:lnTo>
                  <a:pt x="8890" y="8254"/>
                </a:lnTo>
                <a:lnTo>
                  <a:pt x="11430" y="5714"/>
                </a:lnTo>
                <a:lnTo>
                  <a:pt x="13335" y="4444"/>
                </a:lnTo>
                <a:lnTo>
                  <a:pt x="14605" y="3809"/>
                </a:lnTo>
                <a:lnTo>
                  <a:pt x="16510" y="2539"/>
                </a:lnTo>
                <a:lnTo>
                  <a:pt x="17780" y="1269"/>
                </a:lnTo>
                <a:lnTo>
                  <a:pt x="19685" y="634"/>
                </a:lnTo>
                <a:lnTo>
                  <a:pt x="20319" y="0"/>
                </a:lnTo>
                <a:lnTo>
                  <a:pt x="125412" y="0"/>
                </a:lnTo>
                <a:lnTo>
                  <a:pt x="126365" y="634"/>
                </a:lnTo>
                <a:lnTo>
                  <a:pt x="127635" y="1269"/>
                </a:lnTo>
                <a:lnTo>
                  <a:pt x="129540" y="2539"/>
                </a:lnTo>
                <a:lnTo>
                  <a:pt x="130810" y="3809"/>
                </a:lnTo>
                <a:lnTo>
                  <a:pt x="132715" y="4444"/>
                </a:lnTo>
                <a:lnTo>
                  <a:pt x="133985" y="5714"/>
                </a:lnTo>
                <a:lnTo>
                  <a:pt x="135890" y="6984"/>
                </a:lnTo>
                <a:lnTo>
                  <a:pt x="139700" y="10794"/>
                </a:lnTo>
                <a:lnTo>
                  <a:pt x="141605" y="12064"/>
                </a:lnTo>
                <a:lnTo>
                  <a:pt x="145415" y="15874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2983865" y="4986020"/>
            <a:ext cx="105410" cy="15240"/>
          </a:xfrm>
          <a:custGeom>
            <a:avLst/>
            <a:gdLst/>
            <a:ahLst/>
            <a:cxnLst/>
            <a:rect l="l" t="t" r="r" b="b"/>
            <a:pathLst>
              <a:path w="105410" h="15239">
                <a:moveTo>
                  <a:pt x="61595" y="635"/>
                </a:moveTo>
                <a:lnTo>
                  <a:pt x="43180" y="635"/>
                </a:lnTo>
                <a:lnTo>
                  <a:pt x="45085" y="0"/>
                </a:lnTo>
                <a:lnTo>
                  <a:pt x="59690" y="0"/>
                </a:lnTo>
                <a:lnTo>
                  <a:pt x="61595" y="635"/>
                </a:lnTo>
                <a:close/>
              </a:path>
              <a:path w="105410" h="15239">
                <a:moveTo>
                  <a:pt x="67310" y="1270"/>
                </a:moveTo>
                <a:lnTo>
                  <a:pt x="37465" y="1270"/>
                </a:lnTo>
                <a:lnTo>
                  <a:pt x="39370" y="635"/>
                </a:lnTo>
                <a:lnTo>
                  <a:pt x="65405" y="635"/>
                </a:lnTo>
                <a:lnTo>
                  <a:pt x="67310" y="1270"/>
                </a:lnTo>
                <a:close/>
              </a:path>
              <a:path w="105410" h="15239">
                <a:moveTo>
                  <a:pt x="71120" y="1905"/>
                </a:moveTo>
                <a:lnTo>
                  <a:pt x="34290" y="1905"/>
                </a:lnTo>
                <a:lnTo>
                  <a:pt x="35560" y="1270"/>
                </a:lnTo>
                <a:lnTo>
                  <a:pt x="69215" y="1270"/>
                </a:lnTo>
                <a:lnTo>
                  <a:pt x="71120" y="1905"/>
                </a:lnTo>
                <a:close/>
              </a:path>
              <a:path w="105410" h="15239">
                <a:moveTo>
                  <a:pt x="76835" y="3175"/>
                </a:moveTo>
                <a:lnTo>
                  <a:pt x="28575" y="3175"/>
                </a:lnTo>
                <a:lnTo>
                  <a:pt x="32385" y="1905"/>
                </a:lnTo>
                <a:lnTo>
                  <a:pt x="73025" y="1905"/>
                </a:lnTo>
                <a:lnTo>
                  <a:pt x="76835" y="3175"/>
                </a:lnTo>
                <a:close/>
              </a:path>
              <a:path w="105410" h="15239">
                <a:moveTo>
                  <a:pt x="105092" y="15240"/>
                </a:moveTo>
                <a:lnTo>
                  <a:pt x="0" y="15240"/>
                </a:lnTo>
                <a:lnTo>
                  <a:pt x="635" y="14605"/>
                </a:lnTo>
                <a:lnTo>
                  <a:pt x="2540" y="13970"/>
                </a:lnTo>
                <a:lnTo>
                  <a:pt x="3810" y="12700"/>
                </a:lnTo>
                <a:lnTo>
                  <a:pt x="5715" y="12065"/>
                </a:lnTo>
                <a:lnTo>
                  <a:pt x="7620" y="10795"/>
                </a:lnTo>
                <a:lnTo>
                  <a:pt x="8890" y="10160"/>
                </a:lnTo>
                <a:lnTo>
                  <a:pt x="10795" y="9525"/>
                </a:lnTo>
                <a:lnTo>
                  <a:pt x="12700" y="8255"/>
                </a:lnTo>
                <a:lnTo>
                  <a:pt x="14605" y="7620"/>
                </a:lnTo>
                <a:lnTo>
                  <a:pt x="15875" y="6985"/>
                </a:lnTo>
                <a:lnTo>
                  <a:pt x="21590" y="5080"/>
                </a:lnTo>
                <a:lnTo>
                  <a:pt x="22860" y="4445"/>
                </a:lnTo>
                <a:lnTo>
                  <a:pt x="26670" y="3175"/>
                </a:lnTo>
                <a:lnTo>
                  <a:pt x="78105" y="3175"/>
                </a:lnTo>
                <a:lnTo>
                  <a:pt x="85725" y="5715"/>
                </a:lnTo>
                <a:lnTo>
                  <a:pt x="86995" y="6350"/>
                </a:lnTo>
                <a:lnTo>
                  <a:pt x="92710" y="8255"/>
                </a:lnTo>
                <a:lnTo>
                  <a:pt x="93980" y="9525"/>
                </a:lnTo>
                <a:lnTo>
                  <a:pt x="97790" y="10795"/>
                </a:lnTo>
                <a:lnTo>
                  <a:pt x="99060" y="12065"/>
                </a:lnTo>
                <a:lnTo>
                  <a:pt x="100965" y="12700"/>
                </a:lnTo>
                <a:lnTo>
                  <a:pt x="102870" y="13970"/>
                </a:lnTo>
                <a:lnTo>
                  <a:pt x="104140" y="14605"/>
                </a:lnTo>
                <a:lnTo>
                  <a:pt x="105092" y="1524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 txBox="1"/>
          <p:nvPr/>
        </p:nvSpPr>
        <p:spPr>
          <a:xfrm>
            <a:off x="2967354" y="501419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3241039" y="3342243"/>
            <a:ext cx="17018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数据类型转换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格式化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6130290" y="4134723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数据校验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2304414"/>
            <a:ext cx="8839200" cy="2387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505" y="1844675"/>
            <a:ext cx="6845300" cy="4864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6622" y="3746307"/>
            <a:ext cx="48260" cy="46990"/>
          </a:xfrm>
          <a:custGeom>
            <a:avLst/>
            <a:gdLst/>
            <a:ahLst/>
            <a:cxnLst/>
            <a:rect l="l" t="t" r="r" b="b"/>
            <a:pathLst>
              <a:path w="48259" h="46989">
                <a:moveTo>
                  <a:pt x="47807" y="0"/>
                </a:moveTo>
                <a:lnTo>
                  <a:pt x="6862" y="23222"/>
                </a:lnTo>
                <a:lnTo>
                  <a:pt x="1921" y="34408"/>
                </a:lnTo>
                <a:lnTo>
                  <a:pt x="0" y="46845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6805" y="3794125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6612" y="3987165"/>
            <a:ext cx="46990" cy="48260"/>
          </a:xfrm>
          <a:custGeom>
            <a:avLst/>
            <a:gdLst/>
            <a:ahLst/>
            <a:cxnLst/>
            <a:rect l="l" t="t" r="r" b="b"/>
            <a:pathLst>
              <a:path w="46990" h="48260">
                <a:moveTo>
                  <a:pt x="0" y="0"/>
                </a:moveTo>
                <a:lnTo>
                  <a:pt x="23222" y="40944"/>
                </a:lnTo>
                <a:lnTo>
                  <a:pt x="34408" y="45885"/>
                </a:lnTo>
                <a:lnTo>
                  <a:pt x="46845" y="47807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54430" y="4034790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18460" y="3988137"/>
            <a:ext cx="48260" cy="46990"/>
          </a:xfrm>
          <a:custGeom>
            <a:avLst/>
            <a:gdLst/>
            <a:ahLst/>
            <a:cxnLst/>
            <a:rect l="l" t="t" r="r" b="b"/>
            <a:pathLst>
              <a:path w="48260" h="46989">
                <a:moveTo>
                  <a:pt x="0" y="46845"/>
                </a:moveTo>
                <a:lnTo>
                  <a:pt x="40944" y="23622"/>
                </a:lnTo>
                <a:lnTo>
                  <a:pt x="45885" y="12436"/>
                </a:lnTo>
                <a:lnTo>
                  <a:pt x="47807" y="0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66085" y="3794125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19304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19432" y="3746317"/>
            <a:ext cx="46990" cy="48260"/>
          </a:xfrm>
          <a:custGeom>
            <a:avLst/>
            <a:gdLst/>
            <a:ahLst/>
            <a:cxnLst/>
            <a:rect l="l" t="t" r="r" b="b"/>
            <a:pathLst>
              <a:path w="46989" h="48260">
                <a:moveTo>
                  <a:pt x="46845" y="47807"/>
                </a:moveTo>
                <a:lnTo>
                  <a:pt x="23622" y="6862"/>
                </a:lnTo>
                <a:lnTo>
                  <a:pt x="12436" y="1921"/>
                </a:lnTo>
                <a:lnTo>
                  <a:pt x="0" y="0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4430" y="3746500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0912" y="6453312"/>
            <a:ext cx="48260" cy="46990"/>
          </a:xfrm>
          <a:custGeom>
            <a:avLst/>
            <a:gdLst/>
            <a:ahLst/>
            <a:cxnLst/>
            <a:rect l="l" t="t" r="r" b="b"/>
            <a:pathLst>
              <a:path w="48259" h="46989">
                <a:moveTo>
                  <a:pt x="47807" y="0"/>
                </a:moveTo>
                <a:lnTo>
                  <a:pt x="6862" y="23222"/>
                </a:lnTo>
                <a:lnTo>
                  <a:pt x="1921" y="34408"/>
                </a:lnTo>
                <a:lnTo>
                  <a:pt x="0" y="46845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1094" y="650112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40902" y="6694169"/>
            <a:ext cx="46990" cy="48260"/>
          </a:xfrm>
          <a:custGeom>
            <a:avLst/>
            <a:gdLst/>
            <a:ahLst/>
            <a:cxnLst/>
            <a:rect l="l" t="t" r="r" b="b"/>
            <a:pathLst>
              <a:path w="46990" h="48259">
                <a:moveTo>
                  <a:pt x="0" y="0"/>
                </a:moveTo>
                <a:lnTo>
                  <a:pt x="23222" y="40944"/>
                </a:lnTo>
                <a:lnTo>
                  <a:pt x="34408" y="45885"/>
                </a:lnTo>
                <a:lnTo>
                  <a:pt x="46845" y="47807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88719" y="6741795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0" y="0"/>
                </a:moveTo>
                <a:lnTo>
                  <a:pt x="111633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05050" y="6695142"/>
            <a:ext cx="48260" cy="46990"/>
          </a:xfrm>
          <a:custGeom>
            <a:avLst/>
            <a:gdLst/>
            <a:ahLst/>
            <a:cxnLst/>
            <a:rect l="l" t="t" r="r" b="b"/>
            <a:pathLst>
              <a:path w="48260" h="46990">
                <a:moveTo>
                  <a:pt x="0" y="46845"/>
                </a:moveTo>
                <a:lnTo>
                  <a:pt x="40944" y="23622"/>
                </a:lnTo>
                <a:lnTo>
                  <a:pt x="45885" y="12436"/>
                </a:lnTo>
                <a:lnTo>
                  <a:pt x="47807" y="0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52675" y="650112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19304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06022" y="6453322"/>
            <a:ext cx="46990" cy="48260"/>
          </a:xfrm>
          <a:custGeom>
            <a:avLst/>
            <a:gdLst/>
            <a:ahLst/>
            <a:cxnLst/>
            <a:rect l="l" t="t" r="r" b="b"/>
            <a:pathLst>
              <a:path w="46989" h="48260">
                <a:moveTo>
                  <a:pt x="46845" y="47807"/>
                </a:moveTo>
                <a:lnTo>
                  <a:pt x="23622" y="6862"/>
                </a:lnTo>
                <a:lnTo>
                  <a:pt x="12436" y="1921"/>
                </a:lnTo>
                <a:lnTo>
                  <a:pt x="0" y="0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88719" y="645350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11163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15539" y="3455472"/>
            <a:ext cx="48895" cy="46990"/>
          </a:xfrm>
          <a:custGeom>
            <a:avLst/>
            <a:gdLst/>
            <a:ahLst/>
            <a:cxnLst/>
            <a:rect l="l" t="t" r="r" b="b"/>
            <a:pathLst>
              <a:path w="48894" h="46989">
                <a:moveTo>
                  <a:pt x="48415" y="0"/>
                </a:moveTo>
                <a:lnTo>
                  <a:pt x="7263" y="22978"/>
                </a:lnTo>
                <a:lnTo>
                  <a:pt x="2156" y="34076"/>
                </a:lnTo>
                <a:lnTo>
                  <a:pt x="0" y="46437"/>
                </a:lnTo>
              </a:path>
            </a:pathLst>
          </a:custGeom>
          <a:ln w="2557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15694" y="350392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15497" y="3698240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90" h="48895">
                <a:moveTo>
                  <a:pt x="0" y="0"/>
                </a:moveTo>
                <a:lnTo>
                  <a:pt x="22978" y="41151"/>
                </a:lnTo>
                <a:lnTo>
                  <a:pt x="34076" y="46258"/>
                </a:lnTo>
                <a:lnTo>
                  <a:pt x="46437" y="48415"/>
                </a:lnTo>
              </a:path>
            </a:pathLst>
          </a:custGeom>
          <a:ln w="2557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07614" y="3700259"/>
            <a:ext cx="48895" cy="46990"/>
          </a:xfrm>
          <a:custGeom>
            <a:avLst/>
            <a:gdLst/>
            <a:ahLst/>
            <a:cxnLst/>
            <a:rect l="l" t="t" r="r" b="b"/>
            <a:pathLst>
              <a:path w="48894" h="46989">
                <a:moveTo>
                  <a:pt x="0" y="46437"/>
                </a:moveTo>
                <a:lnTo>
                  <a:pt x="41151" y="23458"/>
                </a:lnTo>
                <a:lnTo>
                  <a:pt x="46258" y="12361"/>
                </a:lnTo>
                <a:lnTo>
                  <a:pt x="48415" y="0"/>
                </a:lnTo>
              </a:path>
            </a:pathLst>
          </a:custGeom>
          <a:ln w="2557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55875" y="350392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19431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09634" y="3455514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89" h="48895">
                <a:moveTo>
                  <a:pt x="46437" y="48415"/>
                </a:moveTo>
                <a:lnTo>
                  <a:pt x="23458" y="7263"/>
                </a:lnTo>
                <a:lnTo>
                  <a:pt x="12361" y="2156"/>
                </a:lnTo>
                <a:lnTo>
                  <a:pt x="0" y="0"/>
                </a:lnTo>
              </a:path>
            </a:pathLst>
          </a:custGeom>
          <a:ln w="2557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63955" y="345567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13436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2860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转换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10" y="1947941"/>
            <a:ext cx="8442325" cy="3592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-635">
              <a:lnSpc>
                <a:spcPts val="1900"/>
              </a:lnSpc>
              <a:tabLst>
                <a:tab pos="341630" algn="l"/>
              </a:tabLst>
            </a:pPr>
            <a:r>
              <a:rPr sz="1800" dirty="0">
                <a:latin typeface="Arial"/>
                <a:cs typeface="Arial"/>
              </a:rPr>
              <a:t>•	Spring MVC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上下文中内建了很多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器，可完成大多数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工作。</a:t>
            </a:r>
            <a:endParaRPr sz="1800">
              <a:latin typeface="MS Mincho"/>
              <a:cs typeface="MS Mincho"/>
            </a:endParaRPr>
          </a:p>
          <a:p>
            <a:pPr marL="354965" indent="-342265" defTabSz="-635">
              <a:lnSpc>
                <a:spcPts val="1680"/>
              </a:lnSpc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ConversionService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converters =</a:t>
            </a:r>
            <a:endParaRPr sz="1800">
              <a:latin typeface="Arial"/>
              <a:cs typeface="Arial"/>
            </a:endParaRPr>
          </a:p>
          <a:p>
            <a:pPr marL="755015" marR="1229995" lvl="1" indent="-285115" defTabSz="-635">
              <a:lnSpc>
                <a:spcPct val="76000"/>
              </a:lnSpc>
              <a:spcBef>
                <a:spcPts val="210"/>
              </a:spcBef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java.lang.Boolean</a:t>
            </a:r>
            <a:r>
              <a:rPr sz="15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 org.springframework.core.convert.support.ObjectToStringConverter@f874ca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155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java.lang.Character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CharacterToNumberFactory@f004c9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java.lang.Character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ObjectToStringConverter@68a961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java.lang.Enum</a:t>
            </a:r>
            <a:r>
              <a:rPr sz="15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EnumToStringConverter@12f060a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java.lang.Character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NumberToCharacterConverter@1482ac5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NumberToNumberConverterFactory@126c6f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ObjectToStringConverter@14888e8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java.lang.Boolean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StringToBooleanConverter@1ca6626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java.lang.Character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StringToCharacterConverter@1143800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java.lang.Enum</a:t>
            </a:r>
            <a:r>
              <a:rPr sz="15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StringToEnumConverterFactory@1bba86e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StringToNumberConverterFactory@18d2c12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java.util.Locale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StringToLocaleConverter@3598e1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java.util.Properties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StringToPropertiesConverter@c90828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java.util.UUID</a:t>
            </a:r>
            <a:r>
              <a:rPr sz="15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StringToUUIDConverter@a42f23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java.util.Locale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ObjectToStringConverter@c7e20a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java.util.Properties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PropertiesToStringConverter@367a7f</a:t>
            </a:r>
            <a:endParaRPr sz="1500">
              <a:latin typeface="Arial"/>
              <a:cs typeface="Arial"/>
            </a:endParaRPr>
          </a:p>
          <a:p>
            <a:pPr marL="755015" lvl="1" indent="-285115" defTabSz="-635">
              <a:lnSpc>
                <a:spcPts val="1585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java.util.UUID</a:t>
            </a:r>
            <a:r>
              <a:rPr sz="15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ObjectToStringConverter@112b07f 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……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自定</a:t>
            </a:r>
            <a:r>
              <a:rPr dirty="0">
                <a:latin typeface="宋体"/>
                <a:cs typeface="宋体"/>
              </a:rPr>
              <a:t>义类</a:t>
            </a:r>
            <a:r>
              <a:rPr dirty="0">
                <a:latin typeface="MS Mincho"/>
                <a:cs typeface="MS Mincho"/>
              </a:rPr>
              <a:t>型</a:t>
            </a:r>
            <a:r>
              <a:rPr dirty="0">
                <a:latin typeface="宋体"/>
                <a:cs typeface="宋体"/>
              </a:rPr>
              <a:t>转换</a:t>
            </a:r>
            <a:r>
              <a:rPr dirty="0">
                <a:latin typeface="MS Mincho"/>
                <a:cs typeface="MS Mincho"/>
              </a:rPr>
              <a:t>器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689" y="1884997"/>
            <a:ext cx="8684260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lnSpc>
                <a:spcPts val="2815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转换</a:t>
            </a:r>
            <a:r>
              <a:rPr sz="2400" dirty="0">
                <a:latin typeface="MS Mincho"/>
                <a:cs typeface="MS Mincho"/>
              </a:rPr>
              <a:t>体系的核心接口。</a:t>
            </a:r>
            <a:endParaRPr sz="2400">
              <a:latin typeface="MS Mincho"/>
              <a:cs typeface="MS Mincho"/>
            </a:endParaRPr>
          </a:p>
          <a:p>
            <a:pPr marL="354965" marR="27305" indent="-342265" defTabSz="-635">
              <a:lnSpc>
                <a:spcPts val="248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  <a:tab pos="1489075" algn="l"/>
              </a:tabLst>
            </a:pPr>
            <a:r>
              <a:rPr sz="2400" dirty="0">
                <a:latin typeface="MS Mincho"/>
                <a:cs typeface="MS Mincho"/>
              </a:rPr>
              <a:t>可以利用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FactoryBean</a:t>
            </a:r>
            <a:r>
              <a:rPr sz="24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IOC </a:t>
            </a:r>
            <a:r>
              <a:rPr sz="2400" dirty="0">
                <a:latin typeface="MS Mincho"/>
                <a:cs typeface="MS Mincho"/>
              </a:rPr>
              <a:t>容器中定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ConversionServic</a:t>
            </a:r>
            <a:r>
              <a:rPr sz="2400" spc="-5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Spring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将自</a:t>
            </a:r>
            <a:r>
              <a:rPr sz="2400" b="1" dirty="0">
                <a:latin typeface="微软雅黑"/>
                <a:cs typeface="微软雅黑"/>
              </a:rPr>
              <a:t>动识别</a:t>
            </a:r>
            <a:r>
              <a:rPr sz="2400" b="1" dirty="0">
                <a:latin typeface="Kozuka Gothic Pro B"/>
                <a:cs typeface="Kozuka Gothic Pro B"/>
              </a:rPr>
              <a:t>出 </a:t>
            </a:r>
            <a:r>
              <a:rPr sz="2400" b="1" dirty="0">
                <a:latin typeface="Arial"/>
                <a:cs typeface="Arial"/>
              </a:rPr>
              <a:t>IOC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容器中的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latin typeface="Arial"/>
                <a:cs typeface="Arial"/>
              </a:rPr>
              <a:t>ConversionServic</a:t>
            </a:r>
            <a:r>
              <a:rPr sz="2400" b="1" spc="-55" dirty="0">
                <a:latin typeface="Arial"/>
                <a:cs typeface="Arial"/>
              </a:rPr>
              <a:t>e</a:t>
            </a:r>
            <a:r>
              <a:rPr sz="2400" b="1" dirty="0">
                <a:latin typeface="Kozuka Gothic Pro B"/>
                <a:cs typeface="Kozuka Gothic Pro B"/>
              </a:rPr>
              <a:t>，并在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latin typeface="Arial"/>
                <a:cs typeface="Arial"/>
              </a:rPr>
              <a:t>Bean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属性配置及 </a:t>
            </a:r>
            <a:r>
              <a:rPr sz="2400" b="1" dirty="0">
                <a:latin typeface="Arial"/>
                <a:cs typeface="Arial"/>
              </a:rPr>
              <a:t>Spring	MVC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处</a:t>
            </a:r>
            <a:r>
              <a:rPr sz="2400" b="1" dirty="0">
                <a:latin typeface="Kozuka Gothic Pro B"/>
                <a:cs typeface="Kozuka Gothic Pro B"/>
              </a:rPr>
              <a:t>理方法入参</a:t>
            </a:r>
            <a:r>
              <a:rPr sz="2400" b="1" dirty="0">
                <a:latin typeface="微软雅黑"/>
                <a:cs typeface="微软雅黑"/>
              </a:rPr>
              <a:t>绑</a:t>
            </a:r>
            <a:r>
              <a:rPr sz="2400" b="1" dirty="0">
                <a:latin typeface="Kozuka Gothic Pro B"/>
                <a:cs typeface="Kozuka Gothic Pro B"/>
              </a:rPr>
              <a:t>定等</a:t>
            </a:r>
            <a:r>
              <a:rPr sz="2400" b="1" dirty="0">
                <a:latin typeface="微软雅黑"/>
                <a:cs typeface="微软雅黑"/>
              </a:rPr>
              <a:t>场</a:t>
            </a:r>
            <a:r>
              <a:rPr sz="2400" b="1" dirty="0">
                <a:latin typeface="Kozuka Gothic Pro B"/>
                <a:cs typeface="Kozuka Gothic Pro B"/>
              </a:rPr>
              <a:t>合使用它</a:t>
            </a:r>
            <a:r>
              <a:rPr sz="2400" b="1" dirty="0">
                <a:latin typeface="微软雅黑"/>
                <a:cs typeface="微软雅黑"/>
              </a:rPr>
              <a:t>进</a:t>
            </a:r>
            <a:r>
              <a:rPr sz="2400" b="1" dirty="0">
                <a:latin typeface="Kozuka Gothic Pro B"/>
                <a:cs typeface="Kozuka Gothic Pro B"/>
              </a:rPr>
              <a:t>行数据的</a:t>
            </a:r>
            <a:r>
              <a:rPr sz="2400" b="1" dirty="0">
                <a:latin typeface="微软雅黑"/>
                <a:cs typeface="微软雅黑"/>
              </a:rPr>
              <a:t>转换</a:t>
            </a:r>
            <a:endParaRPr sz="2400">
              <a:latin typeface="微软雅黑"/>
              <a:cs typeface="微软雅黑"/>
            </a:endParaRPr>
          </a:p>
          <a:p>
            <a:pPr marL="354965" marR="5080" indent="-342265" defTabSz="-635">
              <a:lnSpc>
                <a:spcPts val="2480"/>
              </a:lnSpc>
              <a:spcBef>
                <a:spcPts val="27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ConversionServiceFactoryBean</a:t>
            </a:r>
            <a:r>
              <a:rPr sz="24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converters</a:t>
            </a:r>
            <a:r>
              <a:rPr sz="24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 注册自定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器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894" y="4869179"/>
            <a:ext cx="9003665" cy="1612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105535">
              <a:lnSpc>
                <a:spcPts val="4285"/>
              </a:lnSpc>
            </a:pPr>
            <a:r>
              <a:rPr dirty="0"/>
              <a:t>Spring</a:t>
            </a:r>
            <a:r>
              <a:rPr spc="-15" dirty="0"/>
              <a:t> </a:t>
            </a:r>
            <a:r>
              <a:rPr dirty="0">
                <a:latin typeface="MS Mincho"/>
                <a:cs typeface="MS Mincho"/>
              </a:rPr>
              <a:t>支持的</a:t>
            </a:r>
            <a:r>
              <a:rPr dirty="0">
                <a:latin typeface="宋体"/>
                <a:cs typeface="宋体"/>
              </a:rPr>
              <a:t>转换</a:t>
            </a:r>
            <a:r>
              <a:rPr dirty="0">
                <a:latin typeface="MS Mincho"/>
                <a:cs typeface="MS Mincho"/>
              </a:rPr>
              <a:t>器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854517"/>
            <a:ext cx="8068945" cy="322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种类</a:t>
            </a:r>
            <a:r>
              <a:rPr sz="2400" dirty="0">
                <a:latin typeface="MS Mincho"/>
                <a:cs typeface="MS Mincho"/>
              </a:rPr>
              <a:t>型的</a:t>
            </a:r>
            <a:r>
              <a:rPr sz="2400" dirty="0">
                <a:latin typeface="宋体"/>
                <a:cs typeface="宋体"/>
              </a:rPr>
              <a:t>转换</a:t>
            </a:r>
            <a:r>
              <a:rPr sz="2400" dirty="0">
                <a:latin typeface="MS Mincho"/>
                <a:cs typeface="MS Mincho"/>
              </a:rPr>
              <a:t>器接口，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任意一个</a:t>
            </a:r>
            <a:r>
              <a:rPr sz="2400" dirty="0">
                <a:latin typeface="宋体"/>
                <a:cs typeface="宋体"/>
              </a:rPr>
              <a:t>转换 </a:t>
            </a:r>
            <a:r>
              <a:rPr sz="2400" dirty="0">
                <a:latin typeface="MS Mincho"/>
                <a:cs typeface="MS Mincho"/>
              </a:rPr>
              <a:t>器接口都可以作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自定</a:t>
            </a:r>
            <a:r>
              <a:rPr sz="2400" dirty="0">
                <a:latin typeface="宋体"/>
                <a:cs typeface="宋体"/>
              </a:rPr>
              <a:t>义转换</a:t>
            </a:r>
            <a:r>
              <a:rPr sz="2400" dirty="0">
                <a:latin typeface="MS Mincho"/>
                <a:cs typeface="MS Mincho"/>
              </a:rPr>
              <a:t>器注册到 </a:t>
            </a:r>
            <a:r>
              <a:rPr sz="2400" dirty="0">
                <a:latin typeface="Arial"/>
                <a:cs typeface="Arial"/>
              </a:rPr>
              <a:t>ConversionServiceFactroyBean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中：</a:t>
            </a:r>
            <a:endParaRPr sz="2400">
              <a:latin typeface="MS Mincho"/>
              <a:cs typeface="MS Mincho"/>
            </a:endParaRPr>
          </a:p>
          <a:p>
            <a:pPr marL="469900" defTabSz="-635">
              <a:spcBef>
                <a:spcPts val="28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Converter&lt;S,T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000" dirty="0">
                <a:latin typeface="MS Mincho"/>
                <a:cs typeface="MS Mincho"/>
              </a:rPr>
              <a:t>：将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r>
              <a:rPr sz="2000" dirty="0">
                <a:latin typeface="宋体"/>
                <a:cs typeface="宋体"/>
              </a:rPr>
              <a:t>转为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endParaRPr sz="2000">
              <a:latin typeface="MS Mincho"/>
              <a:cs typeface="MS Mincho"/>
            </a:endParaRPr>
          </a:p>
          <a:p>
            <a:pPr marL="755015" marR="144780" indent="-285115" algn="just">
              <a:lnSpc>
                <a:spcPts val="2290"/>
              </a:lnSpc>
              <a:spcBef>
                <a:spcPts val="515"/>
              </a:spcBef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ConverterFactor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dirty="0">
                <a:latin typeface="MS Mincho"/>
                <a:cs typeface="MS Mincho"/>
              </a:rPr>
              <a:t>：将相同系列多个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dirty="0">
                <a:latin typeface="MS Mincho"/>
                <a:cs typeface="MS Mincho"/>
              </a:rPr>
              <a:t>同</a:t>
            </a:r>
            <a:r>
              <a:rPr sz="2000" dirty="0">
                <a:latin typeface="宋体"/>
                <a:cs typeface="宋体"/>
              </a:rPr>
              <a:t>质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Converter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封装在一 起。如果希望将一</a:t>
            </a:r>
            <a:r>
              <a:rPr sz="2000" dirty="0">
                <a:latin typeface="宋体"/>
                <a:cs typeface="宋体"/>
              </a:rPr>
              <a:t>种类</a:t>
            </a:r>
            <a:r>
              <a:rPr sz="2000" dirty="0">
                <a:latin typeface="MS Mincho"/>
                <a:cs typeface="MS Mincho"/>
              </a:rPr>
              <a:t>型的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r>
              <a:rPr sz="2000" dirty="0">
                <a:latin typeface="宋体"/>
                <a:cs typeface="宋体"/>
              </a:rPr>
              <a:t>转换为另</a:t>
            </a:r>
            <a:r>
              <a:rPr sz="2000" dirty="0">
                <a:latin typeface="MS Mincho"/>
                <a:cs typeface="MS Mincho"/>
              </a:rPr>
              <a:t>一</a:t>
            </a:r>
            <a:r>
              <a:rPr sz="2000" dirty="0">
                <a:latin typeface="宋体"/>
                <a:cs typeface="宋体"/>
              </a:rPr>
              <a:t>种类</a:t>
            </a:r>
            <a:r>
              <a:rPr sz="2000" dirty="0">
                <a:latin typeface="MS Mincho"/>
                <a:cs typeface="MS Mincho"/>
              </a:rPr>
              <a:t>型及其子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对 </a:t>
            </a:r>
            <a:r>
              <a:rPr sz="2000" dirty="0">
                <a:latin typeface="MS Mincho"/>
                <a:cs typeface="MS Mincho"/>
              </a:rPr>
              <a:t>象（例如将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转换为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及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子</a:t>
            </a:r>
            <a:r>
              <a:rPr sz="2000" dirty="0">
                <a:latin typeface="宋体"/>
                <a:cs typeface="宋体"/>
              </a:rPr>
              <a:t>类</a:t>
            </a:r>
            <a:endParaRPr sz="2000">
              <a:latin typeface="宋体"/>
              <a:cs typeface="宋体"/>
            </a:endParaRPr>
          </a:p>
          <a:p>
            <a:pPr marL="755015">
              <a:lnSpc>
                <a:spcPts val="2235"/>
              </a:lnSpc>
            </a:pPr>
            <a:r>
              <a:rPr sz="2000" dirty="0">
                <a:latin typeface="MS Mincho"/>
                <a:cs typeface="MS Mincho"/>
              </a:rPr>
              <a:t>（</a:t>
            </a:r>
            <a:r>
              <a:rPr sz="2000" dirty="0">
                <a:latin typeface="Arial"/>
                <a:cs typeface="Arial"/>
              </a:rPr>
              <a:t>Intege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Lon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Double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等）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象）可使用</a:t>
            </a:r>
            <a:r>
              <a:rPr sz="2000" dirty="0">
                <a:latin typeface="宋体"/>
                <a:cs typeface="宋体"/>
              </a:rPr>
              <a:t>该转换</a:t>
            </a:r>
            <a:r>
              <a:rPr sz="2000" dirty="0">
                <a:latin typeface="MS Mincho"/>
                <a:cs typeface="MS Mincho"/>
              </a:rPr>
              <a:t>器工厂</a:t>
            </a:r>
            <a:r>
              <a:rPr sz="2000" dirty="0">
                <a:latin typeface="宋体"/>
                <a:cs typeface="宋体"/>
              </a:rPr>
              <a:t>类</a:t>
            </a:r>
            <a:endParaRPr sz="2000">
              <a:latin typeface="宋体"/>
              <a:cs typeface="宋体"/>
            </a:endParaRPr>
          </a:p>
          <a:p>
            <a:pPr marL="469900" defTabSz="-635">
              <a:lnSpc>
                <a:spcPts val="2345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latin typeface="Arial"/>
                <a:cs typeface="Arial"/>
              </a:rPr>
              <a:t>GenericConverte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：会根据源</a:t>
            </a:r>
            <a:r>
              <a:rPr sz="2000" dirty="0">
                <a:latin typeface="宋体"/>
                <a:cs typeface="宋体"/>
              </a:rPr>
              <a:t>类对</a:t>
            </a:r>
            <a:r>
              <a:rPr sz="2000" dirty="0">
                <a:latin typeface="MS Mincho"/>
                <a:cs typeface="MS Mincho"/>
              </a:rPr>
              <a:t>象及目</a:t>
            </a:r>
            <a:r>
              <a:rPr sz="2000" dirty="0">
                <a:latin typeface="宋体"/>
                <a:cs typeface="宋体"/>
              </a:rPr>
              <a:t>标类对</a:t>
            </a:r>
            <a:r>
              <a:rPr sz="2000" dirty="0">
                <a:latin typeface="MS Mincho"/>
                <a:cs typeface="MS Mincho"/>
              </a:rPr>
              <a:t>象所在的宿主</a:t>
            </a:r>
            <a:r>
              <a:rPr sz="2000" dirty="0">
                <a:latin typeface="宋体"/>
                <a:cs typeface="宋体"/>
              </a:rPr>
              <a:t>类</a:t>
            </a:r>
            <a:endParaRPr sz="2000">
              <a:latin typeface="宋体"/>
              <a:cs typeface="宋体"/>
            </a:endParaRPr>
          </a:p>
          <a:p>
            <a:pPr marL="755015">
              <a:lnSpc>
                <a:spcPts val="2230"/>
              </a:lnSpc>
            </a:pPr>
            <a:r>
              <a:rPr sz="2000" dirty="0">
                <a:latin typeface="MS Mincho"/>
                <a:cs typeface="MS Mincho"/>
              </a:rPr>
              <a:t>中的上下文信息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转换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500" y="927893"/>
            <a:ext cx="36830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dirty="0">
                <a:latin typeface="MS Mincho"/>
                <a:cs typeface="MS Mincho"/>
              </a:rPr>
              <a:t>自定</a:t>
            </a:r>
            <a:r>
              <a:rPr sz="3600" dirty="0">
                <a:latin typeface="宋体"/>
                <a:cs typeface="宋体"/>
              </a:rPr>
              <a:t>义转换</a:t>
            </a:r>
            <a:r>
              <a:rPr sz="3600" dirty="0">
                <a:latin typeface="MS Mincho"/>
                <a:cs typeface="MS Mincho"/>
              </a:rPr>
              <a:t>器示例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850073"/>
            <a:ext cx="8229600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53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spc="-5" dirty="0"/>
              <a:t>&lt;</a:t>
            </a:r>
            <a:r>
              <a:rPr sz="2000" dirty="0"/>
              <a:t>mvc:annotatio</a:t>
            </a:r>
            <a:r>
              <a:rPr sz="2000" spc="-45" dirty="0"/>
              <a:t>n</a:t>
            </a:r>
            <a:r>
              <a:rPr sz="2000" dirty="0"/>
              <a:t>-driven conversion-service= “conversionServic</a:t>
            </a:r>
            <a:r>
              <a:rPr sz="2000" spc="-50" dirty="0"/>
              <a:t>e</a:t>
            </a:r>
            <a:r>
              <a:rPr sz="2000" dirty="0"/>
              <a:t>”/&gt;</a:t>
            </a:r>
            <a:r>
              <a:rPr sz="2000" spc="-10" dirty="0"/>
              <a:t> </a:t>
            </a:r>
            <a:r>
              <a:rPr sz="2000" b="0" dirty="0">
                <a:solidFill>
                  <a:srgbClr val="000000"/>
                </a:solidFill>
                <a:latin typeface="MS Mincho"/>
                <a:cs typeface="MS Mincho"/>
              </a:rPr>
              <a:t>会将自定</a:t>
            </a:r>
            <a:r>
              <a:rPr sz="2000" b="0" dirty="0">
                <a:solidFill>
                  <a:srgbClr val="000000"/>
                </a:solidFill>
                <a:latin typeface="宋体"/>
                <a:cs typeface="宋体"/>
              </a:rPr>
              <a:t>义</a:t>
            </a:r>
            <a:r>
              <a:rPr sz="2000" b="0" dirty="0">
                <a:solidFill>
                  <a:srgbClr val="000000"/>
                </a:solidFill>
                <a:latin typeface="MS Mincho"/>
                <a:cs typeface="MS Mincho"/>
              </a:rPr>
              <a:t>的</a:t>
            </a:r>
            <a:r>
              <a:rPr sz="2000" b="0" spc="-490" dirty="0">
                <a:solidFill>
                  <a:srgbClr val="000000"/>
                </a:solidFill>
                <a:latin typeface="MS Mincho"/>
                <a:cs typeface="MS Mincho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ConversionService</a:t>
            </a:r>
            <a:r>
              <a:rPr sz="20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S Mincho"/>
                <a:cs typeface="MS Mincho"/>
              </a:rPr>
              <a:t>注册到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Spring MVC</a:t>
            </a:r>
            <a:r>
              <a:rPr sz="20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S Mincho"/>
                <a:cs typeface="MS Mincho"/>
              </a:rPr>
              <a:t>的上下文中</a:t>
            </a:r>
            <a:endParaRPr sz="2000" b="0" dirty="0">
              <a:solidFill>
                <a:srgbClr val="000000"/>
              </a:solidFill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604" y="2924810"/>
            <a:ext cx="8089265" cy="1930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5604" y="5300979"/>
            <a:ext cx="4775200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433070">
              <a:lnSpc>
                <a:spcPts val="4285"/>
              </a:lnSpc>
            </a:pPr>
            <a:r>
              <a:rPr dirty="0">
                <a:latin typeface="宋体"/>
                <a:cs typeface="宋体"/>
              </a:rPr>
              <a:t>关</a:t>
            </a:r>
            <a:r>
              <a:rPr dirty="0">
                <a:latin typeface="MS Mincho"/>
                <a:cs typeface="MS Mincho"/>
              </a:rPr>
              <a:t>于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mvc:annotation-driven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1924367"/>
            <a:ext cx="7790815" cy="349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279650" indent="-342265" defTabSz="-63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&lt;</a:t>
            </a:r>
            <a:r>
              <a:rPr sz="2400" dirty="0">
                <a:latin typeface="Arial"/>
                <a:cs typeface="Arial"/>
              </a:rPr>
              <a:t>mvc:annotation-driven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/&gt;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会自</a:t>
            </a:r>
            <a:r>
              <a:rPr sz="2400" dirty="0">
                <a:latin typeface="宋体"/>
                <a:cs typeface="宋体"/>
              </a:rPr>
              <a:t>动</a:t>
            </a:r>
            <a:r>
              <a:rPr sz="2400" dirty="0">
                <a:latin typeface="MS Mincho"/>
                <a:cs typeface="MS Mincho"/>
              </a:rPr>
              <a:t>注册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RequestMappingHandlerMapping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615"/>
              </a:lnSpc>
            </a:pPr>
            <a:r>
              <a:rPr sz="2400" dirty="0">
                <a:latin typeface="MS Mincho"/>
                <a:cs typeface="MS Mincho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RequestMappingHandlerAdapter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与</a:t>
            </a:r>
            <a:endParaRPr sz="2400">
              <a:latin typeface="MS Mincho"/>
              <a:cs typeface="MS Mincho"/>
            </a:endParaRPr>
          </a:p>
          <a:p>
            <a:pPr marL="354965" defTabSz="-635">
              <a:lnSpc>
                <a:spcPts val="2815"/>
              </a:lnSpc>
              <a:tabLst>
                <a:tab pos="584644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ExceptionHandlerExceptionResolver	</a:t>
            </a:r>
            <a:r>
              <a:rPr sz="2400" dirty="0">
                <a:latin typeface="MS Mincho"/>
                <a:cs typeface="MS Mincho"/>
              </a:rPr>
              <a:t>三个</a:t>
            </a:r>
            <a:r>
              <a:rPr sz="2400" dirty="0">
                <a:latin typeface="Arial"/>
                <a:cs typeface="Arial"/>
              </a:rPr>
              <a:t>bea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  <a:p>
            <a:pPr marL="12700" defTabSz="-635">
              <a:spcBef>
                <a:spcPts val="42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将提供以下支持：</a:t>
            </a:r>
            <a:endParaRPr sz="2400">
              <a:latin typeface="MS Mincho"/>
              <a:cs typeface="MS Mincho"/>
            </a:endParaRPr>
          </a:p>
          <a:p>
            <a:pPr marL="755015" lvl="1" indent="-285115" defTabSz="-635">
              <a:spcBef>
                <a:spcPts val="3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MS Mincho"/>
                <a:cs typeface="MS Mincho"/>
              </a:rPr>
              <a:t>支持使用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ConversionService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实</a:t>
            </a:r>
            <a:r>
              <a:rPr sz="2000" dirty="0">
                <a:latin typeface="MS Mincho"/>
                <a:cs typeface="MS Mincho"/>
              </a:rPr>
              <a:t>例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</a:t>
            </a:r>
            <a:r>
              <a:rPr sz="2000" dirty="0">
                <a:latin typeface="MS Mincho"/>
                <a:cs typeface="MS Mincho"/>
              </a:rPr>
              <a:t>参数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转换</a:t>
            </a:r>
            <a:endParaRPr sz="2000">
              <a:latin typeface="宋体"/>
              <a:cs typeface="宋体"/>
            </a:endParaRPr>
          </a:p>
          <a:p>
            <a:pPr marL="755015" lvl="1" indent="-285115" defTabSz="-635">
              <a:lnSpc>
                <a:spcPts val="2345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MS Mincho"/>
                <a:cs typeface="MS Mincho"/>
              </a:rPr>
              <a:t>支持使用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@NumberFormat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annotatio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@DateTimeFormat</a:t>
            </a:r>
            <a:endParaRPr sz="2000">
              <a:latin typeface="Arial"/>
              <a:cs typeface="Arial"/>
            </a:endParaRPr>
          </a:p>
          <a:p>
            <a:pPr marL="755015">
              <a:lnSpc>
                <a:spcPts val="2345"/>
              </a:lnSpc>
            </a:pPr>
            <a:r>
              <a:rPr sz="2000" dirty="0">
                <a:latin typeface="MS Mincho"/>
                <a:cs typeface="MS Mincho"/>
              </a:rPr>
              <a:t>注解完成数据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型的格式化</a:t>
            </a:r>
            <a:endParaRPr sz="2000">
              <a:latin typeface="MS Mincho"/>
              <a:cs typeface="MS Mincho"/>
            </a:endParaRPr>
          </a:p>
          <a:p>
            <a:pPr marL="469900" defTabSz="-635"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MS Mincho"/>
                <a:cs typeface="MS Mincho"/>
              </a:rPr>
              <a:t>支持使用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@Valid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JavaBean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实</a:t>
            </a:r>
            <a:r>
              <a:rPr sz="2000" dirty="0">
                <a:latin typeface="MS Mincho"/>
                <a:cs typeface="MS Mincho"/>
              </a:rPr>
              <a:t>例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JSR 303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验证</a:t>
            </a:r>
            <a:endParaRPr sz="2000">
              <a:latin typeface="宋体"/>
              <a:cs typeface="宋体"/>
            </a:endParaRPr>
          </a:p>
          <a:p>
            <a:pPr marL="755015" lvl="1" indent="-285115" defTabSz="-635">
              <a:lnSpc>
                <a:spcPts val="238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MS Mincho"/>
                <a:cs typeface="MS Mincho"/>
              </a:rPr>
              <a:t>支持使用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@RequestBody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@ResponseBody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8305" y="1412875"/>
            <a:ext cx="7708900" cy="1295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8305" y="3357245"/>
            <a:ext cx="7924800" cy="107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8305" y="5157470"/>
            <a:ext cx="78867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4344" y="962421"/>
            <a:ext cx="79394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dirty="0">
                <a:latin typeface="Kozuka Gothic Pro B"/>
                <a:cs typeface="Kozuka Gothic Pro B"/>
              </a:rPr>
              <a:t>既没有配置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:d</a:t>
            </a:r>
            <a:r>
              <a:rPr sz="1800" b="1" spc="-5" dirty="0">
                <a:latin typeface="Calibri"/>
                <a:cs typeface="Calibri"/>
              </a:rPr>
              <a:t>ef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6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Kozuka Gothic Pro B"/>
                <a:cs typeface="Kozuka Gothic Pro B"/>
              </a:rPr>
              <a:t>也没有配置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:annotation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rive</a:t>
            </a:r>
            <a:r>
              <a:rPr sz="1800" b="1" spc="-6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044" y="2900441"/>
            <a:ext cx="75336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dirty="0">
                <a:latin typeface="Kozuka Gothic Pro B"/>
                <a:cs typeface="Kozuka Gothic Pro B"/>
              </a:rPr>
              <a:t>配置了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:d</a:t>
            </a:r>
            <a:r>
              <a:rPr sz="1800" b="1" spc="-5" dirty="0">
                <a:latin typeface="Calibri"/>
                <a:cs typeface="Calibri"/>
              </a:rPr>
              <a:t>ef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6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 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Kozuka Gothic Pro B"/>
                <a:cs typeface="Kozuka Gothic Pro B"/>
              </a:rPr>
              <a:t>但没有配置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:annotation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rive</a:t>
            </a:r>
            <a:r>
              <a:rPr sz="1800" b="1" spc="-6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044" y="4707016"/>
            <a:ext cx="73050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dirty="0">
                <a:latin typeface="Kozuka Gothic Pro B"/>
                <a:cs typeface="Kozuka Gothic Pro B"/>
              </a:rPr>
              <a:t>既配置了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:d</a:t>
            </a:r>
            <a:r>
              <a:rPr sz="1800" b="1" spc="-5" dirty="0">
                <a:latin typeface="Calibri"/>
                <a:cs typeface="Calibri"/>
              </a:rPr>
              <a:t>ef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6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 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Kozuka Gothic Pro B"/>
                <a:cs typeface="Kozuka Gothic Pro B"/>
              </a:rPr>
              <a:t>又配置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:annotation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rive</a:t>
            </a:r>
            <a:r>
              <a:rPr sz="1800" b="1" spc="-6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2004060">
              <a:lnSpc>
                <a:spcPts val="4285"/>
              </a:lnSpc>
            </a:pPr>
            <a:r>
              <a:rPr spc="-5" dirty="0"/>
              <a:t>@</a:t>
            </a:r>
            <a:r>
              <a:rPr dirty="0"/>
              <a:t>InitBinder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590" y="1985962"/>
            <a:ext cx="8249284" cy="1856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由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@InitBinder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标识</a:t>
            </a:r>
            <a:r>
              <a:rPr sz="2400" dirty="0">
                <a:latin typeface="MS Mincho"/>
                <a:cs typeface="MS Mincho"/>
              </a:rPr>
              <a:t>的方法，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400"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WebDataBinder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行初始化</a:t>
            </a:r>
            <a:r>
              <a:rPr sz="2400" dirty="0">
                <a:latin typeface="MS Mincho"/>
                <a:cs typeface="MS Mincho"/>
              </a:rPr>
              <a:t>。</a:t>
            </a:r>
            <a:r>
              <a:rPr sz="2400" dirty="0">
                <a:latin typeface="Arial"/>
                <a:cs typeface="Arial"/>
              </a:rPr>
              <a:t>WebDataBinder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DataBinder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的子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，用 于完成由表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字段到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JavaBean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属性的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</a:t>
            </a:r>
            <a:endParaRPr sz="24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@InitBinde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方法不能有返回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值</a:t>
            </a:r>
            <a:r>
              <a:rPr sz="2400" dirty="0">
                <a:latin typeface="MS Mincho"/>
                <a:cs typeface="MS Mincho"/>
              </a:rPr>
              <a:t>，它必</a:t>
            </a:r>
            <a:r>
              <a:rPr sz="2400" dirty="0">
                <a:latin typeface="宋体"/>
                <a:cs typeface="宋体"/>
              </a:rPr>
              <a:t>须</a:t>
            </a:r>
            <a:r>
              <a:rPr sz="2400" dirty="0">
                <a:latin typeface="MS Mincho"/>
                <a:cs typeface="MS Mincho"/>
              </a:rPr>
              <a:t>声明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Arial"/>
                <a:cs typeface="Arial"/>
              </a:rPr>
              <a:t>voi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  <a:p>
            <a:pPr marL="354965" indent="-342265" defTabSz="-635">
              <a:lnSpc>
                <a:spcPts val="2855"/>
              </a:lnSpc>
              <a:spcBef>
                <a:spcPts val="42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@InitBinde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方法的参数通常是是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WebDataBinder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259" y="4220845"/>
            <a:ext cx="6235699" cy="1803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5775" y="1058703"/>
            <a:ext cx="817245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4285"/>
              </a:lnSpc>
              <a:tabLst>
                <a:tab pos="5190490" algn="l"/>
              </a:tabLst>
            </a:pPr>
            <a:r>
              <a:rPr sz="3600" dirty="0">
                <a:latin typeface="Arial"/>
                <a:cs typeface="Arial"/>
              </a:rPr>
              <a:t>HelloWorl</a:t>
            </a:r>
            <a:r>
              <a:rPr sz="3600" spc="-35" dirty="0">
                <a:latin typeface="Arial"/>
                <a:cs typeface="Arial"/>
              </a:rPr>
              <a:t>d</a:t>
            </a:r>
            <a:r>
              <a:rPr sz="3600" dirty="0">
                <a:latin typeface="MS Mincho"/>
                <a:cs typeface="MS Mincho"/>
              </a:rPr>
              <a:t>：</a:t>
            </a:r>
            <a:r>
              <a:rPr sz="3600" dirty="0">
                <a:latin typeface="宋体"/>
                <a:cs typeface="宋体"/>
              </a:rPr>
              <a:t>创</a:t>
            </a:r>
            <a:r>
              <a:rPr sz="3600" dirty="0">
                <a:latin typeface="MS Mincho"/>
                <a:cs typeface="MS Mincho"/>
              </a:rPr>
              <a:t>建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Spring	MVC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配置文件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858486"/>
            <a:ext cx="7835265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配置自</a:t>
            </a:r>
            <a:r>
              <a:rPr sz="2800" dirty="0">
                <a:latin typeface="宋体"/>
                <a:cs typeface="宋体"/>
              </a:rPr>
              <a:t>动扫</a:t>
            </a:r>
            <a:r>
              <a:rPr sz="2800" dirty="0">
                <a:latin typeface="MS Mincho"/>
                <a:cs typeface="MS Mincho"/>
              </a:rPr>
              <a:t>描的包</a:t>
            </a:r>
            <a:endParaRPr sz="2800">
              <a:latin typeface="MS Mincho"/>
              <a:cs typeface="MS Mincho"/>
            </a:endParaRPr>
          </a:p>
          <a:p>
            <a:endParaRPr sz="2900">
              <a:latin typeface="Times New Roman"/>
              <a:cs typeface="Times New Roman"/>
            </a:endParaRPr>
          </a:p>
          <a:p>
            <a:endParaRPr sz="2900">
              <a:latin typeface="Times New Roman"/>
              <a:cs typeface="Times New Roman"/>
            </a:endParaRPr>
          </a:p>
          <a:p>
            <a:pPr marL="354965" marR="5080" indent="-342265" defTabSz="-635">
              <a:lnSpc>
                <a:spcPts val="3210"/>
              </a:lnSpc>
              <a:spcBef>
                <a:spcPts val="1750"/>
              </a:spcBef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配置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</a:t>
            </a:r>
            <a:r>
              <a:rPr sz="2800" dirty="0">
                <a:latin typeface="MS Mincho"/>
                <a:cs typeface="MS Mincho"/>
              </a:rPr>
              <a:t>：</a:t>
            </a:r>
            <a:r>
              <a:rPr sz="2800" dirty="0">
                <a:latin typeface="宋体"/>
                <a:cs typeface="宋体"/>
              </a:rPr>
              <a:t>视图</a:t>
            </a:r>
            <a:r>
              <a:rPr sz="2800" dirty="0">
                <a:latin typeface="MS Mincho"/>
                <a:cs typeface="MS Mincho"/>
              </a:rPr>
              <a:t>名称解析器：将</a:t>
            </a:r>
            <a:r>
              <a:rPr sz="2800" dirty="0">
                <a:latin typeface="宋体"/>
                <a:cs typeface="宋体"/>
              </a:rPr>
              <a:t>视图逻辑 </a:t>
            </a:r>
            <a:r>
              <a:rPr sz="2800" dirty="0">
                <a:latin typeface="MS Mincho"/>
                <a:cs typeface="MS Mincho"/>
              </a:rPr>
              <a:t>名解析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15" dirty="0">
                <a:latin typeface="Arial"/>
                <a:cs typeface="Arial"/>
              </a:rPr>
              <a:t>/</a:t>
            </a:r>
            <a:r>
              <a:rPr sz="2800" dirty="0">
                <a:latin typeface="Arial"/>
                <a:cs typeface="Arial"/>
              </a:rPr>
              <a:t>WEB-INF/pages/</a:t>
            </a:r>
            <a:r>
              <a:rPr sz="2800" spc="-35" dirty="0">
                <a:latin typeface="Arial"/>
                <a:cs typeface="Arial"/>
              </a:rPr>
              <a:t>&lt;</a:t>
            </a:r>
            <a:r>
              <a:rPr sz="2800" dirty="0">
                <a:latin typeface="Arial"/>
                <a:cs typeface="Arial"/>
              </a:rPr>
              <a:t>viewNam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&gt;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dirty="0">
                <a:latin typeface="Arial"/>
                <a:cs typeface="Arial"/>
              </a:rPr>
              <a:t>jsp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750" y="2428875"/>
            <a:ext cx="7785100" cy="673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704" y="4464684"/>
            <a:ext cx="84836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197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0" y="1781492"/>
            <a:ext cx="8187055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反射机制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目</a:t>
            </a:r>
            <a:r>
              <a:rPr sz="2400" dirty="0">
                <a:latin typeface="宋体"/>
                <a:cs typeface="宋体"/>
              </a:rPr>
              <a:t>标处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行解析，将</a:t>
            </a:r>
            <a:r>
              <a:rPr sz="2400" dirty="0">
                <a:latin typeface="宋体"/>
                <a:cs typeface="宋体"/>
              </a:rPr>
              <a:t>请 </a:t>
            </a:r>
            <a:r>
              <a:rPr sz="2400" dirty="0">
                <a:latin typeface="MS Mincho"/>
                <a:cs typeface="MS Mincho"/>
              </a:rPr>
              <a:t>求消息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定到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理方法的入参中。数据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定的核心部件是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DataBinde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运</a:t>
            </a:r>
            <a:r>
              <a:rPr sz="2400" dirty="0">
                <a:latin typeface="MS Mincho"/>
                <a:cs typeface="MS Mincho"/>
              </a:rPr>
              <a:t>行机制如下：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0435" y="4138929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0435" y="4619625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84550" y="4234815"/>
            <a:ext cx="2089150" cy="384810"/>
          </a:xfrm>
          <a:custGeom>
            <a:avLst/>
            <a:gdLst/>
            <a:ahLst/>
            <a:cxnLst/>
            <a:rect l="l" t="t" r="r" b="b"/>
            <a:pathLst>
              <a:path w="2089150" h="384810">
                <a:moveTo>
                  <a:pt x="0" y="0"/>
                </a:moveTo>
                <a:lnTo>
                  <a:pt x="2089150" y="0"/>
                </a:lnTo>
                <a:lnTo>
                  <a:pt x="2089150" y="384810"/>
                </a:lnTo>
                <a:lnTo>
                  <a:pt x="0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84206" y="413854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3281"/>
                </a:moveTo>
                <a:lnTo>
                  <a:pt x="96228" y="96274"/>
                </a:lnTo>
                <a:lnTo>
                  <a:pt x="96228" y="0"/>
                </a:lnTo>
                <a:lnTo>
                  <a:pt x="48576" y="12735"/>
                </a:lnTo>
                <a:lnTo>
                  <a:pt x="14129" y="46200"/>
                </a:lnTo>
                <a:lnTo>
                  <a:pt x="0" y="932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84160" y="461962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3281" y="96228"/>
                </a:moveTo>
                <a:lnTo>
                  <a:pt x="96274" y="0"/>
                </a:lnTo>
                <a:lnTo>
                  <a:pt x="0" y="0"/>
                </a:lnTo>
                <a:lnTo>
                  <a:pt x="12735" y="47651"/>
                </a:lnTo>
                <a:lnTo>
                  <a:pt x="46200" y="82098"/>
                </a:lnTo>
                <a:lnTo>
                  <a:pt x="93281" y="962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77815" y="461962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228" y="2993"/>
                </a:moveTo>
                <a:lnTo>
                  <a:pt x="0" y="0"/>
                </a:lnTo>
                <a:lnTo>
                  <a:pt x="0" y="96274"/>
                </a:lnTo>
                <a:lnTo>
                  <a:pt x="47651" y="83538"/>
                </a:lnTo>
                <a:lnTo>
                  <a:pt x="82098" y="50073"/>
                </a:lnTo>
                <a:lnTo>
                  <a:pt x="96228" y="2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77815" y="413858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2993" y="0"/>
                </a:moveTo>
                <a:lnTo>
                  <a:pt x="0" y="96228"/>
                </a:lnTo>
                <a:lnTo>
                  <a:pt x="96274" y="96228"/>
                </a:lnTo>
                <a:lnTo>
                  <a:pt x="83538" y="48576"/>
                </a:lnTo>
                <a:lnTo>
                  <a:pt x="50073" y="14129"/>
                </a:lnTo>
                <a:lnTo>
                  <a:pt x="29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99229" y="4341495"/>
            <a:ext cx="8623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ataBind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5250" y="3258820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49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61280" y="3251835"/>
            <a:ext cx="2205990" cy="0"/>
          </a:xfrm>
          <a:custGeom>
            <a:avLst/>
            <a:gdLst/>
            <a:ahLst/>
            <a:cxnLst/>
            <a:rect l="l" t="t" r="r" b="b"/>
            <a:pathLst>
              <a:path w="2205990">
                <a:moveTo>
                  <a:pt x="0" y="0"/>
                </a:moveTo>
                <a:lnTo>
                  <a:pt x="2205989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51437" y="3243897"/>
            <a:ext cx="2225675" cy="0"/>
          </a:xfrm>
          <a:custGeom>
            <a:avLst/>
            <a:gdLst/>
            <a:ahLst/>
            <a:cxnLst/>
            <a:rect l="l" t="t" r="r" b="b"/>
            <a:pathLst>
              <a:path w="2225675">
                <a:moveTo>
                  <a:pt x="0" y="0"/>
                </a:moveTo>
                <a:lnTo>
                  <a:pt x="2225675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45087" y="3236277"/>
            <a:ext cx="2238375" cy="0"/>
          </a:xfrm>
          <a:custGeom>
            <a:avLst/>
            <a:gdLst/>
            <a:ahLst/>
            <a:cxnLst/>
            <a:rect l="l" t="t" r="r" b="b"/>
            <a:pathLst>
              <a:path w="2238375">
                <a:moveTo>
                  <a:pt x="0" y="0"/>
                </a:moveTo>
                <a:lnTo>
                  <a:pt x="2238375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39690" y="3228657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70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35562" y="3220720"/>
            <a:ext cx="2257425" cy="0"/>
          </a:xfrm>
          <a:custGeom>
            <a:avLst/>
            <a:gdLst/>
            <a:ahLst/>
            <a:cxnLst/>
            <a:rect l="l" t="t" r="r" b="b"/>
            <a:pathLst>
              <a:path w="2257425">
                <a:moveTo>
                  <a:pt x="0" y="0"/>
                </a:moveTo>
                <a:lnTo>
                  <a:pt x="2257425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32070" y="3213100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09">
                <a:moveTo>
                  <a:pt x="0" y="0"/>
                </a:moveTo>
                <a:lnTo>
                  <a:pt x="2264410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0800" y="3205479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>
                <a:moveTo>
                  <a:pt x="0" y="0"/>
                </a:moveTo>
                <a:lnTo>
                  <a:pt x="2266950" y="0"/>
                </a:lnTo>
              </a:path>
            </a:pathLst>
          </a:custGeom>
          <a:ln w="8889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28895" y="3197860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28577" y="3190239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28260" y="318262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3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28260" y="317468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4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28260" y="316325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5875">
            <a:solidFill>
              <a:srgbClr val="A52E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28260" y="315182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28260" y="314420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28260" y="313658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28260" y="312864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28260" y="312102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28260" y="311340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C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28260" y="310578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28260" y="3098164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28260" y="309054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28260" y="308260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28260" y="307498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28260" y="306355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28260" y="305212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28260" y="304450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28260" y="303657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28260" y="302895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28260" y="301752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128260" y="3006089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28260" y="299847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28260" y="299053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28260" y="298291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28260" y="297561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28260" y="296767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28260" y="296005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F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128260" y="295243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C0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128260" y="294449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128260" y="293687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128260" y="29292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128260" y="292163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128260" y="2914014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128260" y="290639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128260" y="289845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28577" y="2875279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8889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28260" y="288671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6509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128895" y="2860039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24130">
            <a:solidFill>
              <a:srgbClr val="CA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134927" y="2837180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377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150485" y="2814320"/>
            <a:ext cx="2226945" cy="0"/>
          </a:xfrm>
          <a:custGeom>
            <a:avLst/>
            <a:gdLst/>
            <a:ahLst/>
            <a:cxnLst/>
            <a:rect l="l" t="t" r="r" b="b"/>
            <a:pathLst>
              <a:path w="2226945">
                <a:moveTo>
                  <a:pt x="0" y="0"/>
                </a:moveTo>
                <a:lnTo>
                  <a:pt x="2226945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128507" y="280258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128260" y="287908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127950" y="318579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204460" y="326199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3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24090" y="319500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00290" y="287908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33298" y="280313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204460" y="2802889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211963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5575934" y="2947035"/>
            <a:ext cx="13817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ver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sionS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ervic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096760" y="4740592"/>
            <a:ext cx="1722755" cy="0"/>
          </a:xfrm>
          <a:custGeom>
            <a:avLst/>
            <a:gdLst/>
            <a:ahLst/>
            <a:cxnLst/>
            <a:rect l="l" t="t" r="r" b="b"/>
            <a:pathLst>
              <a:path w="1722754">
                <a:moveTo>
                  <a:pt x="0" y="0"/>
                </a:moveTo>
                <a:lnTo>
                  <a:pt x="1722754" y="0"/>
                </a:lnTo>
              </a:path>
            </a:pathLst>
          </a:custGeom>
          <a:ln w="9524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78980" y="4731385"/>
            <a:ext cx="1758314" cy="0"/>
          </a:xfrm>
          <a:custGeom>
            <a:avLst/>
            <a:gdLst/>
            <a:ahLst/>
            <a:cxnLst/>
            <a:rect l="l" t="t" r="r" b="b"/>
            <a:pathLst>
              <a:path w="1758315">
                <a:moveTo>
                  <a:pt x="0" y="0"/>
                </a:moveTo>
                <a:lnTo>
                  <a:pt x="1758314" y="0"/>
                </a:lnTo>
              </a:path>
            </a:pathLst>
          </a:custGeom>
          <a:ln w="11430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68185" y="4721542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904" y="0"/>
                </a:lnTo>
              </a:path>
            </a:pathLst>
          </a:custGeom>
          <a:ln w="10795">
            <a:solidFill>
              <a:srgbClr val="9A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59930" y="4712017"/>
            <a:ext cx="1796414" cy="0"/>
          </a:xfrm>
          <a:custGeom>
            <a:avLst/>
            <a:gdLst/>
            <a:ahLst/>
            <a:cxnLst/>
            <a:rect l="l" t="t" r="r" b="b"/>
            <a:pathLst>
              <a:path w="1796415">
                <a:moveTo>
                  <a:pt x="0" y="0"/>
                </a:moveTo>
                <a:lnTo>
                  <a:pt x="1796414" y="0"/>
                </a:lnTo>
              </a:path>
            </a:pathLst>
          </a:custGeom>
          <a:ln w="10795">
            <a:solidFill>
              <a:srgbClr val="9B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53580" y="4702492"/>
            <a:ext cx="1809114" cy="0"/>
          </a:xfrm>
          <a:custGeom>
            <a:avLst/>
            <a:gdLst/>
            <a:ahLst/>
            <a:cxnLst/>
            <a:rect l="l" t="t" r="r" b="b"/>
            <a:pathLst>
              <a:path w="1809115">
                <a:moveTo>
                  <a:pt x="0" y="0"/>
                </a:moveTo>
                <a:lnTo>
                  <a:pt x="1809115" y="0"/>
                </a:lnTo>
              </a:path>
            </a:pathLst>
          </a:custGeom>
          <a:ln w="10795">
            <a:solidFill>
              <a:srgbClr val="9D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48500" y="4692650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9275" y="0"/>
                </a:lnTo>
              </a:path>
            </a:pathLst>
          </a:custGeom>
          <a:ln w="11429">
            <a:solidFill>
              <a:srgbClr val="9E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42150" y="4678045"/>
            <a:ext cx="1831975" cy="0"/>
          </a:xfrm>
          <a:custGeom>
            <a:avLst/>
            <a:gdLst/>
            <a:ahLst/>
            <a:cxnLst/>
            <a:rect l="l" t="t" r="r" b="b"/>
            <a:pathLst>
              <a:path w="1831975">
                <a:moveTo>
                  <a:pt x="0" y="0"/>
                </a:moveTo>
                <a:lnTo>
                  <a:pt x="1831975" y="0"/>
                </a:lnTo>
              </a:path>
            </a:pathLst>
          </a:custGeom>
          <a:ln w="20320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40721" y="4664075"/>
            <a:ext cx="1835150" cy="0"/>
          </a:xfrm>
          <a:custGeom>
            <a:avLst/>
            <a:gdLst/>
            <a:ahLst/>
            <a:cxnLst/>
            <a:rect l="l" t="t" r="r" b="b"/>
            <a:pathLst>
              <a:path w="1835150">
                <a:moveTo>
                  <a:pt x="0" y="0"/>
                </a:moveTo>
                <a:lnTo>
                  <a:pt x="1834832" y="0"/>
                </a:lnTo>
              </a:path>
            </a:pathLst>
          </a:custGeom>
          <a:ln w="10159">
            <a:solidFill>
              <a:srgbClr val="A0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039927" y="4654550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11429">
            <a:solidFill>
              <a:srgbClr val="A1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040245" y="4654550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785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039609" y="464470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3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039609" y="463486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4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039609" y="462026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320">
            <a:solidFill>
              <a:srgbClr val="A52E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39609" y="460597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63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039609" y="459644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7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039609" y="458692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9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039609" y="4577079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A3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039609" y="456755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AB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039609" y="4558029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C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039609" y="454818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C32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039609" y="453866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D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039609" y="452913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E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39609" y="451929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033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39609" y="450977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1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039609" y="449548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955">
            <a:solidFill>
              <a:srgbClr val="B2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039609" y="448087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333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039609" y="447135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4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039609" y="446151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6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039609" y="445198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734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039609" y="443769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955">
            <a:solidFill>
              <a:srgbClr val="B8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039609" y="442309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9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039609" y="441356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A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039609" y="440372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B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039609" y="439420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D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039609" y="438467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E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039609" y="437483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F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039609" y="436530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F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039609" y="435578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0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039609" y="434594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1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039609" y="433641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C3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039609" y="432689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4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039609" y="431704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5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039609" y="430752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5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039609" y="429799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6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039609" y="428815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040245" y="4258945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785" y="0"/>
                </a:lnTo>
              </a:path>
            </a:pathLst>
          </a:custGeom>
          <a:ln w="10159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039927" y="4264025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3175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039609" y="427418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320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040245" y="4225290"/>
            <a:ext cx="1835785" cy="29209"/>
          </a:xfrm>
          <a:custGeom>
            <a:avLst/>
            <a:gdLst/>
            <a:ahLst/>
            <a:cxnLst/>
            <a:rect l="l" t="t" r="r" b="b"/>
            <a:pathLst>
              <a:path w="1835784" h="29210">
                <a:moveTo>
                  <a:pt x="1835785" y="29209"/>
                </a:moveTo>
                <a:lnTo>
                  <a:pt x="0" y="29209"/>
                </a:lnTo>
                <a:lnTo>
                  <a:pt x="635" y="27939"/>
                </a:lnTo>
                <a:lnTo>
                  <a:pt x="635" y="24129"/>
                </a:lnTo>
                <a:lnTo>
                  <a:pt x="1270" y="22859"/>
                </a:lnTo>
                <a:lnTo>
                  <a:pt x="1270" y="20319"/>
                </a:lnTo>
                <a:lnTo>
                  <a:pt x="1905" y="19049"/>
                </a:lnTo>
                <a:lnTo>
                  <a:pt x="1905" y="17779"/>
                </a:lnTo>
                <a:lnTo>
                  <a:pt x="2540" y="16509"/>
                </a:lnTo>
                <a:lnTo>
                  <a:pt x="3175" y="13969"/>
                </a:lnTo>
                <a:lnTo>
                  <a:pt x="3175" y="12699"/>
                </a:lnTo>
                <a:lnTo>
                  <a:pt x="3810" y="11429"/>
                </a:lnTo>
                <a:lnTo>
                  <a:pt x="4445" y="8889"/>
                </a:lnTo>
                <a:lnTo>
                  <a:pt x="6350" y="5079"/>
                </a:lnTo>
                <a:lnTo>
                  <a:pt x="6985" y="2539"/>
                </a:lnTo>
                <a:lnTo>
                  <a:pt x="8254" y="0"/>
                </a:lnTo>
                <a:lnTo>
                  <a:pt x="1827530" y="0"/>
                </a:lnTo>
                <a:lnTo>
                  <a:pt x="1829435" y="3809"/>
                </a:lnTo>
                <a:lnTo>
                  <a:pt x="1829435" y="5079"/>
                </a:lnTo>
                <a:lnTo>
                  <a:pt x="1830705" y="7619"/>
                </a:lnTo>
                <a:lnTo>
                  <a:pt x="1831340" y="10159"/>
                </a:lnTo>
                <a:lnTo>
                  <a:pt x="1832610" y="12699"/>
                </a:lnTo>
                <a:lnTo>
                  <a:pt x="1832610" y="13969"/>
                </a:lnTo>
                <a:lnTo>
                  <a:pt x="1833880" y="17779"/>
                </a:lnTo>
                <a:lnTo>
                  <a:pt x="1833880" y="19049"/>
                </a:lnTo>
                <a:lnTo>
                  <a:pt x="1834515" y="21589"/>
                </a:lnTo>
                <a:lnTo>
                  <a:pt x="1834515" y="22859"/>
                </a:lnTo>
                <a:lnTo>
                  <a:pt x="1835150" y="24129"/>
                </a:lnTo>
                <a:lnTo>
                  <a:pt x="1835150" y="27939"/>
                </a:lnTo>
                <a:lnTo>
                  <a:pt x="1835785" y="29209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048500" y="4196715"/>
            <a:ext cx="1819275" cy="28575"/>
          </a:xfrm>
          <a:custGeom>
            <a:avLst/>
            <a:gdLst/>
            <a:ahLst/>
            <a:cxnLst/>
            <a:rect l="l" t="t" r="r" b="b"/>
            <a:pathLst>
              <a:path w="1819275" h="28575">
                <a:moveTo>
                  <a:pt x="1819275" y="28575"/>
                </a:moveTo>
                <a:lnTo>
                  <a:pt x="0" y="28575"/>
                </a:lnTo>
                <a:lnTo>
                  <a:pt x="1270" y="26034"/>
                </a:lnTo>
                <a:lnTo>
                  <a:pt x="1905" y="23494"/>
                </a:lnTo>
                <a:lnTo>
                  <a:pt x="3175" y="22224"/>
                </a:lnTo>
                <a:lnTo>
                  <a:pt x="4445" y="19684"/>
                </a:lnTo>
                <a:lnTo>
                  <a:pt x="5715" y="18414"/>
                </a:lnTo>
                <a:lnTo>
                  <a:pt x="6350" y="17144"/>
                </a:lnTo>
                <a:lnTo>
                  <a:pt x="6985" y="14604"/>
                </a:lnTo>
                <a:lnTo>
                  <a:pt x="8255" y="13334"/>
                </a:lnTo>
                <a:lnTo>
                  <a:pt x="8890" y="12064"/>
                </a:lnTo>
                <a:lnTo>
                  <a:pt x="11430" y="9524"/>
                </a:lnTo>
                <a:lnTo>
                  <a:pt x="12065" y="8254"/>
                </a:lnTo>
                <a:lnTo>
                  <a:pt x="14605" y="5714"/>
                </a:lnTo>
                <a:lnTo>
                  <a:pt x="15240" y="4444"/>
                </a:lnTo>
                <a:lnTo>
                  <a:pt x="19684" y="0"/>
                </a:lnTo>
                <a:lnTo>
                  <a:pt x="1798955" y="0"/>
                </a:lnTo>
                <a:lnTo>
                  <a:pt x="1802130" y="3174"/>
                </a:lnTo>
                <a:lnTo>
                  <a:pt x="1803400" y="3174"/>
                </a:lnTo>
                <a:lnTo>
                  <a:pt x="1804035" y="4444"/>
                </a:lnTo>
                <a:lnTo>
                  <a:pt x="1806575" y="6984"/>
                </a:lnTo>
                <a:lnTo>
                  <a:pt x="1807210" y="9524"/>
                </a:lnTo>
                <a:lnTo>
                  <a:pt x="1809750" y="12064"/>
                </a:lnTo>
                <a:lnTo>
                  <a:pt x="1810385" y="13334"/>
                </a:lnTo>
                <a:lnTo>
                  <a:pt x="1811655" y="14604"/>
                </a:lnTo>
                <a:lnTo>
                  <a:pt x="1812290" y="15874"/>
                </a:lnTo>
                <a:lnTo>
                  <a:pt x="1813560" y="17144"/>
                </a:lnTo>
                <a:lnTo>
                  <a:pt x="1814830" y="19684"/>
                </a:lnTo>
                <a:lnTo>
                  <a:pt x="1816100" y="20954"/>
                </a:lnTo>
                <a:lnTo>
                  <a:pt x="1816735" y="23494"/>
                </a:lnTo>
                <a:lnTo>
                  <a:pt x="1819275" y="28575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068184" y="4168140"/>
            <a:ext cx="1779270" cy="28575"/>
          </a:xfrm>
          <a:custGeom>
            <a:avLst/>
            <a:gdLst/>
            <a:ahLst/>
            <a:cxnLst/>
            <a:rect l="l" t="t" r="r" b="b"/>
            <a:pathLst>
              <a:path w="1779270" h="28575">
                <a:moveTo>
                  <a:pt x="1713865" y="1270"/>
                </a:moveTo>
                <a:lnTo>
                  <a:pt x="66040" y="1270"/>
                </a:lnTo>
                <a:lnTo>
                  <a:pt x="67310" y="0"/>
                </a:lnTo>
                <a:lnTo>
                  <a:pt x="1712595" y="0"/>
                </a:lnTo>
                <a:lnTo>
                  <a:pt x="1713865" y="1270"/>
                </a:lnTo>
                <a:close/>
              </a:path>
              <a:path w="1779270" h="28575">
                <a:moveTo>
                  <a:pt x="1729105" y="2540"/>
                </a:moveTo>
                <a:lnTo>
                  <a:pt x="50800" y="2540"/>
                </a:lnTo>
                <a:lnTo>
                  <a:pt x="52705" y="1270"/>
                </a:lnTo>
                <a:lnTo>
                  <a:pt x="1727200" y="1270"/>
                </a:lnTo>
                <a:lnTo>
                  <a:pt x="1729105" y="2540"/>
                </a:lnTo>
                <a:close/>
              </a:path>
              <a:path w="1779270" h="28575">
                <a:moveTo>
                  <a:pt x="1737360" y="3810"/>
                </a:moveTo>
                <a:lnTo>
                  <a:pt x="44450" y="3810"/>
                </a:lnTo>
                <a:lnTo>
                  <a:pt x="45720" y="2540"/>
                </a:lnTo>
                <a:lnTo>
                  <a:pt x="1733550" y="2540"/>
                </a:lnTo>
                <a:lnTo>
                  <a:pt x="1737360" y="3810"/>
                </a:lnTo>
                <a:close/>
              </a:path>
              <a:path w="1779270" h="28575">
                <a:moveTo>
                  <a:pt x="1740535" y="5080"/>
                </a:moveTo>
                <a:lnTo>
                  <a:pt x="39370" y="5080"/>
                </a:lnTo>
                <a:lnTo>
                  <a:pt x="40640" y="3810"/>
                </a:lnTo>
                <a:lnTo>
                  <a:pt x="1738630" y="3810"/>
                </a:lnTo>
                <a:lnTo>
                  <a:pt x="1740535" y="5080"/>
                </a:lnTo>
                <a:close/>
              </a:path>
              <a:path w="1779270" h="28575">
                <a:moveTo>
                  <a:pt x="1743710" y="6350"/>
                </a:moveTo>
                <a:lnTo>
                  <a:pt x="36195" y="6350"/>
                </a:lnTo>
                <a:lnTo>
                  <a:pt x="37465" y="5080"/>
                </a:lnTo>
                <a:lnTo>
                  <a:pt x="1741805" y="5080"/>
                </a:lnTo>
                <a:lnTo>
                  <a:pt x="1743710" y="6350"/>
                </a:lnTo>
                <a:close/>
              </a:path>
              <a:path w="1779270" h="28575">
                <a:moveTo>
                  <a:pt x="1746885" y="7620"/>
                </a:moveTo>
                <a:lnTo>
                  <a:pt x="33020" y="7620"/>
                </a:lnTo>
                <a:lnTo>
                  <a:pt x="34290" y="6350"/>
                </a:lnTo>
                <a:lnTo>
                  <a:pt x="1744980" y="6350"/>
                </a:lnTo>
                <a:lnTo>
                  <a:pt x="1746885" y="7620"/>
                </a:lnTo>
                <a:close/>
              </a:path>
              <a:path w="1779270" h="28575">
                <a:moveTo>
                  <a:pt x="1779270" y="28575"/>
                </a:moveTo>
                <a:lnTo>
                  <a:pt x="0" y="28575"/>
                </a:lnTo>
                <a:lnTo>
                  <a:pt x="4445" y="24130"/>
                </a:lnTo>
                <a:lnTo>
                  <a:pt x="5715" y="24130"/>
                </a:lnTo>
                <a:lnTo>
                  <a:pt x="12065" y="17780"/>
                </a:lnTo>
                <a:lnTo>
                  <a:pt x="13335" y="17780"/>
                </a:lnTo>
                <a:lnTo>
                  <a:pt x="14605" y="16510"/>
                </a:lnTo>
                <a:lnTo>
                  <a:pt x="16510" y="15240"/>
                </a:lnTo>
                <a:lnTo>
                  <a:pt x="17780" y="15240"/>
                </a:lnTo>
                <a:lnTo>
                  <a:pt x="19050" y="13970"/>
                </a:lnTo>
                <a:lnTo>
                  <a:pt x="20955" y="12700"/>
                </a:lnTo>
                <a:lnTo>
                  <a:pt x="22225" y="12700"/>
                </a:lnTo>
                <a:lnTo>
                  <a:pt x="23495" y="11430"/>
                </a:lnTo>
                <a:lnTo>
                  <a:pt x="25400" y="10160"/>
                </a:lnTo>
                <a:lnTo>
                  <a:pt x="27940" y="8890"/>
                </a:lnTo>
                <a:lnTo>
                  <a:pt x="29845" y="8890"/>
                </a:lnTo>
                <a:lnTo>
                  <a:pt x="31115" y="7620"/>
                </a:lnTo>
                <a:lnTo>
                  <a:pt x="1748155" y="7620"/>
                </a:lnTo>
                <a:lnTo>
                  <a:pt x="1750060" y="8890"/>
                </a:lnTo>
                <a:lnTo>
                  <a:pt x="1752600" y="10160"/>
                </a:lnTo>
                <a:lnTo>
                  <a:pt x="1754505" y="10160"/>
                </a:lnTo>
                <a:lnTo>
                  <a:pt x="1757045" y="11430"/>
                </a:lnTo>
                <a:lnTo>
                  <a:pt x="1758950" y="12700"/>
                </a:lnTo>
                <a:lnTo>
                  <a:pt x="1760220" y="13970"/>
                </a:lnTo>
                <a:lnTo>
                  <a:pt x="1761490" y="13970"/>
                </a:lnTo>
                <a:lnTo>
                  <a:pt x="1763395" y="15240"/>
                </a:lnTo>
                <a:lnTo>
                  <a:pt x="1764665" y="16510"/>
                </a:lnTo>
                <a:lnTo>
                  <a:pt x="1765935" y="16510"/>
                </a:lnTo>
                <a:lnTo>
                  <a:pt x="1771015" y="21590"/>
                </a:lnTo>
                <a:lnTo>
                  <a:pt x="1772920" y="21590"/>
                </a:lnTo>
                <a:lnTo>
                  <a:pt x="1776730" y="25400"/>
                </a:lnTo>
                <a:lnTo>
                  <a:pt x="1777365" y="26670"/>
                </a:lnTo>
                <a:lnTo>
                  <a:pt x="1779270" y="28575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039267" y="4167750"/>
            <a:ext cx="96520" cy="93345"/>
          </a:xfrm>
          <a:custGeom>
            <a:avLst/>
            <a:gdLst/>
            <a:ahLst/>
            <a:cxnLst/>
            <a:rect l="l" t="t" r="r" b="b"/>
            <a:pathLst>
              <a:path w="96520" h="93345">
                <a:moveTo>
                  <a:pt x="96228" y="0"/>
                </a:moveTo>
                <a:lnTo>
                  <a:pt x="48576" y="12735"/>
                </a:lnTo>
                <a:lnTo>
                  <a:pt x="14129" y="46200"/>
                </a:lnTo>
                <a:lnTo>
                  <a:pt x="1238" y="80623"/>
                </a:lnTo>
                <a:lnTo>
                  <a:pt x="0" y="93281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039609" y="4264025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0"/>
                </a:moveTo>
                <a:lnTo>
                  <a:pt x="0" y="38481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039220" y="4648834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20">
                <a:moveTo>
                  <a:pt x="0" y="0"/>
                </a:moveTo>
                <a:lnTo>
                  <a:pt x="12735" y="47651"/>
                </a:lnTo>
                <a:lnTo>
                  <a:pt x="46200" y="82098"/>
                </a:lnTo>
                <a:lnTo>
                  <a:pt x="80623" y="94989"/>
                </a:lnTo>
                <a:lnTo>
                  <a:pt x="93281" y="96228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135495" y="4744720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0" y="0"/>
                </a:moveTo>
                <a:lnTo>
                  <a:pt x="1645285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780780" y="4651828"/>
            <a:ext cx="96520" cy="93345"/>
          </a:xfrm>
          <a:custGeom>
            <a:avLst/>
            <a:gdLst/>
            <a:ahLst/>
            <a:cxnLst/>
            <a:rect l="l" t="t" r="r" b="b"/>
            <a:pathLst>
              <a:path w="96520" h="93345">
                <a:moveTo>
                  <a:pt x="0" y="93281"/>
                </a:moveTo>
                <a:lnTo>
                  <a:pt x="47651" y="80545"/>
                </a:lnTo>
                <a:lnTo>
                  <a:pt x="82098" y="47080"/>
                </a:lnTo>
                <a:lnTo>
                  <a:pt x="94989" y="12657"/>
                </a:lnTo>
                <a:lnTo>
                  <a:pt x="96228" y="0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876665" y="4264025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38481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783773" y="4167796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20">
                <a:moveTo>
                  <a:pt x="93281" y="96228"/>
                </a:moveTo>
                <a:lnTo>
                  <a:pt x="80545" y="48576"/>
                </a:lnTo>
                <a:lnTo>
                  <a:pt x="47080" y="14129"/>
                </a:lnTo>
                <a:lnTo>
                  <a:pt x="12657" y="1238"/>
                </a:lnTo>
                <a:lnTo>
                  <a:pt x="0" y="0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135495" y="4168140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164528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7604125" y="4371340"/>
            <a:ext cx="7099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alidato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427854" y="3258820"/>
            <a:ext cx="812800" cy="873760"/>
          </a:xfrm>
          <a:custGeom>
            <a:avLst/>
            <a:gdLst/>
            <a:ahLst/>
            <a:cxnLst/>
            <a:rect l="l" t="t" r="r" b="b"/>
            <a:pathLst>
              <a:path w="812800" h="873760">
                <a:moveTo>
                  <a:pt x="0" y="873760"/>
                </a:moveTo>
                <a:lnTo>
                  <a:pt x="81280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140325" y="3258820"/>
            <a:ext cx="100330" cy="101600"/>
          </a:xfrm>
          <a:custGeom>
            <a:avLst/>
            <a:gdLst/>
            <a:ahLst/>
            <a:cxnLst/>
            <a:rect l="l" t="t" r="r" b="b"/>
            <a:pathLst>
              <a:path w="100329" h="101600">
                <a:moveTo>
                  <a:pt x="100330" y="0"/>
                </a:moveTo>
                <a:lnTo>
                  <a:pt x="0" y="23495"/>
                </a:lnTo>
                <a:lnTo>
                  <a:pt x="100330" y="0"/>
                </a:lnTo>
                <a:lnTo>
                  <a:pt x="83820" y="101600"/>
                </a:lnTo>
                <a:lnTo>
                  <a:pt x="10033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638675" y="400494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7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626610" y="4000817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644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616450" y="3996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608830" y="399192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87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602797" y="398748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952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597400" y="3983037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592637" y="3978592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272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587875" y="397414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79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584065" y="396970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09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580890" y="3965257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2084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577926" y="396081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799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574857" y="395636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832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572212" y="3951922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2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570730" y="394779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5079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567978" y="394303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273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566285" y="3938587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294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564803" y="3934142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58" y="0"/>
                </a:lnTo>
              </a:path>
            </a:pathLst>
          </a:custGeom>
          <a:ln w="5714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563321" y="392969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98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562475" y="392557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91" y="0"/>
                </a:lnTo>
              </a:path>
            </a:pathLst>
          </a:custGeom>
          <a:ln w="6349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561205" y="3920807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1031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560570" y="3916679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301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559935" y="3912234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571" y="0"/>
                </a:lnTo>
              </a:path>
            </a:pathLst>
          </a:custGeom>
          <a:ln w="5079">
            <a:solidFill>
              <a:srgbClr val="6B4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559300" y="390588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559300" y="390461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053" y="0"/>
                </a:lnTo>
              </a:path>
            </a:pathLst>
          </a:custGeom>
          <a:ln w="3175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559300" y="3898582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559300" y="389413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559300" y="389000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6350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559300" y="388556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080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559935" y="38811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783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560570" y="387667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301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61205" y="3872229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1031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62475" y="3867467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915" y="0"/>
                </a:lnTo>
              </a:path>
            </a:pathLst>
          </a:custGeom>
          <a:ln w="5715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563321" y="386334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98" y="0"/>
                </a:lnTo>
              </a:path>
            </a:pathLst>
          </a:custGeom>
          <a:ln w="6349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565015" y="3858577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566496" y="3854132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71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568190" y="384968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5714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570306" y="3845559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6350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572635" y="384079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595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574963" y="383635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515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578032" y="383190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482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581313" y="382238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238" y="0"/>
                </a:lnTo>
              </a:path>
            </a:pathLst>
          </a:custGeom>
          <a:ln w="15875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594225" y="3800475"/>
            <a:ext cx="145415" cy="14604"/>
          </a:xfrm>
          <a:custGeom>
            <a:avLst/>
            <a:gdLst/>
            <a:ahLst/>
            <a:cxnLst/>
            <a:rect l="l" t="t" r="r" b="b"/>
            <a:pathLst>
              <a:path w="145414" h="14604">
                <a:moveTo>
                  <a:pt x="145415" y="14605"/>
                </a:moveTo>
                <a:lnTo>
                  <a:pt x="0" y="14605"/>
                </a:lnTo>
                <a:lnTo>
                  <a:pt x="4445" y="10159"/>
                </a:lnTo>
                <a:lnTo>
                  <a:pt x="6350" y="8889"/>
                </a:lnTo>
                <a:lnTo>
                  <a:pt x="7620" y="7619"/>
                </a:lnTo>
                <a:lnTo>
                  <a:pt x="9525" y="6984"/>
                </a:lnTo>
                <a:lnTo>
                  <a:pt x="12065" y="4444"/>
                </a:lnTo>
                <a:lnTo>
                  <a:pt x="13970" y="3809"/>
                </a:lnTo>
                <a:lnTo>
                  <a:pt x="15240" y="2539"/>
                </a:lnTo>
                <a:lnTo>
                  <a:pt x="17145" y="1269"/>
                </a:lnTo>
                <a:lnTo>
                  <a:pt x="18415" y="634"/>
                </a:lnTo>
                <a:lnTo>
                  <a:pt x="19367" y="0"/>
                </a:lnTo>
                <a:lnTo>
                  <a:pt x="125730" y="0"/>
                </a:lnTo>
                <a:lnTo>
                  <a:pt x="126365" y="634"/>
                </a:lnTo>
                <a:lnTo>
                  <a:pt x="128270" y="1269"/>
                </a:lnTo>
                <a:lnTo>
                  <a:pt x="129540" y="2539"/>
                </a:lnTo>
                <a:lnTo>
                  <a:pt x="131445" y="3809"/>
                </a:lnTo>
                <a:lnTo>
                  <a:pt x="132715" y="4444"/>
                </a:lnTo>
                <a:lnTo>
                  <a:pt x="134620" y="5714"/>
                </a:lnTo>
                <a:lnTo>
                  <a:pt x="135890" y="6984"/>
                </a:lnTo>
                <a:lnTo>
                  <a:pt x="137160" y="7619"/>
                </a:lnTo>
                <a:lnTo>
                  <a:pt x="139065" y="8889"/>
                </a:lnTo>
                <a:lnTo>
                  <a:pt x="141605" y="11429"/>
                </a:lnTo>
                <a:lnTo>
                  <a:pt x="143510" y="12699"/>
                </a:lnTo>
                <a:lnTo>
                  <a:pt x="145415" y="14605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613592" y="3785870"/>
            <a:ext cx="106680" cy="14604"/>
          </a:xfrm>
          <a:custGeom>
            <a:avLst/>
            <a:gdLst/>
            <a:ahLst/>
            <a:cxnLst/>
            <a:rect l="l" t="t" r="r" b="b"/>
            <a:pathLst>
              <a:path w="106679" h="14604">
                <a:moveTo>
                  <a:pt x="54927" y="635"/>
                </a:moveTo>
                <a:lnTo>
                  <a:pt x="51117" y="635"/>
                </a:lnTo>
                <a:lnTo>
                  <a:pt x="53022" y="0"/>
                </a:lnTo>
                <a:lnTo>
                  <a:pt x="54927" y="635"/>
                </a:lnTo>
                <a:close/>
              </a:path>
              <a:path w="106679" h="14604">
                <a:moveTo>
                  <a:pt x="66357" y="1270"/>
                </a:moveTo>
                <a:lnTo>
                  <a:pt x="40322" y="1270"/>
                </a:lnTo>
                <a:lnTo>
                  <a:pt x="42227" y="635"/>
                </a:lnTo>
                <a:lnTo>
                  <a:pt x="64452" y="635"/>
                </a:lnTo>
                <a:lnTo>
                  <a:pt x="66357" y="1270"/>
                </a:lnTo>
                <a:close/>
              </a:path>
              <a:path w="106679" h="14604">
                <a:moveTo>
                  <a:pt x="70167" y="1905"/>
                </a:moveTo>
                <a:lnTo>
                  <a:pt x="36512" y="1905"/>
                </a:lnTo>
                <a:lnTo>
                  <a:pt x="38417" y="1270"/>
                </a:lnTo>
                <a:lnTo>
                  <a:pt x="68262" y="1270"/>
                </a:lnTo>
                <a:lnTo>
                  <a:pt x="70167" y="1905"/>
                </a:lnTo>
                <a:close/>
              </a:path>
              <a:path w="106679" h="14604">
                <a:moveTo>
                  <a:pt x="73977" y="2540"/>
                </a:moveTo>
                <a:lnTo>
                  <a:pt x="32702" y="2540"/>
                </a:lnTo>
                <a:lnTo>
                  <a:pt x="34607" y="1905"/>
                </a:lnTo>
                <a:lnTo>
                  <a:pt x="72072" y="1905"/>
                </a:lnTo>
                <a:lnTo>
                  <a:pt x="73977" y="2540"/>
                </a:lnTo>
                <a:close/>
              </a:path>
              <a:path w="106679" h="14604">
                <a:moveTo>
                  <a:pt x="79057" y="3810"/>
                </a:moveTo>
                <a:lnTo>
                  <a:pt x="26987" y="3810"/>
                </a:lnTo>
                <a:lnTo>
                  <a:pt x="30797" y="2540"/>
                </a:lnTo>
                <a:lnTo>
                  <a:pt x="75882" y="2540"/>
                </a:lnTo>
                <a:lnTo>
                  <a:pt x="77152" y="3175"/>
                </a:lnTo>
                <a:lnTo>
                  <a:pt x="79057" y="3810"/>
                </a:lnTo>
                <a:close/>
              </a:path>
              <a:path w="106679" h="14604">
                <a:moveTo>
                  <a:pt x="106362" y="14605"/>
                </a:moveTo>
                <a:lnTo>
                  <a:pt x="0" y="14605"/>
                </a:lnTo>
                <a:lnTo>
                  <a:pt x="952" y="13970"/>
                </a:lnTo>
                <a:lnTo>
                  <a:pt x="2857" y="13335"/>
                </a:lnTo>
                <a:lnTo>
                  <a:pt x="4127" y="12065"/>
                </a:lnTo>
                <a:lnTo>
                  <a:pt x="7937" y="10795"/>
                </a:lnTo>
                <a:lnTo>
                  <a:pt x="9207" y="10160"/>
                </a:lnTo>
                <a:lnTo>
                  <a:pt x="11112" y="8890"/>
                </a:lnTo>
                <a:lnTo>
                  <a:pt x="13017" y="8255"/>
                </a:lnTo>
                <a:lnTo>
                  <a:pt x="14287" y="7620"/>
                </a:lnTo>
                <a:lnTo>
                  <a:pt x="21907" y="5080"/>
                </a:lnTo>
                <a:lnTo>
                  <a:pt x="23177" y="4445"/>
                </a:lnTo>
                <a:lnTo>
                  <a:pt x="25082" y="3810"/>
                </a:lnTo>
                <a:lnTo>
                  <a:pt x="80962" y="3810"/>
                </a:lnTo>
                <a:lnTo>
                  <a:pt x="88582" y="6350"/>
                </a:lnTo>
                <a:lnTo>
                  <a:pt x="89852" y="6985"/>
                </a:lnTo>
                <a:lnTo>
                  <a:pt x="95567" y="8890"/>
                </a:lnTo>
                <a:lnTo>
                  <a:pt x="96837" y="10160"/>
                </a:lnTo>
                <a:lnTo>
                  <a:pt x="100647" y="11430"/>
                </a:lnTo>
                <a:lnTo>
                  <a:pt x="101917" y="12065"/>
                </a:lnTo>
                <a:lnTo>
                  <a:pt x="103822" y="13335"/>
                </a:lnTo>
                <a:lnTo>
                  <a:pt x="105727" y="13970"/>
                </a:lnTo>
                <a:lnTo>
                  <a:pt x="106362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 txBox="1"/>
          <p:nvPr/>
        </p:nvSpPr>
        <p:spPr>
          <a:xfrm>
            <a:off x="4597400" y="380769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472429" y="4455795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18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953884" y="43986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886450" y="456946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874385" y="456533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5714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863590" y="4560887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789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855335" y="455612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6349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849620" y="4551362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729" y="0"/>
                </a:lnTo>
              </a:path>
            </a:pathLst>
          </a:custGeom>
          <a:ln w="5714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844222" y="4546917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524" y="0"/>
                </a:lnTo>
              </a:path>
            </a:pathLst>
          </a:custGeom>
          <a:ln w="5714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839460" y="454247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834380" y="453771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6349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830570" y="4532947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82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827606" y="452850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69756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823902" y="452374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4" y="0"/>
                </a:lnTo>
              </a:path>
            </a:pathLst>
          </a:custGeom>
          <a:ln w="6350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821045" y="4518977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818716" y="45145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536" y="0"/>
                </a:lnTo>
              </a:path>
            </a:pathLst>
          </a:custGeom>
          <a:ln w="5714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816388" y="451008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93" y="0"/>
                </a:lnTo>
              </a:path>
            </a:pathLst>
          </a:custGeom>
          <a:ln w="5715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814060" y="450532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49" y="0"/>
                </a:lnTo>
              </a:path>
            </a:pathLst>
          </a:custGeom>
          <a:ln w="6350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812578" y="45005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813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811096" y="449611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76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809403" y="4491354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63" y="0"/>
                </a:lnTo>
              </a:path>
            </a:pathLst>
          </a:custGeom>
          <a:ln w="6350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808345" y="448690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6349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807075" y="44821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19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806440" y="447802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805805" y="447294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805170" y="446595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804958" y="445897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053" y="0"/>
                </a:lnTo>
              </a:path>
            </a:pathLst>
          </a:custGeom>
          <a:ln w="6349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804746" y="4454525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476" y="0"/>
                </a:lnTo>
              </a:path>
            </a:pathLst>
          </a:custGeom>
          <a:ln w="5079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805170" y="444976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805170" y="444563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079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805646" y="444119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677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806440" y="4436109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49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807075" y="44313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5715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808345" y="44272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6349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809191" y="442214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586" y="0"/>
                </a:lnTo>
              </a:path>
            </a:pathLst>
          </a:custGeom>
          <a:ln w="6350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810885" y="441737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812366" y="4412932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236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813848" y="440817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273" y="0"/>
                </a:lnTo>
              </a:path>
            </a:pathLst>
          </a:custGeom>
          <a:ln w="6350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816388" y="440372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93" y="0"/>
                </a:lnTo>
              </a:path>
            </a:pathLst>
          </a:custGeom>
          <a:ln w="5079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818505" y="439896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820727" y="439451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515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823585" y="4389754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6349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827183" y="4379595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603" y="0"/>
                </a:lnTo>
              </a:path>
            </a:pathLst>
          </a:custGeom>
          <a:ln w="16510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840095" y="4356735"/>
            <a:ext cx="144780" cy="15240"/>
          </a:xfrm>
          <a:custGeom>
            <a:avLst/>
            <a:gdLst/>
            <a:ahLst/>
            <a:cxnLst/>
            <a:rect l="l" t="t" r="r" b="b"/>
            <a:pathLst>
              <a:path w="144779" h="15239">
                <a:moveTo>
                  <a:pt x="144780" y="15240"/>
                </a:moveTo>
                <a:lnTo>
                  <a:pt x="0" y="15240"/>
                </a:lnTo>
                <a:lnTo>
                  <a:pt x="3175" y="12064"/>
                </a:lnTo>
                <a:lnTo>
                  <a:pt x="5080" y="10794"/>
                </a:lnTo>
                <a:lnTo>
                  <a:pt x="7620" y="8254"/>
                </a:lnTo>
                <a:lnTo>
                  <a:pt x="9525" y="6984"/>
                </a:lnTo>
                <a:lnTo>
                  <a:pt x="12065" y="4444"/>
                </a:lnTo>
                <a:lnTo>
                  <a:pt x="13970" y="3809"/>
                </a:lnTo>
                <a:lnTo>
                  <a:pt x="15240" y="2539"/>
                </a:lnTo>
                <a:lnTo>
                  <a:pt x="17145" y="1269"/>
                </a:lnTo>
                <a:lnTo>
                  <a:pt x="19050" y="634"/>
                </a:lnTo>
                <a:lnTo>
                  <a:pt x="19685" y="0"/>
                </a:lnTo>
                <a:lnTo>
                  <a:pt x="125095" y="0"/>
                </a:lnTo>
                <a:lnTo>
                  <a:pt x="125730" y="634"/>
                </a:lnTo>
                <a:lnTo>
                  <a:pt x="127635" y="1269"/>
                </a:lnTo>
                <a:lnTo>
                  <a:pt x="129540" y="2539"/>
                </a:lnTo>
                <a:lnTo>
                  <a:pt x="130810" y="3809"/>
                </a:lnTo>
                <a:lnTo>
                  <a:pt x="132715" y="4444"/>
                </a:lnTo>
                <a:lnTo>
                  <a:pt x="135255" y="6984"/>
                </a:lnTo>
                <a:lnTo>
                  <a:pt x="137160" y="8254"/>
                </a:lnTo>
                <a:lnTo>
                  <a:pt x="139700" y="10794"/>
                </a:lnTo>
                <a:lnTo>
                  <a:pt x="141605" y="12064"/>
                </a:lnTo>
                <a:lnTo>
                  <a:pt x="144780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859780" y="4341495"/>
            <a:ext cx="105410" cy="15240"/>
          </a:xfrm>
          <a:custGeom>
            <a:avLst/>
            <a:gdLst/>
            <a:ahLst/>
            <a:cxnLst/>
            <a:rect l="l" t="t" r="r" b="b"/>
            <a:pathLst>
              <a:path w="105410" h="15239">
                <a:moveTo>
                  <a:pt x="53975" y="635"/>
                </a:moveTo>
                <a:lnTo>
                  <a:pt x="51435" y="635"/>
                </a:lnTo>
                <a:lnTo>
                  <a:pt x="52705" y="0"/>
                </a:lnTo>
                <a:lnTo>
                  <a:pt x="53975" y="635"/>
                </a:lnTo>
                <a:close/>
              </a:path>
              <a:path w="105410" h="15239">
                <a:moveTo>
                  <a:pt x="65405" y="1270"/>
                </a:moveTo>
                <a:lnTo>
                  <a:pt x="40005" y="1270"/>
                </a:lnTo>
                <a:lnTo>
                  <a:pt x="41910" y="635"/>
                </a:lnTo>
                <a:lnTo>
                  <a:pt x="63500" y="635"/>
                </a:lnTo>
                <a:lnTo>
                  <a:pt x="65405" y="1270"/>
                </a:lnTo>
                <a:close/>
              </a:path>
              <a:path w="105410" h="15239">
                <a:moveTo>
                  <a:pt x="69215" y="1905"/>
                </a:moveTo>
                <a:lnTo>
                  <a:pt x="36195" y="1905"/>
                </a:lnTo>
                <a:lnTo>
                  <a:pt x="38100" y="1270"/>
                </a:lnTo>
                <a:lnTo>
                  <a:pt x="67310" y="1270"/>
                </a:lnTo>
                <a:lnTo>
                  <a:pt x="69215" y="1905"/>
                </a:lnTo>
                <a:close/>
              </a:path>
              <a:path w="105410" h="15239">
                <a:moveTo>
                  <a:pt x="73025" y="2540"/>
                </a:moveTo>
                <a:lnTo>
                  <a:pt x="32385" y="2540"/>
                </a:lnTo>
                <a:lnTo>
                  <a:pt x="34290" y="1905"/>
                </a:lnTo>
                <a:lnTo>
                  <a:pt x="71120" y="1905"/>
                </a:lnTo>
                <a:lnTo>
                  <a:pt x="73025" y="2540"/>
                </a:lnTo>
                <a:close/>
              </a:path>
              <a:path w="105410" h="15239">
                <a:moveTo>
                  <a:pt x="81915" y="5080"/>
                </a:moveTo>
                <a:lnTo>
                  <a:pt x="23495" y="5080"/>
                </a:lnTo>
                <a:lnTo>
                  <a:pt x="25400" y="4445"/>
                </a:lnTo>
                <a:lnTo>
                  <a:pt x="26670" y="3810"/>
                </a:lnTo>
                <a:lnTo>
                  <a:pt x="30480" y="2540"/>
                </a:lnTo>
                <a:lnTo>
                  <a:pt x="74930" y="2540"/>
                </a:lnTo>
                <a:lnTo>
                  <a:pt x="78740" y="3810"/>
                </a:lnTo>
                <a:lnTo>
                  <a:pt x="80010" y="4445"/>
                </a:lnTo>
                <a:lnTo>
                  <a:pt x="81915" y="5080"/>
                </a:lnTo>
                <a:close/>
              </a:path>
              <a:path w="105410" h="15239">
                <a:moveTo>
                  <a:pt x="105410" y="15240"/>
                </a:moveTo>
                <a:lnTo>
                  <a:pt x="0" y="15240"/>
                </a:lnTo>
                <a:lnTo>
                  <a:pt x="635" y="14605"/>
                </a:lnTo>
                <a:lnTo>
                  <a:pt x="2540" y="13970"/>
                </a:lnTo>
                <a:lnTo>
                  <a:pt x="3810" y="12700"/>
                </a:lnTo>
                <a:lnTo>
                  <a:pt x="5715" y="12065"/>
                </a:lnTo>
                <a:lnTo>
                  <a:pt x="7620" y="10795"/>
                </a:lnTo>
                <a:lnTo>
                  <a:pt x="8890" y="10160"/>
                </a:lnTo>
                <a:lnTo>
                  <a:pt x="14605" y="8255"/>
                </a:lnTo>
                <a:lnTo>
                  <a:pt x="15875" y="6985"/>
                </a:lnTo>
                <a:lnTo>
                  <a:pt x="21590" y="5080"/>
                </a:lnTo>
                <a:lnTo>
                  <a:pt x="83820" y="5080"/>
                </a:lnTo>
                <a:lnTo>
                  <a:pt x="89535" y="6985"/>
                </a:lnTo>
                <a:lnTo>
                  <a:pt x="90805" y="8255"/>
                </a:lnTo>
                <a:lnTo>
                  <a:pt x="96520" y="10160"/>
                </a:lnTo>
                <a:lnTo>
                  <a:pt x="97790" y="10795"/>
                </a:lnTo>
                <a:lnTo>
                  <a:pt x="99695" y="12065"/>
                </a:lnTo>
                <a:lnTo>
                  <a:pt x="101600" y="12700"/>
                </a:lnTo>
                <a:lnTo>
                  <a:pt x="102870" y="13970"/>
                </a:lnTo>
                <a:lnTo>
                  <a:pt x="104775" y="14605"/>
                </a:lnTo>
                <a:lnTo>
                  <a:pt x="105410" y="1524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 txBox="1"/>
          <p:nvPr/>
        </p:nvSpPr>
        <p:spPr>
          <a:xfrm>
            <a:off x="5883275" y="436776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1870710" y="5751195"/>
            <a:ext cx="1513205" cy="678180"/>
          </a:xfrm>
          <a:custGeom>
            <a:avLst/>
            <a:gdLst/>
            <a:ahLst/>
            <a:cxnLst/>
            <a:rect l="l" t="t" r="r" b="b"/>
            <a:pathLst>
              <a:path w="1513204" h="678179">
                <a:moveTo>
                  <a:pt x="1513205" y="678180"/>
                </a:moveTo>
                <a:lnTo>
                  <a:pt x="0" y="0"/>
                </a:lnTo>
              </a:path>
            </a:pathLst>
          </a:custGeom>
          <a:ln w="38100">
            <a:solidFill>
              <a:srgbClr val="4E80BD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870710" y="5734050"/>
            <a:ext cx="101600" cy="104139"/>
          </a:xfrm>
          <a:custGeom>
            <a:avLst/>
            <a:gdLst/>
            <a:ahLst/>
            <a:cxnLst/>
            <a:rect l="l" t="t" r="r" b="b"/>
            <a:pathLst>
              <a:path w="101600" h="104139">
                <a:moveTo>
                  <a:pt x="0" y="17145"/>
                </a:moveTo>
                <a:lnTo>
                  <a:pt x="54610" y="104140"/>
                </a:lnTo>
                <a:lnTo>
                  <a:pt x="0" y="17145"/>
                </a:lnTo>
                <a:lnTo>
                  <a:pt x="101600" y="0"/>
                </a:lnTo>
                <a:lnTo>
                  <a:pt x="0" y="17145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661025" y="6080125"/>
            <a:ext cx="1692275" cy="0"/>
          </a:xfrm>
          <a:custGeom>
            <a:avLst/>
            <a:gdLst/>
            <a:ahLst/>
            <a:cxnLst/>
            <a:rect l="l" t="t" r="r" b="b"/>
            <a:pathLst>
              <a:path w="1692275">
                <a:moveTo>
                  <a:pt x="0" y="0"/>
                </a:moveTo>
                <a:lnTo>
                  <a:pt x="1692275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647055" y="6073140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215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637212" y="6065202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900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630862" y="6057582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625465" y="6049962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>
                <a:moveTo>
                  <a:pt x="0" y="0"/>
                </a:moveTo>
                <a:lnTo>
                  <a:pt x="1763395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621337" y="6042025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>
                <a:moveTo>
                  <a:pt x="0" y="0"/>
                </a:moveTo>
                <a:lnTo>
                  <a:pt x="1771650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616575" y="6030912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175" y="0"/>
                </a:lnTo>
              </a:path>
            </a:pathLst>
          </a:custGeom>
          <a:ln w="15875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617210" y="6028690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905" y="0"/>
                </a:lnTo>
              </a:path>
            </a:pathLst>
          </a:custGeom>
          <a:ln w="6349">
            <a:solidFill>
              <a:srgbClr val="9F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5614987" y="601980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614352" y="6011545"/>
            <a:ext cx="1785620" cy="0"/>
          </a:xfrm>
          <a:custGeom>
            <a:avLst/>
            <a:gdLst/>
            <a:ahLst/>
            <a:cxnLst/>
            <a:rect l="l" t="t" r="r" b="b"/>
            <a:pathLst>
              <a:path w="1785620">
                <a:moveTo>
                  <a:pt x="0" y="0"/>
                </a:moveTo>
                <a:lnTo>
                  <a:pt x="1785620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614035" y="600455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89">
            <a:solidFill>
              <a:srgbClr val="A3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614035" y="599598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42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614035" y="598455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5875">
            <a:solidFill>
              <a:srgbClr val="A52E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614035" y="597312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614035" y="596550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614035" y="595788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5614035" y="59499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614035" y="594232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614035" y="593471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C31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614035" y="592709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614035" y="591947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614035" y="59118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614035" y="590391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614035" y="589629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614035" y="588486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614035" y="587343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614035" y="586581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5614035" y="585787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614035" y="5850254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614035" y="583882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614035" y="582739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614035" y="581977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614035" y="581183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614035" y="580421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614035" y="579691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614035" y="578897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614035" y="578135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F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614035" y="577373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C0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614035" y="576580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614035" y="575817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614035" y="575056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5614035" y="574294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614035" y="573532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5614035" y="572770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5614035" y="571976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5614035" y="569722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89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614035" y="57086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6509">
            <a:solidFill>
              <a:srgbClr val="C93B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5614670" y="568134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4">
                <a:moveTo>
                  <a:pt x="0" y="0"/>
                </a:moveTo>
                <a:lnTo>
                  <a:pt x="1784985" y="0"/>
                </a:lnTo>
              </a:path>
            </a:pathLst>
          </a:custGeom>
          <a:ln w="24130">
            <a:solidFill>
              <a:srgbClr val="CA3A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5620702" y="565848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602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5636260" y="5635625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70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614282" y="562388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614035" y="570039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5613725" y="600710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5690235" y="6083300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0" y="0"/>
                </a:moveTo>
                <a:lnTo>
                  <a:pt x="1633855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7324090" y="601630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400290" y="570039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7333298" y="5624443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690235" y="5624195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16338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039360" y="4714240"/>
            <a:ext cx="975360" cy="894080"/>
          </a:xfrm>
          <a:custGeom>
            <a:avLst/>
            <a:gdLst/>
            <a:ahLst/>
            <a:cxnLst/>
            <a:rect l="l" t="t" r="r" b="b"/>
            <a:pathLst>
              <a:path w="975360" h="894079">
                <a:moveTo>
                  <a:pt x="0" y="0"/>
                </a:moveTo>
                <a:lnTo>
                  <a:pt x="975360" y="89408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912485" y="5507990"/>
            <a:ext cx="102235" cy="100330"/>
          </a:xfrm>
          <a:custGeom>
            <a:avLst/>
            <a:gdLst/>
            <a:ahLst/>
            <a:cxnLst/>
            <a:rect l="l" t="t" r="r" b="b"/>
            <a:pathLst>
              <a:path w="102235" h="100329">
                <a:moveTo>
                  <a:pt x="102235" y="100330"/>
                </a:moveTo>
                <a:lnTo>
                  <a:pt x="77470" y="0"/>
                </a:lnTo>
                <a:lnTo>
                  <a:pt x="102235" y="100330"/>
                </a:lnTo>
                <a:lnTo>
                  <a:pt x="0" y="83820"/>
                </a:lnTo>
                <a:lnTo>
                  <a:pt x="102235" y="10033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339080" y="5101272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327015" y="509682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5318125" y="509238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311140" y="508793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252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5304790" y="5083492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634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299710" y="5079047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>
                <a:moveTo>
                  <a:pt x="0" y="0"/>
                </a:moveTo>
                <a:lnTo>
                  <a:pt x="137794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294630" y="5074602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5289762" y="506984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691" y="0"/>
                </a:lnTo>
              </a:path>
            </a:pathLst>
          </a:custGeom>
          <a:ln w="6350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5285951" y="5065077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311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283200" y="506063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49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279390" y="505618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4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5277167" y="50517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197" y="0"/>
                </a:lnTo>
              </a:path>
            </a:pathLst>
          </a:custGeom>
          <a:ln w="5714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274945" y="504729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5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272616" y="504285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404" y="0"/>
                </a:lnTo>
              </a:path>
            </a:pathLst>
          </a:custGeom>
          <a:ln w="5714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270076" y="503809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061" y="0"/>
                </a:lnTo>
              </a:path>
            </a:pathLst>
          </a:custGeom>
          <a:ln w="6350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268595" y="5033327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659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267113" y="502888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623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265631" y="502443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264785" y="501999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5263515" y="50155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262880" y="501142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66" y="0"/>
                </a:lnTo>
              </a:path>
            </a:pathLst>
          </a:custGeom>
          <a:ln w="6350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262245" y="500634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261610" y="499935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261610" y="499872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206" y="0"/>
                </a:lnTo>
              </a:path>
            </a:pathLst>
          </a:custGeom>
          <a:ln w="3810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261610" y="499268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261610" y="498824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261610" y="498411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079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261610" y="497967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6350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262245" y="497459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042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262880" y="4970145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66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263515" y="496570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264785" y="496093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14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265631" y="4956492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267537" y="4952365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76" y="0"/>
                </a:lnTo>
              </a:path>
            </a:pathLst>
          </a:custGeom>
          <a:ln w="5079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268806" y="494760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270288" y="494284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638" y="0"/>
                </a:lnTo>
              </a:path>
            </a:pathLst>
          </a:custGeom>
          <a:ln w="6350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273251" y="4938395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711" y="0"/>
                </a:lnTo>
              </a:path>
            </a:pathLst>
          </a:custGeom>
          <a:ln w="5080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274945" y="49336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277273" y="4929187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279813" y="49247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588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283200" y="4914900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16509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296217" y="4892040"/>
            <a:ext cx="145415" cy="15240"/>
          </a:xfrm>
          <a:custGeom>
            <a:avLst/>
            <a:gdLst/>
            <a:ahLst/>
            <a:cxnLst/>
            <a:rect l="l" t="t" r="r" b="b"/>
            <a:pathLst>
              <a:path w="145414" h="15239">
                <a:moveTo>
                  <a:pt x="145097" y="15240"/>
                </a:moveTo>
                <a:lnTo>
                  <a:pt x="0" y="15240"/>
                </a:lnTo>
                <a:lnTo>
                  <a:pt x="952" y="14604"/>
                </a:lnTo>
                <a:lnTo>
                  <a:pt x="4762" y="10794"/>
                </a:lnTo>
                <a:lnTo>
                  <a:pt x="6667" y="9524"/>
                </a:lnTo>
                <a:lnTo>
                  <a:pt x="9207" y="6984"/>
                </a:lnTo>
                <a:lnTo>
                  <a:pt x="11112" y="6349"/>
                </a:lnTo>
                <a:lnTo>
                  <a:pt x="12382" y="5079"/>
                </a:lnTo>
                <a:lnTo>
                  <a:pt x="14287" y="3809"/>
                </a:lnTo>
                <a:lnTo>
                  <a:pt x="15557" y="2539"/>
                </a:lnTo>
                <a:lnTo>
                  <a:pt x="17462" y="1904"/>
                </a:lnTo>
                <a:lnTo>
                  <a:pt x="18732" y="634"/>
                </a:lnTo>
                <a:lnTo>
                  <a:pt x="20637" y="0"/>
                </a:lnTo>
                <a:lnTo>
                  <a:pt x="124777" y="0"/>
                </a:lnTo>
                <a:lnTo>
                  <a:pt x="126047" y="634"/>
                </a:lnTo>
                <a:lnTo>
                  <a:pt x="127952" y="1904"/>
                </a:lnTo>
                <a:lnTo>
                  <a:pt x="129222" y="2539"/>
                </a:lnTo>
                <a:lnTo>
                  <a:pt x="131127" y="3809"/>
                </a:lnTo>
                <a:lnTo>
                  <a:pt x="132397" y="5079"/>
                </a:lnTo>
                <a:lnTo>
                  <a:pt x="134302" y="6349"/>
                </a:lnTo>
                <a:lnTo>
                  <a:pt x="135572" y="6984"/>
                </a:lnTo>
                <a:lnTo>
                  <a:pt x="136842" y="8254"/>
                </a:lnTo>
                <a:lnTo>
                  <a:pt x="138747" y="9524"/>
                </a:lnTo>
                <a:lnTo>
                  <a:pt x="141287" y="12064"/>
                </a:lnTo>
                <a:lnTo>
                  <a:pt x="143192" y="13334"/>
                </a:lnTo>
                <a:lnTo>
                  <a:pt x="145097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316855" y="4877435"/>
            <a:ext cx="104139" cy="14604"/>
          </a:xfrm>
          <a:custGeom>
            <a:avLst/>
            <a:gdLst/>
            <a:ahLst/>
            <a:cxnLst/>
            <a:rect l="l" t="t" r="r" b="b"/>
            <a:pathLst>
              <a:path w="104139" h="14604">
                <a:moveTo>
                  <a:pt x="55880" y="635"/>
                </a:moveTo>
                <a:lnTo>
                  <a:pt x="48260" y="635"/>
                </a:lnTo>
                <a:lnTo>
                  <a:pt x="50165" y="0"/>
                </a:lnTo>
                <a:lnTo>
                  <a:pt x="53975" y="0"/>
                </a:lnTo>
                <a:lnTo>
                  <a:pt x="55880" y="635"/>
                </a:lnTo>
                <a:close/>
              </a:path>
              <a:path w="104139" h="14604">
                <a:moveTo>
                  <a:pt x="64770" y="1270"/>
                </a:moveTo>
                <a:lnTo>
                  <a:pt x="38735" y="1270"/>
                </a:lnTo>
                <a:lnTo>
                  <a:pt x="40640" y="635"/>
                </a:lnTo>
                <a:lnTo>
                  <a:pt x="62865" y="635"/>
                </a:lnTo>
                <a:lnTo>
                  <a:pt x="64770" y="1270"/>
                </a:lnTo>
                <a:close/>
              </a:path>
              <a:path w="104139" h="14604">
                <a:moveTo>
                  <a:pt x="68580" y="1905"/>
                </a:moveTo>
                <a:lnTo>
                  <a:pt x="34925" y="1905"/>
                </a:lnTo>
                <a:lnTo>
                  <a:pt x="36830" y="1270"/>
                </a:lnTo>
                <a:lnTo>
                  <a:pt x="66675" y="1270"/>
                </a:lnTo>
                <a:lnTo>
                  <a:pt x="68580" y="1905"/>
                </a:lnTo>
                <a:close/>
              </a:path>
              <a:path w="104139" h="14604">
                <a:moveTo>
                  <a:pt x="72390" y="2540"/>
                </a:moveTo>
                <a:lnTo>
                  <a:pt x="31115" y="2540"/>
                </a:lnTo>
                <a:lnTo>
                  <a:pt x="33020" y="1905"/>
                </a:lnTo>
                <a:lnTo>
                  <a:pt x="70485" y="1905"/>
                </a:lnTo>
                <a:lnTo>
                  <a:pt x="72390" y="2540"/>
                </a:lnTo>
                <a:close/>
              </a:path>
              <a:path w="104139" h="14604">
                <a:moveTo>
                  <a:pt x="78105" y="3810"/>
                </a:moveTo>
                <a:lnTo>
                  <a:pt x="26035" y="3810"/>
                </a:lnTo>
                <a:lnTo>
                  <a:pt x="29845" y="2540"/>
                </a:lnTo>
                <a:lnTo>
                  <a:pt x="74295" y="2540"/>
                </a:lnTo>
                <a:lnTo>
                  <a:pt x="78105" y="3810"/>
                </a:lnTo>
                <a:close/>
              </a:path>
              <a:path w="104139" h="14604">
                <a:moveTo>
                  <a:pt x="104140" y="14605"/>
                </a:moveTo>
                <a:lnTo>
                  <a:pt x="0" y="14605"/>
                </a:lnTo>
                <a:lnTo>
                  <a:pt x="1270" y="13335"/>
                </a:lnTo>
                <a:lnTo>
                  <a:pt x="3175" y="12700"/>
                </a:lnTo>
                <a:lnTo>
                  <a:pt x="5080" y="11430"/>
                </a:lnTo>
                <a:lnTo>
                  <a:pt x="6350" y="10795"/>
                </a:lnTo>
                <a:lnTo>
                  <a:pt x="10160" y="9525"/>
                </a:lnTo>
                <a:lnTo>
                  <a:pt x="11430" y="8255"/>
                </a:lnTo>
                <a:lnTo>
                  <a:pt x="17145" y="6350"/>
                </a:lnTo>
                <a:lnTo>
                  <a:pt x="18415" y="5715"/>
                </a:lnTo>
                <a:lnTo>
                  <a:pt x="24130" y="3810"/>
                </a:lnTo>
                <a:lnTo>
                  <a:pt x="79375" y="3810"/>
                </a:lnTo>
                <a:lnTo>
                  <a:pt x="88900" y="6985"/>
                </a:lnTo>
                <a:lnTo>
                  <a:pt x="90170" y="7620"/>
                </a:lnTo>
                <a:lnTo>
                  <a:pt x="92075" y="8255"/>
                </a:lnTo>
                <a:lnTo>
                  <a:pt x="93980" y="9525"/>
                </a:lnTo>
                <a:lnTo>
                  <a:pt x="95250" y="10160"/>
                </a:lnTo>
                <a:lnTo>
                  <a:pt x="99060" y="11430"/>
                </a:lnTo>
                <a:lnTo>
                  <a:pt x="100330" y="12700"/>
                </a:lnTo>
                <a:lnTo>
                  <a:pt x="102235" y="13335"/>
                </a:lnTo>
                <a:lnTo>
                  <a:pt x="104140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 txBox="1"/>
          <p:nvPr/>
        </p:nvSpPr>
        <p:spPr>
          <a:xfrm>
            <a:off x="5299075" y="4901801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2719705" y="4009390"/>
            <a:ext cx="650875" cy="351790"/>
          </a:xfrm>
          <a:custGeom>
            <a:avLst/>
            <a:gdLst/>
            <a:ahLst/>
            <a:cxnLst/>
            <a:rect l="l" t="t" r="r" b="b"/>
            <a:pathLst>
              <a:path w="650875" h="351789">
                <a:moveTo>
                  <a:pt x="0" y="0"/>
                </a:moveTo>
                <a:lnTo>
                  <a:pt x="650875" y="35179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267710" y="4269740"/>
            <a:ext cx="102870" cy="100330"/>
          </a:xfrm>
          <a:custGeom>
            <a:avLst/>
            <a:gdLst/>
            <a:ahLst/>
            <a:cxnLst/>
            <a:rect l="l" t="t" r="r" b="b"/>
            <a:pathLst>
              <a:path w="102870" h="100329">
                <a:moveTo>
                  <a:pt x="102870" y="91440"/>
                </a:moveTo>
                <a:lnTo>
                  <a:pt x="54610" y="0"/>
                </a:lnTo>
                <a:lnTo>
                  <a:pt x="102870" y="91440"/>
                </a:lnTo>
                <a:lnTo>
                  <a:pt x="0" y="100330"/>
                </a:lnTo>
                <a:lnTo>
                  <a:pt x="102870" y="9144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904490" y="4218622"/>
            <a:ext cx="59055" cy="0"/>
          </a:xfrm>
          <a:custGeom>
            <a:avLst/>
            <a:gdLst/>
            <a:ahLst/>
            <a:cxnLst/>
            <a:rect l="l" t="t" r="r" b="b"/>
            <a:pathLst>
              <a:path w="59055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892425" y="4214177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883535" y="420973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876232" y="420528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569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2870200" y="4200842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634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2865120" y="4196397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4">
                <a:moveTo>
                  <a:pt x="0" y="0"/>
                </a:moveTo>
                <a:lnTo>
                  <a:pt x="137794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2860040" y="4191952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2856018" y="418750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98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2851785" y="4182745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4464" y="0"/>
                </a:lnTo>
              </a:path>
            </a:pathLst>
          </a:custGeom>
          <a:ln w="6350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2848610" y="417798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49" y="0"/>
                </a:lnTo>
              </a:path>
            </a:pathLst>
          </a:custGeom>
          <a:ln w="5714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2844800" y="417353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4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2842577" y="4169092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5714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2840355" y="4164647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324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838026" y="416020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81" y="0"/>
                </a:lnTo>
              </a:path>
            </a:pathLst>
          </a:custGeom>
          <a:ln w="5714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2835910" y="4155757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6214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2834851" y="4151629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5">
                <a:moveTo>
                  <a:pt x="0" y="0"/>
                </a:moveTo>
                <a:lnTo>
                  <a:pt x="198331" y="0"/>
                </a:lnTo>
              </a:path>
            </a:pathLst>
          </a:custGeom>
          <a:ln w="6350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2832523" y="414655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988" y="0"/>
                </a:lnTo>
              </a:path>
            </a:pathLst>
          </a:custGeom>
          <a:ln w="6350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831041" y="414178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830195" y="413734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2828925" y="4132897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85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2828290" y="4128770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55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827655" y="412432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5080">
            <a:solidFill>
              <a:srgbClr val="6B4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827020" y="411765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10794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827020" y="411099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6350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2827020" y="4105909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6350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2827020" y="410114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2827020" y="40970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6349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2827655" y="409257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5080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2828290" y="4088129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55" y="0"/>
                </a:lnTo>
              </a:path>
            </a:pathLst>
          </a:custGeom>
          <a:ln w="6349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2828925" y="4083684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85" y="0"/>
                </a:lnTo>
              </a:path>
            </a:pathLst>
          </a:custGeom>
          <a:ln w="5079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2829983" y="407924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91" y="0"/>
                </a:lnTo>
              </a:path>
            </a:pathLst>
          </a:custGeom>
          <a:ln w="6350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2830830" y="407447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375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2832735" y="4070350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564" y="0"/>
                </a:lnTo>
              </a:path>
            </a:pathLst>
          </a:custGeom>
          <a:ln w="6350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834216" y="406495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01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836121" y="4060825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5791" y="0"/>
                </a:lnTo>
              </a:path>
            </a:pathLst>
          </a:custGeom>
          <a:ln w="5080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2837815" y="405637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405" y="0"/>
                </a:lnTo>
              </a:path>
            </a:pathLst>
          </a:custGeom>
          <a:ln w="6349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2839931" y="405161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4">
                <a:moveTo>
                  <a:pt x="0" y="0"/>
                </a:moveTo>
                <a:lnTo>
                  <a:pt x="188171" y="0"/>
                </a:lnTo>
              </a:path>
            </a:pathLst>
          </a:custGeom>
          <a:ln w="5715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2842471" y="404717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091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2844800" y="404272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5" y="0"/>
                </a:lnTo>
              </a:path>
            </a:pathLst>
          </a:custGeom>
          <a:ln w="5714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2848186" y="4032885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2085" y="0"/>
                </a:lnTo>
              </a:path>
            </a:pathLst>
          </a:custGeom>
          <a:ln w="16510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860675" y="4010025"/>
            <a:ext cx="146685" cy="15240"/>
          </a:xfrm>
          <a:custGeom>
            <a:avLst/>
            <a:gdLst/>
            <a:ahLst/>
            <a:cxnLst/>
            <a:rect l="l" t="t" r="r" b="b"/>
            <a:pathLst>
              <a:path w="146685" h="15239">
                <a:moveTo>
                  <a:pt x="146685" y="15240"/>
                </a:moveTo>
                <a:lnTo>
                  <a:pt x="0" y="15240"/>
                </a:lnTo>
                <a:lnTo>
                  <a:pt x="1270" y="13969"/>
                </a:lnTo>
                <a:lnTo>
                  <a:pt x="3175" y="12699"/>
                </a:lnTo>
                <a:lnTo>
                  <a:pt x="6985" y="8889"/>
                </a:lnTo>
                <a:lnTo>
                  <a:pt x="8890" y="7619"/>
                </a:lnTo>
                <a:lnTo>
                  <a:pt x="10160" y="6984"/>
                </a:lnTo>
                <a:lnTo>
                  <a:pt x="12065" y="5714"/>
                </a:lnTo>
                <a:lnTo>
                  <a:pt x="14605" y="3174"/>
                </a:lnTo>
                <a:lnTo>
                  <a:pt x="16510" y="2539"/>
                </a:lnTo>
                <a:lnTo>
                  <a:pt x="17780" y="1269"/>
                </a:lnTo>
                <a:lnTo>
                  <a:pt x="19684" y="0"/>
                </a:lnTo>
                <a:lnTo>
                  <a:pt x="127000" y="0"/>
                </a:lnTo>
                <a:lnTo>
                  <a:pt x="128905" y="1269"/>
                </a:lnTo>
                <a:lnTo>
                  <a:pt x="130175" y="2539"/>
                </a:lnTo>
                <a:lnTo>
                  <a:pt x="132080" y="3174"/>
                </a:lnTo>
                <a:lnTo>
                  <a:pt x="134620" y="5714"/>
                </a:lnTo>
                <a:lnTo>
                  <a:pt x="136525" y="6984"/>
                </a:lnTo>
                <a:lnTo>
                  <a:pt x="137795" y="7619"/>
                </a:lnTo>
                <a:lnTo>
                  <a:pt x="139700" y="8889"/>
                </a:lnTo>
                <a:lnTo>
                  <a:pt x="143510" y="12699"/>
                </a:lnTo>
                <a:lnTo>
                  <a:pt x="145415" y="13969"/>
                </a:lnTo>
                <a:lnTo>
                  <a:pt x="146685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880360" y="3995420"/>
            <a:ext cx="107314" cy="14604"/>
          </a:xfrm>
          <a:custGeom>
            <a:avLst/>
            <a:gdLst/>
            <a:ahLst/>
            <a:cxnLst/>
            <a:rect l="l" t="t" r="r" b="b"/>
            <a:pathLst>
              <a:path w="107314" h="14604">
                <a:moveTo>
                  <a:pt x="64770" y="635"/>
                </a:moveTo>
                <a:lnTo>
                  <a:pt x="42545" y="635"/>
                </a:lnTo>
                <a:lnTo>
                  <a:pt x="44450" y="0"/>
                </a:lnTo>
                <a:lnTo>
                  <a:pt x="62865" y="0"/>
                </a:lnTo>
                <a:lnTo>
                  <a:pt x="64770" y="635"/>
                </a:lnTo>
                <a:close/>
              </a:path>
              <a:path w="107314" h="14604">
                <a:moveTo>
                  <a:pt x="70485" y="1270"/>
                </a:moveTo>
                <a:lnTo>
                  <a:pt x="36830" y="1270"/>
                </a:lnTo>
                <a:lnTo>
                  <a:pt x="38735" y="635"/>
                </a:lnTo>
                <a:lnTo>
                  <a:pt x="68580" y="635"/>
                </a:lnTo>
                <a:lnTo>
                  <a:pt x="70485" y="1270"/>
                </a:lnTo>
                <a:close/>
              </a:path>
              <a:path w="107314" h="14604">
                <a:moveTo>
                  <a:pt x="76200" y="2540"/>
                </a:moveTo>
                <a:lnTo>
                  <a:pt x="31115" y="2540"/>
                </a:lnTo>
                <a:lnTo>
                  <a:pt x="34925" y="1270"/>
                </a:lnTo>
                <a:lnTo>
                  <a:pt x="72390" y="1270"/>
                </a:lnTo>
                <a:lnTo>
                  <a:pt x="76200" y="2540"/>
                </a:lnTo>
                <a:close/>
              </a:path>
              <a:path w="107314" h="14604">
                <a:moveTo>
                  <a:pt x="83185" y="4445"/>
                </a:moveTo>
                <a:lnTo>
                  <a:pt x="24130" y="4445"/>
                </a:lnTo>
                <a:lnTo>
                  <a:pt x="29845" y="2540"/>
                </a:lnTo>
                <a:lnTo>
                  <a:pt x="78105" y="2540"/>
                </a:lnTo>
                <a:lnTo>
                  <a:pt x="79375" y="3175"/>
                </a:lnTo>
                <a:lnTo>
                  <a:pt x="83185" y="4445"/>
                </a:lnTo>
                <a:close/>
              </a:path>
              <a:path w="107314" h="14604">
                <a:moveTo>
                  <a:pt x="107315" y="14605"/>
                </a:moveTo>
                <a:lnTo>
                  <a:pt x="0" y="14605"/>
                </a:lnTo>
                <a:lnTo>
                  <a:pt x="1905" y="13970"/>
                </a:lnTo>
                <a:lnTo>
                  <a:pt x="3175" y="12700"/>
                </a:lnTo>
                <a:lnTo>
                  <a:pt x="5080" y="12065"/>
                </a:lnTo>
                <a:lnTo>
                  <a:pt x="6350" y="11430"/>
                </a:lnTo>
                <a:lnTo>
                  <a:pt x="8255" y="10160"/>
                </a:lnTo>
                <a:lnTo>
                  <a:pt x="12065" y="8890"/>
                </a:lnTo>
                <a:lnTo>
                  <a:pt x="13335" y="8255"/>
                </a:lnTo>
                <a:lnTo>
                  <a:pt x="15240" y="6985"/>
                </a:lnTo>
                <a:lnTo>
                  <a:pt x="19050" y="5715"/>
                </a:lnTo>
                <a:lnTo>
                  <a:pt x="20320" y="5080"/>
                </a:lnTo>
                <a:lnTo>
                  <a:pt x="22225" y="4445"/>
                </a:lnTo>
                <a:lnTo>
                  <a:pt x="85090" y="4445"/>
                </a:lnTo>
                <a:lnTo>
                  <a:pt x="88900" y="5715"/>
                </a:lnTo>
                <a:lnTo>
                  <a:pt x="90170" y="6350"/>
                </a:lnTo>
                <a:lnTo>
                  <a:pt x="92075" y="6985"/>
                </a:lnTo>
                <a:lnTo>
                  <a:pt x="93980" y="8255"/>
                </a:lnTo>
                <a:lnTo>
                  <a:pt x="95885" y="8890"/>
                </a:lnTo>
                <a:lnTo>
                  <a:pt x="97155" y="9525"/>
                </a:lnTo>
                <a:lnTo>
                  <a:pt x="99060" y="10160"/>
                </a:lnTo>
                <a:lnTo>
                  <a:pt x="100965" y="11430"/>
                </a:lnTo>
                <a:lnTo>
                  <a:pt x="102235" y="12065"/>
                </a:lnTo>
                <a:lnTo>
                  <a:pt x="104140" y="12700"/>
                </a:lnTo>
                <a:lnTo>
                  <a:pt x="105410" y="13970"/>
                </a:lnTo>
                <a:lnTo>
                  <a:pt x="107315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930910" y="3434715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930910" y="3818254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854710" y="3510915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5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854957" y="343440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854400" y="381825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2868295" y="381825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2868295" y="343496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854957" y="343440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854710" y="351091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854400" y="381762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930910" y="389382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867660" y="382682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943860" y="351091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876868" y="3434963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930910" y="343471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903605" y="5290820"/>
            <a:ext cx="1936114" cy="76200"/>
          </a:xfrm>
          <a:custGeom>
            <a:avLst/>
            <a:gdLst/>
            <a:ahLst/>
            <a:cxnLst/>
            <a:rect l="l" t="t" r="r" b="b"/>
            <a:pathLst>
              <a:path w="1936114" h="76200">
                <a:moveTo>
                  <a:pt x="0" y="0"/>
                </a:moveTo>
                <a:lnTo>
                  <a:pt x="1936115" y="0"/>
                </a:lnTo>
                <a:lnTo>
                  <a:pt x="193611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903605" y="5675629"/>
            <a:ext cx="1936114" cy="76200"/>
          </a:xfrm>
          <a:custGeom>
            <a:avLst/>
            <a:gdLst/>
            <a:ahLst/>
            <a:cxnLst/>
            <a:rect l="l" t="t" r="r" b="b"/>
            <a:pathLst>
              <a:path w="1936114" h="76200">
                <a:moveTo>
                  <a:pt x="0" y="0"/>
                </a:moveTo>
                <a:lnTo>
                  <a:pt x="1936115" y="0"/>
                </a:lnTo>
                <a:lnTo>
                  <a:pt x="193611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827405" y="5367020"/>
            <a:ext cx="2088514" cy="308610"/>
          </a:xfrm>
          <a:custGeom>
            <a:avLst/>
            <a:gdLst/>
            <a:ahLst/>
            <a:cxnLst/>
            <a:rect l="l" t="t" r="r" b="b"/>
            <a:pathLst>
              <a:path w="2088514" h="308610">
                <a:moveTo>
                  <a:pt x="0" y="0"/>
                </a:moveTo>
                <a:lnTo>
                  <a:pt x="2088515" y="0"/>
                </a:lnTo>
                <a:lnTo>
                  <a:pt x="2088515" y="308610"/>
                </a:lnTo>
                <a:lnTo>
                  <a:pt x="0" y="30861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827653" y="529051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827095" y="56756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839720" y="567562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2839720" y="529106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827653" y="529051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827405" y="536702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827095" y="567499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903605" y="5751195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80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2839085" y="568420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2915285" y="536702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97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2848293" y="529106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903605" y="5290820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80">
                <a:moveTo>
                  <a:pt x="193548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3574415" y="5751195"/>
            <a:ext cx="749300" cy="914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 txBox="1"/>
          <p:nvPr/>
        </p:nvSpPr>
        <p:spPr>
          <a:xfrm>
            <a:off x="827405" y="5367020"/>
            <a:ext cx="6204585" cy="102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/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处理方法入参对象</a:t>
            </a:r>
            <a:endParaRPr sz="1400">
              <a:latin typeface="微软雅黑"/>
              <a:cs typeface="微软雅黑"/>
            </a:endParaRPr>
          </a:p>
          <a:p>
            <a:pPr marL="3569335" indent="1602105">
              <a:spcBef>
                <a:spcPts val="91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Bindin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sult</a:t>
            </a:r>
            <a:endParaRPr sz="14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569335"/>
            <a:r>
              <a:rPr sz="1200" dirty="0">
                <a:latin typeface="宋体"/>
                <a:cs typeface="宋体"/>
              </a:rPr>
              <a:t>处理方法的签名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2864485" y="4019151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854710" y="3510915"/>
            <a:ext cx="2089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045"/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ervle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7" name="object 407"/>
          <p:cNvSpPr/>
          <p:nvPr/>
        </p:nvSpPr>
        <p:spPr>
          <a:xfrm>
            <a:off x="2827655" y="4714240"/>
            <a:ext cx="711200" cy="528320"/>
          </a:xfrm>
          <a:custGeom>
            <a:avLst/>
            <a:gdLst/>
            <a:ahLst/>
            <a:cxnLst/>
            <a:rect l="l" t="t" r="r" b="b"/>
            <a:pathLst>
              <a:path w="711200" h="528320">
                <a:moveTo>
                  <a:pt x="0" y="528320"/>
                </a:moveTo>
                <a:lnTo>
                  <a:pt x="71120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3435350" y="4714240"/>
            <a:ext cx="103505" cy="96520"/>
          </a:xfrm>
          <a:custGeom>
            <a:avLst/>
            <a:gdLst/>
            <a:ahLst/>
            <a:cxnLst/>
            <a:rect l="l" t="t" r="r" b="b"/>
            <a:pathLst>
              <a:path w="103504" h="96520">
                <a:moveTo>
                  <a:pt x="103505" y="0"/>
                </a:moveTo>
                <a:lnTo>
                  <a:pt x="0" y="5080"/>
                </a:lnTo>
                <a:lnTo>
                  <a:pt x="103505" y="0"/>
                </a:lnTo>
                <a:lnTo>
                  <a:pt x="68580" y="96520"/>
                </a:lnTo>
                <a:lnTo>
                  <a:pt x="103505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3006725" y="5217477"/>
            <a:ext cx="59055" cy="0"/>
          </a:xfrm>
          <a:custGeom>
            <a:avLst/>
            <a:gdLst/>
            <a:ahLst/>
            <a:cxnLst/>
            <a:rect l="l" t="t" r="r" b="b"/>
            <a:pathLst>
              <a:path w="59055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2994660" y="521303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84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2985452" y="520827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1917" y="0"/>
                </a:lnTo>
              </a:path>
            </a:pathLst>
          </a:custGeom>
          <a:ln w="6349">
            <a:solidFill>
              <a:srgbClr val="5D4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2978150" y="520350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6204" y="0"/>
                </a:lnTo>
              </a:path>
            </a:pathLst>
          </a:custGeom>
          <a:ln w="5715">
            <a:solidFill>
              <a:srgbClr val="5E41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2973070" y="519906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9" y="0"/>
                </a:lnTo>
              </a:path>
            </a:pathLst>
          </a:custGeom>
          <a:ln w="5714">
            <a:solidFill>
              <a:srgbClr val="5E43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2967355" y="519430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6350">
            <a:solidFill>
              <a:srgbClr val="5F43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2962275" y="5189537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2958041" y="5184775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7056" y="0"/>
                </a:lnTo>
              </a:path>
            </a:pathLst>
          </a:custGeom>
          <a:ln w="6350">
            <a:solidFill>
              <a:srgbClr val="6044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2954655" y="5180012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3194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2951480" y="5175567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79" y="0"/>
                </a:lnTo>
              </a:path>
            </a:pathLst>
          </a:custGeom>
          <a:ln w="5714">
            <a:solidFill>
              <a:srgbClr val="61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2947670" y="517080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4" y="0"/>
                </a:lnTo>
              </a:path>
            </a:pathLst>
          </a:custGeom>
          <a:ln w="6349">
            <a:solidFill>
              <a:srgbClr val="634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2945341" y="5166042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2244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2943225" y="5161597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8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2940685" y="515683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69">
                <a:moveTo>
                  <a:pt x="0" y="0"/>
                </a:moveTo>
                <a:lnTo>
                  <a:pt x="191769" y="0"/>
                </a:lnTo>
              </a:path>
            </a:pathLst>
          </a:custGeom>
          <a:ln w="6349">
            <a:solidFill>
              <a:srgbClr val="6547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2938568" y="5152072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68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2936875" y="514731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89" y="0"/>
                </a:lnTo>
              </a:path>
            </a:pathLst>
          </a:custGeom>
          <a:ln w="6350">
            <a:solidFill>
              <a:srgbClr val="6648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2935393" y="5142547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353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2933911" y="513810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68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2932853" y="5133340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21" y="0"/>
                </a:lnTo>
              </a:path>
            </a:pathLst>
          </a:custGeom>
          <a:ln w="6350">
            <a:solidFill>
              <a:srgbClr val="684B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2932112" y="512889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079">
            <a:solidFill>
              <a:srgbClr val="6A4B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2931160" y="512445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2930525" y="511937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2929890" y="511238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0160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2929890" y="511111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936" y="0"/>
                </a:lnTo>
              </a:path>
            </a:pathLst>
          </a:custGeom>
          <a:ln w="5079">
            <a:solidFill>
              <a:srgbClr val="6C4C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2929890" y="510508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2929890" y="510063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2929890" y="5096509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6349">
            <a:solidFill>
              <a:srgbClr val="6E4E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2929890" y="5091429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6350">
            <a:solidFill>
              <a:srgbClr val="7050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2930525" y="508635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772" y="0"/>
                </a:lnTo>
              </a:path>
            </a:pathLst>
          </a:custGeom>
          <a:ln w="6349">
            <a:solidFill>
              <a:srgbClr val="7050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2931160" y="5081904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2931795" y="5077459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26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2933065" y="5072379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692" y="0"/>
                </a:lnTo>
              </a:path>
            </a:pathLst>
          </a:custGeom>
          <a:ln w="6350">
            <a:solidFill>
              <a:srgbClr val="7252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2933911" y="5067617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681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2935393" y="5063172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353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2936875" y="505841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6350">
            <a:solidFill>
              <a:srgbClr val="745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2938568" y="505364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68" y="0"/>
                </a:lnTo>
              </a:path>
            </a:pathLst>
          </a:custGeom>
          <a:ln w="5715">
            <a:solidFill>
              <a:srgbClr val="7653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2940685" y="504888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69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6349">
            <a:solidFill>
              <a:srgbClr val="7654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2943225" y="5044122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2945447" y="5039677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927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2947670" y="503491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5" y="0"/>
                </a:lnTo>
              </a:path>
            </a:pathLst>
          </a:custGeom>
          <a:ln w="6350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2951480" y="5024754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80" y="0"/>
                </a:lnTo>
              </a:path>
            </a:pathLst>
          </a:custGeom>
          <a:ln w="16509">
            <a:solidFill>
              <a:srgbClr val="795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2963545" y="5001260"/>
            <a:ext cx="145415" cy="15875"/>
          </a:xfrm>
          <a:custGeom>
            <a:avLst/>
            <a:gdLst/>
            <a:ahLst/>
            <a:cxnLst/>
            <a:rect l="l" t="t" r="r" b="b"/>
            <a:pathLst>
              <a:path w="145414" h="15875">
                <a:moveTo>
                  <a:pt x="145415" y="15874"/>
                </a:moveTo>
                <a:lnTo>
                  <a:pt x="0" y="15874"/>
                </a:lnTo>
                <a:lnTo>
                  <a:pt x="1270" y="14604"/>
                </a:lnTo>
                <a:lnTo>
                  <a:pt x="3175" y="13334"/>
                </a:lnTo>
                <a:lnTo>
                  <a:pt x="6985" y="9524"/>
                </a:lnTo>
                <a:lnTo>
                  <a:pt x="8890" y="8254"/>
                </a:lnTo>
                <a:lnTo>
                  <a:pt x="11430" y="5714"/>
                </a:lnTo>
                <a:lnTo>
                  <a:pt x="13335" y="4444"/>
                </a:lnTo>
                <a:lnTo>
                  <a:pt x="14605" y="3809"/>
                </a:lnTo>
                <a:lnTo>
                  <a:pt x="16510" y="2539"/>
                </a:lnTo>
                <a:lnTo>
                  <a:pt x="17780" y="1269"/>
                </a:lnTo>
                <a:lnTo>
                  <a:pt x="19685" y="634"/>
                </a:lnTo>
                <a:lnTo>
                  <a:pt x="20319" y="0"/>
                </a:lnTo>
                <a:lnTo>
                  <a:pt x="125412" y="0"/>
                </a:lnTo>
                <a:lnTo>
                  <a:pt x="126365" y="634"/>
                </a:lnTo>
                <a:lnTo>
                  <a:pt x="127635" y="1269"/>
                </a:lnTo>
                <a:lnTo>
                  <a:pt x="129540" y="2539"/>
                </a:lnTo>
                <a:lnTo>
                  <a:pt x="130810" y="3809"/>
                </a:lnTo>
                <a:lnTo>
                  <a:pt x="132715" y="4444"/>
                </a:lnTo>
                <a:lnTo>
                  <a:pt x="133985" y="5714"/>
                </a:lnTo>
                <a:lnTo>
                  <a:pt x="135890" y="6984"/>
                </a:lnTo>
                <a:lnTo>
                  <a:pt x="139700" y="10794"/>
                </a:lnTo>
                <a:lnTo>
                  <a:pt x="141605" y="12064"/>
                </a:lnTo>
                <a:lnTo>
                  <a:pt x="145415" y="15874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2983865" y="4986020"/>
            <a:ext cx="105410" cy="15240"/>
          </a:xfrm>
          <a:custGeom>
            <a:avLst/>
            <a:gdLst/>
            <a:ahLst/>
            <a:cxnLst/>
            <a:rect l="l" t="t" r="r" b="b"/>
            <a:pathLst>
              <a:path w="105410" h="15239">
                <a:moveTo>
                  <a:pt x="61595" y="635"/>
                </a:moveTo>
                <a:lnTo>
                  <a:pt x="43180" y="635"/>
                </a:lnTo>
                <a:lnTo>
                  <a:pt x="45085" y="0"/>
                </a:lnTo>
                <a:lnTo>
                  <a:pt x="59690" y="0"/>
                </a:lnTo>
                <a:lnTo>
                  <a:pt x="61595" y="635"/>
                </a:lnTo>
                <a:close/>
              </a:path>
              <a:path w="105410" h="15239">
                <a:moveTo>
                  <a:pt x="67310" y="1270"/>
                </a:moveTo>
                <a:lnTo>
                  <a:pt x="37465" y="1270"/>
                </a:lnTo>
                <a:lnTo>
                  <a:pt x="39370" y="635"/>
                </a:lnTo>
                <a:lnTo>
                  <a:pt x="65405" y="635"/>
                </a:lnTo>
                <a:lnTo>
                  <a:pt x="67310" y="1270"/>
                </a:lnTo>
                <a:close/>
              </a:path>
              <a:path w="105410" h="15239">
                <a:moveTo>
                  <a:pt x="71120" y="1905"/>
                </a:moveTo>
                <a:lnTo>
                  <a:pt x="34290" y="1905"/>
                </a:lnTo>
                <a:lnTo>
                  <a:pt x="35560" y="1270"/>
                </a:lnTo>
                <a:lnTo>
                  <a:pt x="69215" y="1270"/>
                </a:lnTo>
                <a:lnTo>
                  <a:pt x="71120" y="1905"/>
                </a:lnTo>
                <a:close/>
              </a:path>
              <a:path w="105410" h="15239">
                <a:moveTo>
                  <a:pt x="76835" y="3175"/>
                </a:moveTo>
                <a:lnTo>
                  <a:pt x="28575" y="3175"/>
                </a:lnTo>
                <a:lnTo>
                  <a:pt x="32385" y="1905"/>
                </a:lnTo>
                <a:lnTo>
                  <a:pt x="73025" y="1905"/>
                </a:lnTo>
                <a:lnTo>
                  <a:pt x="76835" y="3175"/>
                </a:lnTo>
                <a:close/>
              </a:path>
              <a:path w="105410" h="15239">
                <a:moveTo>
                  <a:pt x="105092" y="15240"/>
                </a:moveTo>
                <a:lnTo>
                  <a:pt x="0" y="15240"/>
                </a:lnTo>
                <a:lnTo>
                  <a:pt x="635" y="14605"/>
                </a:lnTo>
                <a:lnTo>
                  <a:pt x="2540" y="13970"/>
                </a:lnTo>
                <a:lnTo>
                  <a:pt x="3810" y="12700"/>
                </a:lnTo>
                <a:lnTo>
                  <a:pt x="5715" y="12065"/>
                </a:lnTo>
                <a:lnTo>
                  <a:pt x="7620" y="10795"/>
                </a:lnTo>
                <a:lnTo>
                  <a:pt x="8890" y="10160"/>
                </a:lnTo>
                <a:lnTo>
                  <a:pt x="10795" y="9525"/>
                </a:lnTo>
                <a:lnTo>
                  <a:pt x="12700" y="8255"/>
                </a:lnTo>
                <a:lnTo>
                  <a:pt x="14605" y="7620"/>
                </a:lnTo>
                <a:lnTo>
                  <a:pt x="15875" y="6985"/>
                </a:lnTo>
                <a:lnTo>
                  <a:pt x="21590" y="5080"/>
                </a:lnTo>
                <a:lnTo>
                  <a:pt x="22860" y="4445"/>
                </a:lnTo>
                <a:lnTo>
                  <a:pt x="26670" y="3175"/>
                </a:lnTo>
                <a:lnTo>
                  <a:pt x="78105" y="3175"/>
                </a:lnTo>
                <a:lnTo>
                  <a:pt x="85725" y="5715"/>
                </a:lnTo>
                <a:lnTo>
                  <a:pt x="86995" y="6350"/>
                </a:lnTo>
                <a:lnTo>
                  <a:pt x="92710" y="8255"/>
                </a:lnTo>
                <a:lnTo>
                  <a:pt x="93980" y="9525"/>
                </a:lnTo>
                <a:lnTo>
                  <a:pt x="97790" y="10795"/>
                </a:lnTo>
                <a:lnTo>
                  <a:pt x="99060" y="12065"/>
                </a:lnTo>
                <a:lnTo>
                  <a:pt x="100965" y="12700"/>
                </a:lnTo>
                <a:lnTo>
                  <a:pt x="102870" y="13970"/>
                </a:lnTo>
                <a:lnTo>
                  <a:pt x="104140" y="14605"/>
                </a:lnTo>
                <a:lnTo>
                  <a:pt x="105092" y="1524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 txBox="1"/>
          <p:nvPr/>
        </p:nvSpPr>
        <p:spPr>
          <a:xfrm>
            <a:off x="2967354" y="501419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3241039" y="3342243"/>
            <a:ext cx="17018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数据类型转换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格式化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6130290" y="4134723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数据校验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数据格式化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0574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数据格式化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56117"/>
            <a:ext cx="8030209" cy="3244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68605" indent="-342265" defTabSz="-635">
              <a:lnSpc>
                <a:spcPts val="248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属性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象的</a:t>
            </a:r>
            <a:r>
              <a:rPr sz="2400" dirty="0">
                <a:latin typeface="宋体"/>
                <a:cs typeface="宋体"/>
              </a:rPr>
              <a:t>输</a:t>
            </a:r>
            <a:r>
              <a:rPr sz="2400" dirty="0">
                <a:latin typeface="MS Mincho"/>
                <a:cs typeface="MS Mincho"/>
              </a:rPr>
              <a:t>入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宋体"/>
                <a:cs typeface="宋体"/>
              </a:rPr>
              <a:t>输</a:t>
            </a:r>
            <a:r>
              <a:rPr sz="2400" dirty="0">
                <a:latin typeface="MS Mincho"/>
                <a:cs typeface="MS Mincho"/>
              </a:rPr>
              <a:t>出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行格式化，从其本</a:t>
            </a:r>
            <a:r>
              <a:rPr sz="2400" dirty="0">
                <a:latin typeface="宋体"/>
                <a:cs typeface="宋体"/>
              </a:rPr>
              <a:t>质</a:t>
            </a:r>
            <a:r>
              <a:rPr sz="2400" dirty="0">
                <a:latin typeface="MS Mincho"/>
                <a:cs typeface="MS Mincho"/>
              </a:rPr>
              <a:t>上</a:t>
            </a:r>
            <a:r>
              <a:rPr sz="2400" dirty="0">
                <a:latin typeface="宋体"/>
                <a:cs typeface="宋体"/>
              </a:rPr>
              <a:t>讲</a:t>
            </a:r>
            <a:r>
              <a:rPr sz="2400" dirty="0">
                <a:latin typeface="MS Mincho"/>
                <a:cs typeface="MS Mincho"/>
              </a:rPr>
              <a:t>依然 属于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转换</a:t>
            </a:r>
            <a:r>
              <a:rPr sz="2400" dirty="0">
                <a:latin typeface="Arial"/>
                <a:cs typeface="Arial"/>
              </a:rPr>
              <a:t>”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的范畴。</a:t>
            </a:r>
            <a:endParaRPr sz="2400">
              <a:latin typeface="MS Mincho"/>
              <a:cs typeface="MS Mincho"/>
            </a:endParaRPr>
          </a:p>
          <a:p>
            <a:pPr marL="354965" marR="5080" indent="-342265" defTabSz="-635">
              <a:lnSpc>
                <a:spcPts val="2480"/>
              </a:lnSpc>
              <a:spcBef>
                <a:spcPts val="27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在格式化模</a:t>
            </a:r>
            <a:r>
              <a:rPr sz="2400" dirty="0">
                <a:latin typeface="宋体"/>
                <a:cs typeface="宋体"/>
              </a:rPr>
              <a:t>块</a:t>
            </a:r>
            <a:r>
              <a:rPr sz="2400" dirty="0">
                <a:latin typeface="MS Mincho"/>
                <a:cs typeface="MS Mincho"/>
              </a:rPr>
              <a:t>中定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了一个</a:t>
            </a:r>
            <a:r>
              <a:rPr sz="2400" dirty="0">
                <a:latin typeface="宋体"/>
                <a:cs typeface="宋体"/>
              </a:rPr>
              <a:t>实现 </a:t>
            </a:r>
            <a:r>
              <a:rPr sz="2400" dirty="0">
                <a:latin typeface="Arial"/>
                <a:cs typeface="Arial"/>
              </a:rPr>
              <a:t>ConversionService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接口的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FormattingConversionService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实现类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该实现类扩</a:t>
            </a:r>
            <a:r>
              <a:rPr sz="2400" dirty="0">
                <a:latin typeface="MS Mincho"/>
                <a:cs typeface="MS Mincho"/>
              </a:rPr>
              <a:t>展 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GenericConversionServic</a:t>
            </a:r>
            <a:r>
              <a:rPr sz="2400" spc="-75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，因此它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既具有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 功能，又具有格式化的功能</a:t>
            </a:r>
            <a:endParaRPr sz="2400">
              <a:latin typeface="Kozuka Gothic Pro B"/>
              <a:cs typeface="Kozuka Gothic Pro B"/>
            </a:endParaRPr>
          </a:p>
          <a:p>
            <a:pPr marL="354965" marR="179705" indent="-342265" defTabSz="-635">
              <a:lnSpc>
                <a:spcPts val="248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FormattingConversionService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拥</a:t>
            </a:r>
            <a:r>
              <a:rPr sz="2400" dirty="0">
                <a:latin typeface="MS Mincho"/>
                <a:cs typeface="MS Mincho"/>
              </a:rPr>
              <a:t>有一个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FormattingConversionServiceFactroyBean</a:t>
            </a:r>
            <a:r>
              <a:rPr sz="2400" b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工厂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， 后者用于在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上下文中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造前者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数据格式化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554" y="1854517"/>
            <a:ext cx="8482965" cy="3417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FormattingConversionServiceFactroyBean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内部已</a:t>
            </a:r>
            <a:r>
              <a:rPr sz="2400" dirty="0">
                <a:latin typeface="宋体"/>
                <a:cs typeface="宋体"/>
              </a:rPr>
              <a:t>经</a:t>
            </a:r>
            <a:r>
              <a:rPr sz="2400" dirty="0">
                <a:latin typeface="MS Mincho"/>
                <a:cs typeface="MS Mincho"/>
              </a:rPr>
              <a:t>注册了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5015" marR="64135" lvl="1" indent="-285115" defTabSz="-635">
              <a:lnSpc>
                <a:spcPts val="2300"/>
              </a:lnSpc>
              <a:spcBef>
                <a:spcPts val="51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NumberFormatAnnotationFormatterFactro</a:t>
            </a:r>
            <a:r>
              <a:rPr sz="2000" spc="-65" dirty="0">
                <a:latin typeface="Arial"/>
                <a:cs typeface="Arial"/>
              </a:rPr>
              <a:t>y</a:t>
            </a:r>
            <a:r>
              <a:rPr sz="2000" dirty="0">
                <a:latin typeface="MS Mincho"/>
                <a:cs typeface="MS Mincho"/>
              </a:rPr>
              <a:t>：支持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数字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型的属性 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@NumberFormat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  <a:endParaRPr sz="2000">
              <a:latin typeface="MS Mincho"/>
              <a:cs typeface="MS Mincho"/>
            </a:endParaRPr>
          </a:p>
          <a:p>
            <a:pPr marL="755015" marR="79375" lvl="1" indent="-285115" defTabSz="-635">
              <a:lnSpc>
                <a:spcPts val="2290"/>
              </a:lnSpc>
              <a:spcBef>
                <a:spcPts val="4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JodaDateTimeFormatAnnotationFormatterFactro</a:t>
            </a:r>
            <a:r>
              <a:rPr sz="2000" spc="-80" dirty="0">
                <a:latin typeface="Arial"/>
                <a:cs typeface="Arial"/>
              </a:rPr>
              <a:t>y</a:t>
            </a:r>
            <a:r>
              <a:rPr sz="2000" dirty="0">
                <a:latin typeface="MS Mincho"/>
                <a:cs typeface="MS Mincho"/>
              </a:rPr>
              <a:t>：支持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日期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 的属性使用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@DateTimeFormat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  <a:endParaRPr sz="2000">
              <a:latin typeface="MS Mincho"/>
              <a:cs typeface="MS Mincho"/>
            </a:endParaRPr>
          </a:p>
          <a:p>
            <a:pPr marL="354965" marR="89535" indent="-342265" defTabSz="-635">
              <a:lnSpc>
                <a:spcPts val="275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装配了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FormattingConversionServiceFactroyBean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后，就可 以在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定及模型数据</a:t>
            </a:r>
            <a:r>
              <a:rPr sz="2400" dirty="0">
                <a:latin typeface="宋体"/>
                <a:cs typeface="宋体"/>
              </a:rPr>
              <a:t>输</a:t>
            </a:r>
            <a:r>
              <a:rPr sz="2400" dirty="0">
                <a:latin typeface="MS Mincho"/>
                <a:cs typeface="MS Mincho"/>
              </a:rPr>
              <a:t>出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使用注解</a:t>
            </a:r>
            <a:r>
              <a:rPr sz="2400" dirty="0">
                <a:latin typeface="宋体"/>
                <a:cs typeface="宋体"/>
              </a:rPr>
              <a:t>驱动 </a:t>
            </a:r>
            <a:r>
              <a:rPr sz="2400" dirty="0">
                <a:latin typeface="MS Mincho"/>
                <a:cs typeface="MS Mincho"/>
              </a:rPr>
              <a:t>了。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mvc:annotatio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-driven/&gt;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默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认创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建的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实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例即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为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FormattingConversionServiceFactroyBean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619" y="5949315"/>
            <a:ext cx="5359400" cy="355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日期格式化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154" y="1854517"/>
            <a:ext cx="8344534" cy="410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39700" indent="-342265" defTabSz="-635">
              <a:lnSpc>
                <a:spcPts val="275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@DateTimeFormat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注解可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java.util.Dat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java.util.Calenda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java.long.Long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时间 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755015" marR="232410" indent="-285115" defTabSz="-635">
              <a:lnSpc>
                <a:spcPts val="2300"/>
              </a:lnSpc>
              <a:spcBef>
                <a:spcPts val="44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pattern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dirty="0">
                <a:latin typeface="MS Mincho"/>
                <a:cs typeface="MS Mincho"/>
              </a:rPr>
              <a:t>字符串。指定解析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MS Mincho"/>
                <a:cs typeface="MS Mincho"/>
              </a:rPr>
              <a:t>格式化字段数据的模式， 如：</a:t>
            </a:r>
            <a:r>
              <a:rPr sz="2000" spc="-5" dirty="0">
                <a:latin typeface="Arial"/>
                <a:cs typeface="Arial"/>
              </a:rPr>
              <a:t>”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yyy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-MM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hh:mm:s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755015" marR="66040" indent="-285115" defTabSz="-63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iso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属性：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DateTimeFormat.IS</a:t>
            </a:r>
            <a:r>
              <a:rPr sz="2000" spc="-35" dirty="0">
                <a:latin typeface="Arial"/>
                <a:cs typeface="Arial"/>
              </a:rPr>
              <a:t>O</a:t>
            </a:r>
            <a:r>
              <a:rPr sz="2000" dirty="0">
                <a:latin typeface="MS Mincho"/>
                <a:cs typeface="MS Mincho"/>
              </a:rPr>
              <a:t>。指定解析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MS Mincho"/>
                <a:cs typeface="MS Mincho"/>
              </a:rPr>
              <a:t>格式化字段数据 的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MS Mincho"/>
                <a:cs typeface="MS Mincho"/>
              </a:rPr>
              <a:t>模式，包括四</a:t>
            </a:r>
            <a:r>
              <a:rPr sz="2000" dirty="0">
                <a:latin typeface="宋体"/>
                <a:cs typeface="宋体"/>
              </a:rPr>
              <a:t>种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Arial"/>
                <a:cs typeface="Arial"/>
              </a:rPr>
              <a:t>ISO.NON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MS Mincho"/>
                <a:cs typeface="MS Mincho"/>
              </a:rPr>
              <a:t>（不使用）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--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默 </a:t>
            </a:r>
            <a:r>
              <a:rPr sz="2000" dirty="0">
                <a:latin typeface="宋体"/>
                <a:cs typeface="宋体"/>
              </a:rPr>
              <a:t>认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ISO.DATE</a:t>
            </a:r>
            <a:r>
              <a:rPr sz="2000" spc="-2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yyyy-MM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ISO.TIME</a:t>
            </a:r>
            <a:r>
              <a:rPr sz="2000" spc="-20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hh:mm:ss.SSS</a:t>
            </a:r>
            <a:r>
              <a:rPr sz="2000" spc="-25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、 </a:t>
            </a:r>
            <a:r>
              <a:rPr sz="2000" dirty="0">
                <a:latin typeface="Arial"/>
                <a:cs typeface="Arial"/>
              </a:rPr>
              <a:t>ISO.DATE_TIME</a:t>
            </a:r>
            <a:r>
              <a:rPr sz="2000" spc="-3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yyyy-MM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dd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hh:mm:ss.SSS</a:t>
            </a:r>
            <a:r>
              <a:rPr sz="2000" spc="-2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5015" marR="5080" indent="-285115" algn="just">
              <a:lnSpc>
                <a:spcPts val="2290"/>
              </a:lnSpc>
              <a:spcBef>
                <a:spcPts val="455"/>
              </a:spcBef>
            </a:pPr>
            <a:r>
              <a:rPr sz="2000" dirty="0">
                <a:latin typeface="Arial"/>
                <a:cs typeface="Arial"/>
              </a:rPr>
              <a:t>–  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style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属性：字符串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型。通</a:t>
            </a:r>
            <a:r>
              <a:rPr sz="2000" dirty="0">
                <a:latin typeface="宋体"/>
                <a:cs typeface="宋体"/>
              </a:rPr>
              <a:t>过样</a:t>
            </a:r>
            <a:r>
              <a:rPr sz="2000" dirty="0">
                <a:latin typeface="MS Mincho"/>
                <a:cs typeface="MS Mincho"/>
              </a:rPr>
              <a:t>式指定日期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的格式，由</a:t>
            </a:r>
            <a:r>
              <a:rPr sz="2000" dirty="0">
                <a:latin typeface="宋体"/>
                <a:cs typeface="宋体"/>
              </a:rPr>
              <a:t>两</a:t>
            </a:r>
            <a:r>
              <a:rPr sz="2000" dirty="0">
                <a:latin typeface="MS Mincho"/>
                <a:cs typeface="MS Mincho"/>
              </a:rPr>
              <a:t>位字 符</a:t>
            </a:r>
            <a:r>
              <a:rPr sz="2000" dirty="0">
                <a:latin typeface="宋体"/>
                <a:cs typeface="宋体"/>
              </a:rPr>
              <a:t>组</a:t>
            </a:r>
            <a:r>
              <a:rPr sz="2000" dirty="0">
                <a:latin typeface="MS Mincho"/>
                <a:cs typeface="MS Mincho"/>
              </a:rPr>
              <a:t>成，第一位表示日期的格式，第二位表示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的格式：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MS Mincho"/>
                <a:cs typeface="MS Mincho"/>
              </a:rPr>
              <a:t>：短日 期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格式、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MS Mincho"/>
                <a:cs typeface="MS Mincho"/>
              </a:rPr>
              <a:t>：中日期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格式、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长</a:t>
            </a:r>
            <a:r>
              <a:rPr sz="2000" dirty="0">
                <a:latin typeface="MS Mincho"/>
                <a:cs typeface="MS Mincho"/>
              </a:rPr>
              <a:t>日期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格式、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MS Mincho"/>
                <a:cs typeface="MS Mincho"/>
              </a:rPr>
              <a:t>：完整 日期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格式、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latin typeface="MS Mincho"/>
                <a:cs typeface="MS Mincho"/>
              </a:rPr>
              <a:t>：忽略日期或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</a:t>
            </a:r>
            <a:r>
              <a:rPr dirty="0">
                <a:latin typeface="宋体"/>
                <a:cs typeface="宋体"/>
              </a:rPr>
              <a:t>值</a:t>
            </a:r>
            <a:r>
              <a:rPr dirty="0">
                <a:latin typeface="MS Mincho"/>
                <a:cs typeface="MS Mincho"/>
              </a:rPr>
              <a:t>格式化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244" y="1930241"/>
            <a:ext cx="8336280" cy="301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3210"/>
              </a:lnSpc>
              <a:tabLst>
                <a:tab pos="354330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•	@NumberFormat</a:t>
            </a:r>
            <a:r>
              <a:rPr sz="2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对类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似数字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型的属性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标 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</a:t>
            </a:r>
            <a:r>
              <a:rPr sz="2800" dirty="0">
                <a:latin typeface="MS Mincho"/>
                <a:cs typeface="MS Mincho"/>
              </a:rPr>
              <a:t>，它</a:t>
            </a:r>
            <a:r>
              <a:rPr sz="2800" dirty="0">
                <a:latin typeface="宋体"/>
                <a:cs typeface="宋体"/>
              </a:rPr>
              <a:t>拥</a:t>
            </a:r>
            <a:r>
              <a:rPr sz="2800" dirty="0">
                <a:latin typeface="MS Mincho"/>
                <a:cs typeface="MS Mincho"/>
              </a:rPr>
              <a:t>有</a:t>
            </a:r>
            <a:r>
              <a:rPr sz="2800" dirty="0">
                <a:latin typeface="宋体"/>
                <a:cs typeface="宋体"/>
              </a:rPr>
              <a:t>两</a:t>
            </a:r>
            <a:r>
              <a:rPr sz="2800" dirty="0">
                <a:latin typeface="MS Mincho"/>
                <a:cs typeface="MS Mincho"/>
              </a:rPr>
              <a:t>个互斥的属性：</a:t>
            </a:r>
            <a:endParaRPr sz="2800">
              <a:latin typeface="MS Mincho"/>
              <a:cs typeface="MS Mincho"/>
            </a:endParaRPr>
          </a:p>
          <a:p>
            <a:pPr marL="755015" marR="249555" indent="-285115" defTabSz="-635">
              <a:lnSpc>
                <a:spcPts val="2750"/>
              </a:lnSpc>
              <a:spcBef>
                <a:spcPts val="54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styl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NumberFormat.Styl</a:t>
            </a:r>
            <a:r>
              <a:rPr sz="2400" spc="-60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。用于指定</a:t>
            </a:r>
            <a:r>
              <a:rPr sz="2400" dirty="0">
                <a:latin typeface="宋体"/>
                <a:cs typeface="宋体"/>
              </a:rPr>
              <a:t>样</a:t>
            </a:r>
            <a:r>
              <a:rPr sz="2400" dirty="0">
                <a:latin typeface="MS Mincho"/>
                <a:cs typeface="MS Mincho"/>
              </a:rPr>
              <a:t>式</a:t>
            </a:r>
            <a:r>
              <a:rPr sz="2400" dirty="0">
                <a:latin typeface="宋体"/>
                <a:cs typeface="宋体"/>
              </a:rPr>
              <a:t>类 </a:t>
            </a:r>
            <a:r>
              <a:rPr sz="2400" dirty="0">
                <a:latin typeface="MS Mincho"/>
                <a:cs typeface="MS Mincho"/>
              </a:rPr>
              <a:t>型，包括三</a:t>
            </a:r>
            <a:r>
              <a:rPr sz="2400" dirty="0">
                <a:latin typeface="宋体"/>
                <a:cs typeface="宋体"/>
              </a:rPr>
              <a:t>种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Style.NUMBE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（正常数字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型）、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Style.CURRENC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dirty="0">
                <a:latin typeface="MS Mincho"/>
                <a:cs typeface="MS Mincho"/>
              </a:rPr>
              <a:t>（</a:t>
            </a:r>
            <a:r>
              <a:rPr sz="2400" dirty="0">
                <a:latin typeface="宋体"/>
                <a:cs typeface="宋体"/>
              </a:rPr>
              <a:t>货币类</a:t>
            </a:r>
            <a:r>
              <a:rPr sz="2400" dirty="0">
                <a:latin typeface="MS Mincho"/>
                <a:cs typeface="MS Mincho"/>
              </a:rPr>
              <a:t>型）、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Style.PERCEN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（ 百分数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型）</a:t>
            </a:r>
            <a:endParaRPr sz="2400">
              <a:latin typeface="MS Mincho"/>
              <a:cs typeface="MS Mincho"/>
            </a:endParaRPr>
          </a:p>
          <a:p>
            <a:pPr marL="755015" marR="2313305" indent="-285115" defTabSz="-635">
              <a:lnSpc>
                <a:spcPts val="2750"/>
              </a:lnSpc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patter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Strin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dirty="0">
                <a:latin typeface="MS Mincho"/>
                <a:cs typeface="MS Mincho"/>
              </a:rPr>
              <a:t>，自定</a:t>
            </a:r>
            <a:r>
              <a:rPr sz="2400" dirty="0">
                <a:latin typeface="宋体"/>
                <a:cs typeface="宋体"/>
              </a:rPr>
              <a:t>义样</a:t>
            </a:r>
            <a:r>
              <a:rPr sz="2400" dirty="0">
                <a:latin typeface="MS Mincho"/>
                <a:cs typeface="MS Mincho"/>
              </a:rPr>
              <a:t>式， 如</a:t>
            </a:r>
            <a:r>
              <a:rPr sz="2400" dirty="0">
                <a:latin typeface="Arial"/>
                <a:cs typeface="Arial"/>
              </a:rPr>
              <a:t>patter=</a:t>
            </a:r>
            <a:r>
              <a:rPr sz="2400" spc="-30" dirty="0"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#,##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2400" spc="-5" dirty="0">
                <a:latin typeface="Arial"/>
                <a:cs typeface="Arial"/>
              </a:rPr>
              <a:t>"</a:t>
            </a:r>
            <a:r>
              <a:rPr sz="2400" dirty="0">
                <a:latin typeface="MS Mincho"/>
                <a:cs typeface="MS Mincho"/>
              </a:rPr>
              <a:t>；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0574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格式化示例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2619" y="1928495"/>
            <a:ext cx="5270500" cy="431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619" y="2571750"/>
            <a:ext cx="4330065" cy="154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2619" y="4572000"/>
            <a:ext cx="5524500" cy="157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 defTabSz="-635"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数据校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验</a:t>
            </a:r>
            <a:endParaRPr sz="2000">
              <a:latin typeface="微软雅黑"/>
              <a:cs typeface="微软雅黑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 defTabSz="-635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83000" y="1081134"/>
            <a:ext cx="17792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4285"/>
              </a:lnSpc>
              <a:tabLst>
                <a:tab pos="1003300" algn="l"/>
              </a:tabLst>
            </a:pPr>
            <a:r>
              <a:rPr sz="3600" dirty="0">
                <a:latin typeface="Arial"/>
                <a:cs typeface="Arial"/>
              </a:rPr>
              <a:t>JSR	303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84" y="1854517"/>
            <a:ext cx="8507095" cy="177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JSR 303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Java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Bean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数据合法性校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提供的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准框架， 它已</a:t>
            </a:r>
            <a:r>
              <a:rPr sz="2400" dirty="0">
                <a:latin typeface="宋体"/>
                <a:cs typeface="宋体"/>
              </a:rPr>
              <a:t>经</a:t>
            </a:r>
            <a:r>
              <a:rPr sz="2400" dirty="0">
                <a:latin typeface="MS Mincho"/>
                <a:cs typeface="MS Mincho"/>
              </a:rPr>
              <a:t>包含在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JavaEE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6.0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4965" marR="33020" indent="-342265" algn="just" defTabSz="-63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JSR 303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Bean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属性上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似于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NotNul</a:t>
            </a:r>
            <a:r>
              <a:rPr sz="2400" spc="-25" dirty="0">
                <a:latin typeface="Arial"/>
                <a:cs typeface="Arial"/>
              </a:rPr>
              <a:t>l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@Max </a:t>
            </a:r>
            <a:r>
              <a:rPr sz="2400" dirty="0">
                <a:latin typeface="MS Mincho"/>
                <a:cs typeface="MS Mincho"/>
              </a:rPr>
              <a:t>等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准的注解指定校</a:t>
            </a:r>
            <a:r>
              <a:rPr sz="2400" dirty="0">
                <a:latin typeface="宋体"/>
                <a:cs typeface="宋体"/>
              </a:rPr>
              <a:t>验规则</a:t>
            </a:r>
            <a:r>
              <a:rPr sz="2400" dirty="0">
                <a:latin typeface="MS Mincho"/>
                <a:cs typeface="MS Mincho"/>
              </a:rPr>
              <a:t>，并通</a:t>
            </a:r>
            <a:r>
              <a:rPr sz="2400" dirty="0">
                <a:latin typeface="宋体"/>
                <a:cs typeface="宋体"/>
              </a:rPr>
              <a:t>过标</a:t>
            </a:r>
            <a:r>
              <a:rPr sz="2400" dirty="0">
                <a:latin typeface="MS Mincho"/>
                <a:cs typeface="MS Mincho"/>
              </a:rPr>
              <a:t>准的</a:t>
            </a:r>
            <a:r>
              <a:rPr sz="2400" dirty="0">
                <a:latin typeface="宋体"/>
                <a:cs typeface="宋体"/>
              </a:rPr>
              <a:t>验证</a:t>
            </a:r>
            <a:r>
              <a:rPr sz="2400" dirty="0">
                <a:latin typeface="MS Mincho"/>
                <a:cs typeface="MS Mincho"/>
              </a:rPr>
              <a:t>接口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Bean 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验证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695" y="3789045"/>
            <a:ext cx="8775065" cy="2768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7504" y="1058703"/>
            <a:ext cx="588899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Hibernate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Validator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扩</a:t>
            </a:r>
            <a:r>
              <a:rPr sz="3600" dirty="0">
                <a:latin typeface="MS Mincho"/>
                <a:cs typeface="MS Mincho"/>
              </a:rPr>
              <a:t>展注解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125" y="1997392"/>
            <a:ext cx="8232775" cy="65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Hibernate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Validator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 303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的一个参考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，除支持 所有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准的校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注解外，它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支持以下的</a:t>
            </a:r>
            <a:r>
              <a:rPr sz="2400" dirty="0">
                <a:latin typeface="宋体"/>
                <a:cs typeface="宋体"/>
              </a:rPr>
              <a:t>扩</a:t>
            </a:r>
            <a:r>
              <a:rPr sz="2400" dirty="0">
                <a:latin typeface="MS Mincho"/>
                <a:cs typeface="MS Mincho"/>
              </a:rPr>
              <a:t>展注解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4375" y="2857500"/>
            <a:ext cx="6451600" cy="12820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7305"/>
            <a:r>
              <a:rPr dirty="0"/>
              <a:t>HelloWorl</a:t>
            </a:r>
            <a:r>
              <a:rPr spc="-35" dirty="0"/>
              <a:t>d</a:t>
            </a:r>
            <a:r>
              <a:rPr dirty="0">
                <a:latin typeface="MS Mincho"/>
                <a:cs typeface="MS Mincho"/>
              </a:rPr>
              <a:t>：</a:t>
            </a:r>
            <a:r>
              <a:rPr dirty="0">
                <a:latin typeface="宋体"/>
                <a:cs typeface="宋体"/>
              </a:rPr>
              <a:t>创</a:t>
            </a:r>
            <a:r>
              <a:rPr dirty="0">
                <a:latin typeface="MS Mincho"/>
                <a:cs typeface="MS Mincho"/>
              </a:rPr>
              <a:t>建</a:t>
            </a:r>
            <a:r>
              <a:rPr dirty="0">
                <a:latin typeface="宋体"/>
                <a:cs typeface="宋体"/>
              </a:rPr>
              <a:t>请</a:t>
            </a:r>
            <a:r>
              <a:rPr dirty="0">
                <a:latin typeface="MS Mincho"/>
                <a:cs typeface="MS Mincho"/>
              </a:rPr>
              <a:t>求</a:t>
            </a: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理器</a:t>
            </a:r>
            <a:r>
              <a:rPr dirty="0">
                <a:latin typeface="宋体"/>
                <a:cs typeface="宋体"/>
              </a:rPr>
              <a:t>类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994" y="1857375"/>
            <a:ext cx="5575300" cy="3657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0770" y="1058703"/>
            <a:ext cx="444246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latin typeface="Arial"/>
                <a:cs typeface="Arial"/>
              </a:rPr>
              <a:t>Spring	MVC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数据校</a:t>
            </a:r>
            <a:r>
              <a:rPr sz="3600" dirty="0">
                <a:latin typeface="宋体"/>
                <a:cs typeface="宋体"/>
              </a:rPr>
              <a:t>验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1997392"/>
            <a:ext cx="8340725" cy="403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6195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4.0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拥</a:t>
            </a:r>
            <a:r>
              <a:rPr sz="2400" dirty="0">
                <a:latin typeface="MS Mincho"/>
                <a:cs typeface="MS Mincho"/>
              </a:rPr>
              <a:t>有自己独立的数据校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框架，同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支持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 303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准的校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框架。</a:t>
            </a:r>
            <a:endParaRPr sz="2400">
              <a:latin typeface="MS Mincho"/>
              <a:cs typeface="MS Mincho"/>
            </a:endParaRPr>
          </a:p>
          <a:p>
            <a:pPr marL="354965" marR="5080" indent="-342265" defTabSz="-63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，可同</a:t>
            </a:r>
            <a:r>
              <a:rPr sz="2400" dirty="0">
                <a:latin typeface="宋体"/>
                <a:cs typeface="宋体"/>
              </a:rPr>
              <a:t>时调</a:t>
            </a:r>
            <a:r>
              <a:rPr sz="2400" dirty="0">
                <a:latin typeface="MS Mincho"/>
                <a:cs typeface="MS Mincho"/>
              </a:rPr>
              <a:t>用校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框架完成数据校 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工作。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 MVC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中，可直接通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驱动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的方式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行数据校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验</a:t>
            </a:r>
            <a:endParaRPr sz="2400">
              <a:latin typeface="微软雅黑"/>
              <a:cs typeface="微软雅黑"/>
            </a:endParaRPr>
          </a:p>
          <a:p>
            <a:pPr marL="354965" marR="29210" indent="-342265" defTabSz="-63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LocalValidatorFactroyBean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既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 </a:t>
            </a:r>
            <a:r>
              <a:rPr sz="2400" dirty="0">
                <a:latin typeface="Arial"/>
                <a:cs typeface="Arial"/>
              </a:rPr>
              <a:t>Validator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接口，也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 303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Validator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接口。只要 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容器中定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了一个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LocalValidatorFactoryBea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，即可将其注入到需要数据校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Bean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中。</a:t>
            </a:r>
            <a:endParaRPr sz="2400">
              <a:latin typeface="MS Mincho"/>
              <a:cs typeface="MS Mincho"/>
            </a:endParaRPr>
          </a:p>
          <a:p>
            <a:pPr marL="12700" defTabSz="-635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b="1" dirty="0">
                <a:latin typeface="Arial"/>
                <a:cs typeface="Arial"/>
              </a:rPr>
              <a:t>Spring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本身并没有提供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latin typeface="Arial"/>
                <a:cs typeface="Arial"/>
              </a:rPr>
              <a:t>JSR303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的</a:t>
            </a:r>
            <a:r>
              <a:rPr sz="2400" b="1" dirty="0">
                <a:latin typeface="微软雅黑"/>
                <a:cs typeface="微软雅黑"/>
              </a:rPr>
              <a:t>实现</a:t>
            </a:r>
            <a:r>
              <a:rPr sz="2400" b="1" dirty="0">
                <a:latin typeface="Kozuka Gothic Pro B"/>
                <a:cs typeface="Kozuka Gothic Pro B"/>
              </a:rPr>
              <a:t>，所以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必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将</a:t>
            </a:r>
            <a:endParaRPr sz="2400">
              <a:latin typeface="Kozuka Gothic Pro B"/>
              <a:cs typeface="Kozuka Gothic Pro B"/>
            </a:endParaRPr>
          </a:p>
          <a:p>
            <a:pPr marL="354965">
              <a:lnSpc>
                <a:spcPts val="279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JSR303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实现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者的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jar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包放到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路径下</a:t>
            </a:r>
            <a:r>
              <a:rPr sz="2400" b="1" dirty="0">
                <a:latin typeface="Kozuka Gothic Pro B"/>
                <a:cs typeface="Kozuka Gothic Pro B"/>
              </a:rPr>
              <a:t>。</a:t>
            </a:r>
            <a:endParaRPr sz="24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0770" y="1058703"/>
            <a:ext cx="444246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latin typeface="Arial"/>
                <a:cs typeface="Arial"/>
              </a:rPr>
              <a:t>Spring	MVC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数据校</a:t>
            </a:r>
            <a:r>
              <a:rPr sz="3600" dirty="0">
                <a:latin typeface="宋体"/>
                <a:cs typeface="宋体"/>
              </a:rPr>
              <a:t>验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1926272"/>
            <a:ext cx="8267065" cy="442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mvc:annotatio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-driven/&gt;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会默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认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装配好一个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LocalValidatorFactoryBea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理方法的入参上</a:t>
            </a:r>
            <a:r>
              <a:rPr sz="2400" dirty="0">
                <a:latin typeface="宋体"/>
                <a:cs typeface="宋体"/>
              </a:rPr>
              <a:t>标 </a:t>
            </a:r>
            <a:r>
              <a:rPr sz="2400" dirty="0">
                <a:latin typeface="MS Mincho"/>
                <a:cs typeface="MS Mincho"/>
              </a:rPr>
              <a:t>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@valid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注解即可</a:t>
            </a:r>
            <a:r>
              <a:rPr sz="2400" dirty="0">
                <a:latin typeface="宋体"/>
                <a:cs typeface="宋体"/>
              </a:rPr>
              <a:t>让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在完成数据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定后</a:t>
            </a:r>
            <a:r>
              <a:rPr sz="2400" dirty="0">
                <a:latin typeface="宋体"/>
                <a:cs typeface="宋体"/>
              </a:rPr>
              <a:t>执</a:t>
            </a:r>
            <a:r>
              <a:rPr sz="2400" dirty="0">
                <a:latin typeface="MS Mincho"/>
                <a:cs typeface="MS Mincho"/>
              </a:rPr>
              <a:t>行 数据校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的工作</a:t>
            </a:r>
            <a:endParaRPr sz="2400">
              <a:latin typeface="MS Mincho"/>
              <a:cs typeface="MS Mincho"/>
            </a:endParaRPr>
          </a:p>
          <a:p>
            <a:pPr marL="12700" defTabSz="-635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在已</a:t>
            </a:r>
            <a:r>
              <a:rPr sz="2400" dirty="0">
                <a:latin typeface="宋体"/>
                <a:cs typeface="宋体"/>
              </a:rPr>
              <a:t>经标</a:t>
            </a:r>
            <a:r>
              <a:rPr sz="2400" dirty="0">
                <a:latin typeface="MS Mincho"/>
                <a:cs typeface="MS Mincho"/>
              </a:rPr>
              <a:t>注了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JSR303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注解的表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MS Mincho"/>
                <a:cs typeface="MS Mincho"/>
              </a:rPr>
              <a:t>命令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象前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注一个</a:t>
            </a:r>
            <a:endParaRPr sz="2400">
              <a:latin typeface="MS Mincho"/>
              <a:cs typeface="MS Mincho"/>
            </a:endParaRPr>
          </a:p>
          <a:p>
            <a:pPr marL="354965" marR="14605">
              <a:lnSpc>
                <a:spcPts val="2750"/>
              </a:lnSpc>
              <a:spcBef>
                <a:spcPts val="135"/>
              </a:spcBef>
            </a:pPr>
            <a:r>
              <a:rPr sz="2400" dirty="0">
                <a:latin typeface="Arial"/>
                <a:cs typeface="Arial"/>
              </a:rPr>
              <a:t>@Vali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框架在将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求参数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定到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 后，就会</a:t>
            </a:r>
            <a:r>
              <a:rPr sz="2400" dirty="0">
                <a:latin typeface="宋体"/>
                <a:cs typeface="宋体"/>
              </a:rPr>
              <a:t>调</a:t>
            </a:r>
            <a:r>
              <a:rPr sz="2400" dirty="0">
                <a:latin typeface="MS Mincho"/>
                <a:cs typeface="MS Mincho"/>
              </a:rPr>
              <a:t>用校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框架根据注解声明的校</a:t>
            </a:r>
            <a:r>
              <a:rPr sz="2400" dirty="0">
                <a:latin typeface="宋体"/>
                <a:cs typeface="宋体"/>
              </a:rPr>
              <a:t>验规则实</a:t>
            </a:r>
            <a:r>
              <a:rPr sz="2400" dirty="0">
                <a:latin typeface="MS Mincho"/>
                <a:cs typeface="MS Mincho"/>
              </a:rPr>
              <a:t>施校</a:t>
            </a:r>
            <a:r>
              <a:rPr sz="2400" dirty="0">
                <a:latin typeface="宋体"/>
                <a:cs typeface="宋体"/>
              </a:rPr>
              <a:t>验</a:t>
            </a:r>
            <a:endParaRPr sz="2400">
              <a:latin typeface="宋体"/>
              <a:cs typeface="宋体"/>
            </a:endParaRPr>
          </a:p>
          <a:p>
            <a:pPr marL="354965" marR="85725" indent="-342265" defTabSz="-63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是通</a:t>
            </a:r>
            <a:r>
              <a:rPr sz="2400" dirty="0">
                <a:latin typeface="宋体"/>
                <a:cs typeface="宋体"/>
              </a:rPr>
              <a:t>过对处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签</a:t>
            </a:r>
            <a:r>
              <a:rPr sz="2400" dirty="0">
                <a:latin typeface="MS Mincho"/>
                <a:cs typeface="MS Mincho"/>
              </a:rPr>
              <a:t>名的</a:t>
            </a:r>
            <a:r>
              <a:rPr sz="2400" dirty="0">
                <a:latin typeface="宋体"/>
                <a:cs typeface="宋体"/>
              </a:rPr>
              <a:t>规约</a:t>
            </a:r>
            <a:r>
              <a:rPr sz="2400" dirty="0">
                <a:latin typeface="MS Mincho"/>
                <a:cs typeface="MS Mincho"/>
              </a:rPr>
              <a:t>来保存校</a:t>
            </a:r>
            <a:r>
              <a:rPr sz="2400" dirty="0">
                <a:latin typeface="宋体"/>
                <a:cs typeface="宋体"/>
              </a:rPr>
              <a:t>验结</a:t>
            </a:r>
            <a:r>
              <a:rPr sz="2400" dirty="0">
                <a:latin typeface="MS Mincho"/>
                <a:cs typeface="MS Mincho"/>
              </a:rPr>
              <a:t>果 的：</a:t>
            </a:r>
            <a:r>
              <a:rPr sz="2400" b="1" dirty="0">
                <a:latin typeface="Kozuka Gothic Pro B"/>
                <a:cs typeface="Kozuka Gothic Pro B"/>
              </a:rPr>
              <a:t>前一个表</a:t>
            </a:r>
            <a:r>
              <a:rPr sz="2400" b="1" dirty="0">
                <a:latin typeface="微软雅黑"/>
                <a:cs typeface="微软雅黑"/>
              </a:rPr>
              <a:t>单</a:t>
            </a:r>
            <a:r>
              <a:rPr sz="2400" b="1" spc="-5" dirty="0">
                <a:latin typeface="Arial"/>
                <a:cs typeface="Arial"/>
              </a:rPr>
              <a:t>/</a:t>
            </a:r>
            <a:r>
              <a:rPr sz="2400" b="1" dirty="0">
                <a:latin typeface="Kozuka Gothic Pro B"/>
                <a:cs typeface="Kozuka Gothic Pro B"/>
              </a:rPr>
              <a:t>命令</a:t>
            </a:r>
            <a:r>
              <a:rPr sz="2400" b="1" dirty="0">
                <a:latin typeface="微软雅黑"/>
                <a:cs typeface="微软雅黑"/>
              </a:rPr>
              <a:t>对</a:t>
            </a:r>
            <a:r>
              <a:rPr sz="2400" b="1" dirty="0">
                <a:latin typeface="Kozuka Gothic Pro B"/>
                <a:cs typeface="Kozuka Gothic Pro B"/>
              </a:rPr>
              <a:t>象的校</a:t>
            </a:r>
            <a:r>
              <a:rPr sz="2400" b="1" dirty="0">
                <a:latin typeface="微软雅黑"/>
                <a:cs typeface="微软雅黑"/>
              </a:rPr>
              <a:t>验结</a:t>
            </a:r>
            <a:r>
              <a:rPr sz="2400" b="1" dirty="0">
                <a:latin typeface="Kozuka Gothic Pro B"/>
                <a:cs typeface="Kozuka Gothic Pro B"/>
              </a:rPr>
              <a:t>果保存到随后的入参中，</a:t>
            </a:r>
            <a:r>
              <a:rPr sz="2400" b="1" dirty="0">
                <a:latin typeface="微软雅黑"/>
                <a:cs typeface="微软雅黑"/>
              </a:rPr>
              <a:t>这</a:t>
            </a:r>
            <a:r>
              <a:rPr sz="2400" b="1" dirty="0">
                <a:latin typeface="Kozuka Gothic Pro B"/>
                <a:cs typeface="Kozuka Gothic Pro B"/>
              </a:rPr>
              <a:t>个保存校</a:t>
            </a:r>
            <a:r>
              <a:rPr sz="2400" b="1" dirty="0">
                <a:latin typeface="微软雅黑"/>
                <a:cs typeface="微软雅黑"/>
              </a:rPr>
              <a:t>验结</a:t>
            </a:r>
            <a:r>
              <a:rPr sz="2400" b="1" dirty="0">
                <a:latin typeface="Kozuka Gothic Pro B"/>
                <a:cs typeface="Kozuka Gothic Pro B"/>
              </a:rPr>
              <a:t>果的入参必</a:t>
            </a:r>
            <a:r>
              <a:rPr sz="2400" b="1" dirty="0">
                <a:latin typeface="微软雅黑"/>
                <a:cs typeface="微软雅黑"/>
              </a:rPr>
              <a:t>须</a:t>
            </a:r>
            <a:r>
              <a:rPr sz="2400" b="1" dirty="0">
                <a:latin typeface="Kozuka Gothic Pro B"/>
                <a:cs typeface="Kozuka Gothic Pro B"/>
              </a:rPr>
              <a:t>是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BindingResult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或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Errors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类</a:t>
            </a:r>
            <a:r>
              <a:rPr sz="2400" b="1" dirty="0">
                <a:latin typeface="Kozuka Gothic Pro B"/>
                <a:cs typeface="Kozuka Gothic Pro B"/>
              </a:rPr>
              <a:t>型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这两</a:t>
            </a:r>
            <a:r>
              <a:rPr sz="2400" dirty="0">
                <a:latin typeface="MS Mincho"/>
                <a:cs typeface="MS Mincho"/>
              </a:rPr>
              <a:t>个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都位于 </a:t>
            </a:r>
            <a:r>
              <a:rPr sz="2400" dirty="0">
                <a:latin typeface="Arial"/>
                <a:cs typeface="Arial"/>
              </a:rPr>
              <a:t>org.springframework.validation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包中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0770" y="1058703"/>
            <a:ext cx="444246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latin typeface="Arial"/>
                <a:cs typeface="Arial"/>
              </a:rPr>
              <a:t>Spring	MVC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数据校</a:t>
            </a:r>
            <a:r>
              <a:rPr sz="3600" dirty="0">
                <a:latin typeface="宋体"/>
                <a:cs typeface="宋体"/>
              </a:rPr>
              <a:t>验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1390" y="4515485"/>
            <a:ext cx="4243705" cy="198755"/>
          </a:xfrm>
          <a:custGeom>
            <a:avLst/>
            <a:gdLst/>
            <a:ahLst/>
            <a:cxnLst/>
            <a:rect l="l" t="t" r="r" b="b"/>
            <a:pathLst>
              <a:path w="4243705" h="198754">
                <a:moveTo>
                  <a:pt x="0" y="198755"/>
                </a:moveTo>
                <a:lnTo>
                  <a:pt x="0" y="0"/>
                </a:lnTo>
                <a:lnTo>
                  <a:pt x="4243705" y="0"/>
                </a:lnTo>
                <a:lnTo>
                  <a:pt x="4243705" y="198755"/>
                </a:lnTo>
              </a:path>
            </a:pathLst>
          </a:custGeom>
          <a:ln w="1333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9700" y="4131945"/>
            <a:ext cx="312420" cy="383540"/>
          </a:xfrm>
          <a:custGeom>
            <a:avLst/>
            <a:gdLst/>
            <a:ahLst/>
            <a:cxnLst/>
            <a:rect l="l" t="t" r="r" b="b"/>
            <a:pathLst>
              <a:path w="312420" h="383539">
                <a:moveTo>
                  <a:pt x="0" y="383540"/>
                </a:moveTo>
                <a:lnTo>
                  <a:pt x="312420" y="0"/>
                </a:lnTo>
              </a:path>
            </a:pathLst>
          </a:custGeom>
          <a:ln w="1333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19145" y="5561329"/>
            <a:ext cx="3006725" cy="198755"/>
          </a:xfrm>
          <a:custGeom>
            <a:avLst/>
            <a:gdLst/>
            <a:ahLst/>
            <a:cxnLst/>
            <a:rect l="l" t="t" r="r" b="b"/>
            <a:pathLst>
              <a:path w="3006725" h="198754">
                <a:moveTo>
                  <a:pt x="3006725" y="0"/>
                </a:moveTo>
                <a:lnTo>
                  <a:pt x="3006725" y="198755"/>
                </a:lnTo>
                <a:lnTo>
                  <a:pt x="0" y="198755"/>
                </a:lnTo>
                <a:lnTo>
                  <a:pt x="0" y="0"/>
                </a:lnTo>
              </a:path>
            </a:pathLst>
          </a:custGeom>
          <a:ln w="1333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42790" y="5760085"/>
            <a:ext cx="312420" cy="317500"/>
          </a:xfrm>
          <a:custGeom>
            <a:avLst/>
            <a:gdLst/>
            <a:ahLst/>
            <a:cxnLst/>
            <a:rect l="l" t="t" r="r" b="b"/>
            <a:pathLst>
              <a:path w="312420" h="317500">
                <a:moveTo>
                  <a:pt x="312420" y="317500"/>
                </a:moveTo>
                <a:lnTo>
                  <a:pt x="0" y="0"/>
                </a:lnTo>
              </a:path>
            </a:pathLst>
          </a:custGeom>
          <a:ln w="1333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5125" y="1994058"/>
            <a:ext cx="8240395" cy="457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-635">
              <a:lnSpc>
                <a:spcPts val="2345"/>
              </a:lnSpc>
              <a:tabLst>
                <a:tab pos="35433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需校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验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Bean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象和其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绑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结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果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象或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错误对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时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成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出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现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的，它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之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不允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许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声明其他的入参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 defTabSz="-635">
              <a:lnSpc>
                <a:spcPts val="235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Errors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接口提供了</a:t>
            </a:r>
            <a:r>
              <a:rPr sz="2000" dirty="0">
                <a:latin typeface="宋体"/>
                <a:cs typeface="宋体"/>
              </a:rPr>
              <a:t>获</a:t>
            </a:r>
            <a:r>
              <a:rPr sz="2000" dirty="0">
                <a:latin typeface="MS Mincho"/>
                <a:cs typeface="MS Mincho"/>
              </a:rPr>
              <a:t>取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信息的方法，如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getErrorCoun</a:t>
            </a:r>
            <a:r>
              <a:rPr sz="2000" spc="-2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()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</a:t>
            </a:r>
            <a:endParaRPr sz="2000">
              <a:latin typeface="MS Mincho"/>
              <a:cs typeface="MS Mincho"/>
            </a:endParaRPr>
          </a:p>
          <a:p>
            <a:pPr marL="35496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getFieldError</a:t>
            </a:r>
            <a:r>
              <a:rPr sz="2000" spc="-3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(String field)</a:t>
            </a:r>
            <a:endParaRPr sz="2000">
              <a:latin typeface="Arial"/>
              <a:cs typeface="Arial"/>
            </a:endParaRPr>
          </a:p>
          <a:p>
            <a:pPr marL="354965" indent="-342265" defTabSz="-63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BindingResult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扩</a:t>
            </a:r>
            <a:r>
              <a:rPr sz="2000" dirty="0">
                <a:latin typeface="MS Mincho"/>
                <a:cs typeface="MS Mincho"/>
              </a:rPr>
              <a:t>展了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Errors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接口</a:t>
            </a:r>
            <a:endParaRPr sz="2000">
              <a:latin typeface="MS Mincho"/>
              <a:cs typeface="MS Mincho"/>
            </a:endParaRPr>
          </a:p>
          <a:p>
            <a:pPr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4294505"/>
            <a:r>
              <a:rPr sz="1750" spc="-40" dirty="0">
                <a:solidFill>
                  <a:srgbClr val="007F00"/>
                </a:solidFill>
                <a:latin typeface="Times New Roman"/>
                <a:cs typeface="Times New Roman"/>
              </a:rPr>
              <a:t>U</a:t>
            </a:r>
            <a:r>
              <a:rPr sz="1750" spc="35" dirty="0">
                <a:solidFill>
                  <a:srgbClr val="007F00"/>
                </a:solidFill>
                <a:latin typeface="Times New Roman"/>
                <a:cs typeface="Times New Roman"/>
              </a:rPr>
              <a:t>se</a:t>
            </a:r>
            <a:r>
              <a:rPr sz="1750" spc="-75" dirty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和</a:t>
            </a:r>
            <a:r>
              <a:rPr sz="1750" spc="-15" dirty="0">
                <a:solidFill>
                  <a:srgbClr val="007F00"/>
                </a:solidFill>
                <a:latin typeface="MS Mincho"/>
                <a:cs typeface="MS Mincho"/>
              </a:rPr>
              <a:t>其</a:t>
            </a:r>
            <a:r>
              <a:rPr sz="1750" spc="-10" dirty="0">
                <a:solidFill>
                  <a:srgbClr val="007F00"/>
                </a:solidFill>
                <a:latin typeface="宋体"/>
                <a:cs typeface="宋体"/>
              </a:rPr>
              <a:t>绑</a:t>
            </a:r>
            <a:r>
              <a:rPr sz="1750" spc="-15" dirty="0">
                <a:solidFill>
                  <a:srgbClr val="007F00"/>
                </a:solidFill>
                <a:latin typeface="MS Mincho"/>
                <a:cs typeface="MS Mincho"/>
              </a:rPr>
              <a:t>定</a:t>
            </a:r>
            <a:r>
              <a:rPr sz="1750" spc="-10" dirty="0">
                <a:solidFill>
                  <a:srgbClr val="007F00"/>
                </a:solidFill>
                <a:latin typeface="宋体"/>
                <a:cs typeface="宋体"/>
              </a:rPr>
              <a:t>结</a:t>
            </a:r>
            <a:r>
              <a:rPr sz="1750" spc="-15" dirty="0">
                <a:solidFill>
                  <a:srgbClr val="007F00"/>
                </a:solidFill>
                <a:latin typeface="MS Mincho"/>
                <a:cs typeface="MS Mincho"/>
              </a:rPr>
              <a:t>果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的</a:t>
            </a:r>
            <a:r>
              <a:rPr sz="1750" spc="-15" dirty="0">
                <a:solidFill>
                  <a:srgbClr val="007F00"/>
                </a:solidFill>
                <a:latin typeface="宋体"/>
                <a:cs typeface="宋体"/>
              </a:rPr>
              <a:t>对</a:t>
            </a:r>
            <a:r>
              <a:rPr sz="1750" spc="15" dirty="0">
                <a:solidFill>
                  <a:srgbClr val="007F00"/>
                </a:solidFill>
                <a:latin typeface="MS Mincho"/>
                <a:cs typeface="MS Mincho"/>
              </a:rPr>
              <a:t>象</a:t>
            </a:r>
            <a:endParaRPr sz="1750">
              <a:latin typeface="MS Mincho"/>
              <a:cs typeface="MS Mincho"/>
            </a:endParaRPr>
          </a:p>
          <a:p>
            <a:endParaRPr sz="18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2823845" marR="640080" indent="-1991995">
              <a:lnSpc>
                <a:spcPct val="104000"/>
              </a:lnSpc>
            </a:pPr>
            <a:r>
              <a:rPr sz="1550" spc="-55" dirty="0">
                <a:latin typeface="Arial"/>
                <a:cs typeface="Arial"/>
              </a:rPr>
              <a:t>pub</a:t>
            </a:r>
            <a:r>
              <a:rPr sz="1550" spc="-40" dirty="0">
                <a:latin typeface="Arial"/>
                <a:cs typeface="Arial"/>
              </a:rPr>
              <a:t>l</a:t>
            </a:r>
            <a:r>
              <a:rPr sz="1550" spc="-45" dirty="0">
                <a:latin typeface="Arial"/>
                <a:cs typeface="Arial"/>
              </a:rPr>
              <a:t>i</a:t>
            </a:r>
            <a:r>
              <a:rPr sz="1550" dirty="0">
                <a:latin typeface="Arial"/>
                <a:cs typeface="Arial"/>
              </a:rPr>
              <a:t>c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S</a:t>
            </a:r>
            <a:r>
              <a:rPr sz="1550" spc="-25" dirty="0">
                <a:latin typeface="Arial"/>
                <a:cs typeface="Arial"/>
              </a:rPr>
              <a:t>t</a:t>
            </a:r>
            <a:r>
              <a:rPr sz="1550" spc="-10" dirty="0">
                <a:latin typeface="Arial"/>
                <a:cs typeface="Arial"/>
              </a:rPr>
              <a:t>r</a:t>
            </a:r>
            <a:r>
              <a:rPr sz="1550" spc="-45" dirty="0">
                <a:latin typeface="Arial"/>
                <a:cs typeface="Arial"/>
              </a:rPr>
              <a:t>i</a:t>
            </a:r>
            <a:r>
              <a:rPr sz="1550" spc="-55" dirty="0">
                <a:latin typeface="Arial"/>
                <a:cs typeface="Arial"/>
              </a:rPr>
              <a:t>n</a:t>
            </a:r>
            <a:r>
              <a:rPr sz="1550" dirty="0">
                <a:latin typeface="Arial"/>
                <a:cs typeface="Arial"/>
              </a:rPr>
              <a:t>g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hand</a:t>
            </a:r>
            <a:r>
              <a:rPr sz="1550" spc="-40" dirty="0">
                <a:latin typeface="Arial"/>
                <a:cs typeface="Arial"/>
              </a:rPr>
              <a:t>l</a:t>
            </a:r>
            <a:r>
              <a:rPr sz="1550" dirty="0">
                <a:latin typeface="Arial"/>
                <a:cs typeface="Arial"/>
              </a:rPr>
              <a:t>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9</a:t>
            </a:r>
            <a:r>
              <a:rPr sz="1550" spc="45" dirty="0">
                <a:latin typeface="Arial"/>
                <a:cs typeface="Arial"/>
              </a:rPr>
              <a:t>1</a:t>
            </a:r>
            <a:r>
              <a:rPr sz="1550" spc="-10" dirty="0">
                <a:latin typeface="Arial"/>
                <a:cs typeface="Arial"/>
              </a:rPr>
              <a:t>(</a:t>
            </a:r>
            <a:r>
              <a:rPr sz="1550" spc="-55" dirty="0">
                <a:latin typeface="Arial"/>
                <a:cs typeface="Arial"/>
              </a:rPr>
              <a:t>@</a:t>
            </a:r>
            <a:r>
              <a:rPr sz="1550" spc="-20" dirty="0">
                <a:latin typeface="Arial"/>
                <a:cs typeface="Arial"/>
              </a:rPr>
              <a:t>V</a:t>
            </a:r>
            <a:r>
              <a:rPr sz="1550" spc="-55" dirty="0">
                <a:latin typeface="Arial"/>
                <a:cs typeface="Arial"/>
              </a:rPr>
              <a:t>a</a:t>
            </a:r>
            <a:r>
              <a:rPr sz="1550" spc="-40" dirty="0">
                <a:latin typeface="Arial"/>
                <a:cs typeface="Arial"/>
              </a:rPr>
              <a:t>l</a:t>
            </a:r>
            <a:r>
              <a:rPr sz="1550" spc="-45" dirty="0">
                <a:latin typeface="Arial"/>
                <a:cs typeface="Arial"/>
              </a:rPr>
              <a:t>i</a:t>
            </a:r>
            <a:r>
              <a:rPr sz="1550" dirty="0">
                <a:latin typeface="Arial"/>
                <a:cs typeface="Arial"/>
              </a:rPr>
              <a:t>d</a:t>
            </a:r>
            <a:r>
              <a:rPr sz="1550" spc="1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U</a:t>
            </a:r>
            <a:r>
              <a:rPr sz="1550" spc="35" dirty="0">
                <a:latin typeface="Arial"/>
                <a:cs typeface="Arial"/>
              </a:rPr>
              <a:t>s</a:t>
            </a:r>
            <a:r>
              <a:rPr sz="1550" spc="-55" dirty="0">
                <a:latin typeface="Arial"/>
                <a:cs typeface="Arial"/>
              </a:rPr>
              <a:t>e</a:t>
            </a:r>
            <a:r>
              <a:rPr sz="1550" dirty="0">
                <a:latin typeface="Arial"/>
                <a:cs typeface="Arial"/>
              </a:rPr>
              <a:t>r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u</a:t>
            </a:r>
            <a:r>
              <a:rPr sz="1550" spc="35" dirty="0">
                <a:latin typeface="Arial"/>
                <a:cs typeface="Arial"/>
              </a:rPr>
              <a:t>s</a:t>
            </a:r>
            <a:r>
              <a:rPr sz="1550" spc="-55" dirty="0">
                <a:latin typeface="Arial"/>
                <a:cs typeface="Arial"/>
              </a:rPr>
              <a:t>e</a:t>
            </a:r>
            <a:r>
              <a:rPr sz="1550" spc="-10" dirty="0">
                <a:latin typeface="Arial"/>
                <a:cs typeface="Arial"/>
              </a:rPr>
              <a:t>r</a:t>
            </a:r>
            <a:r>
              <a:rPr sz="1550" dirty="0">
                <a:latin typeface="Arial"/>
                <a:cs typeface="Arial"/>
              </a:rPr>
              <a:t>,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750" spc="50" dirty="0">
                <a:latin typeface="Times New Roman"/>
                <a:cs typeface="Times New Roman"/>
              </a:rPr>
              <a:t>B</a:t>
            </a:r>
            <a:r>
              <a:rPr sz="1750" spc="15" dirty="0">
                <a:latin typeface="Times New Roman"/>
                <a:cs typeface="Times New Roman"/>
              </a:rPr>
              <a:t>i</a:t>
            </a:r>
            <a:r>
              <a:rPr sz="1750" spc="45" dirty="0">
                <a:latin typeface="Times New Roman"/>
                <a:cs typeface="Times New Roman"/>
              </a:rPr>
              <a:t>n</a:t>
            </a:r>
            <a:r>
              <a:rPr sz="1750" spc="40" dirty="0">
                <a:latin typeface="Times New Roman"/>
                <a:cs typeface="Times New Roman"/>
              </a:rPr>
              <a:t>d</a:t>
            </a:r>
            <a:r>
              <a:rPr sz="1750" spc="20" dirty="0">
                <a:latin typeface="Times New Roman"/>
                <a:cs typeface="Times New Roman"/>
              </a:rPr>
              <a:t>i</a:t>
            </a:r>
            <a:r>
              <a:rPr sz="1750" spc="40" dirty="0">
                <a:latin typeface="Times New Roman"/>
                <a:cs typeface="Times New Roman"/>
              </a:rPr>
              <a:t>n</a:t>
            </a:r>
            <a:r>
              <a:rPr sz="1750" spc="45" dirty="0">
                <a:latin typeface="Times New Roman"/>
                <a:cs typeface="Times New Roman"/>
              </a:rPr>
              <a:t>g</a:t>
            </a:r>
            <a:r>
              <a:rPr sz="1750" spc="50" dirty="0">
                <a:latin typeface="Times New Roman"/>
                <a:cs typeface="Times New Roman"/>
              </a:rPr>
              <a:t>R</a:t>
            </a:r>
            <a:r>
              <a:rPr sz="1750" spc="35" dirty="0">
                <a:latin typeface="Times New Roman"/>
                <a:cs typeface="Times New Roman"/>
              </a:rPr>
              <a:t>e</a:t>
            </a:r>
            <a:r>
              <a:rPr sz="1750" spc="30" dirty="0">
                <a:latin typeface="Times New Roman"/>
                <a:cs typeface="Times New Roman"/>
              </a:rPr>
              <a:t>s</a:t>
            </a:r>
            <a:r>
              <a:rPr sz="1750" spc="45" dirty="0">
                <a:latin typeface="Times New Roman"/>
                <a:cs typeface="Times New Roman"/>
              </a:rPr>
              <a:t>u</a:t>
            </a:r>
            <a:r>
              <a:rPr sz="1750" spc="15" dirty="0">
                <a:latin typeface="Times New Roman"/>
                <a:cs typeface="Times New Roman"/>
              </a:rPr>
              <a:t>l</a:t>
            </a:r>
            <a:r>
              <a:rPr sz="1750" dirty="0">
                <a:latin typeface="Times New Roman"/>
                <a:cs typeface="Times New Roman"/>
              </a:rPr>
              <a:t>t</a:t>
            </a:r>
            <a:r>
              <a:rPr sz="1750" spc="-210" dirty="0">
                <a:latin typeface="Times New Roman"/>
                <a:cs typeface="Times New Roman"/>
              </a:rPr>
              <a:t> </a:t>
            </a:r>
            <a:r>
              <a:rPr sz="1750" spc="40" dirty="0">
                <a:latin typeface="Times New Roman"/>
                <a:cs typeface="Times New Roman"/>
              </a:rPr>
              <a:t>u</a:t>
            </a:r>
            <a:r>
              <a:rPr sz="1750" spc="35" dirty="0">
                <a:latin typeface="Times New Roman"/>
                <a:cs typeface="Times New Roman"/>
              </a:rPr>
              <a:t>se</a:t>
            </a:r>
            <a:r>
              <a:rPr sz="1750" spc="30" dirty="0">
                <a:latin typeface="Times New Roman"/>
                <a:cs typeface="Times New Roman"/>
              </a:rPr>
              <a:t>r</a:t>
            </a:r>
            <a:r>
              <a:rPr sz="1750" spc="-50" dirty="0">
                <a:latin typeface="Times New Roman"/>
                <a:cs typeface="Times New Roman"/>
              </a:rPr>
              <a:t>B</a:t>
            </a:r>
            <a:r>
              <a:rPr sz="1750" spc="20" dirty="0">
                <a:latin typeface="Times New Roman"/>
                <a:cs typeface="Times New Roman"/>
              </a:rPr>
              <a:t>i</a:t>
            </a:r>
            <a:r>
              <a:rPr sz="1750" spc="40" dirty="0">
                <a:latin typeface="Times New Roman"/>
                <a:cs typeface="Times New Roman"/>
              </a:rPr>
              <a:t>n</a:t>
            </a:r>
            <a:r>
              <a:rPr sz="1750" spc="45" dirty="0">
                <a:latin typeface="Times New Roman"/>
                <a:cs typeface="Times New Roman"/>
              </a:rPr>
              <a:t>d</a:t>
            </a:r>
            <a:r>
              <a:rPr sz="1750" spc="15" dirty="0">
                <a:latin typeface="Times New Roman"/>
                <a:cs typeface="Times New Roman"/>
              </a:rPr>
              <a:t>i</a:t>
            </a:r>
            <a:r>
              <a:rPr sz="1750" spc="45" dirty="0">
                <a:latin typeface="Times New Roman"/>
                <a:cs typeface="Times New Roman"/>
              </a:rPr>
              <a:t>n</a:t>
            </a:r>
            <a:r>
              <a:rPr sz="1750" spc="40" dirty="0">
                <a:latin typeface="Times New Roman"/>
                <a:cs typeface="Times New Roman"/>
              </a:rPr>
              <a:t>g</a:t>
            </a:r>
            <a:r>
              <a:rPr sz="1750" spc="50" dirty="0">
                <a:latin typeface="Times New Roman"/>
                <a:cs typeface="Times New Roman"/>
              </a:rPr>
              <a:t>R</a:t>
            </a:r>
            <a:r>
              <a:rPr sz="1750" spc="35" dirty="0">
                <a:latin typeface="Times New Roman"/>
                <a:cs typeface="Times New Roman"/>
              </a:rPr>
              <a:t>es</a:t>
            </a:r>
            <a:r>
              <a:rPr sz="1750" spc="40" dirty="0">
                <a:latin typeface="Times New Roman"/>
                <a:cs typeface="Times New Roman"/>
              </a:rPr>
              <a:t>u</a:t>
            </a:r>
            <a:r>
              <a:rPr sz="1750" spc="20" dirty="0">
                <a:latin typeface="Times New Roman"/>
                <a:cs typeface="Times New Roman"/>
              </a:rPr>
              <a:t>l</a:t>
            </a:r>
            <a:r>
              <a:rPr sz="1750" spc="-290" dirty="0">
                <a:latin typeface="Times New Roman"/>
                <a:cs typeface="Times New Roman"/>
              </a:rPr>
              <a:t>t</a:t>
            </a:r>
            <a:r>
              <a:rPr sz="1750" dirty="0">
                <a:latin typeface="Times New Roman"/>
                <a:cs typeface="Times New Roman"/>
              </a:rPr>
              <a:t>, </a:t>
            </a:r>
            <a:r>
              <a:rPr sz="1750" spc="45" dirty="0">
                <a:latin typeface="Times New Roman"/>
                <a:cs typeface="Times New Roman"/>
              </a:rPr>
              <a:t>S</a:t>
            </a:r>
            <a:r>
              <a:rPr sz="1750" spc="15" dirty="0">
                <a:latin typeface="Times New Roman"/>
                <a:cs typeface="Times New Roman"/>
              </a:rPr>
              <a:t>t</a:t>
            </a:r>
            <a:r>
              <a:rPr sz="1750" spc="30" dirty="0">
                <a:latin typeface="Times New Roman"/>
                <a:cs typeface="Times New Roman"/>
              </a:rPr>
              <a:t>r</a:t>
            </a:r>
            <a:r>
              <a:rPr sz="1750" spc="20" dirty="0">
                <a:latin typeface="Times New Roman"/>
                <a:cs typeface="Times New Roman"/>
              </a:rPr>
              <a:t>i</a:t>
            </a:r>
            <a:r>
              <a:rPr sz="1750" spc="40" dirty="0">
                <a:latin typeface="Times New Roman"/>
                <a:cs typeface="Times New Roman"/>
              </a:rPr>
              <a:t>n</a:t>
            </a:r>
            <a:r>
              <a:rPr sz="1750" spc="5" dirty="0">
                <a:latin typeface="Times New Roman"/>
                <a:cs typeface="Times New Roman"/>
              </a:rPr>
              <a:t>g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s</a:t>
            </a:r>
            <a:r>
              <a:rPr sz="1750" spc="35" dirty="0">
                <a:latin typeface="Times New Roman"/>
                <a:cs typeface="Times New Roman"/>
              </a:rPr>
              <a:t>es</a:t>
            </a:r>
            <a:r>
              <a:rPr sz="1750" spc="30" dirty="0">
                <a:latin typeface="Times New Roman"/>
                <a:cs typeface="Times New Roman"/>
              </a:rPr>
              <a:t>s</a:t>
            </a:r>
            <a:r>
              <a:rPr sz="1750" spc="20" dirty="0">
                <a:latin typeface="Times New Roman"/>
                <a:cs typeface="Times New Roman"/>
              </a:rPr>
              <a:t>i</a:t>
            </a:r>
            <a:r>
              <a:rPr sz="1750" spc="40" dirty="0">
                <a:latin typeface="Times New Roman"/>
                <a:cs typeface="Times New Roman"/>
              </a:rPr>
              <a:t>o</a:t>
            </a:r>
            <a:r>
              <a:rPr sz="1750" spc="45" dirty="0">
                <a:latin typeface="Times New Roman"/>
                <a:cs typeface="Times New Roman"/>
              </a:rPr>
              <a:t>n</a:t>
            </a:r>
            <a:r>
              <a:rPr sz="1750" spc="30" dirty="0">
                <a:latin typeface="Times New Roman"/>
                <a:cs typeface="Times New Roman"/>
              </a:rPr>
              <a:t>I</a:t>
            </a:r>
            <a:r>
              <a:rPr sz="1750" spc="-265" dirty="0">
                <a:latin typeface="Times New Roman"/>
                <a:cs typeface="Times New Roman"/>
              </a:rPr>
              <a:t>d</a:t>
            </a:r>
            <a:r>
              <a:rPr sz="1750" spc="65" dirty="0">
                <a:latin typeface="Times New Roman"/>
                <a:cs typeface="Times New Roman"/>
              </a:rPr>
              <a:t>,</a:t>
            </a:r>
            <a:r>
              <a:rPr sz="1750" spc="-20" dirty="0">
                <a:latin typeface="Times New Roman"/>
                <a:cs typeface="Times New Roman"/>
              </a:rPr>
              <a:t>M</a:t>
            </a:r>
            <a:r>
              <a:rPr sz="1750" spc="40" dirty="0">
                <a:latin typeface="Times New Roman"/>
                <a:cs typeface="Times New Roman"/>
              </a:rPr>
              <a:t>o</a:t>
            </a:r>
            <a:r>
              <a:rPr sz="1750" spc="45" dirty="0">
                <a:latin typeface="Times New Roman"/>
                <a:cs typeface="Times New Roman"/>
              </a:rPr>
              <a:t>d</a:t>
            </a:r>
            <a:r>
              <a:rPr sz="1750" spc="35" dirty="0">
                <a:latin typeface="Times New Roman"/>
                <a:cs typeface="Times New Roman"/>
              </a:rPr>
              <a:t>e</a:t>
            </a:r>
            <a:r>
              <a:rPr sz="1750" spc="15" dirty="0">
                <a:latin typeface="Times New Roman"/>
                <a:cs typeface="Times New Roman"/>
              </a:rPr>
              <a:t>l</a:t>
            </a:r>
            <a:r>
              <a:rPr sz="1750" spc="-20" dirty="0">
                <a:latin typeface="Times New Roman"/>
                <a:cs typeface="Times New Roman"/>
              </a:rPr>
              <a:t>M</a:t>
            </a:r>
            <a:r>
              <a:rPr sz="1750" spc="35" dirty="0">
                <a:latin typeface="Times New Roman"/>
                <a:cs typeface="Times New Roman"/>
              </a:rPr>
              <a:t>a</a:t>
            </a:r>
            <a:r>
              <a:rPr sz="1750" spc="5" dirty="0">
                <a:latin typeface="Times New Roman"/>
                <a:cs typeface="Times New Roman"/>
              </a:rPr>
              <a:t>p </a:t>
            </a:r>
            <a:r>
              <a:rPr sz="1750" spc="-35" dirty="0">
                <a:latin typeface="Times New Roman"/>
                <a:cs typeface="Times New Roman"/>
              </a:rPr>
              <a:t>m</a:t>
            </a:r>
            <a:r>
              <a:rPr sz="1750" spc="65" dirty="0">
                <a:latin typeface="Times New Roman"/>
                <a:cs typeface="Times New Roman"/>
              </a:rPr>
              <a:t>m</a:t>
            </a:r>
            <a:r>
              <a:rPr sz="1750" dirty="0">
                <a:latin typeface="Times New Roman"/>
                <a:cs typeface="Times New Roman"/>
              </a:rPr>
              <a:t>,</a:t>
            </a:r>
            <a:endParaRPr sz="1750">
              <a:latin typeface="Times New Roman"/>
              <a:cs typeface="Times New Roman"/>
            </a:endParaRPr>
          </a:p>
          <a:p>
            <a:pPr marL="2823845">
              <a:spcBef>
                <a:spcPts val="90"/>
              </a:spcBef>
            </a:pPr>
            <a:r>
              <a:rPr sz="1550" spc="-55" dirty="0">
                <a:latin typeface="Arial"/>
                <a:cs typeface="Arial"/>
              </a:rPr>
              <a:t>@</a:t>
            </a:r>
            <a:r>
              <a:rPr sz="1550" spc="-20" dirty="0">
                <a:latin typeface="Arial"/>
                <a:cs typeface="Arial"/>
              </a:rPr>
              <a:t>V</a:t>
            </a:r>
            <a:r>
              <a:rPr sz="1550" spc="-55" dirty="0">
                <a:latin typeface="Arial"/>
                <a:cs typeface="Arial"/>
              </a:rPr>
              <a:t>a</a:t>
            </a:r>
            <a:r>
              <a:rPr sz="1550" spc="-40" dirty="0">
                <a:latin typeface="Arial"/>
                <a:cs typeface="Arial"/>
              </a:rPr>
              <a:t>l</a:t>
            </a:r>
            <a:r>
              <a:rPr sz="1550" spc="-45" dirty="0">
                <a:latin typeface="Arial"/>
                <a:cs typeface="Arial"/>
              </a:rPr>
              <a:t>i</a:t>
            </a:r>
            <a:r>
              <a:rPr sz="1550" dirty="0">
                <a:latin typeface="Arial"/>
                <a:cs typeface="Arial"/>
              </a:rPr>
              <a:t>d</a:t>
            </a:r>
            <a:r>
              <a:rPr sz="1550" spc="1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</a:t>
            </a:r>
            <a:r>
              <a:rPr sz="1550" spc="-55" dirty="0">
                <a:latin typeface="Arial"/>
                <a:cs typeface="Arial"/>
              </a:rPr>
              <a:t>ep</a:t>
            </a:r>
            <a:r>
              <a:rPr sz="1550" dirty="0">
                <a:latin typeface="Arial"/>
                <a:cs typeface="Arial"/>
              </a:rPr>
              <a:t>t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dep</a:t>
            </a:r>
            <a:r>
              <a:rPr sz="1550" spc="180" dirty="0">
                <a:latin typeface="Arial"/>
                <a:cs typeface="Arial"/>
              </a:rPr>
              <a:t>t</a:t>
            </a:r>
            <a:r>
              <a:rPr sz="1550" dirty="0">
                <a:latin typeface="Arial"/>
                <a:cs typeface="Arial"/>
              </a:rPr>
              <a:t>,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750" spc="50" dirty="0">
                <a:latin typeface="Times New Roman"/>
                <a:cs typeface="Times New Roman"/>
              </a:rPr>
              <a:t>E</a:t>
            </a:r>
            <a:r>
              <a:rPr sz="1750" spc="30" dirty="0">
                <a:latin typeface="Times New Roman"/>
                <a:cs typeface="Times New Roman"/>
              </a:rPr>
              <a:t>rr</a:t>
            </a:r>
            <a:r>
              <a:rPr sz="1750" spc="45" dirty="0">
                <a:latin typeface="Times New Roman"/>
                <a:cs typeface="Times New Roman"/>
              </a:rPr>
              <a:t>o</a:t>
            </a:r>
            <a:r>
              <a:rPr sz="1750" spc="30" dirty="0">
                <a:latin typeface="Times New Roman"/>
                <a:cs typeface="Times New Roman"/>
              </a:rPr>
              <a:t>r</a:t>
            </a:r>
            <a:r>
              <a:rPr sz="1750" spc="5" dirty="0">
                <a:latin typeface="Times New Roman"/>
                <a:cs typeface="Times New Roman"/>
              </a:rPr>
              <a:t>s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1750" spc="40" dirty="0">
                <a:latin typeface="Times New Roman"/>
                <a:cs typeface="Times New Roman"/>
              </a:rPr>
              <a:t>d</a:t>
            </a:r>
            <a:r>
              <a:rPr sz="1750" spc="35" dirty="0">
                <a:latin typeface="Times New Roman"/>
                <a:cs typeface="Times New Roman"/>
              </a:rPr>
              <a:t>e</a:t>
            </a:r>
            <a:r>
              <a:rPr sz="1750" spc="45" dirty="0">
                <a:latin typeface="Times New Roman"/>
                <a:cs typeface="Times New Roman"/>
              </a:rPr>
              <a:t>p</a:t>
            </a:r>
            <a:r>
              <a:rPr sz="1750" spc="15" dirty="0">
                <a:latin typeface="Times New Roman"/>
                <a:cs typeface="Times New Roman"/>
              </a:rPr>
              <a:t>t</a:t>
            </a:r>
            <a:r>
              <a:rPr sz="1750" spc="50" dirty="0">
                <a:latin typeface="Times New Roman"/>
                <a:cs typeface="Times New Roman"/>
              </a:rPr>
              <a:t>E</a:t>
            </a:r>
            <a:r>
              <a:rPr sz="1750" spc="30" dirty="0">
                <a:latin typeface="Times New Roman"/>
                <a:cs typeface="Times New Roman"/>
              </a:rPr>
              <a:t>rr</a:t>
            </a:r>
            <a:r>
              <a:rPr sz="1750" spc="40" dirty="0">
                <a:latin typeface="Times New Roman"/>
                <a:cs typeface="Times New Roman"/>
              </a:rPr>
              <a:t>o</a:t>
            </a:r>
            <a:r>
              <a:rPr sz="1750" spc="30" dirty="0">
                <a:latin typeface="Times New Roman"/>
                <a:cs typeface="Times New Roman"/>
              </a:rPr>
              <a:t>r</a:t>
            </a:r>
            <a:r>
              <a:rPr sz="1750" spc="-170" dirty="0">
                <a:latin typeface="Times New Roman"/>
                <a:cs typeface="Times New Roman"/>
              </a:rPr>
              <a:t>s</a:t>
            </a:r>
            <a:r>
              <a:rPr sz="1750" spc="30" dirty="0">
                <a:latin typeface="Times New Roman"/>
                <a:cs typeface="Times New Roman"/>
              </a:rPr>
              <a:t>)</a:t>
            </a:r>
            <a:r>
              <a:rPr sz="1750" spc="5" dirty="0">
                <a:latin typeface="Times New Roman"/>
                <a:cs typeface="Times New Roman"/>
              </a:rPr>
              <a:t>{</a:t>
            </a:r>
            <a:endParaRPr sz="1750">
              <a:latin typeface="Times New Roman"/>
              <a:cs typeface="Times New Roman"/>
            </a:endParaRPr>
          </a:p>
          <a:p>
            <a:endParaRPr sz="170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4294505"/>
            <a:r>
              <a:rPr sz="1750" spc="-40" dirty="0">
                <a:solidFill>
                  <a:srgbClr val="007F00"/>
                </a:solidFill>
                <a:latin typeface="Times New Roman"/>
                <a:cs typeface="Times New Roman"/>
              </a:rPr>
              <a:t>D</a:t>
            </a:r>
            <a:r>
              <a:rPr sz="1750" spc="35" dirty="0">
                <a:solidFill>
                  <a:srgbClr val="007F00"/>
                </a:solidFill>
                <a:latin typeface="Times New Roman"/>
                <a:cs typeface="Times New Roman"/>
              </a:rPr>
              <a:t>e</a:t>
            </a:r>
            <a:r>
              <a:rPr sz="1750" spc="45" dirty="0">
                <a:solidFill>
                  <a:srgbClr val="007F00"/>
                </a:solidFill>
                <a:latin typeface="Times New Roman"/>
                <a:cs typeface="Times New Roman"/>
              </a:rPr>
              <a:t>p</a:t>
            </a:r>
            <a:r>
              <a:rPr sz="1750" spc="-190" dirty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和</a:t>
            </a:r>
            <a:r>
              <a:rPr sz="1750" spc="-15" dirty="0">
                <a:solidFill>
                  <a:srgbClr val="007F00"/>
                </a:solidFill>
                <a:latin typeface="MS Mincho"/>
                <a:cs typeface="MS Mincho"/>
              </a:rPr>
              <a:t>其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校</a:t>
            </a:r>
            <a:r>
              <a:rPr sz="1750" spc="-15" dirty="0">
                <a:solidFill>
                  <a:srgbClr val="007F00"/>
                </a:solidFill>
                <a:latin typeface="宋体"/>
                <a:cs typeface="宋体"/>
              </a:rPr>
              <a:t>验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的</a:t>
            </a:r>
            <a:r>
              <a:rPr sz="1750" spc="-15" dirty="0">
                <a:solidFill>
                  <a:srgbClr val="007F00"/>
                </a:solidFill>
                <a:latin typeface="宋体"/>
                <a:cs typeface="宋体"/>
              </a:rPr>
              <a:t>结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果</a:t>
            </a:r>
            <a:r>
              <a:rPr sz="1750" spc="-15" dirty="0">
                <a:solidFill>
                  <a:srgbClr val="007F00"/>
                </a:solidFill>
                <a:latin typeface="宋体"/>
                <a:cs typeface="宋体"/>
              </a:rPr>
              <a:t>对</a:t>
            </a:r>
            <a:r>
              <a:rPr sz="1750" spc="15" dirty="0">
                <a:solidFill>
                  <a:srgbClr val="007F00"/>
                </a:solidFill>
                <a:latin typeface="MS Mincho"/>
                <a:cs typeface="MS Mincho"/>
              </a:rPr>
              <a:t>象</a:t>
            </a:r>
            <a:endParaRPr sz="175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4572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在目</a:t>
            </a:r>
            <a:r>
              <a:rPr dirty="0">
                <a:latin typeface="宋体"/>
                <a:cs typeface="宋体"/>
              </a:rPr>
              <a:t>标</a:t>
            </a:r>
            <a:r>
              <a:rPr dirty="0">
                <a:latin typeface="MS Mincho"/>
                <a:cs typeface="MS Mincho"/>
              </a:rPr>
              <a:t>方法中</a:t>
            </a:r>
            <a:r>
              <a:rPr dirty="0">
                <a:latin typeface="宋体"/>
                <a:cs typeface="宋体"/>
              </a:rPr>
              <a:t>获</a:t>
            </a:r>
            <a:r>
              <a:rPr dirty="0">
                <a:latin typeface="MS Mincho"/>
                <a:cs typeface="MS Mincho"/>
              </a:rPr>
              <a:t>取校</a:t>
            </a:r>
            <a:r>
              <a:rPr dirty="0">
                <a:latin typeface="宋体"/>
                <a:cs typeface="宋体"/>
              </a:rPr>
              <a:t>验结</a:t>
            </a:r>
            <a:r>
              <a:rPr dirty="0">
                <a:latin typeface="MS Mincho"/>
                <a:cs typeface="MS Mincho"/>
              </a:rPr>
              <a:t>果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1926272"/>
            <a:ext cx="8341995" cy="318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defTabSz="-63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MS Mincho"/>
                <a:cs typeface="MS Mincho"/>
              </a:rPr>
              <a:t>命令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的属性中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注解，在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对 应</a:t>
            </a:r>
            <a:r>
              <a:rPr sz="2400" dirty="0">
                <a:latin typeface="MS Mincho"/>
                <a:cs typeface="MS Mincho"/>
              </a:rPr>
              <a:t>的入参前添加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@Vali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就会</a:t>
            </a: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施校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并将校 </a:t>
            </a:r>
            <a:r>
              <a:rPr sz="2400" dirty="0">
                <a:latin typeface="宋体"/>
                <a:cs typeface="宋体"/>
              </a:rPr>
              <a:t>验结</a:t>
            </a:r>
            <a:r>
              <a:rPr sz="2400" dirty="0">
                <a:latin typeface="MS Mincho"/>
                <a:cs typeface="MS Mincho"/>
              </a:rPr>
              <a:t>果保存在被校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象之后的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BindingResult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 </a:t>
            </a:r>
            <a:r>
              <a:rPr sz="2400" dirty="0">
                <a:latin typeface="Arial"/>
                <a:cs typeface="Arial"/>
              </a:rPr>
              <a:t>Errors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入参中。</a:t>
            </a:r>
            <a:endParaRPr sz="2400">
              <a:latin typeface="MS Mincho"/>
              <a:cs typeface="MS Mincho"/>
            </a:endParaRPr>
          </a:p>
          <a:p>
            <a:pPr marL="12700" defTabSz="-635"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常用方法：</a:t>
            </a:r>
            <a:endParaRPr sz="2400">
              <a:latin typeface="MS Mincho"/>
              <a:cs typeface="MS Mincho"/>
            </a:endParaRPr>
          </a:p>
          <a:p>
            <a:pPr marL="755015" indent="-285115" defTabSz="-635">
              <a:spcBef>
                <a:spcPts val="355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FieldError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getFieldErro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(String field)</a:t>
            </a:r>
            <a:endParaRPr sz="2000">
              <a:latin typeface="Arial"/>
              <a:cs typeface="Arial"/>
            </a:endParaRPr>
          </a:p>
          <a:p>
            <a:pPr marL="755015" indent="-285115" defTabSz="-635">
              <a:spcBef>
                <a:spcPts val="35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List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FieldErro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getFieldError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marL="755015" indent="-285115" defTabSz="-635">
              <a:spcBef>
                <a:spcPts val="35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getFieldValu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(String field)</a:t>
            </a:r>
            <a:endParaRPr sz="2000">
              <a:latin typeface="Arial"/>
              <a:cs typeface="Arial"/>
            </a:endParaRPr>
          </a:p>
          <a:p>
            <a:pPr marL="755015" indent="-285115" defTabSz="-635">
              <a:lnSpc>
                <a:spcPts val="2380"/>
              </a:lnSpc>
              <a:spcBef>
                <a:spcPts val="35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getErrorCoun</a:t>
            </a:r>
            <a:r>
              <a:rPr sz="2000" b="1" spc="-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3716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在</a:t>
            </a:r>
            <a:r>
              <a:rPr dirty="0">
                <a:latin typeface="宋体"/>
                <a:cs typeface="宋体"/>
              </a:rPr>
              <a:t>页</a:t>
            </a:r>
            <a:r>
              <a:rPr dirty="0">
                <a:latin typeface="MS Mincho"/>
                <a:cs typeface="MS Mincho"/>
              </a:rPr>
              <a:t>面上</a:t>
            </a:r>
            <a:r>
              <a:rPr dirty="0">
                <a:latin typeface="宋体"/>
                <a:cs typeface="宋体"/>
              </a:rPr>
              <a:t>显</a:t>
            </a:r>
            <a:r>
              <a:rPr dirty="0">
                <a:latin typeface="MS Mincho"/>
                <a:cs typeface="MS Mincho"/>
              </a:rPr>
              <a:t>示</a:t>
            </a:r>
            <a:r>
              <a:rPr dirty="0">
                <a:latin typeface="宋体"/>
                <a:cs typeface="宋体"/>
              </a:rPr>
              <a:t>错误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2095817"/>
            <a:ext cx="8049259" cy="368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74295" indent="-342265" algn="just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除了会将表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MS Mincho"/>
                <a:cs typeface="MS Mincho"/>
              </a:rPr>
              <a:t>命令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象的校</a:t>
            </a:r>
            <a:r>
              <a:rPr sz="2400" dirty="0">
                <a:latin typeface="宋体"/>
                <a:cs typeface="宋体"/>
              </a:rPr>
              <a:t>验结</a:t>
            </a:r>
            <a:r>
              <a:rPr sz="2400" dirty="0">
                <a:latin typeface="MS Mincho"/>
                <a:cs typeface="MS Mincho"/>
              </a:rPr>
              <a:t>果保存到</a:t>
            </a:r>
            <a:r>
              <a:rPr sz="2400" dirty="0">
                <a:latin typeface="宋体"/>
                <a:cs typeface="宋体"/>
              </a:rPr>
              <a:t>对 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BindingResult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Errors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象中外，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会将所有校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验 结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果保存到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隐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含模型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354965" marR="287020" indent="-342265" defTabSz="-63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即使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</a:t>
            </a:r>
            <a:r>
              <a:rPr sz="2400" dirty="0">
                <a:latin typeface="宋体"/>
                <a:cs typeface="宋体"/>
              </a:rPr>
              <a:t>签</a:t>
            </a:r>
            <a:r>
              <a:rPr sz="2400" dirty="0">
                <a:latin typeface="MS Mincho"/>
                <a:cs typeface="MS Mincho"/>
              </a:rPr>
              <a:t>名中没有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于表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MS Mincho"/>
                <a:cs typeface="MS Mincho"/>
              </a:rPr>
              <a:t>命令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象的</a:t>
            </a:r>
            <a:r>
              <a:rPr sz="2400" dirty="0">
                <a:latin typeface="宋体"/>
                <a:cs typeface="宋体"/>
              </a:rPr>
              <a:t>结</a:t>
            </a:r>
            <a:r>
              <a:rPr sz="2400" dirty="0">
                <a:latin typeface="MS Mincho"/>
                <a:cs typeface="MS Mincho"/>
              </a:rPr>
              <a:t>果 入参，校</a:t>
            </a:r>
            <a:r>
              <a:rPr sz="2400" dirty="0">
                <a:latin typeface="宋体"/>
                <a:cs typeface="宋体"/>
              </a:rPr>
              <a:t>验结</a:t>
            </a:r>
            <a:r>
              <a:rPr sz="2400" dirty="0">
                <a:latin typeface="MS Mincho"/>
                <a:cs typeface="MS Mincho"/>
              </a:rPr>
              <a:t>果也会保存在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dirty="0">
                <a:latin typeface="宋体"/>
                <a:cs typeface="宋体"/>
              </a:rPr>
              <a:t>隐</a:t>
            </a:r>
            <a:r>
              <a:rPr sz="2400" dirty="0">
                <a:latin typeface="MS Mincho"/>
                <a:cs typeface="MS Mincho"/>
              </a:rPr>
              <a:t>含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r>
              <a:rPr sz="2400" dirty="0">
                <a:latin typeface="Arial"/>
                <a:cs typeface="Arial"/>
              </a:rPr>
              <a:t>”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中。</a:t>
            </a:r>
            <a:endParaRPr sz="2400">
              <a:latin typeface="MS Mincho"/>
              <a:cs typeface="MS Mincho"/>
            </a:endParaRPr>
          </a:p>
          <a:p>
            <a:pPr marL="354965" marR="5080" indent="-342265" defTabSz="-63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宋体"/>
                <a:cs typeface="宋体"/>
              </a:rPr>
              <a:t>隐</a:t>
            </a:r>
            <a:r>
              <a:rPr sz="2400" dirty="0">
                <a:latin typeface="MS Mincho"/>
                <a:cs typeface="MS Mincho"/>
              </a:rPr>
              <a:t>含模型中的所有数据最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将通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HttpServletRequest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 属性列表暴露</a:t>
            </a:r>
            <a:r>
              <a:rPr sz="2400" dirty="0">
                <a:latin typeface="宋体"/>
                <a:cs typeface="宋体"/>
              </a:rPr>
              <a:t>给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视图对</a:t>
            </a:r>
            <a:r>
              <a:rPr sz="2400" dirty="0">
                <a:latin typeface="MS Mincho"/>
                <a:cs typeface="MS Mincho"/>
              </a:rPr>
              <a:t>象，因此在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中可以</a:t>
            </a:r>
            <a:r>
              <a:rPr sz="2400" dirty="0">
                <a:latin typeface="宋体"/>
                <a:cs typeface="宋体"/>
              </a:rPr>
              <a:t>获</a:t>
            </a:r>
            <a:r>
              <a:rPr sz="2400" dirty="0">
                <a:latin typeface="MS Mincho"/>
                <a:cs typeface="MS Mincho"/>
              </a:rPr>
              <a:t>取 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信息</a:t>
            </a:r>
            <a:endParaRPr sz="2400">
              <a:latin typeface="MS Mincho"/>
              <a:cs typeface="MS Mincho"/>
            </a:endParaRPr>
          </a:p>
          <a:p>
            <a:pPr marL="354965" indent="-342265" defTabSz="-635">
              <a:lnSpc>
                <a:spcPts val="2815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页</a:t>
            </a:r>
            <a:r>
              <a:rPr sz="2400" dirty="0">
                <a:latin typeface="MS Mincho"/>
                <a:cs typeface="MS Mincho"/>
              </a:rPr>
              <a:t>面上可通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form:errors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path=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userNam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”&gt;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770"/>
              </a:lnSpc>
            </a:pPr>
            <a:r>
              <a:rPr sz="2400" dirty="0">
                <a:latin typeface="宋体"/>
                <a:cs typeface="宋体"/>
              </a:rPr>
              <a:t>显</a:t>
            </a:r>
            <a:r>
              <a:rPr sz="2400" dirty="0">
                <a:latin typeface="MS Mincho"/>
                <a:cs typeface="MS Mincho"/>
              </a:rPr>
              <a:t>示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消息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2100" y="1046003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MS Mincho"/>
                <a:cs typeface="MS Mincho"/>
              </a:rPr>
              <a:t>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5730" y="2000250"/>
            <a:ext cx="6388100" cy="2857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2414" y="5066029"/>
            <a:ext cx="8528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latin typeface="Calibri"/>
                <a:cs typeface="Calibri"/>
              </a:rPr>
              <a:t>ind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x.js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2100" y="1046003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MS Mincho"/>
                <a:cs typeface="MS Mincho"/>
              </a:rPr>
              <a:t>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744" y="1732914"/>
            <a:ext cx="4356100" cy="4165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8665" y="6067425"/>
            <a:ext cx="4552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2100" y="1046003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MS Mincho"/>
                <a:cs typeface="MS Mincho"/>
              </a:rPr>
              <a:t>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744" y="1928495"/>
            <a:ext cx="6210300" cy="3619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8665" y="6038612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MS Mincho"/>
                <a:cs typeface="MS Mincho"/>
              </a:rPr>
              <a:t>目</a:t>
            </a:r>
            <a:r>
              <a:rPr sz="1800" dirty="0">
                <a:latin typeface="宋体"/>
                <a:cs typeface="宋体"/>
              </a:rPr>
              <a:t>标</a:t>
            </a:r>
            <a:r>
              <a:rPr sz="1800" dirty="0">
                <a:latin typeface="MS Mincho"/>
                <a:cs typeface="MS Mincho"/>
              </a:rPr>
              <a:t>方法</a:t>
            </a:r>
            <a:endParaRPr sz="18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提示消息的国</a:t>
            </a:r>
            <a:r>
              <a:rPr dirty="0">
                <a:latin typeface="宋体"/>
                <a:cs typeface="宋体"/>
              </a:rPr>
              <a:t>际</a:t>
            </a:r>
            <a:r>
              <a:rPr dirty="0">
                <a:latin typeface="MS Mincho"/>
                <a:cs typeface="MS Mincho"/>
              </a:rPr>
              <a:t>化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897697"/>
            <a:ext cx="8020684" cy="419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8735" indent="-342265" defTabSz="-635">
              <a:lnSpc>
                <a:spcPts val="248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Batang"/>
                <a:cs typeface="Batang"/>
              </a:rPr>
              <a:t>每</a:t>
            </a:r>
            <a:r>
              <a:rPr sz="2400" dirty="0">
                <a:latin typeface="MS Mincho"/>
                <a:cs typeface="MS Mincho"/>
              </a:rPr>
              <a:t>个属性在数据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定和数据校</a:t>
            </a:r>
            <a:r>
              <a:rPr sz="2400" dirty="0">
                <a:latin typeface="宋体"/>
                <a:cs typeface="宋体"/>
              </a:rPr>
              <a:t>验发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错误时</a:t>
            </a:r>
            <a:r>
              <a:rPr sz="2400" dirty="0">
                <a:latin typeface="MS Mincho"/>
                <a:cs typeface="MS Mincho"/>
              </a:rPr>
              <a:t>，都会生成一 个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FieldError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象。</a:t>
            </a:r>
            <a:endParaRPr sz="2400">
              <a:latin typeface="MS Mincho"/>
              <a:cs typeface="MS Mincho"/>
            </a:endParaRPr>
          </a:p>
          <a:p>
            <a:pPr marL="354965" marR="5080" indent="-342265" defTabSz="-635">
              <a:lnSpc>
                <a:spcPct val="86000"/>
              </a:lnSpc>
              <a:spcBef>
                <a:spcPts val="245"/>
              </a:spcBef>
              <a:tabLst>
                <a:tab pos="354330" algn="l"/>
              </a:tabLst>
            </a:pPr>
            <a:r>
              <a:rPr sz="2400" b="1" dirty="0">
                <a:latin typeface="Arial"/>
                <a:cs typeface="Arial"/>
              </a:rPr>
              <a:t>•	</a:t>
            </a:r>
            <a:r>
              <a:rPr sz="2400" b="1" dirty="0">
                <a:latin typeface="Kozuka Gothic Pro B"/>
                <a:cs typeface="Kozuka Gothic Pro B"/>
              </a:rPr>
              <a:t>当一个属性校</a:t>
            </a:r>
            <a:r>
              <a:rPr sz="2400" b="1" dirty="0">
                <a:latin typeface="微软雅黑"/>
                <a:cs typeface="微软雅黑"/>
              </a:rPr>
              <a:t>验</a:t>
            </a:r>
            <a:r>
              <a:rPr sz="2400" b="1" dirty="0">
                <a:latin typeface="Kozuka Gothic Pro B"/>
                <a:cs typeface="Kozuka Gothic Pro B"/>
              </a:rPr>
              <a:t>失</a:t>
            </a:r>
            <a:r>
              <a:rPr sz="2400" b="1" dirty="0">
                <a:latin typeface="微软雅黑"/>
                <a:cs typeface="微软雅黑"/>
              </a:rPr>
              <a:t>败</a:t>
            </a:r>
            <a:r>
              <a:rPr sz="2400" b="1" dirty="0">
                <a:latin typeface="Kozuka Gothic Pro B"/>
                <a:cs typeface="Kozuka Gothic Pro B"/>
              </a:rPr>
              <a:t>后，校</a:t>
            </a:r>
            <a:r>
              <a:rPr sz="2400" b="1" dirty="0">
                <a:latin typeface="微软雅黑"/>
                <a:cs typeface="微软雅黑"/>
              </a:rPr>
              <a:t>验</a:t>
            </a:r>
            <a:r>
              <a:rPr sz="2400" b="1" dirty="0">
                <a:latin typeface="Kozuka Gothic Pro B"/>
                <a:cs typeface="Kozuka Gothic Pro B"/>
              </a:rPr>
              <a:t>框架会</a:t>
            </a:r>
            <a:r>
              <a:rPr sz="2400" b="1" dirty="0">
                <a:latin typeface="微软雅黑"/>
                <a:cs typeface="微软雅黑"/>
              </a:rPr>
              <a:t>为该</a:t>
            </a:r>
            <a:r>
              <a:rPr sz="2400" b="1" dirty="0">
                <a:latin typeface="Kozuka Gothic Pro B"/>
                <a:cs typeface="Kozuka Gothic Pro B"/>
              </a:rPr>
              <a:t>属性生成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个消 息代</a:t>
            </a:r>
            <a:r>
              <a:rPr sz="2400" b="1" dirty="0">
                <a:latin typeface="微软雅黑"/>
                <a:cs typeface="微软雅黑"/>
              </a:rPr>
              <a:t>码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些代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dirty="0">
                <a:latin typeface="MS Mincho"/>
                <a:cs typeface="MS Mincho"/>
              </a:rPr>
              <a:t>以</a:t>
            </a:r>
            <a:r>
              <a:rPr sz="2400" b="1" dirty="0">
                <a:latin typeface="Kozuka Gothic Pro B"/>
                <a:cs typeface="Kozuka Gothic Pro B"/>
              </a:rPr>
              <a:t>校</a:t>
            </a:r>
            <a:r>
              <a:rPr sz="2400" b="1" dirty="0">
                <a:latin typeface="微软雅黑"/>
                <a:cs typeface="微软雅黑"/>
              </a:rPr>
              <a:t>验</a:t>
            </a:r>
            <a:r>
              <a:rPr sz="2400" b="1" dirty="0">
                <a:latin typeface="Kozuka Gothic Pro B"/>
                <a:cs typeface="Kozuka Gothic Pro B"/>
              </a:rPr>
              <a:t>注解</a:t>
            </a:r>
            <a:r>
              <a:rPr sz="2400" b="1" dirty="0">
                <a:latin typeface="微软雅黑"/>
                <a:cs typeface="微软雅黑"/>
              </a:rPr>
              <a:t>类</a:t>
            </a:r>
            <a:r>
              <a:rPr sz="2400" b="1" dirty="0">
                <a:latin typeface="Kozuka Gothic Pro B"/>
                <a:cs typeface="Kozuka Gothic Pro B"/>
              </a:rPr>
              <a:t>名</a:t>
            </a:r>
            <a:r>
              <a:rPr sz="2400" b="1" dirty="0">
                <a:latin typeface="微软雅黑"/>
                <a:cs typeface="微软雅黑"/>
              </a:rPr>
              <a:t>为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前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缀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结</a:t>
            </a:r>
            <a:r>
              <a:rPr sz="2400" dirty="0">
                <a:latin typeface="MS Mincho"/>
                <a:cs typeface="MS Mincho"/>
              </a:rPr>
              <a:t>合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modleAttribut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、属性名及属性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型名</a:t>
            </a:r>
            <a:r>
              <a:rPr sz="2400" dirty="0">
                <a:latin typeface="MS Mincho"/>
                <a:cs typeface="MS Mincho"/>
              </a:rPr>
              <a:t>生成多个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的消 息代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000" dirty="0">
                <a:latin typeface="MS Mincho"/>
                <a:cs typeface="MS Mincho"/>
              </a:rPr>
              <a:t>例如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User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中的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password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</a:t>
            </a: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准了一个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@Pattern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 解，当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属性</a:t>
            </a:r>
            <a:r>
              <a:rPr sz="2000" dirty="0">
                <a:latin typeface="宋体"/>
                <a:cs typeface="宋体"/>
              </a:rPr>
              <a:t>值</a:t>
            </a:r>
            <a:r>
              <a:rPr sz="2000" dirty="0">
                <a:latin typeface="MS Mincho"/>
                <a:cs typeface="MS Mincho"/>
              </a:rPr>
              <a:t>不</a:t>
            </a:r>
            <a:r>
              <a:rPr sz="2000" dirty="0">
                <a:latin typeface="宋体"/>
                <a:cs typeface="宋体"/>
              </a:rPr>
              <a:t>满</a:t>
            </a:r>
            <a:r>
              <a:rPr sz="2000" dirty="0">
                <a:latin typeface="MS Mincho"/>
                <a:cs typeface="MS Mincho"/>
              </a:rPr>
              <a:t>足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@Pattern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所定</a:t>
            </a:r>
            <a:r>
              <a:rPr sz="2000" dirty="0">
                <a:latin typeface="宋体"/>
                <a:cs typeface="宋体"/>
              </a:rPr>
              <a:t>义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规则时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就会</a:t>
            </a:r>
            <a:r>
              <a:rPr sz="2000" dirty="0">
                <a:latin typeface="宋体"/>
                <a:cs typeface="宋体"/>
              </a:rPr>
              <a:t>产</a:t>
            </a:r>
            <a:r>
              <a:rPr sz="2000" dirty="0">
                <a:latin typeface="MS Mincho"/>
                <a:cs typeface="MS Mincho"/>
              </a:rPr>
              <a:t>生以下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4 </a:t>
            </a:r>
            <a:r>
              <a:rPr sz="2000" dirty="0">
                <a:latin typeface="MS Mincho"/>
                <a:cs typeface="MS Mincho"/>
              </a:rPr>
              <a:t>个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代</a:t>
            </a:r>
            <a:r>
              <a:rPr sz="2000" dirty="0">
                <a:latin typeface="宋体"/>
                <a:cs typeface="宋体"/>
              </a:rPr>
              <a:t>码</a:t>
            </a:r>
            <a:r>
              <a:rPr sz="2000" dirty="0">
                <a:latin typeface="MS Mincho"/>
                <a:cs typeface="MS Mincho"/>
              </a:rPr>
              <a:t>：</a:t>
            </a:r>
            <a:endParaRPr sz="2000">
              <a:latin typeface="MS Mincho"/>
              <a:cs typeface="MS Mincho"/>
            </a:endParaRPr>
          </a:p>
          <a:p>
            <a:pPr marL="755015" indent="-285115" defTabSz="-635">
              <a:lnSpc>
                <a:spcPts val="1770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Pattern.user.password</a:t>
            </a:r>
            <a:endParaRPr sz="1600">
              <a:latin typeface="Arial"/>
              <a:cs typeface="Arial"/>
            </a:endParaRPr>
          </a:p>
          <a:p>
            <a:pPr marL="755015" indent="-285115" defTabSz="-635">
              <a:lnSpc>
                <a:spcPts val="1825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Pattern.password</a:t>
            </a:r>
            <a:endParaRPr sz="1600">
              <a:latin typeface="Arial"/>
              <a:cs typeface="Arial"/>
            </a:endParaRPr>
          </a:p>
          <a:p>
            <a:pPr marL="755015" indent="-285115" defTabSz="-635">
              <a:lnSpc>
                <a:spcPts val="1825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Pattern.java.lang.String</a:t>
            </a:r>
            <a:endParaRPr sz="1600">
              <a:latin typeface="Arial"/>
              <a:cs typeface="Arial"/>
            </a:endParaRPr>
          </a:p>
          <a:p>
            <a:pPr marL="755015" indent="-285115" defTabSz="-635">
              <a:lnSpc>
                <a:spcPts val="1820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</a:t>
            </a:r>
            <a:endParaRPr sz="1600">
              <a:latin typeface="Arial"/>
              <a:cs typeface="Arial"/>
            </a:endParaRPr>
          </a:p>
          <a:p>
            <a:pPr marL="354965" marR="152400" indent="-342265" defTabSz="-635">
              <a:lnSpc>
                <a:spcPts val="207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当使用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标签显</a:t>
            </a:r>
            <a:r>
              <a:rPr sz="2000" dirty="0">
                <a:latin typeface="MS Mincho"/>
                <a:cs typeface="MS Mincho"/>
              </a:rPr>
              <a:t>示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消息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</a:t>
            </a:r>
            <a:r>
              <a:rPr sz="2000" dirty="0">
                <a:latin typeface="宋体"/>
                <a:cs typeface="宋体"/>
              </a:rPr>
              <a:t>查</a:t>
            </a:r>
            <a:r>
              <a:rPr sz="2000" dirty="0">
                <a:latin typeface="MS Mincho"/>
                <a:cs typeface="MS Mincho"/>
              </a:rPr>
              <a:t>看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上下文是否装配了</a:t>
            </a:r>
            <a:r>
              <a:rPr sz="2000" dirty="0">
                <a:latin typeface="宋体"/>
                <a:cs typeface="宋体"/>
              </a:rPr>
              <a:t>对应</a:t>
            </a:r>
            <a:r>
              <a:rPr sz="2000" dirty="0">
                <a:latin typeface="MS Mincho"/>
                <a:cs typeface="MS Mincho"/>
              </a:rPr>
              <a:t>的国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化消息，如果没有，</a:t>
            </a:r>
            <a:r>
              <a:rPr sz="2000" dirty="0">
                <a:latin typeface="宋体"/>
                <a:cs typeface="宋体"/>
              </a:rPr>
              <a:t>则显</a:t>
            </a:r>
            <a:r>
              <a:rPr sz="2000" dirty="0">
                <a:latin typeface="MS Mincho"/>
                <a:cs typeface="MS Mincho"/>
              </a:rPr>
              <a:t>示默</a:t>
            </a:r>
            <a:r>
              <a:rPr sz="2000" dirty="0">
                <a:latin typeface="宋体"/>
                <a:cs typeface="宋体"/>
              </a:rPr>
              <a:t>认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消息，否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dirty="0">
                <a:latin typeface="MS Mincho"/>
                <a:cs typeface="MS Mincho"/>
              </a:rPr>
              <a:t>使用国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化消息。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提示消息的国</a:t>
            </a:r>
            <a:r>
              <a:rPr dirty="0">
                <a:latin typeface="宋体"/>
                <a:cs typeface="宋体"/>
              </a:rPr>
              <a:t>际</a:t>
            </a:r>
            <a:r>
              <a:rPr dirty="0">
                <a:latin typeface="MS Mincho"/>
                <a:cs typeface="MS Mincho"/>
              </a:rPr>
              <a:t>化</a:t>
            </a:r>
            <a:endParaRPr dirty="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854517"/>
            <a:ext cx="7987665" cy="277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  </a:t>
            </a:r>
            <a:r>
              <a:rPr sz="2400" b="1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若数据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数据格式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400" dirty="0">
                <a:latin typeface="宋体"/>
                <a:cs typeface="宋体"/>
              </a:rPr>
              <a:t>时发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，或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该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有的参 数不存在</a:t>
            </a:r>
            <a:r>
              <a:rPr sz="2400" dirty="0">
                <a:latin typeface="MS Mincho"/>
                <a:cs typeface="MS Mincho"/>
              </a:rPr>
              <a:t>，或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调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时发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生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错误</a:t>
            </a:r>
            <a:r>
              <a:rPr sz="2400" dirty="0">
                <a:latin typeface="MS Mincho"/>
                <a:cs typeface="MS Mincho"/>
              </a:rPr>
              <a:t>，都会在</a:t>
            </a:r>
            <a:r>
              <a:rPr sz="2400" dirty="0">
                <a:latin typeface="宋体"/>
                <a:cs typeface="宋体"/>
              </a:rPr>
              <a:t>隐</a:t>
            </a:r>
            <a:r>
              <a:rPr sz="2400" dirty="0">
                <a:latin typeface="MS Mincho"/>
                <a:cs typeface="MS Mincho"/>
              </a:rPr>
              <a:t>含模型 中</a:t>
            </a:r>
            <a:r>
              <a:rPr sz="2400" dirty="0">
                <a:latin typeface="宋体"/>
                <a:cs typeface="宋体"/>
              </a:rPr>
              <a:t>创</a:t>
            </a:r>
            <a:r>
              <a:rPr sz="2400" dirty="0">
                <a:latin typeface="MS Mincho"/>
                <a:cs typeface="MS Mincho"/>
              </a:rPr>
              <a:t>建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消息。其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dirty="0">
                <a:latin typeface="MS Mincho"/>
                <a:cs typeface="MS Mincho"/>
              </a:rPr>
              <a:t>前</a:t>
            </a:r>
            <a:r>
              <a:rPr sz="2400" dirty="0">
                <a:latin typeface="宋体"/>
                <a:cs typeface="宋体"/>
              </a:rPr>
              <a:t>缀说</a:t>
            </a:r>
            <a:r>
              <a:rPr sz="2400" dirty="0">
                <a:latin typeface="MS Mincho"/>
                <a:cs typeface="MS Mincho"/>
              </a:rPr>
              <a:t>明如下：</a:t>
            </a:r>
            <a:endParaRPr sz="2400">
              <a:latin typeface="MS Mincho"/>
              <a:cs typeface="MS Mincho"/>
            </a:endParaRPr>
          </a:p>
          <a:p>
            <a:pPr marL="755015" indent="-285115" defTabSz="-635">
              <a:lnSpc>
                <a:spcPts val="2350"/>
              </a:lnSpc>
              <a:spcBef>
                <a:spcPts val="285"/>
              </a:spcBef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latin typeface="Arial"/>
                <a:cs typeface="Arial"/>
              </a:rPr>
              <a:t>require</a:t>
            </a:r>
            <a:r>
              <a:rPr sz="2000" b="1" spc="-20" dirty="0">
                <a:latin typeface="Arial"/>
                <a:cs typeface="Arial"/>
              </a:rPr>
              <a:t>d</a:t>
            </a:r>
            <a:r>
              <a:rPr sz="2000" dirty="0">
                <a:latin typeface="MS Mincho"/>
                <a:cs typeface="MS Mincho"/>
              </a:rPr>
              <a:t>：必要的参数不存在。如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@RequiredPara</a:t>
            </a:r>
            <a:r>
              <a:rPr sz="2000" spc="-3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(“param1”)</a:t>
            </a:r>
            <a:endParaRPr sz="2000">
              <a:latin typeface="Arial"/>
              <a:cs typeface="Arial"/>
            </a:endParaRPr>
          </a:p>
          <a:p>
            <a:pPr marL="755015">
              <a:lnSpc>
                <a:spcPts val="2350"/>
              </a:lnSpc>
            </a:pP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注了一个入参，但是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参数不存在</a:t>
            </a:r>
            <a:endParaRPr sz="2000">
              <a:latin typeface="MS Mincho"/>
              <a:cs typeface="MS Mincho"/>
            </a:endParaRPr>
          </a:p>
          <a:p>
            <a:pPr marL="469900" defTabSz="-635"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latin typeface="Arial"/>
                <a:cs typeface="Arial"/>
              </a:rPr>
              <a:t>typeMismatc</a:t>
            </a:r>
            <a:r>
              <a:rPr sz="2000" b="1" spc="-25" dirty="0">
                <a:latin typeface="Arial"/>
                <a:cs typeface="Arial"/>
              </a:rPr>
              <a:t>h</a:t>
            </a:r>
            <a:r>
              <a:rPr sz="2000" dirty="0">
                <a:latin typeface="MS Mincho"/>
                <a:cs typeface="MS Mincho"/>
              </a:rPr>
              <a:t>：在数据</a:t>
            </a:r>
            <a:r>
              <a:rPr sz="2000" dirty="0">
                <a:latin typeface="宋体"/>
                <a:cs typeface="宋体"/>
              </a:rPr>
              <a:t>绑</a:t>
            </a:r>
            <a:r>
              <a:rPr sz="2000" dirty="0">
                <a:latin typeface="MS Mincho"/>
                <a:cs typeface="MS Mincho"/>
              </a:rPr>
              <a:t>定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发</a:t>
            </a:r>
            <a:r>
              <a:rPr sz="2000" dirty="0">
                <a:latin typeface="MS Mincho"/>
                <a:cs typeface="MS Mincho"/>
              </a:rPr>
              <a:t>生数据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型不匹配的</a:t>
            </a:r>
            <a:r>
              <a:rPr sz="2000" dirty="0">
                <a:latin typeface="宋体"/>
                <a:cs typeface="宋体"/>
              </a:rPr>
              <a:t>问题</a:t>
            </a:r>
            <a:endParaRPr sz="2000">
              <a:latin typeface="宋体"/>
              <a:cs typeface="宋体"/>
            </a:endParaRPr>
          </a:p>
          <a:p>
            <a:pPr marL="755015" indent="-285115" defTabSz="-635"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latin typeface="Arial"/>
                <a:cs typeface="Arial"/>
              </a:rPr>
              <a:t>methodInvocatio</a:t>
            </a:r>
            <a:r>
              <a:rPr sz="2000" b="1" spc="-3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dirty="0">
                <a:latin typeface="宋体"/>
                <a:cs typeface="宋体"/>
              </a:rPr>
              <a:t>调</a:t>
            </a:r>
            <a:r>
              <a:rPr sz="2000" dirty="0">
                <a:latin typeface="MS Mincho"/>
                <a:cs typeface="MS Mincho"/>
              </a:rPr>
              <a:t>用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理方法</a:t>
            </a:r>
            <a:r>
              <a:rPr sz="2000" dirty="0">
                <a:latin typeface="宋体"/>
                <a:cs typeface="宋体"/>
              </a:rPr>
              <a:t>时发</a:t>
            </a:r>
            <a:r>
              <a:rPr sz="2000" dirty="0">
                <a:latin typeface="MS Mincho"/>
                <a:cs typeface="MS Mincho"/>
              </a:rPr>
              <a:t>生了</a:t>
            </a:r>
            <a:r>
              <a:rPr sz="2000" dirty="0">
                <a:latin typeface="宋体"/>
                <a:cs typeface="宋体"/>
              </a:rPr>
              <a:t>错误</a:t>
            </a:r>
            <a:endParaRPr sz="2000">
              <a:latin typeface="宋体"/>
              <a:cs typeface="宋体"/>
            </a:endParaRPr>
          </a:p>
          <a:p>
            <a:pPr marL="12700" defTabSz="-635">
              <a:lnSpc>
                <a:spcPts val="2855"/>
              </a:lnSpc>
              <a:spcBef>
                <a:spcPts val="415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注册国</a:t>
            </a:r>
            <a:r>
              <a:rPr sz="2400" dirty="0">
                <a:latin typeface="宋体"/>
                <a:cs typeface="宋体"/>
              </a:rPr>
              <a:t>际</a:t>
            </a:r>
            <a:r>
              <a:rPr sz="2400" dirty="0">
                <a:latin typeface="MS Mincho"/>
                <a:cs typeface="MS Mincho"/>
              </a:rPr>
              <a:t>化</a:t>
            </a:r>
            <a:r>
              <a:rPr sz="2400" dirty="0">
                <a:latin typeface="宋体"/>
                <a:cs typeface="宋体"/>
              </a:rPr>
              <a:t>资</a:t>
            </a:r>
            <a:r>
              <a:rPr sz="2400" dirty="0">
                <a:latin typeface="MS Mincho"/>
                <a:cs typeface="MS Mincho"/>
              </a:rPr>
              <a:t>源文件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619" y="4929504"/>
            <a:ext cx="8305800" cy="1143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30342</Words>
  <Application>Kingsoft Office WPP</Application>
  <PresentationFormat>全屏显示(4:3)</PresentationFormat>
  <Paragraphs>1534</Paragraphs>
  <Slides>138</Slides>
  <Notes>138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138</vt:i4>
      </vt:variant>
    </vt:vector>
  </HeadingPairs>
  <TitlesOfParts>
    <vt:vector size="139" baseType="lpstr">
      <vt:lpstr>Office 主题​​</vt:lpstr>
      <vt:lpstr>PowerPoint 演示文稿</vt:lpstr>
      <vt:lpstr>内容概要</vt:lpstr>
      <vt:lpstr>内容概要</vt:lpstr>
      <vt:lpstr>SpringMVC 概述</vt:lpstr>
      <vt:lpstr>HelloWorld</vt:lpstr>
      <vt:lpstr>HelloWorld：加入 jar 包</vt:lpstr>
      <vt:lpstr>HelloWorld：配置 web.xml</vt:lpstr>
      <vt:lpstr>PowerPoint 演示文稿</vt:lpstr>
      <vt:lpstr>HelloWorld：创建请求处理器类</vt:lpstr>
      <vt:lpstr>PowerPoint 演示文稿</vt:lpstr>
      <vt:lpstr>内容概要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REST</vt:lpstr>
      <vt:lpstr>REST</vt:lpstr>
      <vt:lpstr>PowerPoint 演示文稿</vt:lpstr>
      <vt:lpstr>内容概要</vt:lpstr>
      <vt:lpstr>请求处理方法签名</vt:lpstr>
      <vt:lpstr>PowerPoint 演示文稿</vt:lpstr>
      <vt:lpstr>PowerPoint 演示文稿</vt:lpstr>
      <vt:lpstr>PowerPoint 演示文稿</vt:lpstr>
      <vt:lpstr>PowerPoint 演示文稿</vt:lpstr>
      <vt:lpstr>使用 Servlet API 作为入参</vt:lpstr>
      <vt:lpstr>PowerPoint 演示文稿</vt:lpstr>
      <vt:lpstr>内容概要</vt:lpstr>
      <vt:lpstr>处理模型数据</vt:lpstr>
      <vt:lpstr>ModelAndView</vt:lpstr>
      <vt:lpstr>Map 及 Model</vt:lpstr>
      <vt:lpstr>Map 及 Model 示例</vt:lpstr>
      <vt:lpstr>@SessionAttributes</vt:lpstr>
      <vt:lpstr>@SessionAttributes 示例</vt:lpstr>
      <vt:lpstr>PowerPoint 演示文稿</vt:lpstr>
      <vt:lpstr>PowerPoint 演示文稿</vt:lpstr>
      <vt:lpstr>@ModelAttribute</vt:lpstr>
      <vt:lpstr>PowerPoint 演示文稿</vt:lpstr>
      <vt:lpstr>PowerPoint 演示文稿</vt:lpstr>
      <vt:lpstr>内容概要</vt:lpstr>
      <vt:lpstr>PowerPoint 演示文稿</vt:lpstr>
      <vt:lpstr>PowerPoint 演示文稿</vt:lpstr>
      <vt:lpstr>视图和视图解析器</vt:lpstr>
      <vt:lpstr>PowerPoint 演示文稿</vt:lpstr>
      <vt:lpstr>常用的视图实现类</vt:lpstr>
      <vt:lpstr>视图解析器</vt:lpstr>
      <vt:lpstr>常用的视图解析器实现类</vt:lpstr>
      <vt:lpstr>InternalResourceViewResolver</vt:lpstr>
      <vt:lpstr>InternalResourceViewResolver</vt:lpstr>
      <vt:lpstr>Excel 视图</vt:lpstr>
      <vt:lpstr>关于重定向</vt:lpstr>
      <vt:lpstr>内容概要</vt:lpstr>
      <vt:lpstr>RESTful SpringMVC CRUD</vt:lpstr>
      <vt:lpstr>RESTful SpringMVC CRUD</vt:lpstr>
      <vt:lpstr>RESTful SpringMVC CRUD</vt:lpstr>
      <vt:lpstr>RESTful SpringMVC CRUD</vt:lpstr>
      <vt:lpstr>PowerPoint 演示文稿</vt:lpstr>
      <vt:lpstr>内容概要</vt:lpstr>
      <vt:lpstr>使用 Spring 的表单标签</vt:lpstr>
      <vt:lpstr>form 标签</vt:lpstr>
      <vt:lpstr>表单标签</vt:lpstr>
      <vt:lpstr>表单标签</vt:lpstr>
      <vt:lpstr>表单标签</vt:lpstr>
      <vt:lpstr>内容概要</vt:lpstr>
      <vt:lpstr>处理静态资源</vt:lpstr>
      <vt:lpstr>内容概要</vt:lpstr>
      <vt:lpstr>数据绑定流程</vt:lpstr>
      <vt:lpstr>数据绑定流程</vt:lpstr>
      <vt:lpstr>数据绑定流程</vt:lpstr>
      <vt:lpstr>数据绑定流程</vt:lpstr>
      <vt:lpstr>数据转换</vt:lpstr>
      <vt:lpstr>自定义类型转换器</vt:lpstr>
      <vt:lpstr>Spring 支持的转换器</vt:lpstr>
      <vt:lpstr>&lt;mvc:annotation-driven conversion-service= “conversionService”/&gt; 会将自定义的 ConversionService 注册到 Spring MVC 的上下文中</vt:lpstr>
      <vt:lpstr>关于 mvc:annotation-driven</vt:lpstr>
      <vt:lpstr>PowerPoint 演示文稿</vt:lpstr>
      <vt:lpstr>@InitBinder</vt:lpstr>
      <vt:lpstr>数据绑定流程</vt:lpstr>
      <vt:lpstr>内容概要</vt:lpstr>
      <vt:lpstr>数据格式化</vt:lpstr>
      <vt:lpstr>数据格式化</vt:lpstr>
      <vt:lpstr>日期格式化</vt:lpstr>
      <vt:lpstr>数值格式化</vt:lpstr>
      <vt:lpstr>格式化示例</vt:lpstr>
      <vt:lpstr>内容概要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在目标方法中获取校验结果</vt:lpstr>
      <vt:lpstr>在页面上显示错误</vt:lpstr>
      <vt:lpstr>PowerPoint 演示文稿</vt:lpstr>
      <vt:lpstr>PowerPoint 演示文稿</vt:lpstr>
      <vt:lpstr>PowerPoint 演示文稿</vt:lpstr>
      <vt:lpstr>提示消息的国际化</vt:lpstr>
      <vt:lpstr>提示消息的国际化</vt:lpstr>
      <vt:lpstr>内容概要</vt:lpstr>
      <vt:lpstr>处理 JSON</vt:lpstr>
      <vt:lpstr>HttpMessageConverter&lt;T&gt;</vt:lpstr>
      <vt:lpstr>HttpMessageConverter&lt;T&gt;</vt:lpstr>
      <vt:lpstr>PowerPoint 演示文稿</vt:lpstr>
      <vt:lpstr>HttpMessageConverter&lt;T&gt;</vt:lpstr>
      <vt:lpstr>HttpMessageConverter&lt;T&gt;</vt:lpstr>
      <vt:lpstr>PowerPoint 演示文稿</vt:lpstr>
      <vt:lpstr>PowerPoint 演示文稿</vt:lpstr>
      <vt:lpstr>PowerPoint 演示文稿</vt:lpstr>
      <vt:lpstr>内容概要</vt:lpstr>
      <vt:lpstr>国际化概述</vt:lpstr>
      <vt:lpstr>SessionLocaleResolver &amp; LocaleChangeInterceptor 工作原理</vt:lpstr>
      <vt:lpstr>本地化解析器和本地化拦截器</vt:lpstr>
      <vt:lpstr>内容概要</vt:lpstr>
      <vt:lpstr>文件上传</vt:lpstr>
      <vt:lpstr>配置 MultipartResolver</vt:lpstr>
      <vt:lpstr>文件上传示例</vt:lpstr>
      <vt:lpstr>内容概要</vt:lpstr>
      <vt:lpstr>自定义拦截器</vt:lpstr>
      <vt:lpstr>拦截器方法执行顺序</vt:lpstr>
      <vt:lpstr>配置自定义拦截器</vt:lpstr>
      <vt:lpstr>PowerPoint 演示文稿</vt:lpstr>
      <vt:lpstr>PowerPoint 演示文稿</vt:lpstr>
      <vt:lpstr>内容概要</vt:lpstr>
      <vt:lpstr>异常处理</vt:lpstr>
      <vt:lpstr>HandlerExceptionResolver</vt:lpstr>
      <vt:lpstr>PowerPoint 演示文稿</vt:lpstr>
      <vt:lpstr>PowerPoint 演示文稿</vt:lpstr>
      <vt:lpstr>PowerPoint 演示文稿</vt:lpstr>
      <vt:lpstr>PowerPoint 演示文稿</vt:lpstr>
      <vt:lpstr>内容概要</vt:lpstr>
      <vt:lpstr>PowerPoint 演示文稿</vt:lpstr>
      <vt:lpstr>内容概要</vt:lpstr>
      <vt:lpstr>Bean 被创建两次 ？</vt:lpstr>
      <vt:lpstr>PowerPoint 演示文稿</vt:lpstr>
      <vt:lpstr>PowerPoint 演示文稿</vt:lpstr>
      <vt:lpstr>内容概要</vt:lpstr>
      <vt:lpstr>SpringMVC 对比 Struts2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11</cp:revision>
  <dcterms:created xsi:type="dcterms:W3CDTF">2015-01-22T14:40:00Z</dcterms:created>
  <dcterms:modified xsi:type="dcterms:W3CDTF">2016-05-02T07:35:04Z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