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494" r:id="rId2"/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2" r:id="rId12"/>
    <p:sldId id="535" r:id="rId13"/>
    <p:sldId id="513" r:id="rId14"/>
    <p:sldId id="536" r:id="rId15"/>
    <p:sldId id="516" r:id="rId16"/>
    <p:sldId id="534" r:id="rId17"/>
    <p:sldId id="538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BB2"/>
    <a:srgbClr val="FB9708"/>
    <a:srgbClr val="2165B6"/>
    <a:srgbClr val="C4C6C9"/>
    <a:srgbClr val="A5A7AC"/>
    <a:srgbClr val="336D9D"/>
    <a:srgbClr val="FADF5D"/>
    <a:srgbClr val="31699A"/>
    <a:srgbClr val="2E6898"/>
    <a:srgbClr val="356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1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20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4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17/11/27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718" y="2485861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5942DF4C-30DC-48CF-A859-3C3485F5DE8B}"/>
              </a:ext>
            </a:extLst>
          </p:cNvPr>
          <p:cNvSpPr txBox="1"/>
          <p:nvPr userDrawn="1"/>
        </p:nvSpPr>
        <p:spPr>
          <a:xfrm>
            <a:off x="8627307" y="373880"/>
            <a:ext cx="188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6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0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图片 21" descr="AW视觉符号.jpg">
            <a:extLst>
              <a:ext uri="{FF2B5EF4-FFF2-40B4-BE49-F238E27FC236}">
                <a16:creationId xmlns:a16="http://schemas.microsoft.com/office/drawing/2014/main" xmlns="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图片 16" descr="LOGO1.png">
            <a:extLst>
              <a:ext uri="{FF2B5EF4-FFF2-40B4-BE49-F238E27FC236}">
                <a16:creationId xmlns:a16="http://schemas.microsoft.com/office/drawing/2014/main" xmlns="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46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7F7A580-4C2D-4BF6-9CFD-AE8E29901F8A}"/>
              </a:ext>
            </a:extLst>
          </p:cNvPr>
          <p:cNvSpPr txBox="1"/>
          <p:nvPr userDrawn="1"/>
        </p:nvSpPr>
        <p:spPr>
          <a:xfrm>
            <a:off x="7355665" y="3257965"/>
            <a:ext cx="2157753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3600" b="1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微软雅黑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539"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539"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539"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539"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483763" eaLnBrk="0" fontAlgn="base" hangingPunct="0">
              <a:spcBef>
                <a:spcPct val="0"/>
              </a:spcBef>
              <a:spcAft>
                <a:spcPct val="0"/>
              </a:spcAft>
              <a:defRPr sz="2539">
                <a:latin typeface="Calibri" pitchFamily="34" charset="0"/>
                <a:ea typeface="黑体" pitchFamily="2" charset="-122"/>
              </a:defRPr>
            </a:lvl6pPr>
            <a:lvl7pPr marL="967527" eaLnBrk="0" fontAlgn="base" hangingPunct="0">
              <a:spcBef>
                <a:spcPct val="0"/>
              </a:spcBef>
              <a:spcAft>
                <a:spcPct val="0"/>
              </a:spcAft>
              <a:defRPr sz="2539">
                <a:latin typeface="Calibri" pitchFamily="34" charset="0"/>
                <a:ea typeface="黑体" pitchFamily="2" charset="-122"/>
              </a:defRPr>
            </a:lvl7pPr>
            <a:lvl8pPr marL="1451290" eaLnBrk="0" fontAlgn="base" hangingPunct="0">
              <a:spcBef>
                <a:spcPct val="0"/>
              </a:spcBef>
              <a:spcAft>
                <a:spcPct val="0"/>
              </a:spcAft>
              <a:defRPr sz="2539">
                <a:latin typeface="Calibri" pitchFamily="34" charset="0"/>
                <a:ea typeface="黑体" pitchFamily="2" charset="-122"/>
              </a:defRPr>
            </a:lvl8pPr>
            <a:lvl9pPr marL="1935053" eaLnBrk="0" fontAlgn="base" hangingPunct="0">
              <a:spcBef>
                <a:spcPct val="0"/>
              </a:spcBef>
              <a:spcAft>
                <a:spcPct val="0"/>
              </a:spcAft>
              <a:defRPr sz="2539">
                <a:latin typeface="Calibri" pitchFamily="34" charset="0"/>
                <a:ea typeface="黑体" pitchFamily="2" charset="-122"/>
              </a:defRPr>
            </a:lvl9pPr>
          </a:lstStyle>
          <a:p>
            <a:pPr lvl="0"/>
            <a:r>
              <a:rPr lang="zh-CN" altLang="en-US" sz="2400" dirty="0" smtClean="0"/>
              <a:t>张敏</a:t>
            </a:r>
            <a:endParaRPr lang="zh-CN" altLang="en-US" sz="2400" dirty="0"/>
          </a:p>
        </p:txBody>
      </p:sp>
      <p:sp>
        <p:nvSpPr>
          <p:cNvPr id="11" name="日期占位符 1">
            <a:extLst>
              <a:ext uri="{FF2B5EF4-FFF2-40B4-BE49-F238E27FC236}">
                <a16:creationId xmlns="" xmlns:a16="http://schemas.microsoft.com/office/drawing/2014/main" id="{D4C59E24-3AD7-4C2F-82DD-3CB623B5A228}"/>
              </a:ext>
            </a:extLst>
          </p:cNvPr>
          <p:cNvSpPr txBox="1">
            <a:spLocks/>
          </p:cNvSpPr>
          <p:nvPr userDrawn="1"/>
        </p:nvSpPr>
        <p:spPr>
          <a:xfrm>
            <a:off x="7258981" y="3749770"/>
            <a:ext cx="2298326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6C1A2E-81C1-4943-B26D-FC70F5EA6039}" type="datetime1">
              <a:rPr lang="zh-CN" altLang="en-US" sz="2000" smtClean="0">
                <a:solidFill>
                  <a:schemeClr val="bg1"/>
                </a:solidFill>
              </a:rPr>
              <a:pPr algn="ctr"/>
              <a:t>17/11/27</a:t>
            </a:fld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803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单击此处编辑母版文本样式（内容）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4" y="6346938"/>
            <a:ext cx="1239074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0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0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9" name="图片 12" descr="泰迪logo无底色.png">
            <a:extLst>
              <a:ext uri="{FF2B5EF4-FFF2-40B4-BE49-F238E27FC236}">
                <a16:creationId xmlns:a16="http://schemas.microsoft.com/office/drawing/2014/main" xmlns="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55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45618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800" b="0"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program!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4" y="6346938"/>
            <a:ext cx="1239074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0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0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9" name="图片 12" descr="泰迪logo无底色.png">
            <a:extLst>
              <a:ext uri="{FF2B5EF4-FFF2-40B4-BE49-F238E27FC236}">
                <a16:creationId xmlns:a16="http://schemas.microsoft.com/office/drawing/2014/main" xmlns="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55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44950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87FFACF4-1857-4EA0-A441-466E4AB4EE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F6C9CCD-D692-46D5-ABFA-87D1BBFB3184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6600" b="1" cap="none" spc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 b="1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xmlns="" id="{05B62DE8-7A5F-448E-9333-EFF942EF30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742" y="5511576"/>
            <a:ext cx="4432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泰迪科技：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www.tipdm.com</a:t>
            </a:r>
          </a:p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热线电话：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40068-40020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0" descr="E:\LXL\T-微信平台\二维码（PPT）.png">
            <a:extLst>
              <a:ext uri="{FF2B5EF4-FFF2-40B4-BE49-F238E27FC236}">
                <a16:creationId xmlns:a16="http://schemas.microsoft.com/office/drawing/2014/main" xmlns="" id="{D1ADADDC-9B2C-4686-BFE7-384DC9718B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6" t="16533" r="5714" b="3964"/>
          <a:stretch/>
        </p:blipFill>
        <p:spPr bwMode="auto">
          <a:xfrm>
            <a:off x="10000343" y="5050971"/>
            <a:ext cx="1973944" cy="156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 descr="AW视觉符号.jpg">
            <a:extLst>
              <a:ext uri="{FF2B5EF4-FFF2-40B4-BE49-F238E27FC236}">
                <a16:creationId xmlns:a16="http://schemas.microsoft.com/office/drawing/2014/main" xmlns="" id="{CC281F0A-35CB-4929-9964-98C8BB9048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A4DD9661-C8B3-4329-916E-4AC07D82FBD2}"/>
              </a:ext>
            </a:extLst>
          </p:cNvPr>
          <p:cNvSpPr txBox="1"/>
          <p:nvPr userDrawn="1"/>
        </p:nvSpPr>
        <p:spPr>
          <a:xfrm>
            <a:off x="8627307" y="373880"/>
            <a:ext cx="188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954ED986-C524-4AC1-A58D-9F155B5EEC3F}"/>
              </a:ext>
            </a:extLst>
          </p:cNvPr>
          <p:cNvCxnSpPr>
            <a:cxnSpLocks/>
          </p:cNvCxnSpPr>
          <p:nvPr userDrawn="1"/>
        </p:nvCxnSpPr>
        <p:spPr>
          <a:xfrm>
            <a:off x="10529556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E7C997BB-B00C-4FD5-BE11-B6B78A2E4099}"/>
              </a:ext>
            </a:extLst>
          </p:cNvPr>
          <p:cNvCxnSpPr>
            <a:cxnSpLocks/>
          </p:cNvCxnSpPr>
          <p:nvPr userDrawn="1"/>
        </p:nvCxnSpPr>
        <p:spPr>
          <a:xfrm>
            <a:off x="6589270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16" descr="LOGO1.png">
            <a:extLst>
              <a:ext uri="{FF2B5EF4-FFF2-40B4-BE49-F238E27FC236}">
                <a16:creationId xmlns:a16="http://schemas.microsoft.com/office/drawing/2014/main" xmlns="" id="{BEE3E80A-D82D-482C-B057-2581C30C81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46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71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xmlns="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2385" y="5349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17/11/27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xmlns="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xmlns="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664" r:id="rId2"/>
    <p:sldLayoutId id="2147483746" r:id="rId3"/>
    <p:sldLayoutId id="214748374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</p:spPr>
        <p:txBody>
          <a:bodyPr/>
          <a:lstStyle/>
          <a:p>
            <a:r>
              <a:rPr lang="zh-CN" altLang="pl-PL" dirty="0"/>
              <a:t>熵</a:t>
            </a:r>
            <a:r>
              <a:rPr lang="pl-PL" altLang="zh-CN" dirty="0"/>
              <a:t>(entropy)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67F21F8-0131-403F-A01E-8994CBA3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信息论中的熵：是信息的度量单位，是一种 对属性“不确定性的度量”。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属性的不确定性越大，把它搞清楚所需要的信息量也就越大，熵也就越大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如果一个数据集</a:t>
            </a:r>
            <a:r>
              <a:rPr lang="en-US" altLang="zh-CN" dirty="0" smtClean="0"/>
              <a:t>D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个类别，则该数据集的熵为：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打球数据集的熵为：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对象 2">
            <a:extLst>
              <a:ext uri="{FF2B5EF4-FFF2-40B4-BE49-F238E27FC236}">
                <a16:creationId xmlns:a16="http://schemas.microsoft.com/office/drawing/2014/main" xmlns="" id="{C3EEF644-B412-4AA3-A3AD-C4BEF2C90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366611"/>
              </p:ext>
            </p:extLst>
          </p:nvPr>
        </p:nvGraphicFramePr>
        <p:xfrm>
          <a:off x="3548063" y="3781398"/>
          <a:ext cx="306228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公式" r:id="rId3" imgW="1447800" imgH="469900" progId="Equation.3">
                  <p:embed/>
                </p:oleObj>
              </mc:Choice>
              <mc:Fallback>
                <p:oleObj name="公式" r:id="rId3" imgW="1447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3781398"/>
                        <a:ext cx="306228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">
            <a:extLst>
              <a:ext uri="{FF2B5EF4-FFF2-40B4-BE49-F238E27FC236}">
                <a16:creationId xmlns:a16="http://schemas.microsoft.com/office/drawing/2014/main" xmlns="" id="{C3EEF644-B412-4AA3-A3AD-C4BEF2C90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230524"/>
              </p:ext>
            </p:extLst>
          </p:nvPr>
        </p:nvGraphicFramePr>
        <p:xfrm>
          <a:off x="2695901" y="5002293"/>
          <a:ext cx="62309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公式" r:id="rId5" imgW="2946400" imgH="241300" progId="Equation.3">
                  <p:embed/>
                </p:oleObj>
              </mc:Choice>
              <mc:Fallback>
                <p:oleObj name="公式" r:id="rId5" imgW="2946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901" y="5002293"/>
                        <a:ext cx="62309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5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</p:spPr>
        <p:txBody>
          <a:bodyPr/>
          <a:lstStyle/>
          <a:p>
            <a:r>
              <a:rPr lang="zh-CN" altLang="en-US" dirty="0"/>
              <a:t>打球与否？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xmlns="" id="{F0FC1567-A26A-4EE2-A398-77CD163EA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0958"/>
              </p:ext>
            </p:extLst>
          </p:nvPr>
        </p:nvGraphicFramePr>
        <p:xfrm>
          <a:off x="2516614" y="1817174"/>
          <a:ext cx="6264276" cy="4348432"/>
        </p:xfrm>
        <a:graphic>
          <a:graphicData uri="http://schemas.openxmlformats.org/drawingml/2006/table">
            <a:tbl>
              <a:tblPr/>
              <a:tblGrid>
                <a:gridCol w="1044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4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17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0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0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5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日期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天气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温度</a:t>
                      </a:r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华氏度</a:t>
                      </a:r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湿度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起风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打球</a:t>
                      </a:r>
                      <a:r>
                        <a:rPr lang="en-US" altLang="ja-JP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?</a:t>
                      </a:r>
                      <a:endParaRPr lang="ja-JP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83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78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96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68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64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69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81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71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15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阴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85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90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？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16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雨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80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79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？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17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晴</a:t>
                      </a:r>
                      <a:endParaRPr lang="ja-JP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仿宋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78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70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T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？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6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</p:spPr>
        <p:txBody>
          <a:bodyPr/>
          <a:lstStyle/>
          <a:p>
            <a:r>
              <a:rPr lang="zh-CN" altLang="en-US" dirty="0" smtClean="0"/>
              <a:t>信息增益</a:t>
            </a:r>
            <a:r>
              <a:rPr lang="pl-PL" altLang="zh-CN" dirty="0" smtClean="0"/>
              <a:t>(</a:t>
            </a:r>
            <a:r>
              <a:rPr lang="pl-PL" altLang="zh-CN" dirty="0" err="1" smtClean="0"/>
              <a:t>gain</a:t>
            </a:r>
            <a:r>
              <a:rPr lang="pl-PL" altLang="zh-CN" dirty="0" smtClean="0"/>
              <a:t>)</a:t>
            </a:r>
            <a:r>
              <a:rPr lang="zh-CN" altLang="en-US" dirty="0" smtClean="0"/>
              <a:t>：对纯度提升的程度</a:t>
            </a:r>
            <a:endParaRPr lang="pl-PL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52F5590D-F883-492A-9F95-FB3BF4DC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9431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若离散属性</a:t>
            </a:r>
            <a:r>
              <a:rPr lang="en-US" altLang="zh-CN" sz="2400" i="1" dirty="0" smtClean="0">
                <a:latin typeface="Times"/>
                <a:cs typeface="Times"/>
              </a:rPr>
              <a:t>a</a:t>
            </a:r>
            <a:r>
              <a:rPr lang="zh-CN" altLang="en-US" dirty="0" smtClean="0"/>
              <a:t>有</a:t>
            </a:r>
            <a:r>
              <a:rPr lang="en-US" altLang="zh-CN" sz="2400" i="1" dirty="0" smtClean="0">
                <a:latin typeface="Times"/>
                <a:cs typeface="Times"/>
              </a:rPr>
              <a:t>V</a:t>
            </a:r>
            <a:r>
              <a:rPr lang="zh-CN" altLang="en-US" dirty="0" smtClean="0"/>
              <a:t>个取值，则其信息增益为：</a:t>
            </a:r>
            <a:endParaRPr lang="en-US" altLang="zh-CN" dirty="0" smtClean="0"/>
          </a:p>
        </p:txBody>
      </p:sp>
      <p:graphicFrame>
        <p:nvGraphicFramePr>
          <p:cNvPr id="8" name="对象 2">
            <a:extLst>
              <a:ext uri="{FF2B5EF4-FFF2-40B4-BE49-F238E27FC236}">
                <a16:creationId xmlns:a16="http://schemas.microsoft.com/office/drawing/2014/main" xmlns="" id="{C3EEF644-B412-4AA3-A3AD-C4BEF2C90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582778"/>
              </p:ext>
            </p:extLst>
          </p:nvPr>
        </p:nvGraphicFramePr>
        <p:xfrm>
          <a:off x="2577421" y="2929163"/>
          <a:ext cx="50768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3" imgW="2400300" imgH="469900" progId="Equation.3">
                  <p:embed/>
                </p:oleObj>
              </mc:Choice>
              <mc:Fallback>
                <p:oleObj name="公式" r:id="rId3" imgW="2400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421" y="2929163"/>
                        <a:ext cx="507682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42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</p:spPr>
        <p:txBody>
          <a:bodyPr/>
          <a:lstStyle/>
          <a:p>
            <a:r>
              <a:rPr lang="zh-CN" altLang="en-US" dirty="0" smtClean="0"/>
              <a:t>信息增益</a:t>
            </a:r>
            <a:r>
              <a:rPr lang="pl-PL" altLang="zh-CN" dirty="0" smtClean="0"/>
              <a:t>(</a:t>
            </a:r>
            <a:r>
              <a:rPr lang="pl-PL" altLang="zh-CN" dirty="0" err="1" smtClean="0"/>
              <a:t>gain</a:t>
            </a:r>
            <a:r>
              <a:rPr lang="pl-PL" altLang="zh-CN" dirty="0" smtClean="0"/>
              <a:t>)</a:t>
            </a:r>
            <a:endParaRPr lang="pl-PL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52F5590D-F883-492A-9F95-FB3BF4DC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687539"/>
            <a:ext cx="11107601" cy="43692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天气属性的信息增益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晴：打球记录</a:t>
            </a:r>
            <a:r>
              <a:rPr lang="en-US" altLang="zh-CN" dirty="0"/>
              <a:t>2</a:t>
            </a:r>
            <a:r>
              <a:rPr lang="zh-CN" altLang="en-US" dirty="0"/>
              <a:t>条，不打球记录为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阴：打球记录</a:t>
            </a:r>
            <a:r>
              <a:rPr lang="en-US" altLang="zh-CN" dirty="0"/>
              <a:t>4</a:t>
            </a:r>
            <a:r>
              <a:rPr lang="zh-CN" altLang="en-US" dirty="0"/>
              <a:t>条，不打球记录</a:t>
            </a:r>
            <a:r>
              <a:rPr lang="en-US" altLang="zh-CN" dirty="0" smtClean="0"/>
              <a:t>0</a:t>
            </a:r>
            <a:r>
              <a:rPr lang="zh-CN" altLang="en-US" dirty="0" smtClean="0"/>
              <a:t>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雨：打球记录</a:t>
            </a:r>
            <a:r>
              <a:rPr lang="en-US" altLang="zh-CN" dirty="0"/>
              <a:t>3</a:t>
            </a:r>
            <a:r>
              <a:rPr lang="zh-CN" altLang="en-US" dirty="0"/>
              <a:t>条，不打球记录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xmlns="" id="{279183EC-EB98-4CEF-BB40-5522AA361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758696"/>
              </p:ext>
            </p:extLst>
          </p:nvPr>
        </p:nvGraphicFramePr>
        <p:xfrm>
          <a:off x="2062163" y="2883579"/>
          <a:ext cx="6237339" cy="49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公式" r:id="rId3" imgW="3238500" imgH="254000" progId="Equation.3">
                  <p:embed/>
                </p:oleObj>
              </mc:Choice>
              <mc:Fallback>
                <p:oleObj name="公式" r:id="rId3" imgW="3238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883579"/>
                        <a:ext cx="6237339" cy="490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xmlns="" id="{7E910522-0FE3-49E0-B282-4569825E4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025197"/>
              </p:ext>
            </p:extLst>
          </p:nvPr>
        </p:nvGraphicFramePr>
        <p:xfrm>
          <a:off x="1968500" y="4253820"/>
          <a:ext cx="5888004" cy="481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公式" r:id="rId5" imgW="3111500" imgH="254000" progId="Equation.3">
                  <p:embed/>
                </p:oleObj>
              </mc:Choice>
              <mc:Fallback>
                <p:oleObj name="公式" r:id="rId5" imgW="3111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4253820"/>
                        <a:ext cx="5888004" cy="481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">
            <a:extLst>
              <a:ext uri="{FF2B5EF4-FFF2-40B4-BE49-F238E27FC236}">
                <a16:creationId xmlns:a16="http://schemas.microsoft.com/office/drawing/2014/main" xmlns="" id="{CC00CB02-D32F-46FC-BDE4-95A0201C28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13909"/>
              </p:ext>
            </p:extLst>
          </p:nvPr>
        </p:nvGraphicFramePr>
        <p:xfrm>
          <a:off x="2071007" y="5594803"/>
          <a:ext cx="6107450" cy="48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公式" r:id="rId7" imgW="3238500" imgH="254000" progId="Equation.3">
                  <p:embed/>
                </p:oleObj>
              </mc:Choice>
              <mc:Fallback>
                <p:oleObj name="公式" r:id="rId7" imgW="3238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007" y="5594803"/>
                        <a:ext cx="6107450" cy="483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78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</p:spPr>
        <p:txBody>
          <a:bodyPr/>
          <a:lstStyle/>
          <a:p>
            <a:r>
              <a:rPr lang="zh-CN" altLang="en-US" dirty="0" smtClean="0"/>
              <a:t>信息增益</a:t>
            </a:r>
            <a:r>
              <a:rPr lang="pl-PL" altLang="zh-CN" dirty="0" smtClean="0"/>
              <a:t>(</a:t>
            </a:r>
            <a:r>
              <a:rPr lang="pl-PL" altLang="zh-CN" dirty="0" err="1" smtClean="0"/>
              <a:t>gain</a:t>
            </a:r>
            <a:r>
              <a:rPr lang="pl-PL" altLang="zh-CN" dirty="0" smtClean="0"/>
              <a:t>)</a:t>
            </a:r>
            <a:endParaRPr lang="pl-PL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52F5590D-F883-492A-9F95-FB3BF4DC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0" y="2195538"/>
            <a:ext cx="2896324" cy="70731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天气属性的信息增益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graphicFrame>
        <p:nvGraphicFramePr>
          <p:cNvPr id="8" name="对象 2">
            <a:extLst>
              <a:ext uri="{FF2B5EF4-FFF2-40B4-BE49-F238E27FC236}">
                <a16:creationId xmlns:a16="http://schemas.microsoft.com/office/drawing/2014/main" xmlns="" id="{C3EEF644-B412-4AA3-A3AD-C4BEF2C90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75792"/>
              </p:ext>
            </p:extLst>
          </p:nvPr>
        </p:nvGraphicFramePr>
        <p:xfrm>
          <a:off x="2868381" y="2056948"/>
          <a:ext cx="5076825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公式" r:id="rId3" imgW="2400300" imgH="1079500" progId="Equation.3">
                  <p:embed/>
                </p:oleObj>
              </mc:Choice>
              <mc:Fallback>
                <p:oleObj name="公式" r:id="rId3" imgW="24003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381" y="2056948"/>
                        <a:ext cx="5076825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4">
            <a:extLst>
              <a:ext uri="{FF2B5EF4-FFF2-40B4-BE49-F238E27FC236}">
                <a16:creationId xmlns:a16="http://schemas.microsoft.com/office/drawing/2014/main" xmlns="" id="{52F5590D-F883-492A-9F95-FB3BF4DC654A}"/>
              </a:ext>
            </a:extLst>
          </p:cNvPr>
          <p:cNvSpPr txBox="1">
            <a:spLocks/>
          </p:cNvSpPr>
          <p:nvPr/>
        </p:nvSpPr>
        <p:spPr bwMode="auto">
          <a:xfrm>
            <a:off x="412935" y="4688366"/>
            <a:ext cx="3723636" cy="70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2822" indent="-362822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起风属性的信息增益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0.048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41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决策树算法分类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常用的决策树算法见下表：</a:t>
            </a:r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448"/>
              </p:ext>
            </p:extLst>
          </p:nvPr>
        </p:nvGraphicFramePr>
        <p:xfrm>
          <a:off x="1828408" y="1817174"/>
          <a:ext cx="8298422" cy="4086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507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72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决策树算法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算法描述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32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ID3</a:t>
                      </a:r>
                      <a:r>
                        <a:rPr lang="zh-CN" sz="1800" kern="100" dirty="0">
                          <a:effectLst/>
                        </a:rPr>
                        <a:t>算法</a:t>
                      </a:r>
                      <a:endParaRPr lang="zh-CN" sz="18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其核心是在决策树的各级节点上，使用信息增益作为属性的选择标准，来帮助确定每个节点所应采用的合适属性。</a:t>
                      </a:r>
                      <a:endParaRPr lang="zh-CN" sz="1800" b="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4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C4.5</a:t>
                      </a:r>
                      <a:r>
                        <a:rPr lang="zh-CN" sz="1800" kern="100" dirty="0">
                          <a:effectLst/>
                        </a:rPr>
                        <a:t>算法</a:t>
                      </a:r>
                      <a:endParaRPr lang="zh-CN" sz="18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C4.5</a:t>
                      </a:r>
                      <a:r>
                        <a:rPr lang="zh-CN" sz="1800" kern="100" dirty="0">
                          <a:effectLst/>
                        </a:rPr>
                        <a:t>决策树生成算法相对于</a:t>
                      </a:r>
                      <a:r>
                        <a:rPr lang="en-US" sz="1800" kern="100" dirty="0">
                          <a:effectLst/>
                        </a:rPr>
                        <a:t>ID3</a:t>
                      </a:r>
                      <a:r>
                        <a:rPr lang="zh-CN" sz="1800" kern="100" dirty="0">
                          <a:effectLst/>
                        </a:rPr>
                        <a:t>算法的重要改进是使用信息增益率来选择节点属性。</a:t>
                      </a:r>
                      <a:r>
                        <a:rPr lang="en-US" sz="1800" kern="100" dirty="0">
                          <a:effectLst/>
                        </a:rPr>
                        <a:t>C4.5</a:t>
                      </a:r>
                      <a:r>
                        <a:rPr lang="zh-CN" sz="1800" kern="100" dirty="0">
                          <a:effectLst/>
                        </a:rPr>
                        <a:t>算法既能够处理离散的描述属性，也可以处理连续的描述属性。</a:t>
                      </a:r>
                      <a:endParaRPr lang="zh-CN" sz="18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4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C5.0</a:t>
                      </a:r>
                      <a:r>
                        <a:rPr lang="zh-CN" sz="1800" kern="100" dirty="0">
                          <a:effectLst/>
                        </a:rPr>
                        <a:t>算法</a:t>
                      </a:r>
                      <a:endParaRPr lang="zh-CN" sz="18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C5.0</a:t>
                      </a:r>
                      <a:r>
                        <a:rPr lang="zh-CN" sz="1800" kern="100" dirty="0">
                          <a:effectLst/>
                        </a:rPr>
                        <a:t>是</a:t>
                      </a:r>
                      <a:r>
                        <a:rPr lang="en-US" sz="1800" kern="100" dirty="0">
                          <a:effectLst/>
                        </a:rPr>
                        <a:t>C4.5</a:t>
                      </a:r>
                      <a:r>
                        <a:rPr lang="zh-CN" sz="1800" kern="100" dirty="0">
                          <a:effectLst/>
                        </a:rPr>
                        <a:t>算法的修订版，适用于处理大数据集，采用</a:t>
                      </a:r>
                      <a:r>
                        <a:rPr lang="en-US" sz="1800" kern="100" dirty="0">
                          <a:effectLst/>
                        </a:rPr>
                        <a:t>Boosting</a:t>
                      </a:r>
                      <a:r>
                        <a:rPr lang="zh-CN" sz="1800" kern="100" dirty="0">
                          <a:effectLst/>
                        </a:rPr>
                        <a:t>方式提高模型准确率，根据能够带来的最大信息增益的字段拆分样本。</a:t>
                      </a:r>
                      <a:endParaRPr lang="zh-CN" sz="18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46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CART</a:t>
                      </a:r>
                      <a:r>
                        <a:rPr lang="zh-CN" sz="1800" kern="100" dirty="0">
                          <a:effectLst/>
                        </a:rPr>
                        <a:t>算法</a:t>
                      </a:r>
                      <a:endParaRPr lang="zh-CN" sz="18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CART</a:t>
                      </a:r>
                      <a:r>
                        <a:rPr lang="zh-CN" sz="1800" kern="100" dirty="0">
                          <a:effectLst/>
                        </a:rPr>
                        <a:t>决策树是一种十分有效的非参数分类和回归方法，通过构建树、修剪树、评估树来构建一个二叉树。当终结点是连续变量时，该树为回归树；当终结点是分类变量，该树为分类树。</a:t>
                      </a:r>
                      <a:endParaRPr lang="zh-CN" sz="18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15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183342"/>
            <a:ext cx="11107601" cy="4927858"/>
          </a:xfrm>
        </p:spPr>
        <p:txBody>
          <a:bodyPr numCol="2"/>
          <a:lstStyle/>
          <a:p>
            <a:pPr marL="0" indent="0">
              <a:buNone/>
            </a:pPr>
            <a:r>
              <a:rPr lang="zh-CN" altLang="en-US" dirty="0"/>
              <a:t>优点： </a:t>
            </a:r>
          </a:p>
          <a:p>
            <a:r>
              <a:rPr lang="zh-CN" altLang="en-US" dirty="0"/>
              <a:t> 易于理解 </a:t>
            </a:r>
          </a:p>
          <a:p>
            <a:r>
              <a:rPr lang="zh-CN" altLang="en-US" dirty="0"/>
              <a:t> 只需要很少的准备数据 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能够同时处理</a:t>
            </a:r>
            <a:r>
              <a:rPr lang="zh-CN" altLang="en-US" dirty="0" smtClean="0"/>
              <a:t>连续和离散</a:t>
            </a:r>
            <a:r>
              <a:rPr lang="zh-CN" altLang="en-US" dirty="0" smtClean="0"/>
              <a:t>数据 </a:t>
            </a:r>
            <a:endParaRPr lang="zh-CN" altLang="en-US" dirty="0"/>
          </a:p>
          <a:p>
            <a:r>
              <a:rPr lang="zh-CN" altLang="en-US" dirty="0"/>
              <a:t> 能够处理多输出问题 </a:t>
            </a:r>
          </a:p>
          <a:p>
            <a:r>
              <a:rPr lang="zh-CN" altLang="en-US" dirty="0"/>
              <a:t> 采用白盒模型 </a:t>
            </a:r>
          </a:p>
          <a:p>
            <a:r>
              <a:rPr lang="zh-CN" altLang="en-US" dirty="0"/>
              <a:t> 使用统计测试可以验证模型 </a:t>
            </a:r>
          </a:p>
          <a:p>
            <a:r>
              <a:rPr lang="zh-CN" altLang="en-US" dirty="0"/>
              <a:t> 即使假设有点错误也可以表现很好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</a:t>
            </a:r>
            <a:r>
              <a:rPr lang="zh-CN" altLang="en-US" dirty="0"/>
              <a:t>： </a:t>
            </a:r>
          </a:p>
          <a:p>
            <a:r>
              <a:rPr lang="zh-CN" altLang="en-US" dirty="0" smtClean="0"/>
              <a:t>对大量样本生成复杂的树</a:t>
            </a:r>
            <a:endParaRPr lang="en-US" altLang="zh-CN" dirty="0" smtClean="0"/>
          </a:p>
          <a:p>
            <a:r>
              <a:rPr lang="zh-CN" altLang="en-US" dirty="0" smtClean="0"/>
              <a:t>可以创建复杂树但不能很好的推广 </a:t>
            </a:r>
          </a:p>
          <a:p>
            <a:r>
              <a:rPr lang="zh-CN" altLang="en-US" dirty="0" smtClean="0"/>
              <a:t>如果一些类占主导地位创建的树就有偏差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93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FFB9EDC3-49BB-4175-A818-B1515D12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 smtClean="0"/>
              <a:t>model </a:t>
            </a:r>
            <a:r>
              <a:rPr lang="en-US" altLang="zh-CN" dirty="0"/>
              <a:t>= </a:t>
            </a:r>
            <a:r>
              <a:rPr lang="en-US" altLang="zh-CN" dirty="0" err="1"/>
              <a:t>DecisionTreeClassifier</a:t>
            </a:r>
            <a:r>
              <a:rPr lang="en-US" altLang="zh-CN" dirty="0"/>
              <a:t>(criterion='</a:t>
            </a:r>
            <a:r>
              <a:rPr lang="en-US" altLang="zh-CN" dirty="0" err="1"/>
              <a:t>gini</a:t>
            </a:r>
            <a:r>
              <a:rPr lang="en-US" altLang="zh-CN" dirty="0"/>
              <a:t>').fit(</a:t>
            </a:r>
            <a:r>
              <a:rPr lang="en-US" altLang="zh-CN" dirty="0" err="1"/>
              <a:t>tr_data.ix</a:t>
            </a:r>
            <a:r>
              <a:rPr lang="en-US" altLang="zh-CN" dirty="0"/>
              <a:t>[:,0:6],</a:t>
            </a:r>
            <a:r>
              <a:rPr lang="en-US" altLang="zh-CN" dirty="0" err="1"/>
              <a:t>tr_data.ix</a:t>
            </a:r>
            <a:r>
              <a:rPr lang="en-US" altLang="zh-CN" dirty="0"/>
              <a:t>[:,6]</a:t>
            </a:r>
            <a:r>
              <a:rPr lang="en-US" altLang="zh-CN" dirty="0" smtClean="0"/>
              <a:t>)</a:t>
            </a:r>
          </a:p>
          <a:p>
            <a:pPr>
              <a:buFont typeface="Arial"/>
              <a:buChar char="•"/>
            </a:pPr>
            <a:r>
              <a:rPr lang="en-US" altLang="zh-CN" dirty="0" err="1" smtClean="0"/>
              <a:t>model.predict</a:t>
            </a:r>
            <a:r>
              <a:rPr lang="en-US" altLang="zh-CN" dirty="0"/>
              <a:t>(</a:t>
            </a:r>
            <a:r>
              <a:rPr lang="en-US" altLang="zh-CN" dirty="0" err="1"/>
              <a:t>te_data.ix</a:t>
            </a:r>
            <a:r>
              <a:rPr lang="en-US" altLang="zh-CN" dirty="0"/>
              <a:t>[:,0:6])</a:t>
            </a:r>
            <a:endParaRPr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B165691-ADA3-4CEE-BB50-28DF6C96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25905D3-F9C6-4C58-8E63-60A8B087332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回归</a:t>
            </a:r>
            <a:r>
              <a:rPr lang="en-US" altLang="zh-CN" dirty="0"/>
              <a:t>——</a:t>
            </a:r>
            <a:r>
              <a:rPr lang="zh-CN" altLang="en-US" dirty="0"/>
              <a:t>实现类是</a:t>
            </a:r>
            <a:r>
              <a:rPr lang="en-US" altLang="zh-CN" dirty="0" err="1"/>
              <a:t>DecisionTreeRegressor</a:t>
            </a:r>
            <a:r>
              <a:rPr lang="zh-CN" altLang="en-US" dirty="0"/>
              <a:t>，输入为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 </a:t>
            </a:r>
            <a:r>
              <a:rPr lang="zh-CN" altLang="en-US" dirty="0"/>
              <a:t>同上，</a:t>
            </a:r>
            <a:r>
              <a:rPr lang="en-US" altLang="zh-CN" dirty="0"/>
              <a:t>y </a:t>
            </a:r>
            <a:r>
              <a:rPr lang="zh-CN" altLang="en-US" dirty="0"/>
              <a:t>为浮点数 </a:t>
            </a:r>
          </a:p>
        </p:txBody>
      </p:sp>
    </p:spTree>
    <p:extLst>
      <p:ext uri="{BB962C8B-B14F-4D97-AF65-F5344CB8AC3E}">
        <p14:creationId xmlns:p14="http://schemas.microsoft.com/office/powerpoint/2010/main" val="422699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3" y="-318796"/>
            <a:ext cx="184731" cy="238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52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3" y="-392117"/>
            <a:ext cx="184731" cy="3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905">
              <a:latin typeface="Arial" charset="0"/>
              <a:ea typeface="宋体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25" y="4812421"/>
            <a:ext cx="2049128" cy="19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30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8B3816E-9C68-4A0E-95EB-DE00B662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B7FB311-9862-4FC9-B821-A8A6A6E8A2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现想象一个女孩</a:t>
            </a:r>
            <a:r>
              <a:rPr lang="zh-CN" altLang="en-US" dirty="0"/>
              <a:t>的母亲要给这个女孩介绍男朋友，于是有了下面的对话：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23820" y="1741968"/>
            <a:ext cx="5763774" cy="4369231"/>
          </a:xfrm>
        </p:spPr>
        <p:txBody>
          <a:bodyPr/>
          <a:lstStyle/>
          <a:p>
            <a:r>
              <a:rPr lang="zh-CN" altLang="en-US" dirty="0"/>
              <a:t>女儿：多大年纪了？</a:t>
            </a:r>
          </a:p>
          <a:p>
            <a:r>
              <a:rPr lang="zh-CN" altLang="en-US" dirty="0"/>
              <a:t>母亲：</a:t>
            </a:r>
            <a:r>
              <a:rPr lang="en-US" altLang="zh-CN" dirty="0"/>
              <a:t>26</a:t>
            </a:r>
          </a:p>
          <a:p>
            <a:r>
              <a:rPr lang="zh-CN" altLang="en-US" dirty="0"/>
              <a:t>女儿：长的帅不帅？</a:t>
            </a:r>
          </a:p>
          <a:p>
            <a:r>
              <a:rPr lang="zh-CN" altLang="en-US" dirty="0"/>
              <a:t>母亲：挺帅的</a:t>
            </a:r>
          </a:p>
          <a:p>
            <a:r>
              <a:rPr lang="zh-CN" altLang="en-US" dirty="0"/>
              <a:t>女儿：收入高不？</a:t>
            </a:r>
          </a:p>
          <a:p>
            <a:r>
              <a:rPr lang="zh-CN" altLang="en-US" dirty="0"/>
              <a:t>母亲：不算很高，中等情况。</a:t>
            </a:r>
          </a:p>
          <a:p>
            <a:r>
              <a:rPr lang="zh-CN" altLang="en-US" dirty="0"/>
              <a:t>女儿：是公务员不？</a:t>
            </a:r>
          </a:p>
          <a:p>
            <a:r>
              <a:rPr lang="zh-CN" altLang="en-US" dirty="0"/>
              <a:t>母亲：是，在税务局上班呢。</a:t>
            </a:r>
          </a:p>
          <a:p>
            <a:r>
              <a:rPr lang="zh-CN" altLang="en-US" dirty="0"/>
              <a:t>女儿：那好，我去见见。</a:t>
            </a:r>
          </a:p>
          <a:p>
            <a:endParaRPr kumimoji="1" lang="zh-CN" altLang="en-US" dirty="0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xmlns="" id="{B1DA3C7D-0F1B-4743-A987-32E691FFD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550" y="1912047"/>
            <a:ext cx="3516751" cy="440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68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8B3816E-9C68-4A0E-95EB-DE00B662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pic>
        <p:nvPicPr>
          <p:cNvPr id="52" name="图片 1">
            <a:extLst>
              <a:ext uri="{FF2B5EF4-FFF2-40B4-BE49-F238E27FC236}">
                <a16:creationId xmlns:a16="http://schemas.microsoft.com/office/drawing/2014/main" xmlns="" id="{B1DA3C7D-0F1B-4743-A987-32E691FFD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1" y="987834"/>
            <a:ext cx="4177450" cy="5234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矩形 52"/>
          <p:cNvSpPr/>
          <p:nvPr/>
        </p:nvSpPr>
        <p:spPr>
          <a:xfrm>
            <a:off x="5158070" y="1378425"/>
            <a:ext cx="2694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55000"/>
              <a:buFont typeface="Wingdings" charset="0"/>
              <a:buNone/>
            </a:pPr>
            <a:r>
              <a:rPr lang="zh-TW" altLang="en-US" sz="2000" i="1" dirty="0">
                <a:latin typeface="+mj-ea"/>
                <a:ea typeface="+mj-ea"/>
              </a:rPr>
              <a:t>根部节点</a:t>
            </a:r>
            <a:r>
              <a:rPr lang="en-US" altLang="zh-TW" sz="2000" i="1" dirty="0">
                <a:latin typeface="+mj-ea"/>
                <a:ea typeface="+mj-ea"/>
              </a:rPr>
              <a:t>(root node)</a:t>
            </a:r>
          </a:p>
        </p:txBody>
      </p:sp>
      <p:sp>
        <p:nvSpPr>
          <p:cNvPr id="54" name="矩形 53"/>
          <p:cNvSpPr/>
          <p:nvPr/>
        </p:nvSpPr>
        <p:spPr>
          <a:xfrm>
            <a:off x="5164116" y="2507378"/>
            <a:ext cx="5259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55000"/>
              <a:buFont typeface="Wingdings" charset="0"/>
              <a:buNone/>
            </a:pPr>
            <a:r>
              <a:rPr lang="zh-TW" altLang="en-US" sz="2000" i="1" dirty="0">
                <a:latin typeface="+mj-ea"/>
                <a:ea typeface="+mj-ea"/>
              </a:rPr>
              <a:t>中间节点</a:t>
            </a:r>
            <a:r>
              <a:rPr lang="en-US" altLang="zh-TW" sz="2000" i="1" dirty="0">
                <a:latin typeface="+mj-ea"/>
                <a:ea typeface="+mj-ea"/>
              </a:rPr>
              <a:t>(non-leaf node)(</a:t>
            </a:r>
            <a:r>
              <a:rPr lang="zh-TW" altLang="en-US" sz="2000" i="1" dirty="0">
                <a:latin typeface="+mj-ea"/>
                <a:ea typeface="+mj-ea"/>
              </a:rPr>
              <a:t>代表测试的条件</a:t>
            </a:r>
            <a:r>
              <a:rPr lang="en-US" altLang="zh-TW" sz="2000" i="1" dirty="0">
                <a:latin typeface="+mj-ea"/>
                <a:ea typeface="+mj-ea"/>
              </a:rPr>
              <a:t>)</a:t>
            </a:r>
          </a:p>
        </p:txBody>
      </p:sp>
      <p:sp>
        <p:nvSpPr>
          <p:cNvPr id="55" name="矩形 54"/>
          <p:cNvSpPr/>
          <p:nvPr/>
        </p:nvSpPr>
        <p:spPr>
          <a:xfrm>
            <a:off x="5150421" y="4138088"/>
            <a:ext cx="4105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55000"/>
              <a:buFont typeface="Wingdings" charset="0"/>
              <a:buNone/>
            </a:pPr>
            <a:r>
              <a:rPr lang="zh-TW" altLang="en-US" sz="2000" i="1" dirty="0">
                <a:latin typeface="+mj-ea"/>
                <a:ea typeface="+mj-ea"/>
              </a:rPr>
              <a:t>分支</a:t>
            </a:r>
            <a:r>
              <a:rPr lang="en-US" altLang="zh-TW" sz="2000" i="1" dirty="0">
                <a:latin typeface="+mj-ea"/>
                <a:ea typeface="+mj-ea"/>
              </a:rPr>
              <a:t>(branches)(</a:t>
            </a:r>
            <a:r>
              <a:rPr lang="zh-TW" altLang="en-US" sz="2000" i="1" dirty="0">
                <a:latin typeface="+mj-ea"/>
                <a:ea typeface="+mj-ea"/>
              </a:rPr>
              <a:t>代表测试的结果</a:t>
            </a:r>
            <a:r>
              <a:rPr lang="en-US" altLang="zh-TW" sz="2000" i="1" dirty="0">
                <a:latin typeface="+mj-ea"/>
                <a:ea typeface="+mj-ea"/>
              </a:rPr>
              <a:t>)</a:t>
            </a:r>
          </a:p>
        </p:txBody>
      </p:sp>
      <p:sp>
        <p:nvSpPr>
          <p:cNvPr id="56" name="矩形 55"/>
          <p:cNvSpPr/>
          <p:nvPr/>
        </p:nvSpPr>
        <p:spPr>
          <a:xfrm>
            <a:off x="5162795" y="5737441"/>
            <a:ext cx="6029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55000"/>
              <a:buFont typeface="Wingdings" charset="0"/>
              <a:buNone/>
            </a:pPr>
            <a:r>
              <a:rPr lang="zh-TW" altLang="en-US" sz="2000" i="1" dirty="0">
                <a:latin typeface="+mj-ea"/>
                <a:ea typeface="+mj-ea"/>
              </a:rPr>
              <a:t>叶节点</a:t>
            </a:r>
            <a:r>
              <a:rPr lang="en-US" altLang="zh-TW" sz="2000" i="1" dirty="0">
                <a:latin typeface="+mj-ea"/>
                <a:ea typeface="+mj-ea"/>
              </a:rPr>
              <a:t>(leaf node)(</a:t>
            </a:r>
            <a:r>
              <a:rPr lang="zh-CN" altLang="en-US" sz="2000" i="1" dirty="0">
                <a:latin typeface="+mj-ea"/>
                <a:ea typeface="+mj-ea"/>
              </a:rPr>
              <a:t>代表分类后所获得</a:t>
            </a:r>
            <a:r>
              <a:rPr lang="zh-TW" altLang="en-US" sz="2000" i="1" dirty="0">
                <a:latin typeface="+mj-ea"/>
                <a:ea typeface="+mj-ea"/>
              </a:rPr>
              <a:t>的分类标记</a:t>
            </a:r>
            <a:r>
              <a:rPr lang="en-US" altLang="zh-TW" sz="2000" i="1" dirty="0">
                <a:latin typeface="+mj-ea"/>
                <a:ea typeface="+mj-ea"/>
              </a:rPr>
              <a:t>)</a:t>
            </a:r>
          </a:p>
        </p:txBody>
      </p:sp>
      <p:sp>
        <p:nvSpPr>
          <p:cNvPr id="57" name="圆角矩形 56"/>
          <p:cNvSpPr/>
          <p:nvPr/>
        </p:nvSpPr>
        <p:spPr bwMode="auto">
          <a:xfrm>
            <a:off x="2226348" y="1191673"/>
            <a:ext cx="972067" cy="736956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圆角矩形 57"/>
          <p:cNvSpPr/>
          <p:nvPr/>
        </p:nvSpPr>
        <p:spPr bwMode="auto">
          <a:xfrm>
            <a:off x="1818708" y="2316227"/>
            <a:ext cx="826575" cy="736956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圆角矩形 58"/>
          <p:cNvSpPr/>
          <p:nvPr/>
        </p:nvSpPr>
        <p:spPr bwMode="auto">
          <a:xfrm>
            <a:off x="1265574" y="4092456"/>
            <a:ext cx="2230733" cy="470397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圆角矩形 59"/>
          <p:cNvSpPr/>
          <p:nvPr/>
        </p:nvSpPr>
        <p:spPr bwMode="auto">
          <a:xfrm>
            <a:off x="701148" y="5676127"/>
            <a:ext cx="2857873" cy="486077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箭头连接符 61"/>
          <p:cNvCxnSpPr>
            <a:stCxn id="57" idx="3"/>
            <a:endCxn id="53" idx="1"/>
          </p:cNvCxnSpPr>
          <p:nvPr/>
        </p:nvCxnSpPr>
        <p:spPr>
          <a:xfrm>
            <a:off x="3198415" y="1560151"/>
            <a:ext cx="1959655" cy="18329"/>
          </a:xfrm>
          <a:prstGeom prst="straightConnector1">
            <a:avLst/>
          </a:prstGeom>
          <a:ln w="63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58" idx="3"/>
            <a:endCxn id="54" idx="1"/>
          </p:cNvCxnSpPr>
          <p:nvPr/>
        </p:nvCxnSpPr>
        <p:spPr>
          <a:xfrm>
            <a:off x="2645283" y="2684705"/>
            <a:ext cx="2518833" cy="22728"/>
          </a:xfrm>
          <a:prstGeom prst="straightConnector1">
            <a:avLst/>
          </a:prstGeom>
          <a:ln w="63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59" idx="3"/>
            <a:endCxn id="55" idx="1"/>
          </p:cNvCxnSpPr>
          <p:nvPr/>
        </p:nvCxnSpPr>
        <p:spPr>
          <a:xfrm>
            <a:off x="3496307" y="4327655"/>
            <a:ext cx="1654114" cy="10488"/>
          </a:xfrm>
          <a:prstGeom prst="straightConnector1">
            <a:avLst/>
          </a:prstGeom>
          <a:ln w="63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60" idx="3"/>
            <a:endCxn id="56" idx="1"/>
          </p:cNvCxnSpPr>
          <p:nvPr/>
        </p:nvCxnSpPr>
        <p:spPr>
          <a:xfrm>
            <a:off x="3559021" y="5919166"/>
            <a:ext cx="1603774" cy="18330"/>
          </a:xfrm>
          <a:prstGeom prst="straightConnector1">
            <a:avLst/>
          </a:prstGeom>
          <a:ln w="63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2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天气情况对是否打高尔夫球的影响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xmlns="" id="{15201BBE-ED7B-48E9-BDAA-C35E77235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317477"/>
              </p:ext>
            </p:extLst>
          </p:nvPr>
        </p:nvGraphicFramePr>
        <p:xfrm>
          <a:off x="2609138" y="1817174"/>
          <a:ext cx="6264276" cy="4348432"/>
        </p:xfrm>
        <a:graphic>
          <a:graphicData uri="http://schemas.openxmlformats.org/drawingml/2006/table">
            <a:tbl>
              <a:tblPr/>
              <a:tblGrid>
                <a:gridCol w="1044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4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17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0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0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5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日期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天气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温度</a:t>
                      </a:r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华氏度</a:t>
                      </a:r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湿度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起风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打球</a:t>
                      </a:r>
                      <a:r>
                        <a:rPr lang="en-US" altLang="ja-JP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?</a:t>
                      </a:r>
                      <a:endParaRPr lang="ja-JP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83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78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96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68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64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69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81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71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15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阴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85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90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？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16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雨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80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79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F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？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3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17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晴</a:t>
                      </a:r>
                      <a:endParaRPr lang="ja-JP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仿宋"/>
                      </a:endParaRP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78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70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T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/>
                        </a:rPr>
                        <a:t>？</a:t>
                      </a:r>
                    </a:p>
                  </a:txBody>
                  <a:tcPr marL="10628" marR="10628" marT="8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65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</p:spPr>
        <p:txBody>
          <a:bodyPr/>
          <a:lstStyle/>
          <a:p>
            <a:r>
              <a:rPr lang="zh-CN" altLang="en-US" dirty="0"/>
              <a:t>天气情况对是否打高尔夫球的影响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FEC5FAEA-247C-442C-84D7-1BF8C86415B9}"/>
              </a:ext>
            </a:extLst>
          </p:cNvPr>
          <p:cNvSpPr/>
          <p:nvPr/>
        </p:nvSpPr>
        <p:spPr>
          <a:xfrm>
            <a:off x="7736473" y="2343899"/>
            <a:ext cx="786615" cy="642967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dirty="0">
                <a:solidFill>
                  <a:schemeClr val="tx1"/>
                </a:solidFill>
              </a:rPr>
              <a:t>天气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8E82CA4-6399-4A1B-A2A8-C1D4CF9E094C}"/>
              </a:ext>
            </a:extLst>
          </p:cNvPr>
          <p:cNvSpPr/>
          <p:nvPr/>
        </p:nvSpPr>
        <p:spPr>
          <a:xfrm>
            <a:off x="7880514" y="3783749"/>
            <a:ext cx="574675" cy="297657"/>
          </a:xfrm>
          <a:prstGeom prst="rect">
            <a:avLst/>
          </a:prstGeom>
          <a:solidFill>
            <a:schemeClr val="tx2">
              <a:lumMod val="20000"/>
              <a:lumOff val="80000"/>
              <a:alpha val="8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</a:rPr>
              <a:t>Yes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CC9C89E1-A73B-4821-A4AA-7689527D5213}"/>
              </a:ext>
            </a:extLst>
          </p:cNvPr>
          <p:cNvSpPr/>
          <p:nvPr/>
        </p:nvSpPr>
        <p:spPr>
          <a:xfrm>
            <a:off x="6767230" y="3489117"/>
            <a:ext cx="786615" cy="642967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dirty="0">
                <a:solidFill>
                  <a:schemeClr val="tx1"/>
                </a:solidFill>
              </a:rPr>
              <a:t>湿度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7D54698A-B6C8-4099-A272-1FFE1B3B8523}"/>
              </a:ext>
            </a:extLst>
          </p:cNvPr>
          <p:cNvSpPr/>
          <p:nvPr/>
        </p:nvSpPr>
        <p:spPr>
          <a:xfrm>
            <a:off x="8850577" y="3489117"/>
            <a:ext cx="786615" cy="642967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/>
                </a:solidFill>
              </a:rPr>
              <a:t>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D5976995-0976-4A25-B120-F1426F1D8494}"/>
              </a:ext>
            </a:extLst>
          </p:cNvPr>
          <p:cNvSpPr/>
          <p:nvPr/>
        </p:nvSpPr>
        <p:spPr>
          <a:xfrm>
            <a:off x="6393027" y="4774614"/>
            <a:ext cx="534987" cy="296333"/>
          </a:xfrm>
          <a:prstGeom prst="rect">
            <a:avLst/>
          </a:prstGeom>
          <a:solidFill>
            <a:schemeClr val="tx2">
              <a:lumMod val="20000"/>
              <a:lumOff val="80000"/>
              <a:alpha val="8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</a:rPr>
              <a:t>Yes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DE18136-BBEC-4F4A-ACFE-70CA7D553DD4}"/>
              </a:ext>
            </a:extLst>
          </p:cNvPr>
          <p:cNvSpPr/>
          <p:nvPr/>
        </p:nvSpPr>
        <p:spPr>
          <a:xfrm>
            <a:off x="7353463" y="4774614"/>
            <a:ext cx="579438" cy="296333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</a:rPr>
              <a:t>No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88E98FEE-832A-4D4C-AA8D-B5D09C27773A}"/>
              </a:ext>
            </a:extLst>
          </p:cNvPr>
          <p:cNvSpPr/>
          <p:nvPr/>
        </p:nvSpPr>
        <p:spPr>
          <a:xfrm>
            <a:off x="8536152" y="4775937"/>
            <a:ext cx="579437" cy="296333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</a:rPr>
              <a:t>No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B2DA98F7-5366-46B6-910A-6D1390425A06}"/>
              </a:ext>
            </a:extLst>
          </p:cNvPr>
          <p:cNvSpPr/>
          <p:nvPr/>
        </p:nvSpPr>
        <p:spPr>
          <a:xfrm>
            <a:off x="9722013" y="4767999"/>
            <a:ext cx="534988" cy="296333"/>
          </a:xfrm>
          <a:prstGeom prst="rect">
            <a:avLst/>
          </a:prstGeom>
          <a:solidFill>
            <a:schemeClr val="tx2">
              <a:lumMod val="20000"/>
              <a:lumOff val="80000"/>
              <a:alpha val="8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</a:rPr>
              <a:t>Yes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cxnSp>
        <p:nvCxnSpPr>
          <p:cNvPr id="15" name="直线连接符 117">
            <a:extLst>
              <a:ext uri="{FF2B5EF4-FFF2-40B4-BE49-F238E27FC236}">
                <a16:creationId xmlns:a16="http://schemas.microsoft.com/office/drawing/2014/main" xmlns="" id="{75062BB1-935E-4379-88CA-657F03CF0A79}"/>
              </a:ext>
            </a:extLst>
          </p:cNvPr>
          <p:cNvCxnSpPr>
            <a:endCxn id="11" idx="0"/>
          </p:cNvCxnSpPr>
          <p:nvPr/>
        </p:nvCxnSpPr>
        <p:spPr>
          <a:xfrm flipH="1">
            <a:off x="6659726" y="4131677"/>
            <a:ext cx="500062" cy="642938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18">
            <a:extLst>
              <a:ext uri="{FF2B5EF4-FFF2-40B4-BE49-F238E27FC236}">
                <a16:creationId xmlns:a16="http://schemas.microsoft.com/office/drawing/2014/main" xmlns="" id="{68BD1AEE-92D7-4173-8636-48EDD2044397}"/>
              </a:ext>
            </a:extLst>
          </p:cNvPr>
          <p:cNvCxnSpPr>
            <a:endCxn id="12" idx="0"/>
          </p:cNvCxnSpPr>
          <p:nvPr/>
        </p:nvCxnSpPr>
        <p:spPr>
          <a:xfrm>
            <a:off x="7159788" y="4131677"/>
            <a:ext cx="484188" cy="642938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组 17">
            <a:extLst>
              <a:ext uri="{FF2B5EF4-FFF2-40B4-BE49-F238E27FC236}">
                <a16:creationId xmlns:a16="http://schemas.microsoft.com/office/drawing/2014/main" xmlns="" id="{2B82CBA2-4DDA-47F0-8B57-C12AD60FBEDE}"/>
              </a:ext>
            </a:extLst>
          </p:cNvPr>
          <p:cNvGrpSpPr>
            <a:grpSpLocks/>
          </p:cNvGrpSpPr>
          <p:nvPr/>
        </p:nvGrpSpPr>
        <p:grpSpPr bwMode="auto">
          <a:xfrm>
            <a:off x="7335706" y="2960685"/>
            <a:ext cx="1541462" cy="804630"/>
            <a:chOff x="5916786" y="2400360"/>
            <a:chExt cx="1540699" cy="966523"/>
          </a:xfrm>
        </p:grpSpPr>
        <p:cxnSp>
          <p:nvCxnSpPr>
            <p:cNvPr id="18" name="直线连接符 120">
              <a:extLst>
                <a:ext uri="{FF2B5EF4-FFF2-40B4-BE49-F238E27FC236}">
                  <a16:creationId xmlns:a16="http://schemas.microsoft.com/office/drawing/2014/main" xmlns="" id="{16B75398-6F81-4D1B-AD2A-1CACA931ABF1}"/>
                </a:ext>
              </a:extLst>
            </p:cNvPr>
            <p:cNvCxnSpPr/>
            <p:nvPr/>
          </p:nvCxnSpPr>
          <p:spPr>
            <a:xfrm>
              <a:off x="6621287" y="2400360"/>
              <a:ext cx="836198" cy="71509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1">
              <a:extLst>
                <a:ext uri="{FF2B5EF4-FFF2-40B4-BE49-F238E27FC236}">
                  <a16:creationId xmlns:a16="http://schemas.microsoft.com/office/drawing/2014/main" xmlns="" id="{1D3A6F7A-D3CA-4903-B7AD-A7E10C86B68F}"/>
                </a:ext>
              </a:extLst>
            </p:cNvPr>
            <p:cNvCxnSpPr>
              <a:cxnSpLocks/>
            </p:cNvCxnSpPr>
            <p:nvPr/>
          </p:nvCxnSpPr>
          <p:spPr>
            <a:xfrm>
              <a:off x="6649098" y="2410251"/>
              <a:ext cx="38081" cy="95663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22">
              <a:extLst>
                <a:ext uri="{FF2B5EF4-FFF2-40B4-BE49-F238E27FC236}">
                  <a16:creationId xmlns:a16="http://schemas.microsoft.com/office/drawing/2014/main" xmlns="" id="{21015146-14DB-4B4F-8257-BB69316C975B}"/>
                </a:ext>
              </a:extLst>
            </p:cNvPr>
            <p:cNvCxnSpPr/>
            <p:nvPr/>
          </p:nvCxnSpPr>
          <p:spPr>
            <a:xfrm flipH="1">
              <a:off x="5931066" y="2400360"/>
              <a:ext cx="690221" cy="71509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3">
              <a:extLst>
                <a:ext uri="{FF2B5EF4-FFF2-40B4-BE49-F238E27FC236}">
                  <a16:creationId xmlns:a16="http://schemas.microsoft.com/office/drawing/2014/main" xmlns="" id="{B98B57DF-6929-48F1-B79D-6412217B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6786" y="2477202"/>
              <a:ext cx="320243" cy="33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200"/>
                <a:t>晴</a:t>
              </a:r>
            </a:p>
          </p:txBody>
        </p:sp>
        <p:sp>
          <p:nvSpPr>
            <p:cNvPr id="22" name="文本框 124">
              <a:extLst>
                <a:ext uri="{FF2B5EF4-FFF2-40B4-BE49-F238E27FC236}">
                  <a16:creationId xmlns:a16="http://schemas.microsoft.com/office/drawing/2014/main" xmlns="" id="{DB9F9642-CA69-40CA-A6BD-BC13A31A6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1524" y="2798264"/>
              <a:ext cx="419339" cy="33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200"/>
                <a:t>阴</a:t>
              </a:r>
            </a:p>
          </p:txBody>
        </p:sp>
        <p:sp>
          <p:nvSpPr>
            <p:cNvPr id="23" name="文本框 125">
              <a:extLst>
                <a:ext uri="{FF2B5EF4-FFF2-40B4-BE49-F238E27FC236}">
                  <a16:creationId xmlns:a16="http://schemas.microsoft.com/office/drawing/2014/main" xmlns="" id="{72E92AEF-8662-4072-A785-B7221365D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2043" y="2477202"/>
              <a:ext cx="435440" cy="33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200"/>
                <a:t>雨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C8668EA-2016-416D-A3EE-2F42AE78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088" y="4312916"/>
            <a:ext cx="508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200"/>
              <a:t>&gt;75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49EC3D73-A641-45ED-BB00-AA087D72B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376" y="4315562"/>
            <a:ext cx="596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200"/>
              <a:t>&lt;=75</a:t>
            </a:r>
            <a:endParaRPr lang="zh-CN" altLang="en-US" sz="1200"/>
          </a:p>
        </p:txBody>
      </p:sp>
      <p:grpSp>
        <p:nvGrpSpPr>
          <p:cNvPr id="26" name="组 128">
            <a:extLst>
              <a:ext uri="{FF2B5EF4-FFF2-40B4-BE49-F238E27FC236}">
                <a16:creationId xmlns:a16="http://schemas.microsoft.com/office/drawing/2014/main" xmlns="" id="{B111B0F9-B242-4402-9C37-4FD862543DD1}"/>
              </a:ext>
            </a:extLst>
          </p:cNvPr>
          <p:cNvGrpSpPr>
            <a:grpSpLocks/>
          </p:cNvGrpSpPr>
          <p:nvPr/>
        </p:nvGrpSpPr>
        <p:grpSpPr bwMode="auto">
          <a:xfrm>
            <a:off x="8659339" y="4095424"/>
            <a:ext cx="1446212" cy="644261"/>
            <a:chOff x="6838232" y="3553759"/>
            <a:chExt cx="1446448" cy="772312"/>
          </a:xfrm>
        </p:grpSpPr>
        <p:cxnSp>
          <p:nvCxnSpPr>
            <p:cNvPr id="27" name="直线连接符 129">
              <a:extLst>
                <a:ext uri="{FF2B5EF4-FFF2-40B4-BE49-F238E27FC236}">
                  <a16:creationId xmlns:a16="http://schemas.microsoft.com/office/drawing/2014/main" xmlns="" id="{5DE90D63-D724-42E7-A0FD-A9F507DBE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8835" y="3553759"/>
              <a:ext cx="419168" cy="77231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130">
              <a:extLst>
                <a:ext uri="{FF2B5EF4-FFF2-40B4-BE49-F238E27FC236}">
                  <a16:creationId xmlns:a16="http://schemas.microsoft.com/office/drawing/2014/main" xmlns="" id="{DAB38DDC-5D61-430A-A0B9-A8FB7E9BF78C}"/>
                </a:ext>
              </a:extLst>
            </p:cNvPr>
            <p:cNvCxnSpPr>
              <a:cxnSpLocks/>
            </p:cNvCxnSpPr>
            <p:nvPr/>
          </p:nvCxnSpPr>
          <p:spPr>
            <a:xfrm>
              <a:off x="7418006" y="3553759"/>
              <a:ext cx="744658" cy="76279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131">
              <a:extLst>
                <a:ext uri="{FF2B5EF4-FFF2-40B4-BE49-F238E27FC236}">
                  <a16:creationId xmlns:a16="http://schemas.microsoft.com/office/drawing/2014/main" xmlns="" id="{F75EB9C2-ADBE-4077-9433-8E64DAE10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232" y="3603103"/>
              <a:ext cx="387172" cy="332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200"/>
                <a:t>是</a:t>
              </a:r>
            </a:p>
          </p:txBody>
        </p:sp>
        <p:sp>
          <p:nvSpPr>
            <p:cNvPr id="30" name="文本框 132">
              <a:extLst>
                <a:ext uri="{FF2B5EF4-FFF2-40B4-BE49-F238E27FC236}">
                  <a16:creationId xmlns:a16="http://schemas.microsoft.com/office/drawing/2014/main" xmlns="" id="{A5CFD8BC-AB56-43B8-A749-05C695C61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7508" y="3603103"/>
              <a:ext cx="387172" cy="332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200"/>
                <a:t>否</a:t>
              </a:r>
            </a:p>
          </p:txBody>
        </p:sp>
      </p:grp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xmlns="" id="{658E69A7-9761-435D-92D9-24971F878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90577"/>
              </p:ext>
            </p:extLst>
          </p:nvPr>
        </p:nvGraphicFramePr>
        <p:xfrm>
          <a:off x="2073439" y="2372198"/>
          <a:ext cx="3683001" cy="2893221"/>
        </p:xfrm>
        <a:graphic>
          <a:graphicData uri="http://schemas.openxmlformats.org/drawingml/2006/table">
            <a:tbl>
              <a:tblPr/>
              <a:tblGrid>
                <a:gridCol w="409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42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53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日期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天气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温度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华氏度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湿度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起风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打球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?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Sunny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Sunny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Overcast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83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78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Rainy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96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Rainy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68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Rainy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Overcast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64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Sunny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95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Sunny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69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Rainy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Sunny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Overcast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Overcast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81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Rainy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71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2701" marR="12701" marT="10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xmlns="" id="{9F51078B-C4F2-4CEF-84F3-F164B503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93907"/>
              </p:ext>
            </p:extLst>
          </p:nvPr>
        </p:nvGraphicFramePr>
        <p:xfrm>
          <a:off x="2073439" y="3789041"/>
          <a:ext cx="3683001" cy="185208"/>
        </p:xfrm>
        <a:graphic>
          <a:graphicData uri="http://schemas.openxmlformats.org/drawingml/2006/table">
            <a:tbl>
              <a:tblPr/>
              <a:tblGrid>
                <a:gridCol w="409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42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5208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xmlns="" id="{439D9051-86B0-476A-8346-6E7AA31A8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09589"/>
              </p:ext>
            </p:extLst>
          </p:nvPr>
        </p:nvGraphicFramePr>
        <p:xfrm>
          <a:off x="2073439" y="3053499"/>
          <a:ext cx="3683001" cy="183886"/>
        </p:xfrm>
        <a:graphic>
          <a:graphicData uri="http://schemas.openxmlformats.org/drawingml/2006/table">
            <a:tbl>
              <a:tblPr/>
              <a:tblGrid>
                <a:gridCol w="409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42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3886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xmlns="" id="{96FA4201-4888-4BF9-ADFE-29086F1E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77145"/>
              </p:ext>
            </p:extLst>
          </p:nvPr>
        </p:nvGraphicFramePr>
        <p:xfrm>
          <a:off x="2073439" y="4720374"/>
          <a:ext cx="3683001" cy="183886"/>
        </p:xfrm>
        <a:graphic>
          <a:graphicData uri="http://schemas.openxmlformats.org/drawingml/2006/table">
            <a:tbl>
              <a:tblPr/>
              <a:tblGrid>
                <a:gridCol w="409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42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3886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xmlns="" id="{7E6550F2-0BB8-4516-A8EF-74E4D3BDA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47981"/>
              </p:ext>
            </p:extLst>
          </p:nvPr>
        </p:nvGraphicFramePr>
        <p:xfrm>
          <a:off x="2073439" y="4906906"/>
          <a:ext cx="3683001" cy="183885"/>
        </p:xfrm>
        <a:graphic>
          <a:graphicData uri="http://schemas.openxmlformats.org/drawingml/2006/table">
            <a:tbl>
              <a:tblPr/>
              <a:tblGrid>
                <a:gridCol w="409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42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3885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xmlns="" id="{4C7D8829-372C-4A06-AA51-8AA91C704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09374"/>
              </p:ext>
            </p:extLst>
          </p:nvPr>
        </p:nvGraphicFramePr>
        <p:xfrm>
          <a:off x="2073439" y="3249291"/>
          <a:ext cx="3683001" cy="185208"/>
        </p:xfrm>
        <a:graphic>
          <a:graphicData uri="http://schemas.openxmlformats.org/drawingml/2006/table">
            <a:tbl>
              <a:tblPr/>
              <a:tblGrid>
                <a:gridCol w="409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42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5208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xmlns="" id="{28397478-880A-4F0D-B121-1B2BDEB27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52129"/>
              </p:ext>
            </p:extLst>
          </p:nvPr>
        </p:nvGraphicFramePr>
        <p:xfrm>
          <a:off x="2073439" y="3438468"/>
          <a:ext cx="3683001" cy="183885"/>
        </p:xfrm>
        <a:graphic>
          <a:graphicData uri="http://schemas.openxmlformats.org/drawingml/2006/table">
            <a:tbl>
              <a:tblPr/>
              <a:tblGrid>
                <a:gridCol w="409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42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3885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xmlns="" id="{5FA87D97-03B0-41D4-AAE2-4AAE121B0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85170"/>
              </p:ext>
            </p:extLst>
          </p:nvPr>
        </p:nvGraphicFramePr>
        <p:xfrm>
          <a:off x="2073439" y="3598541"/>
          <a:ext cx="3683001" cy="183886"/>
        </p:xfrm>
        <a:graphic>
          <a:graphicData uri="http://schemas.openxmlformats.org/drawingml/2006/table">
            <a:tbl>
              <a:tblPr/>
              <a:tblGrid>
                <a:gridCol w="409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42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3886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xmlns="" id="{28ED75DB-3231-45B4-BBEF-51F201A77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24309"/>
              </p:ext>
            </p:extLst>
          </p:nvPr>
        </p:nvGraphicFramePr>
        <p:xfrm>
          <a:off x="2073439" y="4339374"/>
          <a:ext cx="3683001" cy="183886"/>
        </p:xfrm>
        <a:graphic>
          <a:graphicData uri="http://schemas.openxmlformats.org/drawingml/2006/table">
            <a:tbl>
              <a:tblPr/>
              <a:tblGrid>
                <a:gridCol w="409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42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3886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xmlns="" id="{83692DA3-DFBF-4506-A1F3-423B81E62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77952"/>
              </p:ext>
            </p:extLst>
          </p:nvPr>
        </p:nvGraphicFramePr>
        <p:xfrm>
          <a:off x="2073439" y="5100052"/>
          <a:ext cx="3683001" cy="183885"/>
        </p:xfrm>
        <a:graphic>
          <a:graphicData uri="http://schemas.openxmlformats.org/drawingml/2006/table">
            <a:tbl>
              <a:tblPr/>
              <a:tblGrid>
                <a:gridCol w="409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42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3885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xmlns="" id="{1505EC08-3DAA-492C-B0ED-026EF7E84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58590"/>
              </p:ext>
            </p:extLst>
          </p:nvPr>
        </p:nvGraphicFramePr>
        <p:xfrm>
          <a:off x="2073439" y="4158135"/>
          <a:ext cx="3683001" cy="183885"/>
        </p:xfrm>
        <a:graphic>
          <a:graphicData uri="http://schemas.openxmlformats.org/drawingml/2006/table">
            <a:tbl>
              <a:tblPr/>
              <a:tblGrid>
                <a:gridCol w="409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42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3885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1FF81CCA-F657-4F1C-803D-8BFBF1C7C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43465"/>
              </p:ext>
            </p:extLst>
          </p:nvPr>
        </p:nvGraphicFramePr>
        <p:xfrm>
          <a:off x="2073439" y="4532520"/>
          <a:ext cx="3683001" cy="183886"/>
        </p:xfrm>
        <a:graphic>
          <a:graphicData uri="http://schemas.openxmlformats.org/drawingml/2006/table">
            <a:tbl>
              <a:tblPr/>
              <a:tblGrid>
                <a:gridCol w="409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42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3886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1" marR="1270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40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</p:spPr>
        <p:txBody>
          <a:bodyPr/>
          <a:lstStyle/>
          <a:p>
            <a:r>
              <a:rPr lang="zh-CN" altLang="en-US" dirty="0">
                <a:latin typeface="Calibri" charset="0"/>
                <a:ea typeface="宋体" charset="0"/>
              </a:rPr>
              <a:t>决策树关键词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67F21F8-0131-403F-A01E-8994CBA3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/>
          <a:lstStyle/>
          <a:p>
            <a:r>
              <a:rPr lang="zh-CN" altLang="en-US" dirty="0"/>
              <a:t>属性选择的先后顺序</a:t>
            </a:r>
          </a:p>
          <a:p>
            <a:r>
              <a:rPr lang="zh-CN" altLang="en-US" dirty="0"/>
              <a:t>熵值</a:t>
            </a:r>
          </a:p>
          <a:p>
            <a:r>
              <a:rPr lang="zh-CN" altLang="en-US" dirty="0"/>
              <a:t>信息增益</a:t>
            </a:r>
          </a:p>
          <a:p>
            <a:r>
              <a:rPr lang="zh-CN" altLang="en-US" dirty="0"/>
              <a:t>信息增益率</a:t>
            </a:r>
          </a:p>
          <a:p>
            <a:endParaRPr lang="zh-CN" altLang="en-US" dirty="0"/>
          </a:p>
        </p:txBody>
      </p:sp>
      <p:grpSp>
        <p:nvGrpSpPr>
          <p:cNvPr id="7" name="组 5">
            <a:extLst>
              <a:ext uri="{FF2B5EF4-FFF2-40B4-BE49-F238E27FC236}">
                <a16:creationId xmlns:a16="http://schemas.microsoft.com/office/drawing/2014/main" xmlns="" id="{992421A5-2557-43D1-B056-9C8D71AAFB04}"/>
              </a:ext>
            </a:extLst>
          </p:cNvPr>
          <p:cNvGrpSpPr>
            <a:grpSpLocks/>
          </p:cNvGrpSpPr>
          <p:nvPr/>
        </p:nvGrpSpPr>
        <p:grpSpPr bwMode="auto">
          <a:xfrm>
            <a:off x="4685122" y="1741968"/>
            <a:ext cx="5871394" cy="4094841"/>
            <a:chOff x="3175139" y="1113949"/>
            <a:chExt cx="3382852" cy="279612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85B4F662-1268-48BB-9A00-E4BBE610B404}"/>
                </a:ext>
              </a:extLst>
            </p:cNvPr>
            <p:cNvSpPr/>
            <p:nvPr/>
          </p:nvSpPr>
          <p:spPr>
            <a:xfrm>
              <a:off x="4359004" y="1113949"/>
              <a:ext cx="688752" cy="665670"/>
            </a:xfrm>
            <a:prstGeom prst="ellipse">
              <a:avLst/>
            </a:prstGeom>
            <a:solidFill>
              <a:schemeClr val="bg1">
                <a:lumMod val="75000"/>
                <a:alpha val="87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Calibri"/>
                  <a:ea typeface="宋体"/>
                </a:rPr>
                <a:t>天气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5E924A29-32B9-47AC-80C6-DC303868B748}"/>
                </a:ext>
              </a:extLst>
            </p:cNvPr>
            <p:cNvSpPr/>
            <p:nvPr/>
          </p:nvSpPr>
          <p:spPr>
            <a:xfrm>
              <a:off x="4462790" y="2582903"/>
              <a:ext cx="502243" cy="30796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Calibri"/>
                  <a:ea typeface="宋体"/>
                </a:rPr>
                <a:t>Yes</a:t>
              </a:r>
              <a:endParaRPr lang="zh-CN" altLang="en-US" sz="1400" dirty="0">
                <a:solidFill>
                  <a:srgbClr val="000000"/>
                </a:solidFill>
                <a:latin typeface="Calibri"/>
                <a:ea typeface="宋体"/>
              </a:endParaRPr>
            </a:p>
          </p:txBody>
        </p:sp>
        <p:cxnSp>
          <p:nvCxnSpPr>
            <p:cNvPr id="10" name="直线连接符 8">
              <a:extLst>
                <a:ext uri="{FF2B5EF4-FFF2-40B4-BE49-F238E27FC236}">
                  <a16:creationId xmlns:a16="http://schemas.microsoft.com/office/drawing/2014/main" xmlns="" id="{EC92C8C1-709C-471C-B1B9-1F8542E0766F}"/>
                </a:ext>
              </a:extLst>
            </p:cNvPr>
            <p:cNvCxnSpPr/>
            <p:nvPr/>
          </p:nvCxnSpPr>
          <p:spPr>
            <a:xfrm>
              <a:off x="4702841" y="1779859"/>
              <a:ext cx="724814" cy="588046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B7BE743E-0D3F-43FB-B3CF-50FA80664DD9}"/>
                </a:ext>
              </a:extLst>
            </p:cNvPr>
            <p:cNvSpPr/>
            <p:nvPr/>
          </p:nvSpPr>
          <p:spPr>
            <a:xfrm>
              <a:off x="3502599" y="2270698"/>
              <a:ext cx="688752" cy="665670"/>
            </a:xfrm>
            <a:prstGeom prst="ellipse">
              <a:avLst/>
            </a:prstGeom>
            <a:solidFill>
              <a:schemeClr val="bg1">
                <a:lumMod val="75000"/>
                <a:alpha val="87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Calibri"/>
                  <a:ea typeface="宋体"/>
                </a:rPr>
                <a:t>湿度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B59CA6AC-F11A-4E40-AE32-9ED8746B1793}"/>
                </a:ext>
              </a:extLst>
            </p:cNvPr>
            <p:cNvSpPr/>
            <p:nvPr/>
          </p:nvSpPr>
          <p:spPr>
            <a:xfrm>
              <a:off x="5326757" y="2270698"/>
              <a:ext cx="688752" cy="665670"/>
            </a:xfrm>
            <a:prstGeom prst="ellipse">
              <a:avLst/>
            </a:prstGeom>
            <a:solidFill>
              <a:schemeClr val="bg1">
                <a:lumMod val="75000"/>
                <a:alpha val="87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Calibri"/>
                  <a:ea typeface="宋体"/>
                </a:rPr>
                <a:t>风</a:t>
              </a:r>
            </a:p>
          </p:txBody>
        </p:sp>
        <p:cxnSp>
          <p:nvCxnSpPr>
            <p:cNvPr id="13" name="直线连接符 11">
              <a:extLst>
                <a:ext uri="{FF2B5EF4-FFF2-40B4-BE49-F238E27FC236}">
                  <a16:creationId xmlns:a16="http://schemas.microsoft.com/office/drawing/2014/main" xmlns="" id="{103F8B8F-3716-4CC3-B6BB-ECC2BD4FFF2A}"/>
                </a:ext>
              </a:extLst>
            </p:cNvPr>
            <p:cNvCxnSpPr/>
            <p:nvPr/>
          </p:nvCxnSpPr>
          <p:spPr>
            <a:xfrm>
              <a:off x="4702841" y="1779859"/>
              <a:ext cx="0" cy="79490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2">
              <a:extLst>
                <a:ext uri="{FF2B5EF4-FFF2-40B4-BE49-F238E27FC236}">
                  <a16:creationId xmlns:a16="http://schemas.microsoft.com/office/drawing/2014/main" xmlns="" id="{6F8D89FE-270A-4176-94F4-4462087BD72A}"/>
                </a:ext>
              </a:extLst>
            </p:cNvPr>
            <p:cNvCxnSpPr/>
            <p:nvPr/>
          </p:nvCxnSpPr>
          <p:spPr>
            <a:xfrm flipH="1">
              <a:off x="4089895" y="1779859"/>
              <a:ext cx="612945" cy="588046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C769FE30-C375-4E30-B823-42D68895E07A}"/>
                </a:ext>
              </a:extLst>
            </p:cNvPr>
            <p:cNvSpPr/>
            <p:nvPr/>
          </p:nvSpPr>
          <p:spPr>
            <a:xfrm>
              <a:off x="3175139" y="3600944"/>
              <a:ext cx="467283" cy="30796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Calibri"/>
                  <a:ea typeface="宋体"/>
                </a:rPr>
                <a:t>Yes</a:t>
              </a:r>
              <a:endParaRPr lang="zh-CN" altLang="en-US" sz="1400" dirty="0">
                <a:solidFill>
                  <a:srgbClr val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D8F2154A-302D-4534-9227-E99F2F8EC04D}"/>
                </a:ext>
              </a:extLst>
            </p:cNvPr>
            <p:cNvSpPr/>
            <p:nvPr/>
          </p:nvSpPr>
          <p:spPr>
            <a:xfrm>
              <a:off x="4016482" y="3600944"/>
              <a:ext cx="506903" cy="307969"/>
            </a:xfrm>
            <a:prstGeom prst="rect">
              <a:avLst/>
            </a:prstGeom>
            <a:solidFill>
              <a:schemeClr val="bg1">
                <a:lumMod val="75000"/>
                <a:alpha val="8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Calibri"/>
                  <a:ea typeface="宋体"/>
                </a:rPr>
                <a:t>No</a:t>
              </a:r>
              <a:endParaRPr lang="zh-CN" altLang="en-US" sz="1400" dirty="0">
                <a:solidFill>
                  <a:srgbClr val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82DD1DAB-840F-4390-B2D6-0449EA9F944F}"/>
                </a:ext>
              </a:extLst>
            </p:cNvPr>
            <p:cNvSpPr/>
            <p:nvPr/>
          </p:nvSpPr>
          <p:spPr>
            <a:xfrm>
              <a:off x="5051264" y="3602106"/>
              <a:ext cx="508069" cy="307969"/>
            </a:xfrm>
            <a:prstGeom prst="rect">
              <a:avLst/>
            </a:prstGeom>
            <a:solidFill>
              <a:schemeClr val="bg1">
                <a:lumMod val="75000"/>
                <a:alpha val="8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Calibri"/>
                  <a:ea typeface="宋体"/>
                </a:rPr>
                <a:t>No</a:t>
              </a:r>
              <a:endParaRPr lang="zh-CN" altLang="en-US" sz="1400" dirty="0">
                <a:solidFill>
                  <a:srgbClr val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8BDDE05A-45AA-46F4-9601-58AAD4C53105}"/>
                </a:ext>
              </a:extLst>
            </p:cNvPr>
            <p:cNvSpPr/>
            <p:nvPr/>
          </p:nvSpPr>
          <p:spPr>
            <a:xfrm>
              <a:off x="6090708" y="3593971"/>
              <a:ext cx="467283" cy="30796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Calibri"/>
                  <a:ea typeface="宋体"/>
                </a:rPr>
                <a:t>Yes</a:t>
              </a:r>
              <a:endParaRPr lang="zh-CN" altLang="en-US" sz="1400" dirty="0">
                <a:solidFill>
                  <a:srgbClr val="000000"/>
                </a:solidFill>
                <a:latin typeface="Calibri"/>
                <a:ea typeface="宋体"/>
              </a:endParaRPr>
            </a:p>
          </p:txBody>
        </p:sp>
        <p:cxnSp>
          <p:nvCxnSpPr>
            <p:cNvPr id="19" name="直线连接符 17">
              <a:extLst>
                <a:ext uri="{FF2B5EF4-FFF2-40B4-BE49-F238E27FC236}">
                  <a16:creationId xmlns:a16="http://schemas.microsoft.com/office/drawing/2014/main" xmlns="" id="{64AD9502-1E6C-4D08-8179-DCC994B1DAA9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3408198" y="2936196"/>
              <a:ext cx="438151" cy="6647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8">
              <a:extLst>
                <a:ext uri="{FF2B5EF4-FFF2-40B4-BE49-F238E27FC236}">
                  <a16:creationId xmlns:a16="http://schemas.microsoft.com/office/drawing/2014/main" xmlns="" id="{67A917EB-A4CC-4E59-83CC-E1D90A823676}"/>
                </a:ext>
              </a:extLst>
            </p:cNvPr>
            <p:cNvCxnSpPr>
              <a:endCxn id="17" idx="0"/>
            </p:cNvCxnSpPr>
            <p:nvPr/>
          </p:nvCxnSpPr>
          <p:spPr>
            <a:xfrm flipH="1">
              <a:off x="5305299" y="2936196"/>
              <a:ext cx="365903" cy="66591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9">
              <a:extLst>
                <a:ext uri="{FF2B5EF4-FFF2-40B4-BE49-F238E27FC236}">
                  <a16:creationId xmlns:a16="http://schemas.microsoft.com/office/drawing/2014/main" xmlns="" id="{B0707745-471C-4699-B3DA-4089F13311B9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3846349" y="2936196"/>
              <a:ext cx="423002" cy="6647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0">
              <a:extLst>
                <a:ext uri="{FF2B5EF4-FFF2-40B4-BE49-F238E27FC236}">
                  <a16:creationId xmlns:a16="http://schemas.microsoft.com/office/drawing/2014/main" xmlns="" id="{B3248F27-AA9A-4E90-AB44-790A77C61515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5671202" y="2936196"/>
              <a:ext cx="653730" cy="65777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3B742589-C928-42C0-94FE-7457497AE7DB}"/>
                </a:ext>
              </a:extLst>
            </p:cNvPr>
            <p:cNvSpPr txBox="1"/>
            <p:nvPr/>
          </p:nvSpPr>
          <p:spPr>
            <a:xfrm>
              <a:off x="4079408" y="1878642"/>
              <a:ext cx="279671" cy="2433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200" dirty="0">
                  <a:solidFill>
                    <a:prstClr val="black"/>
                  </a:solidFill>
                  <a:latin typeface="Calibri"/>
                  <a:ea typeface="宋体"/>
                  <a:cs typeface="+mn-cs"/>
                </a:rPr>
                <a:t>晴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E9B4574A-8AF0-4B7C-BF21-04A8121629A1}"/>
                </a:ext>
              </a:extLst>
            </p:cNvPr>
            <p:cNvSpPr txBox="1"/>
            <p:nvPr/>
          </p:nvSpPr>
          <p:spPr>
            <a:xfrm>
              <a:off x="4642245" y="2156395"/>
              <a:ext cx="368233" cy="2433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200" dirty="0">
                  <a:solidFill>
                    <a:prstClr val="black"/>
                  </a:solidFill>
                  <a:latin typeface="Calibri"/>
                  <a:ea typeface="宋体"/>
                  <a:cs typeface="+mn-cs"/>
                </a:rPr>
                <a:t>阴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CB2ABE94-03BB-42F0-8AF9-288800D8976D}"/>
                </a:ext>
              </a:extLst>
            </p:cNvPr>
            <p:cNvSpPr txBox="1"/>
            <p:nvPr/>
          </p:nvSpPr>
          <p:spPr>
            <a:xfrm>
              <a:off x="5046603" y="1878642"/>
              <a:ext cx="381051" cy="2433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200" dirty="0">
                  <a:solidFill>
                    <a:prstClr val="black"/>
                  </a:solidFill>
                  <a:latin typeface="Calibri"/>
                  <a:ea typeface="宋体"/>
                  <a:cs typeface="+mn-cs"/>
                </a:rPr>
                <a:t>雨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E61936A2-CE06-4E61-B264-3039A9212E34}"/>
                </a:ext>
              </a:extLst>
            </p:cNvPr>
            <p:cNvSpPr txBox="1"/>
            <p:nvPr/>
          </p:nvSpPr>
          <p:spPr>
            <a:xfrm>
              <a:off x="4058433" y="3123301"/>
              <a:ext cx="443977" cy="2433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200" dirty="0">
                  <a:solidFill>
                    <a:prstClr val="black"/>
                  </a:solidFill>
                  <a:latin typeface="Calibri"/>
                  <a:ea typeface="宋体"/>
                  <a:cs typeface="+mn-cs"/>
                </a:rPr>
                <a:t>&gt;75</a:t>
              </a:r>
              <a:endParaRPr kumimoji="1" lang="zh-CN" altLang="en-US" sz="1200" dirty="0">
                <a:solidFill>
                  <a:prstClr val="black"/>
                </a:solidFill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F55F5522-DEE8-4F03-A9C7-61A741C9E4CB}"/>
                </a:ext>
              </a:extLst>
            </p:cNvPr>
            <p:cNvSpPr txBox="1"/>
            <p:nvPr/>
          </p:nvSpPr>
          <p:spPr>
            <a:xfrm>
              <a:off x="3179800" y="3126788"/>
              <a:ext cx="523217" cy="2433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200" dirty="0">
                  <a:solidFill>
                    <a:prstClr val="black"/>
                  </a:solidFill>
                  <a:latin typeface="Calibri"/>
                  <a:ea typeface="宋体"/>
                  <a:cs typeface="+mn-cs"/>
                </a:rPr>
                <a:t>&lt;=75</a:t>
              </a:r>
              <a:endParaRPr kumimoji="1" lang="zh-CN" altLang="en-US" sz="1200" dirty="0">
                <a:solidFill>
                  <a:prstClr val="black"/>
                </a:solidFill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BEC066F1-00C5-48E5-8BB5-C44D9DAF251F}"/>
                </a:ext>
              </a:extLst>
            </p:cNvPr>
            <p:cNvSpPr txBox="1"/>
            <p:nvPr/>
          </p:nvSpPr>
          <p:spPr>
            <a:xfrm>
              <a:off x="5163133" y="3126788"/>
              <a:ext cx="339101" cy="2433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200" dirty="0">
                  <a:solidFill>
                    <a:prstClr val="black"/>
                  </a:solidFill>
                  <a:latin typeface="Calibri"/>
                  <a:ea typeface="宋体"/>
                  <a:cs typeface="+mn-cs"/>
                </a:rPr>
                <a:t>是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6F8A323B-DC70-429E-A719-8CB2221C555D}"/>
                </a:ext>
              </a:extLst>
            </p:cNvPr>
            <p:cNvSpPr txBox="1"/>
            <p:nvPr/>
          </p:nvSpPr>
          <p:spPr>
            <a:xfrm>
              <a:off x="6090708" y="3126788"/>
              <a:ext cx="339101" cy="2433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200" dirty="0">
                  <a:solidFill>
                    <a:prstClr val="black"/>
                  </a:solidFill>
                  <a:latin typeface="Calibri"/>
                  <a:ea typeface="宋体"/>
                  <a:cs typeface="+mn-cs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42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</p:spPr>
        <p:txBody>
          <a:bodyPr/>
          <a:lstStyle/>
          <a:p>
            <a:r>
              <a:rPr lang="zh-CN" altLang="en-US" dirty="0"/>
              <a:t>问题：对于给定样本集，如何判断应该在哪个属性上进行拆分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67F21F8-0131-403F-A01E-8994CBA3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/>
          <a:lstStyle/>
          <a:p>
            <a:r>
              <a:rPr lang="zh-CN" altLang="en-US" dirty="0"/>
              <a:t>每次拆分都存在多种可能，哪个才是较好的选择呢？</a:t>
            </a:r>
          </a:p>
          <a:p>
            <a:r>
              <a:rPr lang="zh-CN" altLang="en-US" dirty="0"/>
              <a:t>理想情况：在拆分过程中，当叶节点只拥有单一类别时，将不必继续拆分。</a:t>
            </a:r>
          </a:p>
          <a:p>
            <a:r>
              <a:rPr lang="zh-CN" altLang="en-US" dirty="0"/>
              <a:t>目标是寻找较小的树，希望递归过程尽早停止</a:t>
            </a:r>
          </a:p>
          <a:p>
            <a:r>
              <a:rPr lang="zh-CN" altLang="en-US" dirty="0"/>
              <a:t>较小的树意味着什么？</a:t>
            </a:r>
          </a:p>
          <a:p>
            <a:r>
              <a:rPr lang="zh-CN" altLang="en-US" dirty="0"/>
              <a:t>当前最好的拆分属性产生的拆分中目标类的分布应该尽可能地单一（单纯），多数类占优。</a:t>
            </a:r>
          </a:p>
          <a:p>
            <a:r>
              <a:rPr lang="zh-CN" altLang="en-US" dirty="0"/>
              <a:t>如果能测量每一个节点的纯度，就可以选择能产生最纯子节点的那个属性进行拆分；</a:t>
            </a:r>
          </a:p>
          <a:p>
            <a:r>
              <a:rPr lang="zh-CN" altLang="en-US" dirty="0"/>
              <a:t>决策树算法通常按照纯度的增加来选择拆分属性。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64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</p:spPr>
        <p:txBody>
          <a:bodyPr/>
          <a:lstStyle/>
          <a:p>
            <a:r>
              <a:rPr lang="zh-CN" altLang="en-US" dirty="0"/>
              <a:t>纯度的概念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67F21F8-0131-403F-A01E-8994CBA3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纯度度量</a:t>
            </a: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zh-CN" altLang="en-US" sz="1600" dirty="0">
                <a:latin typeface="Hiragino Sans GB W3"/>
                <a:ea typeface="Hiragino Sans GB W3"/>
                <a:cs typeface="Hiragino Sans GB W3"/>
              </a:rPr>
              <a:t>当样本中没有两项属于同一类：</a:t>
            </a:r>
            <a:r>
              <a:rPr lang="en-US" altLang="zh-CN" sz="1600" dirty="0">
                <a:latin typeface="Hiragino Sans GB W3"/>
                <a:ea typeface="Hiragino Sans GB W3"/>
                <a:cs typeface="Hiragino Sans GB W3"/>
              </a:rPr>
              <a:t>0</a:t>
            </a: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zh-CN" altLang="en-US" sz="1600" dirty="0">
                <a:latin typeface="Hiragino Sans GB W3"/>
                <a:ea typeface="Hiragino Sans GB W3"/>
                <a:cs typeface="Hiragino Sans GB W3"/>
              </a:rPr>
              <a:t>当样本中所有项都属于同一类：</a:t>
            </a:r>
            <a:r>
              <a:rPr lang="en-US" altLang="zh-CN" sz="1600" dirty="0">
                <a:latin typeface="Hiragino Sans GB W3"/>
                <a:ea typeface="Hiragino Sans GB W3"/>
                <a:cs typeface="Hiragino Sans GB W3"/>
              </a:rPr>
              <a:t>1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最佳拆分可以转化为选择拆分属性使纯度度量最大化的优化问题</a:t>
            </a:r>
          </a:p>
          <a:p>
            <a:endParaRPr lang="zh-CN" altLang="en-US" dirty="0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xmlns="" id="{3384D190-512B-4656-80F0-847869C40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626" y="3272686"/>
            <a:ext cx="1844310" cy="177896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xmlns="" id="{A049F188-3394-44DF-9883-FBCFBF419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025" y="3561610"/>
            <a:ext cx="264303" cy="26430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xmlns="" id="{A1483D25-167F-4498-8986-780A9EEDF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225" y="3777510"/>
            <a:ext cx="264303" cy="26430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xmlns="" id="{D12F27D8-B77C-4238-B372-EEFF48FDD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425" y="4064847"/>
            <a:ext cx="264303" cy="26430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xmlns="" id="{A91914E5-C613-425B-B3CB-A2B15D31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763" y="4425210"/>
            <a:ext cx="264303" cy="26430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grpSp>
        <p:nvGrpSpPr>
          <p:cNvPr id="11" name="组 18">
            <a:extLst>
              <a:ext uri="{FF2B5EF4-FFF2-40B4-BE49-F238E27FC236}">
                <a16:creationId xmlns:a16="http://schemas.microsoft.com/office/drawing/2014/main" xmlns="" id="{6AA87610-CA3D-4018-A714-2EDC71C7D7BE}"/>
              </a:ext>
            </a:extLst>
          </p:cNvPr>
          <p:cNvGrpSpPr/>
          <p:nvPr/>
        </p:nvGrpSpPr>
        <p:grpSpPr>
          <a:xfrm>
            <a:off x="5411575" y="4363968"/>
            <a:ext cx="2001009" cy="1923749"/>
            <a:chOff x="971550" y="3573463"/>
            <a:chExt cx="2016125" cy="2016125"/>
          </a:xfrm>
        </p:grpSpPr>
        <p:sp>
          <p:nvSpPr>
            <p:cNvPr id="12" name="Oval 28">
              <a:extLst>
                <a:ext uri="{FF2B5EF4-FFF2-40B4-BE49-F238E27FC236}">
                  <a16:creationId xmlns:a16="http://schemas.microsoft.com/office/drawing/2014/main" xmlns="" id="{0B02CF8C-273E-4598-ACE3-0FFDEA6FD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3573463"/>
              <a:ext cx="2016125" cy="2016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3" name="Oval 31">
              <a:extLst>
                <a:ext uri="{FF2B5EF4-FFF2-40B4-BE49-F238E27FC236}">
                  <a16:creationId xmlns:a16="http://schemas.microsoft.com/office/drawing/2014/main" xmlns="" id="{3AE13CF1-D9E3-42A3-B7E3-0FDC60A22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4149725"/>
              <a:ext cx="288925" cy="2889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4" name="Oval 45">
              <a:extLst>
                <a:ext uri="{FF2B5EF4-FFF2-40B4-BE49-F238E27FC236}">
                  <a16:creationId xmlns:a16="http://schemas.microsoft.com/office/drawing/2014/main" xmlns="" id="{03AD364A-102F-4FD2-9660-EEC944C42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588" y="5084763"/>
              <a:ext cx="288925" cy="288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/>
            </a:p>
          </p:txBody>
        </p:sp>
      </p:grpSp>
      <p:sp>
        <p:nvSpPr>
          <p:cNvPr id="15" name="Oval 49">
            <a:extLst>
              <a:ext uri="{FF2B5EF4-FFF2-40B4-BE49-F238E27FC236}">
                <a16:creationId xmlns:a16="http://schemas.microsoft.com/office/drawing/2014/main" xmlns="" id="{696B7E0E-0FFC-45F3-9A9E-E99FAD80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886" y="4396161"/>
            <a:ext cx="1911015" cy="18915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6" name="Oval 61">
            <a:extLst>
              <a:ext uri="{FF2B5EF4-FFF2-40B4-BE49-F238E27FC236}">
                <a16:creationId xmlns:a16="http://schemas.microsoft.com/office/drawing/2014/main" xmlns="" id="{8E5389D8-7C65-498C-8945-202A4BA97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3102" y="4760007"/>
            <a:ext cx="252949" cy="25294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7" name="Oval 62">
            <a:extLst>
              <a:ext uri="{FF2B5EF4-FFF2-40B4-BE49-F238E27FC236}">
                <a16:creationId xmlns:a16="http://schemas.microsoft.com/office/drawing/2014/main" xmlns="" id="{6A577D71-3CBF-407A-AB89-823B4071A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0077" y="5264832"/>
            <a:ext cx="252949" cy="25294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8" name="Oval 63">
            <a:extLst>
              <a:ext uri="{FF2B5EF4-FFF2-40B4-BE49-F238E27FC236}">
                <a16:creationId xmlns:a16="http://schemas.microsoft.com/office/drawing/2014/main" xmlns="" id="{DED0AA22-4814-4F4D-9613-2CBC5A171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3464" y="5048932"/>
            <a:ext cx="252949" cy="25294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9" name="Oval 65">
            <a:extLst>
              <a:ext uri="{FF2B5EF4-FFF2-40B4-BE49-F238E27FC236}">
                <a16:creationId xmlns:a16="http://schemas.microsoft.com/office/drawing/2014/main" xmlns="" id="{24C3A551-7551-487C-9E17-417FA74C5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7914" y="5264832"/>
            <a:ext cx="252949" cy="25294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20" name="Oval 67">
            <a:extLst>
              <a:ext uri="{FF2B5EF4-FFF2-40B4-BE49-F238E27FC236}">
                <a16:creationId xmlns:a16="http://schemas.microsoft.com/office/drawing/2014/main" xmlns="" id="{D8A81148-615A-400B-9173-059786D85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0077" y="5841094"/>
            <a:ext cx="252949" cy="25294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7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</p:spPr>
        <p:txBody>
          <a:bodyPr/>
          <a:lstStyle/>
          <a:p>
            <a:r>
              <a:rPr lang="zh-CN" altLang="en-US" dirty="0"/>
              <a:t>纯度的度量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67F21F8-0131-403F-A01E-8994CBA3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拆分增加了纯度，但如何将这种增加量化呢，或者如何与其他拆分进行比较呢？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用于评价拆分分类目标变量的纯度度量包括</a:t>
            </a: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zh-CN" altLang="en-US" sz="1600" dirty="0">
                <a:latin typeface="Hiragino Sans GB W3"/>
                <a:ea typeface="Hiragino Sans GB W3"/>
                <a:cs typeface="Hiragino Sans GB W3"/>
              </a:rPr>
              <a:t>基尼</a:t>
            </a:r>
            <a:r>
              <a:rPr lang="en-US" altLang="zh-CN" sz="1600" dirty="0">
                <a:latin typeface="Hiragino Sans GB W3"/>
                <a:ea typeface="Hiragino Sans GB W3"/>
                <a:cs typeface="Hiragino Sans GB W3"/>
              </a:rPr>
              <a:t>(Gini</a:t>
            </a:r>
            <a:r>
              <a:rPr lang="zh-CN" altLang="en-US" sz="1600" dirty="0">
                <a:latin typeface="Hiragino Sans GB W3"/>
                <a:ea typeface="Hiragino Sans GB W3"/>
                <a:cs typeface="Hiragino Sans GB W3"/>
              </a:rPr>
              <a:t>，总体发散性</a:t>
            </a:r>
            <a:r>
              <a:rPr lang="en-US" altLang="zh-CN" sz="1600" dirty="0">
                <a:latin typeface="Hiragino Sans GB W3"/>
                <a:ea typeface="Hiragino Sans GB W3"/>
                <a:cs typeface="Hiragino Sans GB W3"/>
              </a:rPr>
              <a:t>)  CART</a:t>
            </a: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zh-CN" altLang="en-US" sz="1600" dirty="0">
                <a:latin typeface="Hiragino Sans GB W3"/>
                <a:ea typeface="Hiragino Sans GB W3"/>
                <a:cs typeface="Hiragino Sans GB W3"/>
              </a:rPr>
              <a:t>熵</a:t>
            </a:r>
            <a:r>
              <a:rPr lang="en-US" altLang="zh-CN" sz="1600" dirty="0">
                <a:latin typeface="Hiragino Sans GB W3"/>
                <a:ea typeface="Hiragino Sans GB W3"/>
                <a:cs typeface="Hiragino Sans GB W3"/>
              </a:rPr>
              <a:t>(entropy</a:t>
            </a:r>
            <a:r>
              <a:rPr lang="zh-CN" altLang="en-US" sz="1600" dirty="0">
                <a:latin typeface="Hiragino Sans GB W3"/>
                <a:ea typeface="Hiragino Sans GB W3"/>
                <a:cs typeface="Hiragino Sans GB W3"/>
              </a:rPr>
              <a:t>，信息量</a:t>
            </a:r>
            <a:r>
              <a:rPr lang="en-US" altLang="zh-CN" sz="1600" dirty="0">
                <a:latin typeface="Hiragino Sans GB W3"/>
                <a:ea typeface="Hiragino Sans GB W3"/>
                <a:cs typeface="Hiragino Sans GB W3"/>
              </a:rPr>
              <a:t>)</a:t>
            </a: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zh-CN" altLang="en-US" sz="1600" dirty="0">
                <a:latin typeface="Hiragino Sans GB W3"/>
                <a:ea typeface="Hiragino Sans GB W3"/>
                <a:cs typeface="Hiragino Sans GB W3"/>
              </a:rPr>
              <a:t>信息增益</a:t>
            </a:r>
            <a:r>
              <a:rPr lang="en-US" altLang="zh-CN" sz="1600" dirty="0">
                <a:latin typeface="Hiragino Sans GB W3"/>
                <a:ea typeface="Hiragino Sans GB W3"/>
                <a:cs typeface="Hiragino Sans GB W3"/>
              </a:rPr>
              <a:t>(Gain) </a:t>
            </a:r>
            <a:r>
              <a:rPr lang="en-US" altLang="zh-CN" sz="1600" dirty="0" smtClean="0">
                <a:latin typeface="Hiragino Sans GB W3"/>
                <a:ea typeface="Hiragino Sans GB W3"/>
                <a:cs typeface="Hiragino Sans GB W3"/>
              </a:rPr>
              <a:t>ID3</a:t>
            </a:r>
            <a:endParaRPr lang="en-US" altLang="zh-CN" sz="1600" dirty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zh-CN" altLang="en-US" sz="1600" dirty="0">
                <a:latin typeface="Hiragino Sans GB W3"/>
                <a:ea typeface="Hiragino Sans GB W3"/>
                <a:cs typeface="Hiragino Sans GB W3"/>
              </a:rPr>
              <a:t>信息增益率    </a:t>
            </a:r>
            <a:r>
              <a:rPr lang="en-US" altLang="zh-CN" sz="1600" dirty="0" smtClean="0">
                <a:latin typeface="Hiragino Sans GB W3"/>
                <a:ea typeface="Hiragino Sans GB W3"/>
                <a:cs typeface="Hiragino Sans GB W3"/>
              </a:rPr>
              <a:t>C4.5</a:t>
            </a:r>
            <a:r>
              <a:rPr lang="zh-CN" altLang="en-US" sz="1600" dirty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lang="en-US" altLang="zh-CN" sz="1600" dirty="0">
                <a:latin typeface="Hiragino Sans GB W3"/>
                <a:ea typeface="Hiragino Sans GB W3"/>
                <a:cs typeface="Hiragino Sans GB W3"/>
              </a:rPr>
              <a:t>C5.0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改变拆分准则（</a:t>
            </a:r>
            <a:r>
              <a:rPr lang="en-US" altLang="zh-CN" dirty="0"/>
              <a:t>splitting criteria</a:t>
            </a:r>
            <a:r>
              <a:rPr lang="zh-CN" altLang="en-US" dirty="0"/>
              <a:t>）导致树的外观互不相同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56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4850</TotalTime>
  <Words>888</Words>
  <Application>Microsoft Macintosh PowerPoint</Application>
  <PresentationFormat>自定义</PresentationFormat>
  <Paragraphs>447</Paragraphs>
  <Slides>18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2_Office 主题</vt:lpstr>
      <vt:lpstr>公式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决策树算法分类</vt:lpstr>
      <vt:lpstr>决策树</vt:lpstr>
      <vt:lpstr>Python实现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敏 张</cp:lastModifiedBy>
  <cp:revision>257</cp:revision>
  <dcterms:created xsi:type="dcterms:W3CDTF">2017-01-10T15:44:52Z</dcterms:created>
  <dcterms:modified xsi:type="dcterms:W3CDTF">2017-11-27T14:40:09Z</dcterms:modified>
</cp:coreProperties>
</file>