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9" r:id="rId5"/>
    <p:sldId id="258" r:id="rId6"/>
    <p:sldId id="260" r:id="rId7"/>
    <p:sldId id="261" r:id="rId8"/>
    <p:sldId id="266" r:id="rId9"/>
    <p:sldId id="267" r:id="rId10"/>
    <p:sldId id="262" r:id="rId11"/>
    <p:sldId id="263" r:id="rId12"/>
    <p:sldId id="264" r:id="rId13"/>
    <p:sldId id="265" r:id="rId14"/>
    <p:sldId id="268" r:id="rId15"/>
    <p:sldId id="269" r:id="rId16"/>
    <p:sldId id="270" r:id="rId17"/>
    <p:sldId id="271" r:id="rId18"/>
    <p:sldId id="272" r:id="rId19"/>
    <p:sldId id="277" r:id="rId20"/>
    <p:sldId id="279" r:id="rId21"/>
    <p:sldId id="280" r:id="rId22"/>
    <p:sldId id="281" r:id="rId23"/>
    <p:sldId id="282" r:id="rId24"/>
    <p:sldId id="283" r:id="rId25"/>
    <p:sldId id="284" r:id="rId26"/>
    <p:sldId id="285" r:id="rId27"/>
    <p:sldId id="278"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12750" y="1122680"/>
            <a:ext cx="11499215" cy="1845310"/>
          </a:xfrm>
        </p:spPr>
        <p:txBody>
          <a:bodyPr/>
          <a:p>
            <a:r>
              <a:rPr lang="x-none" altLang="en-US" sz="5400" b="1">
                <a:solidFill>
                  <a:srgbClr val="7030A0"/>
                </a:solidFill>
                <a:effectLst/>
              </a:rPr>
              <a:t>面向</a:t>
            </a:r>
            <a:r>
              <a:rPr lang="x-none" altLang="en-US" sz="5400" b="1">
                <a:solidFill>
                  <a:srgbClr val="7030A0"/>
                </a:solidFill>
              </a:rPr>
              <a:t>知识图谱的智能问答</a:t>
            </a:r>
            <a:r>
              <a:rPr lang="x-none" altLang="en-US" sz="5400" b="1">
                <a:solidFill>
                  <a:srgbClr val="7030A0"/>
                </a:solidFill>
                <a:effectLst/>
              </a:rPr>
              <a:t>系统</a:t>
            </a:r>
            <a:endParaRPr lang="x-none" altLang="en-US" sz="5400" b="1">
              <a:solidFill>
                <a:srgbClr val="7030A0"/>
              </a:solidFill>
              <a:effectLst/>
            </a:endParaRPr>
          </a:p>
        </p:txBody>
      </p:sp>
      <p:sp>
        <p:nvSpPr>
          <p:cNvPr id="4" name="Horizontal Scroll 3"/>
          <p:cNvSpPr/>
          <p:nvPr/>
        </p:nvSpPr>
        <p:spPr>
          <a:xfrm>
            <a:off x="3488690" y="2924810"/>
            <a:ext cx="4761230" cy="2173605"/>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sz="6000">
                <a:solidFill>
                  <a:schemeClr val="tx2">
                    <a:lumMod val="40000"/>
                    <a:lumOff val="60000"/>
                  </a:schemeClr>
                </a:solidFill>
                <a:sym typeface="+mn-ea"/>
              </a:rPr>
              <a:t>KB-QA</a:t>
            </a:r>
            <a:endParaRPr lang="x-none" altLang="en-US" sz="6000">
              <a:solidFill>
                <a:schemeClr val="tx2">
                  <a:lumMod val="40000"/>
                  <a:lumOff val="60000"/>
                </a:schemeClr>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74370"/>
            <a:ext cx="10515600" cy="5503545"/>
          </a:xfrm>
        </p:spPr>
        <p:txBody>
          <a:bodyPr>
            <a:normAutofit lnSpcReduction="10000"/>
          </a:bodyPr>
          <a:p>
            <a:pPr marL="0" indent="0" fontAlgn="auto">
              <a:lnSpc>
                <a:spcPct val="150000"/>
              </a:lnSpc>
              <a:buNone/>
            </a:pPr>
            <a:r>
              <a:rPr lang="x-none" altLang="en-US">
                <a:sym typeface="+mn-ea"/>
              </a:rPr>
              <a:t>	</a:t>
            </a:r>
            <a:r>
              <a:rPr lang="en-US">
                <a:sym typeface="+mn-ea"/>
              </a:rPr>
              <a:t>有了知识图谱以后我们就可以进行改进，可以基于知识图谱对它进行</a:t>
            </a:r>
            <a:r>
              <a:rPr lang="en-US" sz="3200">
                <a:solidFill>
                  <a:schemeClr val="accent6"/>
                </a:solidFill>
                <a:sym typeface="+mn-ea"/>
              </a:rPr>
              <a:t>语义的扩充</a:t>
            </a:r>
            <a:r>
              <a:rPr lang="en-US">
                <a:sym typeface="+mn-ea"/>
              </a:rPr>
              <a:t>，</a:t>
            </a:r>
            <a:r>
              <a:rPr lang="x-none" altLang="en-US">
                <a:sym typeface="+mn-ea"/>
              </a:rPr>
              <a:t>包括实体的补全和关系的补全。</a:t>
            </a:r>
            <a:r>
              <a:rPr lang="en-US">
                <a:sym typeface="+mn-ea"/>
              </a:rPr>
              <a:t>当对问句进行分词、命名实体识别之后，</a:t>
            </a:r>
            <a:r>
              <a:rPr lang="x-none" altLang="en-US">
                <a:sym typeface="+mn-ea"/>
              </a:rPr>
              <a:t>得到候选的关键词，然后</a:t>
            </a:r>
            <a:r>
              <a:rPr lang="en-US">
                <a:sym typeface="+mn-ea"/>
              </a:rPr>
              <a:t>从知识图谱里面去找其它的同义词</a:t>
            </a:r>
            <a:r>
              <a:rPr lang="x-none" altLang="en-US">
                <a:sym typeface="+mn-ea"/>
              </a:rPr>
              <a:t>或近义词</a:t>
            </a:r>
            <a:r>
              <a:rPr lang="en-US">
                <a:sym typeface="+mn-ea"/>
              </a:rPr>
              <a:t>，就可以对其进行语义的扩充，去提高它的匹配率。</a:t>
            </a:r>
            <a:endParaRPr lang="en-US">
              <a:sym typeface="+mn-ea"/>
            </a:endParaRPr>
          </a:p>
          <a:p>
            <a:pPr marL="0" indent="0" fontAlgn="auto">
              <a:lnSpc>
                <a:spcPct val="150000"/>
              </a:lnSpc>
              <a:buNone/>
            </a:pPr>
            <a:r>
              <a:rPr lang="x-none" altLang="en-US">
                <a:sym typeface="+mn-ea"/>
              </a:rPr>
              <a:t>	另外，通过关键词去图中查找与它相连的边和节点，从而得到一个</a:t>
            </a:r>
            <a:r>
              <a:rPr lang="x-none" altLang="en-US" sz="3200">
                <a:solidFill>
                  <a:schemeClr val="accent6"/>
                </a:solidFill>
                <a:sym typeface="+mn-ea"/>
              </a:rPr>
              <a:t>子图</a:t>
            </a:r>
            <a:r>
              <a:rPr lang="x-none" altLang="en-US">
                <a:sym typeface="+mn-ea"/>
              </a:rPr>
              <a:t>的候选集合，利用这个子图我们不仅能发现关键词之间的关系，而且发现可</a:t>
            </a:r>
            <a:r>
              <a:rPr lang="x-none" altLang="en-US" sz="3200">
                <a:solidFill>
                  <a:schemeClr val="accent6"/>
                </a:solidFill>
                <a:sym typeface="+mn-ea"/>
              </a:rPr>
              <a:t>推理</a:t>
            </a:r>
            <a:r>
              <a:rPr lang="x-none" altLang="en-US">
                <a:sym typeface="+mn-ea"/>
              </a:rPr>
              <a:t>出更多的关系，更好捕捉用户</a:t>
            </a:r>
            <a:r>
              <a:rPr lang="x-none" altLang="en-US" sz="3200">
                <a:solidFill>
                  <a:schemeClr val="accent6"/>
                </a:solidFill>
                <a:sym typeface="+mn-ea"/>
              </a:rPr>
              <a:t>意图</a:t>
            </a:r>
            <a:r>
              <a:rPr lang="x-none" altLang="en-US">
                <a:sym typeface="+mn-ea"/>
              </a:rPr>
              <a:t>。</a:t>
            </a:r>
            <a:endParaRPr lang="x-none" altLang="en-US">
              <a:sym typeface="+mn-ea"/>
            </a:endParaRPr>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gradFill>
                  <a:gsLst>
                    <a:gs pos="21000">
                      <a:srgbClr val="53575C"/>
                    </a:gs>
                    <a:gs pos="88000">
                      <a:srgbClr val="C5C7CA"/>
                    </a:gs>
                  </a:gsLst>
                  <a:lin ang="5400000"/>
                </a:gradFill>
                <a:effectLst/>
              </a:rPr>
              <a:t>我们的方法：基于检索+知识图谱的方案</a:t>
            </a:r>
            <a:endParaRPr lang="x-none" altLang="en-US">
              <a:gradFill>
                <a:gsLst>
                  <a:gs pos="21000">
                    <a:srgbClr val="53575C"/>
                  </a:gs>
                  <a:gs pos="88000">
                    <a:srgbClr val="C5C7CA"/>
                  </a:gs>
                </a:gsLst>
                <a:lin ang="5400000"/>
              </a:gradFill>
              <a:effectLst/>
            </a:endParaRPr>
          </a:p>
        </p:txBody>
      </p:sp>
      <p:sp>
        <p:nvSpPr>
          <p:cNvPr id="3" name="Content Placeholder 2"/>
          <p:cNvSpPr>
            <a:spLocks noGrp="1"/>
          </p:cNvSpPr>
          <p:nvPr>
            <p:ph idx="1"/>
          </p:nvPr>
        </p:nvSpPr>
        <p:spPr/>
        <p:txBody>
          <a:bodyPr/>
          <a:p>
            <a:pPr marL="0" indent="0">
              <a:buNone/>
            </a:pPr>
            <a:r>
              <a:rPr lang="x-none" altLang="en-US" sz="4400">
                <a:ln w="10160">
                  <a:solidFill>
                    <a:schemeClr val="accent5"/>
                  </a:solidFill>
                  <a:prstDash val="solid"/>
                </a:ln>
                <a:solidFill>
                  <a:srgbClr val="FFFFFF"/>
                </a:solidFill>
                <a:effectLst>
                  <a:outerShdw blurRad="38100" dist="22860" dir="5400000" algn="tl" rotWithShape="0">
                    <a:srgbClr val="000000">
                      <a:alpha val="30000"/>
                    </a:srgbClr>
                  </a:outerShdw>
                </a:effectLst>
              </a:rPr>
              <a:t>技术框架：</a:t>
            </a:r>
            <a:endParaRPr lang="x-none" altLang="en-US" sz="4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fontAlgn="auto">
              <a:lnSpc>
                <a:spcPct val="150000"/>
              </a:lnSpc>
            </a:pPr>
            <a:r>
              <a:rPr lang="x-none" altLang="en-US"/>
              <a:t>一、实体链接</a:t>
            </a:r>
            <a:endParaRPr lang="x-none" altLang="en-US"/>
          </a:p>
          <a:p>
            <a:pPr fontAlgn="auto">
              <a:lnSpc>
                <a:spcPct val="150000"/>
              </a:lnSpc>
            </a:pPr>
            <a:r>
              <a:rPr lang="x-none" altLang="en-US"/>
              <a:t>二、关系推导</a:t>
            </a:r>
            <a:endParaRPr lang="x-none" altLang="en-US"/>
          </a:p>
          <a:p>
            <a:pPr fontAlgn="auto">
              <a:lnSpc>
                <a:spcPct val="150000"/>
              </a:lnSpc>
            </a:pPr>
            <a:r>
              <a:rPr lang="x-none" altLang="en-US"/>
              <a:t>三、结果筛选</a:t>
            </a:r>
            <a:endParaRPr lang="x-none"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521335" y="1204595"/>
            <a:ext cx="7310755" cy="5215255"/>
          </a:xfrm>
          <a:prstGeom prst="rect">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rtlCol="0" anchor="ctr"/>
          <a:p>
            <a:pPr algn="l"/>
            <a:endParaRPr lang="x-none" altLang="en-US"/>
          </a:p>
        </p:txBody>
      </p:sp>
      <p:sp>
        <p:nvSpPr>
          <p:cNvPr id="9" name="Rounded Rectangular Callout 8"/>
          <p:cNvSpPr/>
          <p:nvPr/>
        </p:nvSpPr>
        <p:spPr>
          <a:xfrm>
            <a:off x="3196590" y="541655"/>
            <a:ext cx="2160905" cy="504825"/>
          </a:xfrm>
          <a:prstGeom prst="wedgeRoundRectCallou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x-none" altLang="en-US"/>
              <a:t>文本输入</a:t>
            </a:r>
            <a:endParaRPr lang="x-none" altLang="en-US"/>
          </a:p>
        </p:txBody>
      </p:sp>
      <p:sp>
        <p:nvSpPr>
          <p:cNvPr id="10" name="Down Arrow 9"/>
          <p:cNvSpPr/>
          <p:nvPr/>
        </p:nvSpPr>
        <p:spPr>
          <a:xfrm>
            <a:off x="4129405" y="1202690"/>
            <a:ext cx="180975" cy="55626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p>
            <a:pPr algn="ctr"/>
            <a:endParaRPr lang="en-US"/>
          </a:p>
        </p:txBody>
      </p:sp>
      <p:sp>
        <p:nvSpPr>
          <p:cNvPr id="11" name="Rounded Rectangle 10"/>
          <p:cNvSpPr/>
          <p:nvPr/>
        </p:nvSpPr>
        <p:spPr>
          <a:xfrm>
            <a:off x="2397760" y="1849120"/>
            <a:ext cx="3634740" cy="14744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x-none" altLang="en-US"/>
          </a:p>
        </p:txBody>
      </p:sp>
      <p:sp>
        <p:nvSpPr>
          <p:cNvPr id="12" name="Vertical Scroll 11"/>
          <p:cNvSpPr/>
          <p:nvPr/>
        </p:nvSpPr>
        <p:spPr>
          <a:xfrm>
            <a:off x="907415" y="2548890"/>
            <a:ext cx="1073785" cy="2612390"/>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sz="2800">
                <a:solidFill>
                  <a:srgbClr val="00B050"/>
                </a:solidFill>
              </a:rPr>
              <a:t>实体链接</a:t>
            </a:r>
            <a:endParaRPr lang="x-none" altLang="en-US" sz="2800">
              <a:solidFill>
                <a:srgbClr val="00B050"/>
              </a:solidFill>
            </a:endParaRPr>
          </a:p>
        </p:txBody>
      </p:sp>
      <p:sp>
        <p:nvSpPr>
          <p:cNvPr id="14" name="Round Single Corner Rectangle 13"/>
          <p:cNvSpPr/>
          <p:nvPr/>
        </p:nvSpPr>
        <p:spPr>
          <a:xfrm>
            <a:off x="2654935" y="2083435"/>
            <a:ext cx="1266825" cy="440055"/>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solidFill>
                  <a:srgbClr val="0070C0"/>
                </a:solidFill>
              </a:rPr>
              <a:t>分词</a:t>
            </a:r>
            <a:endParaRPr lang="x-none" altLang="en-US">
              <a:solidFill>
                <a:srgbClr val="0070C0"/>
              </a:solidFill>
            </a:endParaRPr>
          </a:p>
        </p:txBody>
      </p:sp>
      <p:sp>
        <p:nvSpPr>
          <p:cNvPr id="15" name="Round Single Corner Rectangle 14"/>
          <p:cNvSpPr/>
          <p:nvPr/>
        </p:nvSpPr>
        <p:spPr>
          <a:xfrm>
            <a:off x="4438650" y="2028190"/>
            <a:ext cx="1318895" cy="543560"/>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solidFill>
                  <a:srgbClr val="0070C0"/>
                </a:solidFill>
              </a:rPr>
              <a:t>词性标注</a:t>
            </a:r>
            <a:endParaRPr lang="x-none" altLang="en-US">
              <a:solidFill>
                <a:srgbClr val="0070C0"/>
              </a:solidFill>
            </a:endParaRPr>
          </a:p>
        </p:txBody>
      </p:sp>
      <p:sp>
        <p:nvSpPr>
          <p:cNvPr id="16" name="Round Single Corner Rectangle 15"/>
          <p:cNvSpPr/>
          <p:nvPr/>
        </p:nvSpPr>
        <p:spPr>
          <a:xfrm>
            <a:off x="3468370" y="2753995"/>
            <a:ext cx="1383665" cy="504190"/>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solidFill>
                  <a:srgbClr val="0070C0"/>
                </a:solidFill>
              </a:rPr>
              <a:t>实体识别</a:t>
            </a:r>
            <a:endParaRPr lang="x-none" altLang="en-US">
              <a:solidFill>
                <a:srgbClr val="0070C0"/>
              </a:solidFill>
            </a:endParaRPr>
          </a:p>
        </p:txBody>
      </p:sp>
      <p:sp>
        <p:nvSpPr>
          <p:cNvPr id="17" name="Left Arrow 16"/>
          <p:cNvSpPr/>
          <p:nvPr/>
        </p:nvSpPr>
        <p:spPr>
          <a:xfrm>
            <a:off x="6043930" y="2315210"/>
            <a:ext cx="673100" cy="207010"/>
          </a:xfrm>
          <a:prstGeom prst="leftArrow">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en-US"/>
          </a:p>
        </p:txBody>
      </p:sp>
      <p:sp>
        <p:nvSpPr>
          <p:cNvPr id="18" name="Rounded Rectangle 17"/>
          <p:cNvSpPr/>
          <p:nvPr/>
        </p:nvSpPr>
        <p:spPr>
          <a:xfrm>
            <a:off x="6729730" y="1965960"/>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NLP模型</a:t>
            </a:r>
            <a:endParaRPr lang="x-none" altLang="en-US"/>
          </a:p>
        </p:txBody>
      </p:sp>
      <p:sp>
        <p:nvSpPr>
          <p:cNvPr id="19" name="Rounded Rectangle 18"/>
          <p:cNvSpPr/>
          <p:nvPr/>
        </p:nvSpPr>
        <p:spPr>
          <a:xfrm>
            <a:off x="2757805" y="4064000"/>
            <a:ext cx="3052445" cy="12795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solidFill>
                  <a:srgbClr val="0070C0"/>
                </a:solidFill>
              </a:rPr>
              <a:t>实体、关系、属性的链接</a:t>
            </a:r>
            <a:endParaRPr lang="x-none" altLang="en-US">
              <a:solidFill>
                <a:srgbClr val="0070C0"/>
              </a:solidFill>
            </a:endParaRPr>
          </a:p>
          <a:p>
            <a:pPr algn="ctr"/>
            <a:r>
              <a:rPr lang="x-none" altLang="en-US">
                <a:solidFill>
                  <a:srgbClr val="0070C0"/>
                </a:solidFill>
                <a:sym typeface="+mn-ea"/>
              </a:rPr>
              <a:t>约束处理</a:t>
            </a:r>
            <a:endParaRPr lang="x-none" altLang="en-US">
              <a:solidFill>
                <a:srgbClr val="0070C0"/>
              </a:solidFill>
            </a:endParaRPr>
          </a:p>
          <a:p>
            <a:pPr algn="ctr"/>
            <a:endParaRPr lang="x-none" altLang="en-US">
              <a:solidFill>
                <a:srgbClr val="0070C0"/>
              </a:solidFill>
            </a:endParaRPr>
          </a:p>
        </p:txBody>
      </p:sp>
      <p:sp>
        <p:nvSpPr>
          <p:cNvPr id="20" name="Left Arrow 19"/>
          <p:cNvSpPr/>
          <p:nvPr/>
        </p:nvSpPr>
        <p:spPr>
          <a:xfrm>
            <a:off x="5979795" y="4398645"/>
            <a:ext cx="620395" cy="181610"/>
          </a:xfrm>
          <a:prstGeom prst="leftArrow">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en-US"/>
          </a:p>
        </p:txBody>
      </p:sp>
      <p:sp>
        <p:nvSpPr>
          <p:cNvPr id="21" name="Rounded Rectangle 20"/>
          <p:cNvSpPr/>
          <p:nvPr/>
        </p:nvSpPr>
        <p:spPr>
          <a:xfrm>
            <a:off x="6753225" y="4137025"/>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词典</a:t>
            </a:r>
            <a:endParaRPr lang="x-none" altLang="en-US"/>
          </a:p>
        </p:txBody>
      </p:sp>
      <p:sp>
        <p:nvSpPr>
          <p:cNvPr id="22" name="Down Arrow 21"/>
          <p:cNvSpPr/>
          <p:nvPr/>
        </p:nvSpPr>
        <p:spPr>
          <a:xfrm>
            <a:off x="4180840" y="3402330"/>
            <a:ext cx="180975" cy="49149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Text Box 24"/>
          <p:cNvSpPr txBox="1"/>
          <p:nvPr/>
        </p:nvSpPr>
        <p:spPr>
          <a:xfrm>
            <a:off x="8270875" y="920115"/>
            <a:ext cx="3517900" cy="398145"/>
          </a:xfrm>
          <a:prstGeom prst="rect">
            <a:avLst/>
          </a:prstGeom>
          <a:noFill/>
        </p:spPr>
        <p:txBody>
          <a:bodyPr wrap="square" rtlCol="0">
            <a:spAutoFit/>
          </a:bodyPr>
          <a:p>
            <a:r>
              <a:rPr lang="x-none" altLang="en-US" sz="2000">
                <a:solidFill>
                  <a:schemeClr val="accent6"/>
                </a:solidFill>
              </a:rPr>
              <a:t>输入：毕业于北京大学的干部</a:t>
            </a:r>
            <a:endParaRPr lang="x-none" altLang="en-US" sz="2000">
              <a:solidFill>
                <a:schemeClr val="accent6"/>
              </a:solidFill>
            </a:endParaRPr>
          </a:p>
        </p:txBody>
      </p:sp>
      <p:sp>
        <p:nvSpPr>
          <p:cNvPr id="27" name="Text Box 26"/>
          <p:cNvSpPr txBox="1"/>
          <p:nvPr/>
        </p:nvSpPr>
        <p:spPr>
          <a:xfrm>
            <a:off x="8536940" y="3154680"/>
            <a:ext cx="3115310" cy="380365"/>
          </a:xfrm>
          <a:prstGeom prst="rect">
            <a:avLst/>
          </a:prstGeom>
          <a:noFill/>
        </p:spPr>
        <p:txBody>
          <a:bodyPr wrap="none" rtlCol="0" anchor="t">
            <a:spAutoFit/>
          </a:bodyPr>
          <a:p>
            <a:r>
              <a:rPr lang="x-none" altLang="en-US" b="1">
                <a:solidFill>
                  <a:schemeClr val="accent6"/>
                </a:solidFill>
                <a:sym typeface="+mn-ea"/>
              </a:rPr>
              <a:t>毕业于	北京大学   的    干部</a:t>
            </a:r>
            <a:endParaRPr lang="en-US" b="1"/>
          </a:p>
        </p:txBody>
      </p:sp>
      <p:sp>
        <p:nvSpPr>
          <p:cNvPr id="28" name="Curved Right Arrow 27"/>
          <p:cNvSpPr/>
          <p:nvPr/>
        </p:nvSpPr>
        <p:spPr>
          <a:xfrm>
            <a:off x="7998460" y="1409700"/>
            <a:ext cx="635000" cy="172148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9" name="Curved Right Arrow 28"/>
          <p:cNvSpPr/>
          <p:nvPr/>
        </p:nvSpPr>
        <p:spPr>
          <a:xfrm>
            <a:off x="7970520" y="3529965"/>
            <a:ext cx="622300" cy="148780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30" name="Rectangle 29"/>
          <p:cNvSpPr/>
          <p:nvPr/>
        </p:nvSpPr>
        <p:spPr>
          <a:xfrm>
            <a:off x="8682990" y="4580255"/>
            <a:ext cx="3416300" cy="2161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sym typeface="+mn-ea"/>
              </a:rPr>
              <a:t>[</a:t>
            </a:r>
            <a:r>
              <a:rPr lang="x-none" altLang="en-US">
                <a:solidFill>
                  <a:srgbClr val="00B050"/>
                </a:solidFill>
                <a:sym typeface="+mn-ea"/>
              </a:rPr>
              <a:t>label=School,  field=name, value=北京大学, type=e</a:t>
            </a:r>
            <a:r>
              <a:rPr lang="x-none" altLang="en-US">
                <a:sym typeface="+mn-ea"/>
              </a:rPr>
              <a:t>]</a:t>
            </a:r>
            <a:endParaRPr lang="en-US"/>
          </a:p>
        </p:txBody>
      </p:sp>
      <p:sp>
        <p:nvSpPr>
          <p:cNvPr id="32" name="Text Box 31"/>
          <p:cNvSpPr txBox="1"/>
          <p:nvPr/>
        </p:nvSpPr>
        <p:spPr>
          <a:xfrm>
            <a:off x="8838565" y="4734560"/>
            <a:ext cx="2988945" cy="641985"/>
          </a:xfrm>
          <a:prstGeom prst="rect">
            <a:avLst/>
          </a:prstGeom>
          <a:noFill/>
        </p:spPr>
        <p:txBody>
          <a:bodyPr wrap="square" rtlCol="0">
            <a:spAutoFit/>
          </a:bodyPr>
          <a:p>
            <a:r>
              <a:rPr lang="x-none" altLang="en-US"/>
              <a:t>[ </a:t>
            </a:r>
            <a:r>
              <a:rPr lang="x-none" altLang="en-US">
                <a:solidFill>
                  <a:srgbClr val="00B050"/>
                </a:solidFill>
              </a:rPr>
              <a:t>Study|r,  School|e, Organ|e,  Cadre|e</a:t>
            </a:r>
            <a:r>
              <a:rPr lang="x-none" altLang="en-US"/>
              <a:t>]</a:t>
            </a:r>
            <a:endParaRPr lang="x-none" altLang="en-US"/>
          </a:p>
        </p:txBody>
      </p:sp>
      <p:sp>
        <p:nvSpPr>
          <p:cNvPr id="33" name="Text Box 32"/>
          <p:cNvSpPr txBox="1"/>
          <p:nvPr/>
        </p:nvSpPr>
        <p:spPr>
          <a:xfrm>
            <a:off x="8838565" y="6055995"/>
            <a:ext cx="2974340" cy="641985"/>
          </a:xfrm>
          <a:prstGeom prst="rect">
            <a:avLst/>
          </a:prstGeom>
          <a:noFill/>
        </p:spPr>
        <p:txBody>
          <a:bodyPr wrap="square" rtlCol="0">
            <a:spAutoFit/>
          </a:bodyPr>
          <a:p>
            <a:r>
              <a:rPr lang="x-none" altLang="en-US"/>
              <a:t>[</a:t>
            </a:r>
            <a:r>
              <a:rPr lang="x-none" altLang="en-US">
                <a:solidFill>
                  <a:srgbClr val="00B050"/>
                </a:solidFill>
              </a:rPr>
              <a:t>label=Organ,  field=name, value=北京大学, type=e</a:t>
            </a:r>
            <a:r>
              <a:rPr lang="x-none" altLang="en-US"/>
              <a:t>]</a:t>
            </a:r>
            <a:endParaRPr lang="x-none"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984250" y="1085850"/>
            <a:ext cx="6909435" cy="4994910"/>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 name="Rounded Rectangle 4"/>
          <p:cNvSpPr/>
          <p:nvPr/>
        </p:nvSpPr>
        <p:spPr>
          <a:xfrm>
            <a:off x="3132455" y="464820"/>
            <a:ext cx="2794635" cy="4273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候选实体集合</a:t>
            </a:r>
            <a:endParaRPr lang="x-none" altLang="en-US"/>
          </a:p>
        </p:txBody>
      </p:sp>
      <p:sp>
        <p:nvSpPr>
          <p:cNvPr id="6" name="Vertical Scroll 5"/>
          <p:cNvSpPr/>
          <p:nvPr/>
        </p:nvSpPr>
        <p:spPr>
          <a:xfrm>
            <a:off x="1617980" y="2315210"/>
            <a:ext cx="970915" cy="2665730"/>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sz="3200">
                <a:solidFill>
                  <a:srgbClr val="00B050"/>
                </a:solidFill>
              </a:rPr>
              <a:t>关</a:t>
            </a:r>
            <a:endParaRPr lang="x-none" altLang="en-US" sz="3200">
              <a:solidFill>
                <a:srgbClr val="00B050"/>
              </a:solidFill>
            </a:endParaRPr>
          </a:p>
          <a:p>
            <a:pPr algn="ctr"/>
            <a:r>
              <a:rPr lang="x-none" altLang="en-US" sz="3200">
                <a:solidFill>
                  <a:srgbClr val="00B050"/>
                </a:solidFill>
              </a:rPr>
              <a:t>系</a:t>
            </a:r>
            <a:endParaRPr lang="x-none" altLang="en-US" sz="3200">
              <a:solidFill>
                <a:srgbClr val="00B050"/>
              </a:solidFill>
            </a:endParaRPr>
          </a:p>
          <a:p>
            <a:pPr algn="ctr"/>
            <a:r>
              <a:rPr lang="x-none" altLang="en-US" sz="3200">
                <a:solidFill>
                  <a:srgbClr val="00B050"/>
                </a:solidFill>
              </a:rPr>
              <a:t>推</a:t>
            </a:r>
            <a:endParaRPr lang="x-none" altLang="en-US" sz="3200">
              <a:solidFill>
                <a:srgbClr val="00B050"/>
              </a:solidFill>
            </a:endParaRPr>
          </a:p>
          <a:p>
            <a:pPr algn="ctr"/>
            <a:r>
              <a:rPr lang="x-none" altLang="en-US" sz="3200">
                <a:solidFill>
                  <a:srgbClr val="00B050"/>
                </a:solidFill>
              </a:rPr>
              <a:t>导</a:t>
            </a:r>
            <a:endParaRPr lang="x-none" altLang="en-US" sz="3200">
              <a:solidFill>
                <a:srgbClr val="00B050"/>
              </a:solidFill>
            </a:endParaRPr>
          </a:p>
        </p:txBody>
      </p:sp>
      <p:sp>
        <p:nvSpPr>
          <p:cNvPr id="7" name="Down Arrow 6"/>
          <p:cNvSpPr/>
          <p:nvPr/>
        </p:nvSpPr>
        <p:spPr>
          <a:xfrm>
            <a:off x="4283710" y="1163955"/>
            <a:ext cx="155575" cy="49149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3275330" y="1722120"/>
            <a:ext cx="2135505" cy="8159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知识库子图查询</a:t>
            </a:r>
            <a:endParaRPr lang="x-none" altLang="en-US"/>
          </a:p>
        </p:txBody>
      </p:sp>
      <p:sp>
        <p:nvSpPr>
          <p:cNvPr id="9" name="Down Arrow 8"/>
          <p:cNvSpPr/>
          <p:nvPr/>
        </p:nvSpPr>
        <p:spPr>
          <a:xfrm>
            <a:off x="4297045" y="2665095"/>
            <a:ext cx="180975" cy="54292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3288030" y="3336925"/>
            <a:ext cx="2082800" cy="8153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生成候选关系并排序</a:t>
            </a:r>
            <a:endParaRPr lang="x-none" altLang="en-US"/>
          </a:p>
        </p:txBody>
      </p:sp>
      <p:sp>
        <p:nvSpPr>
          <p:cNvPr id="11" name="Down Arrow 10"/>
          <p:cNvSpPr/>
          <p:nvPr/>
        </p:nvSpPr>
        <p:spPr>
          <a:xfrm>
            <a:off x="4293870" y="4280535"/>
            <a:ext cx="180975" cy="54292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3312160" y="5015865"/>
            <a:ext cx="2082800" cy="8153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用户意图选择</a:t>
            </a:r>
            <a:endParaRPr lang="x-none" altLang="en-US"/>
          </a:p>
        </p:txBody>
      </p:sp>
      <p:sp>
        <p:nvSpPr>
          <p:cNvPr id="13" name="Left Arrow 12"/>
          <p:cNvSpPr/>
          <p:nvPr/>
        </p:nvSpPr>
        <p:spPr>
          <a:xfrm>
            <a:off x="5434965" y="5343525"/>
            <a:ext cx="621030" cy="901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solidFill>
                <a:srgbClr val="00B050"/>
              </a:solidFill>
            </a:endParaRPr>
          </a:p>
        </p:txBody>
      </p:sp>
      <p:sp>
        <p:nvSpPr>
          <p:cNvPr id="14" name="Rounded Rectangle 13"/>
          <p:cNvSpPr/>
          <p:nvPr/>
        </p:nvSpPr>
        <p:spPr>
          <a:xfrm>
            <a:off x="6134735" y="4943475"/>
            <a:ext cx="1707515" cy="9061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关系不明确时由用户选择</a:t>
            </a:r>
            <a:endParaRPr lang="x-none" altLang="en-US"/>
          </a:p>
        </p:txBody>
      </p:sp>
      <p:sp>
        <p:nvSpPr>
          <p:cNvPr id="15" name="Rectangle 14"/>
          <p:cNvSpPr/>
          <p:nvPr/>
        </p:nvSpPr>
        <p:spPr>
          <a:xfrm>
            <a:off x="7921625" y="659130"/>
            <a:ext cx="428117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sym typeface="+mn-ea"/>
              </a:rPr>
              <a:t>[ </a:t>
            </a:r>
            <a:r>
              <a:rPr lang="x-none" altLang="en-US">
                <a:solidFill>
                  <a:srgbClr val="00B050"/>
                </a:solidFill>
                <a:sym typeface="+mn-ea"/>
              </a:rPr>
              <a:t>Study|r,  School|e, Organ|e, Cadre|e</a:t>
            </a:r>
            <a:r>
              <a:rPr lang="x-none" altLang="en-US">
                <a:sym typeface="+mn-ea"/>
              </a:rPr>
              <a:t>]</a:t>
            </a:r>
            <a:endParaRPr lang="en-US"/>
          </a:p>
        </p:txBody>
      </p:sp>
      <p:sp>
        <p:nvSpPr>
          <p:cNvPr id="16" name="Left Arrow 15"/>
          <p:cNvSpPr/>
          <p:nvPr/>
        </p:nvSpPr>
        <p:spPr>
          <a:xfrm>
            <a:off x="5914390" y="3725545"/>
            <a:ext cx="517525" cy="12954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7" name="Left Arrow 16"/>
          <p:cNvSpPr/>
          <p:nvPr/>
        </p:nvSpPr>
        <p:spPr>
          <a:xfrm>
            <a:off x="5925185" y="2080260"/>
            <a:ext cx="517525" cy="12954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8" name="Can 17"/>
          <p:cNvSpPr/>
          <p:nvPr/>
        </p:nvSpPr>
        <p:spPr>
          <a:xfrm>
            <a:off x="6819900" y="1849755"/>
            <a:ext cx="698500" cy="711200"/>
          </a:xfrm>
          <a:prstGeom prst="can">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KB</a:t>
            </a:r>
            <a:endParaRPr lang="x-none" altLang="en-US"/>
          </a:p>
        </p:txBody>
      </p:sp>
      <p:sp>
        <p:nvSpPr>
          <p:cNvPr id="20" name="Folded Corner 19"/>
          <p:cNvSpPr/>
          <p:nvPr/>
        </p:nvSpPr>
        <p:spPr>
          <a:xfrm>
            <a:off x="6923405" y="3441065"/>
            <a:ext cx="659765" cy="789305"/>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排序算法</a:t>
            </a:r>
            <a:endParaRPr lang="x-none" altLang="en-US"/>
          </a:p>
        </p:txBody>
      </p:sp>
      <p:sp>
        <p:nvSpPr>
          <p:cNvPr id="21" name="Rectangle 20"/>
          <p:cNvSpPr/>
          <p:nvPr/>
        </p:nvSpPr>
        <p:spPr>
          <a:xfrm>
            <a:off x="8039100" y="2121535"/>
            <a:ext cx="3945255" cy="13068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sym typeface="+mn-ea"/>
              </a:rPr>
              <a:t>[ </a:t>
            </a:r>
            <a:r>
              <a:rPr lang="x-none" altLang="en-US">
                <a:solidFill>
                  <a:srgbClr val="00B050"/>
                </a:solidFill>
                <a:sym typeface="+mn-ea"/>
              </a:rPr>
              <a:t>Cadre|e,  Position|r,  Organ|e</a:t>
            </a:r>
            <a:r>
              <a:rPr lang="x-none" altLang="en-US">
                <a:sym typeface="+mn-ea"/>
              </a:rPr>
              <a:t>]</a:t>
            </a:r>
            <a:endParaRPr lang="x-none" altLang="en-US">
              <a:sym typeface="+mn-ea"/>
            </a:endParaRPr>
          </a:p>
          <a:p>
            <a:pPr algn="ctr"/>
            <a:r>
              <a:rPr lang="x-none" altLang="en-US">
                <a:sym typeface="+mn-ea"/>
              </a:rPr>
              <a:t>[ </a:t>
            </a:r>
            <a:r>
              <a:rPr lang="x-none" altLang="en-US">
                <a:solidFill>
                  <a:srgbClr val="00B050"/>
                </a:solidFill>
                <a:sym typeface="+mn-ea"/>
              </a:rPr>
              <a:t>Cadre|e,  Study|r,  School|e</a:t>
            </a:r>
            <a:r>
              <a:rPr lang="x-none" altLang="en-US">
                <a:sym typeface="+mn-ea"/>
              </a:rPr>
              <a:t>]</a:t>
            </a:r>
            <a:endParaRPr lang="x-none" altLang="en-US">
              <a:sym typeface="+mn-ea"/>
            </a:endParaRPr>
          </a:p>
          <a:p>
            <a:pPr algn="ctr"/>
            <a:r>
              <a:rPr lang="x-none" altLang="en-US"/>
              <a:t>[</a:t>
            </a:r>
            <a:r>
              <a:rPr lang="x-none" altLang="en-US">
                <a:solidFill>
                  <a:srgbClr val="00B050"/>
                </a:solidFill>
              </a:rPr>
              <a:t>Cadre|e, NativePlace|r, Region|e</a:t>
            </a:r>
            <a:r>
              <a:rPr lang="x-none" altLang="en-US"/>
              <a:t>]</a:t>
            </a:r>
            <a:endParaRPr lang="x-none" altLang="en-US"/>
          </a:p>
          <a:p>
            <a:pPr algn="ctr"/>
            <a:r>
              <a:rPr lang="x-none" altLang="en-US">
                <a:sym typeface="+mn-ea"/>
              </a:rPr>
              <a:t>[ </a:t>
            </a:r>
            <a:r>
              <a:rPr lang="x-none" altLang="en-US">
                <a:solidFill>
                  <a:srgbClr val="00B050"/>
                </a:solidFill>
                <a:sym typeface="+mn-ea"/>
              </a:rPr>
              <a:t>School|e,  LocatedIn|r,  Region|e</a:t>
            </a:r>
            <a:r>
              <a:rPr lang="x-none" altLang="en-US">
                <a:sym typeface="+mn-ea"/>
              </a:rPr>
              <a:t>]</a:t>
            </a:r>
            <a:endParaRPr lang="en-US"/>
          </a:p>
          <a:p>
            <a:pPr algn="ctr"/>
            <a:r>
              <a:rPr lang="x-none" altLang="en-US"/>
              <a:t>......</a:t>
            </a:r>
            <a:endParaRPr lang="x-none" altLang="en-US"/>
          </a:p>
        </p:txBody>
      </p:sp>
      <p:sp>
        <p:nvSpPr>
          <p:cNvPr id="22" name="Rectangle 21"/>
          <p:cNvSpPr/>
          <p:nvPr/>
        </p:nvSpPr>
        <p:spPr>
          <a:xfrm>
            <a:off x="8061960" y="4010660"/>
            <a:ext cx="3972560" cy="10477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sym typeface="+mn-ea"/>
              </a:rPr>
              <a:t>[ </a:t>
            </a:r>
            <a:r>
              <a:rPr lang="x-none" altLang="en-US">
                <a:solidFill>
                  <a:srgbClr val="C00000"/>
                </a:solidFill>
                <a:sym typeface="+mn-ea"/>
              </a:rPr>
              <a:t>Cadre</a:t>
            </a:r>
            <a:r>
              <a:rPr lang="x-none" altLang="en-US">
                <a:solidFill>
                  <a:srgbClr val="00B050"/>
                </a:solidFill>
                <a:sym typeface="+mn-ea"/>
              </a:rPr>
              <a:t>|e,  </a:t>
            </a:r>
            <a:r>
              <a:rPr lang="x-none" altLang="en-US">
                <a:solidFill>
                  <a:srgbClr val="C00000"/>
                </a:solidFill>
                <a:sym typeface="+mn-ea"/>
              </a:rPr>
              <a:t>Study</a:t>
            </a:r>
            <a:r>
              <a:rPr lang="x-none" altLang="en-US">
                <a:solidFill>
                  <a:srgbClr val="00B050"/>
                </a:solidFill>
                <a:sym typeface="+mn-ea"/>
              </a:rPr>
              <a:t>|r,  </a:t>
            </a:r>
            <a:r>
              <a:rPr lang="x-none" altLang="en-US">
                <a:solidFill>
                  <a:srgbClr val="C00000"/>
                </a:solidFill>
                <a:sym typeface="+mn-ea"/>
              </a:rPr>
              <a:t>School</a:t>
            </a:r>
            <a:r>
              <a:rPr lang="x-none" altLang="en-US">
                <a:solidFill>
                  <a:srgbClr val="00B050"/>
                </a:solidFill>
                <a:sym typeface="+mn-ea"/>
              </a:rPr>
              <a:t>|e</a:t>
            </a:r>
            <a:r>
              <a:rPr lang="x-none" altLang="en-US">
                <a:sym typeface="+mn-ea"/>
              </a:rPr>
              <a:t>]</a:t>
            </a:r>
            <a:endParaRPr lang="x-none" altLang="en-US">
              <a:sym typeface="+mn-ea"/>
            </a:endParaRPr>
          </a:p>
          <a:p>
            <a:pPr algn="ctr"/>
            <a:r>
              <a:rPr lang="x-none" altLang="en-US">
                <a:sym typeface="+mn-ea"/>
              </a:rPr>
              <a:t>[ </a:t>
            </a:r>
            <a:r>
              <a:rPr lang="x-none" altLang="en-US">
                <a:solidFill>
                  <a:schemeClr val="accent4"/>
                </a:solidFill>
                <a:sym typeface="+mn-ea"/>
              </a:rPr>
              <a:t>Cadre</a:t>
            </a:r>
            <a:r>
              <a:rPr lang="x-none" altLang="en-US">
                <a:solidFill>
                  <a:srgbClr val="00B050"/>
                </a:solidFill>
                <a:sym typeface="+mn-ea"/>
              </a:rPr>
              <a:t>|e,  Position|r,  </a:t>
            </a:r>
            <a:r>
              <a:rPr lang="x-none" altLang="en-US">
                <a:solidFill>
                  <a:srgbClr val="FFC000"/>
                </a:solidFill>
                <a:sym typeface="+mn-ea"/>
              </a:rPr>
              <a:t>Organ</a:t>
            </a:r>
            <a:r>
              <a:rPr lang="x-none" altLang="en-US">
                <a:solidFill>
                  <a:srgbClr val="00B050"/>
                </a:solidFill>
                <a:sym typeface="+mn-ea"/>
              </a:rPr>
              <a:t>|e</a:t>
            </a:r>
            <a:r>
              <a:rPr lang="x-none" altLang="en-US">
                <a:sym typeface="+mn-ea"/>
              </a:rPr>
              <a:t>]</a:t>
            </a:r>
            <a:endParaRPr lang="en-US"/>
          </a:p>
          <a:p>
            <a:pPr algn="ctr"/>
            <a:r>
              <a:rPr lang="x-none" altLang="en-US">
                <a:sym typeface="+mn-ea"/>
              </a:rPr>
              <a:t>[ </a:t>
            </a:r>
            <a:r>
              <a:rPr lang="x-none" altLang="en-US">
                <a:solidFill>
                  <a:srgbClr val="7030A0"/>
                </a:solidFill>
                <a:sym typeface="+mn-ea"/>
              </a:rPr>
              <a:t>School</a:t>
            </a:r>
            <a:r>
              <a:rPr lang="x-none" altLang="en-US">
                <a:solidFill>
                  <a:srgbClr val="00B050"/>
                </a:solidFill>
                <a:sym typeface="+mn-ea"/>
              </a:rPr>
              <a:t>|e,  LocatedIn|r,  Region|e</a:t>
            </a:r>
            <a:r>
              <a:rPr lang="x-none" altLang="en-US">
                <a:sym typeface="+mn-ea"/>
              </a:rPr>
              <a:t>]</a:t>
            </a:r>
            <a:endParaRPr lang="en-US"/>
          </a:p>
          <a:p>
            <a:pPr algn="ctr"/>
            <a:endParaRPr lang="en-US"/>
          </a:p>
        </p:txBody>
      </p:sp>
      <p:sp>
        <p:nvSpPr>
          <p:cNvPr id="23" name="Down Arrow 22"/>
          <p:cNvSpPr/>
          <p:nvPr/>
        </p:nvSpPr>
        <p:spPr>
          <a:xfrm>
            <a:off x="11815445" y="3790950"/>
            <a:ext cx="310515" cy="1422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3</a:t>
            </a:r>
            <a:endParaRPr lang="x-none" altLang="en-US"/>
          </a:p>
          <a:p>
            <a:pPr algn="ctr"/>
            <a:r>
              <a:rPr lang="x-none" altLang="en-US"/>
              <a:t>2</a:t>
            </a:r>
            <a:endParaRPr lang="x-none" altLang="en-US"/>
          </a:p>
          <a:p>
            <a:pPr algn="ctr"/>
            <a:r>
              <a:rPr lang="x-none" altLang="en-US"/>
              <a:t>1</a:t>
            </a:r>
            <a:endParaRPr lang="x-none" altLang="en-US"/>
          </a:p>
        </p:txBody>
      </p:sp>
      <p:sp>
        <p:nvSpPr>
          <p:cNvPr id="24" name="Rectangle 23"/>
          <p:cNvSpPr/>
          <p:nvPr/>
        </p:nvSpPr>
        <p:spPr>
          <a:xfrm>
            <a:off x="8100695" y="5666740"/>
            <a:ext cx="3882390" cy="5822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sym typeface="+mn-ea"/>
              </a:rPr>
              <a:t>[ </a:t>
            </a:r>
            <a:r>
              <a:rPr lang="x-none" altLang="en-US">
                <a:solidFill>
                  <a:srgbClr val="C00000"/>
                </a:solidFill>
                <a:sym typeface="+mn-ea"/>
              </a:rPr>
              <a:t>Cadre</a:t>
            </a:r>
            <a:r>
              <a:rPr lang="x-none" altLang="en-US">
                <a:solidFill>
                  <a:srgbClr val="00B050"/>
                </a:solidFill>
                <a:sym typeface="+mn-ea"/>
              </a:rPr>
              <a:t>|e,  </a:t>
            </a:r>
            <a:r>
              <a:rPr lang="x-none" altLang="en-US">
                <a:solidFill>
                  <a:srgbClr val="C00000"/>
                </a:solidFill>
                <a:sym typeface="+mn-ea"/>
              </a:rPr>
              <a:t>Study</a:t>
            </a:r>
            <a:r>
              <a:rPr lang="x-none" altLang="en-US">
                <a:solidFill>
                  <a:srgbClr val="00B050"/>
                </a:solidFill>
                <a:sym typeface="+mn-ea"/>
              </a:rPr>
              <a:t>|r,  </a:t>
            </a:r>
            <a:r>
              <a:rPr lang="x-none" altLang="en-US">
                <a:solidFill>
                  <a:srgbClr val="C00000"/>
                </a:solidFill>
                <a:sym typeface="+mn-ea"/>
              </a:rPr>
              <a:t>School</a:t>
            </a:r>
            <a:r>
              <a:rPr lang="x-none" altLang="en-US">
                <a:solidFill>
                  <a:srgbClr val="00B050"/>
                </a:solidFill>
                <a:sym typeface="+mn-ea"/>
              </a:rPr>
              <a:t>|e</a:t>
            </a:r>
            <a:r>
              <a:rPr lang="x-none" altLang="en-US">
                <a:sym typeface="+mn-ea"/>
              </a:rPr>
              <a:t>]</a:t>
            </a:r>
            <a:endParaRPr lang="en-US"/>
          </a:p>
        </p:txBody>
      </p:sp>
      <p:sp>
        <p:nvSpPr>
          <p:cNvPr id="25" name="Curved Right Arrow 24"/>
          <p:cNvSpPr/>
          <p:nvPr/>
        </p:nvSpPr>
        <p:spPr>
          <a:xfrm>
            <a:off x="8049260" y="1681480"/>
            <a:ext cx="233045" cy="36195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8" name="Curved Right Arrow 27"/>
          <p:cNvSpPr/>
          <p:nvPr/>
        </p:nvSpPr>
        <p:spPr>
          <a:xfrm>
            <a:off x="7994650" y="3503930"/>
            <a:ext cx="233045" cy="36195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9" name="Curved Right Arrow 28"/>
          <p:cNvSpPr/>
          <p:nvPr/>
        </p:nvSpPr>
        <p:spPr>
          <a:xfrm>
            <a:off x="8008620" y="5185410"/>
            <a:ext cx="233045" cy="36195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1218565" y="1137920"/>
            <a:ext cx="6132195" cy="45935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 name="Vertical Scroll 4"/>
          <p:cNvSpPr/>
          <p:nvPr/>
        </p:nvSpPr>
        <p:spPr>
          <a:xfrm>
            <a:off x="1423670" y="2392680"/>
            <a:ext cx="1099820" cy="2355215"/>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sz="2800">
                <a:solidFill>
                  <a:srgbClr val="00B050"/>
                </a:solidFill>
              </a:rPr>
              <a:t>结</a:t>
            </a:r>
            <a:endParaRPr lang="x-none" altLang="en-US" sz="2800">
              <a:solidFill>
                <a:srgbClr val="00B050"/>
              </a:solidFill>
            </a:endParaRPr>
          </a:p>
          <a:p>
            <a:pPr algn="ctr"/>
            <a:r>
              <a:rPr lang="x-none" altLang="en-US" sz="2800">
                <a:solidFill>
                  <a:srgbClr val="00B050"/>
                </a:solidFill>
              </a:rPr>
              <a:t>果</a:t>
            </a:r>
            <a:endParaRPr lang="x-none" altLang="en-US" sz="2800">
              <a:solidFill>
                <a:srgbClr val="00B050"/>
              </a:solidFill>
            </a:endParaRPr>
          </a:p>
          <a:p>
            <a:pPr algn="ctr"/>
            <a:r>
              <a:rPr lang="x-none" altLang="en-US" sz="2800">
                <a:solidFill>
                  <a:srgbClr val="00B050"/>
                </a:solidFill>
              </a:rPr>
              <a:t>组</a:t>
            </a:r>
            <a:endParaRPr lang="x-none" altLang="en-US" sz="2800">
              <a:solidFill>
                <a:srgbClr val="00B050"/>
              </a:solidFill>
            </a:endParaRPr>
          </a:p>
          <a:p>
            <a:pPr algn="ctr"/>
            <a:r>
              <a:rPr lang="x-none" altLang="en-US" sz="2800">
                <a:solidFill>
                  <a:srgbClr val="00B050"/>
                </a:solidFill>
              </a:rPr>
              <a:t>合</a:t>
            </a:r>
            <a:endParaRPr lang="x-none" altLang="en-US" sz="2800">
              <a:solidFill>
                <a:srgbClr val="00B050"/>
              </a:solidFill>
            </a:endParaRPr>
          </a:p>
        </p:txBody>
      </p:sp>
      <p:sp>
        <p:nvSpPr>
          <p:cNvPr id="6" name="Rounded Rectangle 5"/>
          <p:cNvSpPr/>
          <p:nvPr/>
        </p:nvSpPr>
        <p:spPr>
          <a:xfrm>
            <a:off x="2768600" y="296545"/>
            <a:ext cx="3429000" cy="8026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实体属性解析结果</a:t>
            </a:r>
            <a:endParaRPr lang="x-none" altLang="en-US"/>
          </a:p>
        </p:txBody>
      </p:sp>
      <p:sp>
        <p:nvSpPr>
          <p:cNvPr id="7" name="Down Arrow 6"/>
          <p:cNvSpPr/>
          <p:nvPr/>
        </p:nvSpPr>
        <p:spPr>
          <a:xfrm>
            <a:off x="4322445" y="1280160"/>
            <a:ext cx="233045" cy="582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3235960" y="2070100"/>
            <a:ext cx="2549525" cy="1061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属性筛选</a:t>
            </a:r>
            <a:endParaRPr lang="x-none" altLang="en-US"/>
          </a:p>
        </p:txBody>
      </p:sp>
      <p:sp>
        <p:nvSpPr>
          <p:cNvPr id="9" name="Down Arrow 8"/>
          <p:cNvSpPr/>
          <p:nvPr/>
        </p:nvSpPr>
        <p:spPr>
          <a:xfrm>
            <a:off x="4412615" y="3208655"/>
            <a:ext cx="220345" cy="5949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3339465" y="4075430"/>
            <a:ext cx="2239010" cy="867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增加约束</a:t>
            </a:r>
            <a:endParaRPr lang="x-none" altLang="en-US"/>
          </a:p>
        </p:txBody>
      </p:sp>
      <p:sp>
        <p:nvSpPr>
          <p:cNvPr id="24" name="Rectangle 23"/>
          <p:cNvSpPr/>
          <p:nvPr/>
        </p:nvSpPr>
        <p:spPr>
          <a:xfrm>
            <a:off x="8152765" y="400050"/>
            <a:ext cx="3882390" cy="5822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sym typeface="+mn-ea"/>
              </a:rPr>
              <a:t>[ </a:t>
            </a:r>
            <a:r>
              <a:rPr lang="x-none" altLang="en-US">
                <a:solidFill>
                  <a:srgbClr val="C00000"/>
                </a:solidFill>
                <a:sym typeface="+mn-ea"/>
              </a:rPr>
              <a:t>Cadre</a:t>
            </a:r>
            <a:r>
              <a:rPr lang="x-none" altLang="en-US">
                <a:solidFill>
                  <a:srgbClr val="00B050"/>
                </a:solidFill>
                <a:sym typeface="+mn-ea"/>
              </a:rPr>
              <a:t>|e,  </a:t>
            </a:r>
            <a:r>
              <a:rPr lang="x-none" altLang="en-US">
                <a:solidFill>
                  <a:srgbClr val="C00000"/>
                </a:solidFill>
                <a:sym typeface="+mn-ea"/>
              </a:rPr>
              <a:t>Study</a:t>
            </a:r>
            <a:r>
              <a:rPr lang="x-none" altLang="en-US">
                <a:solidFill>
                  <a:srgbClr val="00B050"/>
                </a:solidFill>
                <a:sym typeface="+mn-ea"/>
              </a:rPr>
              <a:t>|r,  </a:t>
            </a:r>
            <a:r>
              <a:rPr lang="x-none" altLang="en-US">
                <a:solidFill>
                  <a:srgbClr val="C00000"/>
                </a:solidFill>
                <a:sym typeface="+mn-ea"/>
              </a:rPr>
              <a:t>School</a:t>
            </a:r>
            <a:r>
              <a:rPr lang="x-none" altLang="en-US">
                <a:solidFill>
                  <a:srgbClr val="00B050"/>
                </a:solidFill>
                <a:sym typeface="+mn-ea"/>
              </a:rPr>
              <a:t>|e</a:t>
            </a:r>
            <a:r>
              <a:rPr lang="x-none" altLang="en-US">
                <a:sym typeface="+mn-ea"/>
              </a:rPr>
              <a:t>]</a:t>
            </a:r>
            <a:endParaRPr lang="en-US"/>
          </a:p>
        </p:txBody>
      </p:sp>
      <p:sp>
        <p:nvSpPr>
          <p:cNvPr id="15" name="Rectangle 14"/>
          <p:cNvSpPr/>
          <p:nvPr/>
        </p:nvSpPr>
        <p:spPr>
          <a:xfrm>
            <a:off x="8141335" y="1177925"/>
            <a:ext cx="3791585" cy="13328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sym typeface="+mn-ea"/>
              </a:rPr>
              <a:t>[</a:t>
            </a:r>
            <a:r>
              <a:rPr lang="x-none" altLang="en-US">
                <a:solidFill>
                  <a:srgbClr val="00B050"/>
                </a:solidFill>
                <a:sym typeface="+mn-ea"/>
              </a:rPr>
              <a:t>label=School,  field=name, value=北京大学, type=e</a:t>
            </a:r>
            <a:r>
              <a:rPr lang="x-none" altLang="en-US">
                <a:sym typeface="+mn-ea"/>
              </a:rPr>
              <a:t>]</a:t>
            </a:r>
            <a:endParaRPr lang="x-none" altLang="en-US">
              <a:sym typeface="+mn-ea"/>
            </a:endParaRPr>
          </a:p>
          <a:p>
            <a:pPr algn="ctr"/>
            <a:r>
              <a:rPr lang="x-none" altLang="en-US">
                <a:sym typeface="+mn-ea"/>
              </a:rPr>
              <a:t>[</a:t>
            </a:r>
            <a:r>
              <a:rPr lang="x-none" altLang="en-US">
                <a:solidFill>
                  <a:srgbClr val="00B050"/>
                </a:solidFill>
                <a:sym typeface="+mn-ea"/>
              </a:rPr>
              <a:t>label=Organ,  field=name, value=北京大学, type=e</a:t>
            </a:r>
            <a:r>
              <a:rPr lang="x-none" altLang="en-US">
                <a:sym typeface="+mn-ea"/>
              </a:rPr>
              <a:t>]</a:t>
            </a:r>
            <a:endParaRPr lang="x-none" altLang="en-US"/>
          </a:p>
          <a:p>
            <a:pPr algn="ctr"/>
            <a:endParaRPr lang="en-US"/>
          </a:p>
        </p:txBody>
      </p:sp>
      <p:sp>
        <p:nvSpPr>
          <p:cNvPr id="21" name="Rectangle 20"/>
          <p:cNvSpPr/>
          <p:nvPr/>
        </p:nvSpPr>
        <p:spPr>
          <a:xfrm>
            <a:off x="7998460" y="3338195"/>
            <a:ext cx="4011295" cy="12941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sym typeface="+mn-ea"/>
              </a:rPr>
              <a:t>[ </a:t>
            </a:r>
            <a:r>
              <a:rPr lang="x-none" altLang="en-US">
                <a:solidFill>
                  <a:srgbClr val="C00000"/>
                </a:solidFill>
                <a:sym typeface="+mn-ea"/>
              </a:rPr>
              <a:t>Cadre</a:t>
            </a:r>
            <a:r>
              <a:rPr lang="x-none" altLang="en-US">
                <a:solidFill>
                  <a:srgbClr val="00B050"/>
                </a:solidFill>
                <a:sym typeface="+mn-ea"/>
              </a:rPr>
              <a:t>|e,  </a:t>
            </a:r>
            <a:r>
              <a:rPr lang="x-none" altLang="en-US">
                <a:solidFill>
                  <a:srgbClr val="C00000"/>
                </a:solidFill>
                <a:sym typeface="+mn-ea"/>
              </a:rPr>
              <a:t>Study</a:t>
            </a:r>
            <a:r>
              <a:rPr lang="x-none" altLang="en-US">
                <a:solidFill>
                  <a:srgbClr val="00B050"/>
                </a:solidFill>
                <a:sym typeface="+mn-ea"/>
              </a:rPr>
              <a:t>|r,  </a:t>
            </a:r>
            <a:r>
              <a:rPr lang="x-none" altLang="en-US">
                <a:solidFill>
                  <a:srgbClr val="C00000"/>
                </a:solidFill>
                <a:sym typeface="+mn-ea"/>
              </a:rPr>
              <a:t>School</a:t>
            </a:r>
            <a:r>
              <a:rPr lang="x-none" altLang="en-US">
                <a:solidFill>
                  <a:srgbClr val="00B050"/>
                </a:solidFill>
                <a:sym typeface="+mn-ea"/>
              </a:rPr>
              <a:t>|e</a:t>
            </a:r>
            <a:r>
              <a:rPr lang="x-none" altLang="en-US">
                <a:sym typeface="+mn-ea"/>
              </a:rPr>
              <a:t>]</a:t>
            </a:r>
            <a:endParaRPr lang="x-none" altLang="en-US">
              <a:sym typeface="+mn-ea"/>
            </a:endParaRPr>
          </a:p>
          <a:p>
            <a:pPr algn="ctr"/>
            <a:r>
              <a:rPr lang="x-none" altLang="en-US">
                <a:sym typeface="+mn-ea"/>
              </a:rPr>
              <a:t>[</a:t>
            </a:r>
            <a:r>
              <a:rPr lang="x-none" altLang="en-US">
                <a:solidFill>
                  <a:srgbClr val="00B050"/>
                </a:solidFill>
                <a:sym typeface="+mn-ea"/>
              </a:rPr>
              <a:t>label=School,  field=name, value=北京大学, type=e</a:t>
            </a:r>
            <a:r>
              <a:rPr lang="x-none" altLang="en-US">
                <a:sym typeface="+mn-ea"/>
              </a:rPr>
              <a:t>]</a:t>
            </a:r>
            <a:endParaRPr lang="x-none" altLang="en-US">
              <a:sym typeface="+mn-ea"/>
            </a:endParaRPr>
          </a:p>
          <a:p>
            <a:pPr algn="ctr"/>
            <a:endParaRPr lang="en-US"/>
          </a:p>
        </p:txBody>
      </p:sp>
      <p:sp>
        <p:nvSpPr>
          <p:cNvPr id="27" name="Rectangle 26"/>
          <p:cNvSpPr/>
          <p:nvPr/>
        </p:nvSpPr>
        <p:spPr>
          <a:xfrm>
            <a:off x="7970520" y="5250815"/>
            <a:ext cx="4011295" cy="12941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sym typeface="+mn-ea"/>
              </a:rPr>
              <a:t>[ </a:t>
            </a:r>
            <a:r>
              <a:rPr lang="x-none" altLang="en-US">
                <a:solidFill>
                  <a:srgbClr val="C00000"/>
                </a:solidFill>
                <a:sym typeface="+mn-ea"/>
              </a:rPr>
              <a:t>Cadre</a:t>
            </a:r>
            <a:r>
              <a:rPr lang="x-none" altLang="en-US">
                <a:solidFill>
                  <a:srgbClr val="00B050"/>
                </a:solidFill>
                <a:sym typeface="+mn-ea"/>
              </a:rPr>
              <a:t>|e,  </a:t>
            </a:r>
            <a:r>
              <a:rPr lang="x-none" altLang="en-US">
                <a:solidFill>
                  <a:srgbClr val="C00000"/>
                </a:solidFill>
                <a:sym typeface="+mn-ea"/>
              </a:rPr>
              <a:t>Study</a:t>
            </a:r>
            <a:r>
              <a:rPr lang="x-none" altLang="en-US">
                <a:solidFill>
                  <a:srgbClr val="00B050"/>
                </a:solidFill>
                <a:sym typeface="+mn-ea"/>
              </a:rPr>
              <a:t>|r,  </a:t>
            </a:r>
            <a:r>
              <a:rPr lang="x-none" altLang="en-US">
                <a:solidFill>
                  <a:srgbClr val="C00000"/>
                </a:solidFill>
                <a:sym typeface="+mn-ea"/>
              </a:rPr>
              <a:t>School</a:t>
            </a:r>
            <a:r>
              <a:rPr lang="x-none" altLang="en-US">
                <a:solidFill>
                  <a:srgbClr val="00B050"/>
                </a:solidFill>
                <a:sym typeface="+mn-ea"/>
              </a:rPr>
              <a:t>|e</a:t>
            </a:r>
            <a:r>
              <a:rPr lang="x-none" altLang="en-US">
                <a:sym typeface="+mn-ea"/>
              </a:rPr>
              <a:t>]</a:t>
            </a:r>
            <a:endParaRPr lang="x-none" altLang="en-US">
              <a:sym typeface="+mn-ea"/>
            </a:endParaRPr>
          </a:p>
          <a:p>
            <a:pPr algn="ctr"/>
            <a:r>
              <a:rPr lang="x-none" altLang="en-US">
                <a:sym typeface="+mn-ea"/>
              </a:rPr>
              <a:t>[</a:t>
            </a:r>
            <a:r>
              <a:rPr lang="x-none" altLang="en-US">
                <a:solidFill>
                  <a:srgbClr val="00B050"/>
                </a:solidFill>
                <a:sym typeface="+mn-ea"/>
              </a:rPr>
              <a:t>label=School,  field=name, value=北京大学, type=e, </a:t>
            </a:r>
            <a:r>
              <a:rPr lang="x-none" altLang="en-US">
                <a:solidFill>
                  <a:srgbClr val="7030A0"/>
                </a:solidFill>
                <a:sym typeface="+mn-ea"/>
              </a:rPr>
              <a:t>op</a:t>
            </a:r>
            <a:r>
              <a:rPr lang="x-none" altLang="en-US">
                <a:solidFill>
                  <a:srgbClr val="00B050"/>
                </a:solidFill>
                <a:sym typeface="+mn-ea"/>
              </a:rPr>
              <a:t>='=' </a:t>
            </a:r>
            <a:r>
              <a:rPr lang="x-none" altLang="en-US">
                <a:sym typeface="+mn-ea"/>
              </a:rPr>
              <a:t>]</a:t>
            </a:r>
            <a:endParaRPr lang="x-none" altLang="en-US">
              <a:sym typeface="+mn-ea"/>
            </a:endParaRPr>
          </a:p>
          <a:p>
            <a:pPr algn="ctr"/>
            <a:endParaRPr lang="en-US"/>
          </a:p>
        </p:txBody>
      </p:sp>
      <p:sp>
        <p:nvSpPr>
          <p:cNvPr id="30" name="Curved Right Arrow 29"/>
          <p:cNvSpPr/>
          <p:nvPr/>
        </p:nvSpPr>
        <p:spPr>
          <a:xfrm>
            <a:off x="7648575" y="2574925"/>
            <a:ext cx="335915" cy="60769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31" name="Curved Right Arrow 30"/>
          <p:cNvSpPr/>
          <p:nvPr/>
        </p:nvSpPr>
        <p:spPr>
          <a:xfrm>
            <a:off x="7568565" y="4487545"/>
            <a:ext cx="335915" cy="60769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32" name="Rectangle 31"/>
          <p:cNvSpPr/>
          <p:nvPr/>
        </p:nvSpPr>
        <p:spPr>
          <a:xfrm>
            <a:off x="6146800" y="2327910"/>
            <a:ext cx="983615" cy="6604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根据label集合</a:t>
            </a:r>
            <a:endParaRPr lang="x-none"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91210"/>
            <a:ext cx="10515600" cy="5386705"/>
          </a:xfrm>
        </p:spPr>
        <p:txBody>
          <a:bodyPr>
            <a:scene3d>
              <a:camera prst="orthographicFront"/>
              <a:lightRig rig="soft" dir="t">
                <a:rot lat="0" lon="0" rev="15600000"/>
              </a:lightRig>
            </a:scene3d>
            <a:sp3d extrusionH="57150" prstMaterial="softEdge">
              <a:bevelT w="25400" h="38100"/>
            </a:sp3d>
          </a:bodyPr>
          <a:p>
            <a:pPr marL="0" indent="0">
              <a:buNone/>
            </a:pPr>
            <a:r>
              <a:rPr lang="x-none" altLang="en-US">
                <a:solidFill>
                  <a:srgbClr val="7030A0"/>
                </a:solidFill>
              </a:rPr>
              <a:t>1、</a:t>
            </a:r>
            <a:r>
              <a:rPr lang="x-none" altLang="en-US">
                <a:solidFill>
                  <a:srgbClr val="7030A0"/>
                </a:solidFill>
                <a:effectLst/>
              </a:rPr>
              <a:t>实体链接</a:t>
            </a:r>
            <a:endParaRPr lang="x-none" altLang="en-US">
              <a:solidFill>
                <a:srgbClr val="7030A0"/>
              </a:solidFill>
              <a:effectLst/>
            </a:endParaRPr>
          </a:p>
          <a:p>
            <a:pPr marL="0" indent="0">
              <a:buNone/>
            </a:pPr>
            <a:r>
              <a:rPr lang="x-none" altLang="en-US">
                <a:solidFill>
                  <a:schemeClr val="accent4"/>
                </a:solidFill>
              </a:rPr>
              <a:t>	</a:t>
            </a:r>
            <a:r>
              <a:rPr lang="x-none" altLang="en-US" sz="2400">
                <a:solidFill>
                  <a:schemeClr val="accent4"/>
                </a:solidFill>
              </a:rPr>
              <a:t>我们用自然语言分词工具，通过分词、实体识别、POS词性标注，可获得文本中的实体及属性（NN、NR），关系动词（JJ），然后利用词典映射到知识库对应的概念上，得到候选实体集合。其中约束需要记录并做临时存储。比如“小于50岁的干部”中的“小于”；“非中共党员”中的“非”。</a:t>
            </a:r>
            <a:endParaRPr lang="x-none" altLang="en-US" sz="2400">
              <a:solidFill>
                <a:schemeClr val="accent4"/>
              </a:solidFill>
            </a:endParaRPr>
          </a:p>
          <a:p>
            <a:pPr marL="0" indent="0">
              <a:buNone/>
            </a:pPr>
            <a:endParaRPr lang="x-none" altLang="en-US" sz="2400">
              <a:solidFill>
                <a:schemeClr val="accent4"/>
              </a:solidFill>
            </a:endParaRPr>
          </a:p>
          <a:p>
            <a:pPr marL="0" indent="0">
              <a:buNone/>
            </a:pPr>
            <a:r>
              <a:rPr lang="x-none" altLang="en-US">
                <a:solidFill>
                  <a:srgbClr val="7030A0"/>
                </a:solidFill>
              </a:rPr>
              <a:t>2、关系推导</a:t>
            </a:r>
            <a:endParaRPr lang="x-none" altLang="en-US">
              <a:solidFill>
                <a:srgbClr val="7030A0"/>
              </a:solidFill>
            </a:endParaRPr>
          </a:p>
          <a:p>
            <a:pPr marL="0" indent="0">
              <a:buNone/>
            </a:pPr>
            <a:r>
              <a:rPr lang="x-none" altLang="en-US">
                <a:solidFill>
                  <a:schemeClr val="accent4"/>
                </a:solidFill>
              </a:rPr>
              <a:t>	</a:t>
            </a:r>
            <a:r>
              <a:rPr lang="x-none" altLang="en-US" sz="2400">
                <a:solidFill>
                  <a:schemeClr val="accent4"/>
                </a:solidFill>
              </a:rPr>
              <a:t>用我们上一步得到的候选实体，去知识库中找到与每一个实体相连的边和节点，这样可以得到一个跟候选实体相关的知识库子图。通过这个子图，找到以上候选实体之间的关系及隐藏关系，并可推理用户的更多意图。我们可以先给候选关系排序，根据打分函数对匹配度进行打分，匹配度高的可获得更大的分值权重，假如存在等分值时，可将候选关系反馈给用户抉择。比如：</a:t>
            </a:r>
            <a:endParaRPr lang="x-none" altLang="en-US" sz="2400">
              <a:solidFill>
                <a:schemeClr val="accent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val 3"/>
          <p:cNvSpPr/>
          <p:nvPr/>
        </p:nvSpPr>
        <p:spPr>
          <a:xfrm>
            <a:off x="1722120" y="2186940"/>
            <a:ext cx="1293495" cy="1074420"/>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干部</a:t>
            </a:r>
            <a:endParaRPr lang="x-none" altLang="en-US"/>
          </a:p>
        </p:txBody>
      </p:sp>
      <p:sp>
        <p:nvSpPr>
          <p:cNvPr id="5" name="Oval 4"/>
          <p:cNvSpPr/>
          <p:nvPr/>
        </p:nvSpPr>
        <p:spPr>
          <a:xfrm>
            <a:off x="1734820" y="3636645"/>
            <a:ext cx="1320165" cy="1125220"/>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地区</a:t>
            </a:r>
            <a:endParaRPr lang="x-none" altLang="en-US"/>
          </a:p>
        </p:txBody>
      </p:sp>
      <p:sp>
        <p:nvSpPr>
          <p:cNvPr id="8" name="Notched Right Arrow 7"/>
          <p:cNvSpPr/>
          <p:nvPr/>
        </p:nvSpPr>
        <p:spPr>
          <a:xfrm>
            <a:off x="3364230" y="2703830"/>
            <a:ext cx="1734185" cy="144907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Oval 8"/>
          <p:cNvSpPr/>
          <p:nvPr/>
        </p:nvSpPr>
        <p:spPr>
          <a:xfrm>
            <a:off x="5588635" y="1395095"/>
            <a:ext cx="1293495" cy="1074420"/>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干部</a:t>
            </a:r>
            <a:endParaRPr lang="x-none" altLang="en-US"/>
          </a:p>
        </p:txBody>
      </p:sp>
      <p:sp>
        <p:nvSpPr>
          <p:cNvPr id="10" name="Oval 9"/>
          <p:cNvSpPr/>
          <p:nvPr/>
        </p:nvSpPr>
        <p:spPr>
          <a:xfrm>
            <a:off x="9652000" y="1382395"/>
            <a:ext cx="1320165" cy="1125220"/>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地区</a:t>
            </a:r>
            <a:endParaRPr lang="x-none" altLang="en-US"/>
          </a:p>
        </p:txBody>
      </p:sp>
      <p:sp>
        <p:nvSpPr>
          <p:cNvPr id="11" name="Oval 10"/>
          <p:cNvSpPr/>
          <p:nvPr/>
        </p:nvSpPr>
        <p:spPr>
          <a:xfrm>
            <a:off x="7721600" y="1354455"/>
            <a:ext cx="1320165" cy="1125220"/>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出生于</a:t>
            </a:r>
            <a:endParaRPr lang="x-none" altLang="en-US"/>
          </a:p>
        </p:txBody>
      </p:sp>
      <p:sp>
        <p:nvSpPr>
          <p:cNvPr id="12" name="Right Arrow 11"/>
          <p:cNvSpPr/>
          <p:nvPr/>
        </p:nvSpPr>
        <p:spPr>
          <a:xfrm>
            <a:off x="7039610" y="1901190"/>
            <a:ext cx="50482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ight Arrow 12"/>
          <p:cNvSpPr/>
          <p:nvPr/>
        </p:nvSpPr>
        <p:spPr>
          <a:xfrm>
            <a:off x="9161780" y="1849755"/>
            <a:ext cx="38862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Oval 13"/>
          <p:cNvSpPr/>
          <p:nvPr/>
        </p:nvSpPr>
        <p:spPr>
          <a:xfrm>
            <a:off x="5586095" y="3035935"/>
            <a:ext cx="1293495" cy="1074420"/>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干部</a:t>
            </a:r>
            <a:endParaRPr lang="x-none" altLang="en-US"/>
          </a:p>
        </p:txBody>
      </p:sp>
      <p:sp>
        <p:nvSpPr>
          <p:cNvPr id="15" name="Oval 14"/>
          <p:cNvSpPr/>
          <p:nvPr/>
        </p:nvSpPr>
        <p:spPr>
          <a:xfrm>
            <a:off x="9649460" y="3023235"/>
            <a:ext cx="1320165" cy="1125220"/>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地区</a:t>
            </a:r>
            <a:endParaRPr lang="x-none" altLang="en-US"/>
          </a:p>
        </p:txBody>
      </p:sp>
      <p:sp>
        <p:nvSpPr>
          <p:cNvPr id="16" name="Oval 15"/>
          <p:cNvSpPr/>
          <p:nvPr/>
        </p:nvSpPr>
        <p:spPr>
          <a:xfrm>
            <a:off x="7719060" y="2995295"/>
            <a:ext cx="1320165" cy="1125220"/>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p>
            <a:pPr algn="ctr"/>
            <a:r>
              <a:rPr lang="x-none" altLang="en-US"/>
              <a:t>籍贯</a:t>
            </a:r>
            <a:endParaRPr lang="x-none" altLang="en-US"/>
          </a:p>
        </p:txBody>
      </p:sp>
      <p:sp>
        <p:nvSpPr>
          <p:cNvPr id="17" name="Right Arrow 16"/>
          <p:cNvSpPr/>
          <p:nvPr/>
        </p:nvSpPr>
        <p:spPr>
          <a:xfrm>
            <a:off x="7037070" y="3542030"/>
            <a:ext cx="50482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ight Arrow 17"/>
          <p:cNvSpPr/>
          <p:nvPr/>
        </p:nvSpPr>
        <p:spPr>
          <a:xfrm>
            <a:off x="9159240" y="3490595"/>
            <a:ext cx="38862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Oval 18"/>
          <p:cNvSpPr/>
          <p:nvPr/>
        </p:nvSpPr>
        <p:spPr>
          <a:xfrm>
            <a:off x="5598795" y="4731385"/>
            <a:ext cx="1293495" cy="1074420"/>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干部</a:t>
            </a:r>
            <a:endParaRPr lang="x-none" altLang="en-US"/>
          </a:p>
        </p:txBody>
      </p:sp>
      <p:sp>
        <p:nvSpPr>
          <p:cNvPr id="20" name="Oval 19"/>
          <p:cNvSpPr/>
          <p:nvPr/>
        </p:nvSpPr>
        <p:spPr>
          <a:xfrm>
            <a:off x="9662160" y="4718685"/>
            <a:ext cx="1320165" cy="1125220"/>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地区</a:t>
            </a:r>
            <a:endParaRPr lang="x-none" altLang="en-US"/>
          </a:p>
        </p:txBody>
      </p:sp>
      <p:sp>
        <p:nvSpPr>
          <p:cNvPr id="21" name="Oval 20"/>
          <p:cNvSpPr/>
          <p:nvPr/>
        </p:nvSpPr>
        <p:spPr>
          <a:xfrm>
            <a:off x="7731760" y="4690745"/>
            <a:ext cx="1320165" cy="1125220"/>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p>
            <a:pPr algn="ctr"/>
            <a:r>
              <a:rPr lang="x-none" altLang="en-US"/>
              <a:t>工作在</a:t>
            </a:r>
            <a:endParaRPr lang="x-none" altLang="en-US"/>
          </a:p>
        </p:txBody>
      </p:sp>
      <p:sp>
        <p:nvSpPr>
          <p:cNvPr id="22" name="Right Arrow 21"/>
          <p:cNvSpPr/>
          <p:nvPr/>
        </p:nvSpPr>
        <p:spPr>
          <a:xfrm>
            <a:off x="7049770" y="5237480"/>
            <a:ext cx="50482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Right Arrow 22"/>
          <p:cNvSpPr/>
          <p:nvPr/>
        </p:nvSpPr>
        <p:spPr>
          <a:xfrm>
            <a:off x="9171940" y="5186045"/>
            <a:ext cx="38862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91210"/>
            <a:ext cx="10515600" cy="5386705"/>
          </a:xfrm>
        </p:spPr>
        <p:txBody>
          <a:bodyPr>
            <a:scene3d>
              <a:camera prst="orthographicFront"/>
              <a:lightRig rig="soft" dir="t">
                <a:rot lat="0" lon="0" rev="15600000"/>
              </a:lightRig>
            </a:scene3d>
            <a:sp3d extrusionH="57150" prstMaterial="softEdge">
              <a:bevelT w="25400" h="38100"/>
            </a:sp3d>
          </a:bodyPr>
          <a:p>
            <a:pPr marL="0" indent="0">
              <a:buNone/>
            </a:pPr>
            <a:r>
              <a:rPr lang="x-none" altLang="en-US">
                <a:solidFill>
                  <a:schemeClr val="accent4"/>
                </a:solidFill>
              </a:rPr>
              <a:t>	比如搜索“河北的干部”，会推理出三个关系，用户可选择一个自己想要结果，执行查询返回。</a:t>
            </a:r>
            <a:endParaRPr lang="x-none" altLang="en-US">
              <a:solidFill>
                <a:schemeClr val="accent4"/>
              </a:solidFill>
            </a:endParaRPr>
          </a:p>
          <a:p>
            <a:pPr marL="0" indent="0">
              <a:buNone/>
            </a:pPr>
            <a:endParaRPr lang="x-none" altLang="en-US">
              <a:solidFill>
                <a:schemeClr val="accent4"/>
              </a:solidFill>
            </a:endParaRPr>
          </a:p>
          <a:p>
            <a:pPr marL="0" indent="0">
              <a:buNone/>
            </a:pPr>
            <a:r>
              <a:rPr lang="x-none" altLang="en-US">
                <a:solidFill>
                  <a:srgbClr val="7030A0"/>
                </a:solidFill>
              </a:rPr>
              <a:t>3、结果筛选</a:t>
            </a:r>
            <a:endParaRPr lang="x-none" altLang="en-US">
              <a:solidFill>
                <a:srgbClr val="7030A0"/>
              </a:solidFill>
            </a:endParaRPr>
          </a:p>
          <a:p>
            <a:pPr marL="0" indent="0">
              <a:buNone/>
            </a:pPr>
            <a:r>
              <a:rPr lang="x-none" altLang="en-US">
                <a:solidFill>
                  <a:schemeClr val="accent4"/>
                </a:solidFill>
              </a:rPr>
              <a:t>	实体和关系</a:t>
            </a:r>
            <a:r>
              <a:rPr lang="x-none" altLang="en-US">
                <a:solidFill>
                  <a:schemeClr val="accent4"/>
                </a:solidFill>
                <a:effectLst/>
              </a:rPr>
              <a:t>确定</a:t>
            </a:r>
            <a:r>
              <a:rPr lang="x-none" altLang="en-US">
                <a:solidFill>
                  <a:schemeClr val="accent4"/>
                </a:solidFill>
              </a:rPr>
              <a:t>了之后，需要根据已有的label集合剔除候选属性集合中的无用属性，如我们上面的例子中，剔除北京大学是单位的名字，并给属性增加约束（如大于、等于、取反、交集、聚合等等）。</a:t>
            </a:r>
            <a:endParaRPr lang="x-none" altLang="en-US">
              <a:solidFill>
                <a:schemeClr val="accent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sz="3600"/>
              <a:t>实体链接关键技术</a:t>
            </a:r>
            <a:endParaRPr lang="x-none" altLang="en-US" sz="3600"/>
          </a:p>
        </p:txBody>
      </p:sp>
      <p:sp>
        <p:nvSpPr>
          <p:cNvPr id="3" name="Content Placeholder 2"/>
          <p:cNvSpPr>
            <a:spLocks noGrp="1"/>
          </p:cNvSpPr>
          <p:nvPr>
            <p:ph idx="1"/>
          </p:nvPr>
        </p:nvSpPr>
        <p:spPr>
          <a:xfrm>
            <a:off x="838200" y="1463040"/>
            <a:ext cx="10515600" cy="4714240"/>
          </a:xfrm>
        </p:spPr>
        <p:txBody>
          <a:bodyPr>
            <a:normAutofit fontScale="90000"/>
          </a:bodyPr>
          <a:p>
            <a:pPr fontAlgn="auto">
              <a:lnSpc>
                <a:spcPct val="150000"/>
              </a:lnSpc>
            </a:pPr>
            <a:r>
              <a:rPr lang="x-none" altLang="en-US" sz="2000"/>
              <a:t>在自动问答领域，实体链接的主要任务是文本的命名实体识别，识别实体与知识库实体的链接。</a:t>
            </a:r>
            <a:endParaRPr lang="x-none" altLang="en-US" sz="2000"/>
          </a:p>
          <a:p>
            <a:pPr fontAlgn="auto">
              <a:lnSpc>
                <a:spcPct val="150000"/>
              </a:lnSpc>
            </a:pPr>
            <a:r>
              <a:rPr lang="x-none" altLang="en-US" sz="2000"/>
              <a:t>命名实体识别(Named Entities Recognition, NER)是自然语言处理的一个基础任务，</a:t>
            </a:r>
            <a:r>
              <a:rPr lang="x-none" altLang="en-US" sz="2000">
                <a:sym typeface="+mn-ea"/>
              </a:rPr>
              <a:t>也是问答中对语句分析的第一步，所以是基础技术也是关键技术，实体识别的效果对后面的语句分析效果有直接的影响.</a:t>
            </a:r>
            <a:r>
              <a:rPr lang="x-none" altLang="en-US" sz="2000"/>
              <a:t>其目的是识别语料中人名、地名、组织机构名等命名实体，在所有涉及NLP的人工智能研究中都是一个必须首先攻克的任务。由于这些命名实体数量不断增加，通常不可能在词典中穷尽列出，且其构成方法具有各自的一些规律性，因而，通常把对这些词的识别从词汇形态处理(如汉语切分)任务中独立处理，称为命名实体识别。</a:t>
            </a:r>
            <a:endParaRPr lang="x-none" altLang="en-US" sz="2000"/>
          </a:p>
          <a:p>
            <a:pPr fontAlgn="auto">
              <a:lnSpc>
                <a:spcPct val="150000"/>
              </a:lnSpc>
            </a:pPr>
            <a:r>
              <a:rPr lang="x-none" altLang="en-US" sz="2000">
                <a:sym typeface="+mn-ea"/>
              </a:rPr>
              <a:t>命名实体识别的研究主体一般包括3大类(实体类、时间类和数字类)和7小类(人名、地名、机构名、时间、日期、货币和百分比)命名实体。评判一个命名实体是否被正确识别包括两个方面：实体的边界是否正确；实体的类型是否标注正确。</a:t>
            </a:r>
            <a:endParaRPr lang="x-none" altLang="en-US" sz="2000">
              <a:sym typeface="+mn-ea"/>
            </a:endParaRPr>
          </a:p>
          <a:p>
            <a:endParaRPr lang="x-none" altLang="en-US" sz="2000">
              <a:sym typeface="+mn-ea"/>
            </a:endParaRPr>
          </a:p>
          <a:p>
            <a:endParaRPr lang="x-none" altLang="en-US" sz="200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64540"/>
            <a:ext cx="10515600" cy="5412740"/>
          </a:xfrm>
        </p:spPr>
        <p:txBody>
          <a:bodyPr>
            <a:normAutofit lnSpcReduction="20000"/>
          </a:bodyPr>
          <a:p>
            <a:pPr fontAlgn="auto">
              <a:lnSpc>
                <a:spcPct val="150000"/>
              </a:lnSpc>
            </a:pPr>
            <a:endParaRPr lang="x-none" altLang="en-US" sz="2000"/>
          </a:p>
          <a:p>
            <a:pPr fontAlgn="auto">
              <a:lnSpc>
                <a:spcPct val="150000"/>
              </a:lnSpc>
            </a:pPr>
            <a:r>
              <a:rPr lang="x-none" altLang="en-US" sz="2000">
                <a:sym typeface="+mn-ea"/>
              </a:rPr>
              <a:t>命名实体识别当前并不是一个热的研究方向，因为学术界认为这是一个已经解决了的问题，但是也有人认为这个问题还没有得到很好地解决，原因主要有：命名实体识别只是在有限的文本类型（主要是新闻语料中）和实体类别（主要是人名、地名）中取得了效果，这样的实体识别模型只能用在通用领域的搜索上，而在问答系统中，准确的识别出问题的各个组成部分特别重要，以及问题的相关领域，相关概念。</a:t>
            </a:r>
            <a:endParaRPr lang="x-none" altLang="en-US" sz="2000">
              <a:sym typeface="+mn-ea"/>
            </a:endParaRPr>
          </a:p>
          <a:p>
            <a:pPr fontAlgn="auto">
              <a:lnSpc>
                <a:spcPct val="150000"/>
              </a:lnSpc>
            </a:pPr>
            <a:r>
              <a:rPr lang="x-none" altLang="en-US" sz="2000"/>
              <a:t>汉语命名实体识别的难点主要存在于：（1）汉语文本没有类似英文文本中空格之类的显式标示词的边界标示符，命名实体识别的第一步就是确定词的边界，即分词；（2）汉语分词和命名实体识别互相影响；（3）除了英语中定义的实体，外国人名译名和地名译名是存在于汉语中的两类特殊实体类型；（4）现代汉语文本，尤其是网络汉语文本，常出现中英文交替使用，这时汉语命名实体识别的任务还包括识别其中的英文命名实体；（5）不同的命名实体具有不同的内部特征，不可能用一个统一的模型来刻画所有的实体内部特征。</a:t>
            </a:r>
            <a:endParaRPr lang="x-none"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1535" y="365125"/>
            <a:ext cx="10515600" cy="1325563"/>
          </a:xfrm>
        </p:spPr>
        <p:txBody>
          <a:bodyPr/>
          <a:p>
            <a:pPr algn="l"/>
            <a:r>
              <a:rPr lang="x-none" altLang="en-US">
                <a:gradFill>
                  <a:gsLst>
                    <a:gs pos="21000">
                      <a:srgbClr val="53575C"/>
                    </a:gs>
                    <a:gs pos="88000">
                      <a:srgbClr val="C5C7CA"/>
                    </a:gs>
                  </a:gsLst>
                  <a:lin ang="5400000"/>
                </a:gradFill>
                <a:effectLst/>
                <a:sym typeface="+mn-ea"/>
              </a:rPr>
              <a:t>一、什么是知识图谱？</a:t>
            </a:r>
            <a:endParaRPr lang="x-none" altLang="en-US">
              <a:gradFill>
                <a:gsLst>
                  <a:gs pos="21000">
                    <a:srgbClr val="53575C"/>
                  </a:gs>
                  <a:gs pos="88000">
                    <a:srgbClr val="C5C7CA"/>
                  </a:gs>
                </a:gsLst>
                <a:lin ang="5400000"/>
              </a:gradFill>
              <a:effectLst/>
              <a:sym typeface="+mn-ea"/>
            </a:endParaRPr>
          </a:p>
        </p:txBody>
      </p:sp>
      <p:sp>
        <p:nvSpPr>
          <p:cNvPr id="3" name="Content Placeholder 2"/>
          <p:cNvSpPr>
            <a:spLocks noGrp="1"/>
          </p:cNvSpPr>
          <p:nvPr>
            <p:ph idx="1"/>
          </p:nvPr>
        </p:nvSpPr>
        <p:spPr>
          <a:xfrm>
            <a:off x="838200" y="1981200"/>
            <a:ext cx="5844540" cy="4196715"/>
          </a:xfrm>
        </p:spPr>
        <p:txBody>
          <a:bodyPr/>
          <a:p>
            <a:endParaRPr lang="x-none" altLang="en-US" sz="3200"/>
          </a:p>
          <a:p>
            <a:pPr marL="0" indent="0" fontAlgn="auto">
              <a:lnSpc>
                <a:spcPct val="150000"/>
              </a:lnSpc>
              <a:buNone/>
            </a:pPr>
            <a:r>
              <a:rPr lang="x-none" altLang="en-US"/>
              <a:t>	</a:t>
            </a:r>
            <a:r>
              <a:rPr lang="x-none" altLang="en-US">
                <a:latin typeface="Purisa" charset="0"/>
                <a:ea typeface="Monospace" charset="0"/>
              </a:rPr>
              <a:t>知识图谱</a:t>
            </a:r>
            <a:r>
              <a:rPr lang="x-none" altLang="en-US">
                <a:latin typeface="Purisa" charset="0"/>
                <a:ea typeface="Monospace" charset="0"/>
                <a:sym typeface="+mn-ea"/>
              </a:rPr>
              <a:t>的</a:t>
            </a:r>
            <a:r>
              <a:rPr lang="x-none" altLang="en-US">
                <a:latin typeface="Purisa" charset="0"/>
                <a:ea typeface="Monospace" charset="0"/>
              </a:rPr>
              <a:t>主要目标是用来描述真实世界中间存在的各种实体和概念，以及它们之间的关联关系。</a:t>
            </a:r>
            <a:endParaRPr lang="x-none" altLang="en-US">
              <a:latin typeface="Purisa" charset="0"/>
              <a:ea typeface="Monospace" charset="0"/>
            </a:endParaRPr>
          </a:p>
          <a:p>
            <a:pPr marL="0" indent="0">
              <a:buNone/>
            </a:pPr>
            <a:endParaRPr lang="x-none" altLang="en-US">
              <a:latin typeface="Purisa" charset="0"/>
              <a:ea typeface="Monospace" charset="0"/>
            </a:endParaRPr>
          </a:p>
          <a:p>
            <a:pPr marL="0" indent="0">
              <a:buNone/>
            </a:pPr>
            <a:endParaRPr lang="x-none" altLang="en-US">
              <a:latin typeface="Purisa" charset="0"/>
              <a:ea typeface="Monospace" charset="0"/>
            </a:endParaRPr>
          </a:p>
          <a:p>
            <a:pPr marL="0" indent="0">
              <a:buNone/>
            </a:pPr>
            <a:endParaRPr lang="x-none" altLang="en-US">
              <a:latin typeface="Purisa" charset="0"/>
              <a:ea typeface="Monospace" charset="0"/>
            </a:endParaRPr>
          </a:p>
          <a:p>
            <a:endParaRPr lang="x-none" altLang="en-US" sz="3200"/>
          </a:p>
        </p:txBody>
      </p:sp>
      <p:pic>
        <p:nvPicPr>
          <p:cNvPr id="4" name="Picture 3" descr="graph"/>
          <p:cNvPicPr>
            <a:picLocks noChangeAspect="1"/>
          </p:cNvPicPr>
          <p:nvPr/>
        </p:nvPicPr>
        <p:blipFill>
          <a:blip r:embed="rId1"/>
          <a:stretch>
            <a:fillRect/>
          </a:stretch>
        </p:blipFill>
        <p:spPr>
          <a:xfrm>
            <a:off x="6951345" y="2246630"/>
            <a:ext cx="4733290" cy="33997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41960"/>
            <a:ext cx="10515600" cy="5735320"/>
          </a:xfrm>
        </p:spPr>
        <p:txBody>
          <a:bodyPr/>
          <a:p>
            <a:r>
              <a:rPr lang="x-none" altLang="en-US"/>
              <a:t>(6)</a:t>
            </a:r>
            <a:r>
              <a:rPr lang="en-US"/>
              <a:t>现代汉语日新月异的发展给命名实体识别也带来了新的困难。</a:t>
            </a:r>
            <a:endParaRPr lang="en-US"/>
          </a:p>
          <a:p>
            <a:r>
              <a:rPr lang="en-US"/>
              <a:t>其一，标注语料老旧，覆盖不全。譬如说，近年来起名字的习惯用字与以往相比有很大的变化，以及各种复姓识别、国外译名、网络红人、虚拟人物和昵称的涌现</a:t>
            </a:r>
            <a:endParaRPr lang="en-US"/>
          </a:p>
          <a:p>
            <a:endParaRPr lang="en-US"/>
          </a:p>
        </p:txBody>
      </p:sp>
      <p:pic>
        <p:nvPicPr>
          <p:cNvPr id="4" name="Picture 3" descr="ne"/>
          <p:cNvPicPr>
            <a:picLocks noChangeAspect="1"/>
          </p:cNvPicPr>
          <p:nvPr/>
        </p:nvPicPr>
        <p:blipFill>
          <a:blip r:embed="rId1"/>
          <a:stretch>
            <a:fillRect/>
          </a:stretch>
        </p:blipFill>
        <p:spPr>
          <a:xfrm>
            <a:off x="1331595" y="2257425"/>
            <a:ext cx="4298950" cy="28181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71500"/>
            <a:ext cx="10515600" cy="5605780"/>
          </a:xfrm>
        </p:spPr>
        <p:txBody>
          <a:bodyPr/>
          <a:p>
            <a:r>
              <a:rPr lang="en-US"/>
              <a:t>其二，命名实体歧义严重，消歧困难。譬如下列句子：</a:t>
            </a:r>
            <a:endParaRPr lang="en-US"/>
          </a:p>
          <a:p>
            <a:r>
              <a:rPr lang="en-US"/>
              <a:t>我和你一起唱《我和你》吧。</a:t>
            </a:r>
            <a:endParaRPr lang="en-US"/>
          </a:p>
          <a:p>
            <a:r>
              <a:rPr lang="en-US"/>
              <a:t>看完吓死你：惊悚视频，胆小勿入。</a:t>
            </a:r>
            <a:endParaRPr lang="en-US"/>
          </a:p>
          <a:p>
            <a:r>
              <a:rPr lang="en-US"/>
              <a:t>当前命名实体识别的主要技术方法分为：基于规则和词典的方法、基于统计的方法、二者混合的</a:t>
            </a:r>
            <a:r>
              <a:rPr lang="x-none" altLang="en-US"/>
              <a:t>方法</a:t>
            </a:r>
            <a:r>
              <a:rPr lang="en-US"/>
              <a:t>。</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46100"/>
            <a:ext cx="10515600" cy="5631815"/>
          </a:xfrm>
        </p:spPr>
        <p:txBody>
          <a:bodyPr>
            <a:normAutofit fontScale="70000"/>
          </a:bodyPr>
          <a:p>
            <a:r>
              <a:rPr lang="en-US"/>
              <a:t>1基于规则和词典的方法</a:t>
            </a:r>
            <a:endParaRPr lang="en-US"/>
          </a:p>
          <a:p>
            <a:endParaRPr lang="en-US"/>
          </a:p>
          <a:p>
            <a:r>
              <a:rPr lang="en-US"/>
              <a:t>基于规则的方法多采用语言学专家手工构造规则模板,选用特征包括统计信息、标点符号、关键字、指示词和方向词、位置词(如尾字)、中心词等方法，以模式和字符串相匹配为主要手段，这类系统大多依赖于知识库和词典的建立。</a:t>
            </a:r>
            <a:endParaRPr lang="en-US"/>
          </a:p>
          <a:p>
            <a:endParaRPr lang="en-US"/>
          </a:p>
          <a:p>
            <a:r>
              <a:rPr lang="en-US"/>
              <a:t>基于规则和词典的方法是命名实体识别中最早使用的方法，它们依赖于手工规则的系统, 都使用命名实体库, 而且对每一个规则都赋予权值。当遇到规则冲突的时候, 选择权值最高的规则来判别命名实体的类型。一般而言，当提取的规则能比较精确地反映语言现象时，基于规则的方法性能要优于基于统计的方法。但是这些规则往往依赖于具体语言、领域和文本风格，编制过程耗时且难以涵盖所有的语言现象，特别容易产生错误，系统可移植性不好，对于不同的系统需要语言学专家重新书写规则。</a:t>
            </a:r>
            <a:endParaRPr lang="en-US"/>
          </a:p>
          <a:p>
            <a:endParaRPr lang="en-US"/>
          </a:p>
          <a:p>
            <a:r>
              <a:rPr lang="en-US"/>
              <a:t>基于规则的方法的另外一个缺点是代价太大，存在系统建设周期长、移植性差而且需要建立不同领域知识库作为辅助以提高系统识别能力等问题</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70230"/>
            <a:ext cx="10515600" cy="5607050"/>
          </a:xfrm>
        </p:spPr>
        <p:txBody>
          <a:bodyPr>
            <a:normAutofit fontScale="60000"/>
          </a:bodyPr>
          <a:p>
            <a:pPr fontAlgn="auto">
              <a:lnSpc>
                <a:spcPct val="150000"/>
              </a:lnSpc>
            </a:pPr>
            <a:r>
              <a:rPr lang="en-US"/>
              <a:t>2基于统计的方法</a:t>
            </a:r>
            <a:endParaRPr lang="en-US"/>
          </a:p>
          <a:p>
            <a:pPr fontAlgn="auto">
              <a:lnSpc>
                <a:spcPct val="150000"/>
              </a:lnSpc>
            </a:pPr>
            <a:endParaRPr lang="en-US"/>
          </a:p>
          <a:p>
            <a:pPr fontAlgn="auto">
              <a:lnSpc>
                <a:spcPct val="150000"/>
              </a:lnSpc>
            </a:pPr>
            <a:r>
              <a:rPr lang="en-US"/>
              <a:t>基于统计机器学习的方法主要包括：隐马尔可夫模型(HiddenMarkovMode,HMM)、最大熵(MaxmiumEntropy,ME)、支持向量机(Support VectorMachine,SVM)、条件随机场(ConditionalRandom Fields,CRF)等。</a:t>
            </a:r>
            <a:endParaRPr lang="en-US"/>
          </a:p>
          <a:p>
            <a:pPr fontAlgn="auto">
              <a:lnSpc>
                <a:spcPct val="150000"/>
              </a:lnSpc>
            </a:pPr>
            <a:r>
              <a:rPr lang="en-US"/>
              <a:t>在这4种学习方法中，最大熵模型结构紧凑，具有较好的通用性，主要缺点是训练时间复杂性非常高，有时甚至导致训练代价难以承受，另外由于需要明确的归一化计算，导致开销比较大。而条件随机场为命名实体识别提供了一个特征灵活、全局最优的标注框架，但同时存在收敛速度慢、训练时间长的问题。一般说来，最大熵和支持向量机在正确率上要比隐马尔可夫模型高一些，但是隐马尔可夫模型在训练和识别时的速度要快一些，主要是由于在利用Viterbi算法求解命名实体类别序列的效率较高。隐马尔可夫模型更适用于一些对实时性有要求以及像信息检索这样需要处理大量文本的应用,如短文本命名实体识别。</a:t>
            </a:r>
            <a:endParaRPr lang="en-US"/>
          </a:p>
          <a:p>
            <a:pPr fontAlgn="auto">
              <a:lnSpc>
                <a:spcPct val="150000"/>
              </a:lnSpc>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61670"/>
            <a:ext cx="10515600" cy="5516245"/>
          </a:xfrm>
        </p:spPr>
        <p:txBody>
          <a:bodyPr>
            <a:normAutofit fontScale="80000"/>
          </a:bodyPr>
          <a:p>
            <a:pPr fontAlgn="auto">
              <a:lnSpc>
                <a:spcPct val="150000"/>
              </a:lnSpc>
            </a:pPr>
            <a:r>
              <a:rPr lang="en-US"/>
              <a:t>基于统计的方法对特征选取的要求较高，需要从文本中选择对该项任务有影响的各种特征，并将这些特征加入到特征向量中。依据特定命名实体识别所面临的主要困难和所表现出的特性，考虑选择能有效反映该类实体特性的特征集合。主要做法是通过对训练语料所包含的语言信息进行统计和分析，从训练语料中挖掘出特征。有关特征可以分为具体的单词特征、上下文特征、词典及词性特征、停用词特征、核心词特征以及语义特征等。</a:t>
            </a:r>
            <a:endParaRPr lang="en-US"/>
          </a:p>
          <a:p>
            <a:pPr fontAlgn="auto">
              <a:lnSpc>
                <a:spcPct val="150000"/>
              </a:lnSpc>
            </a:pPr>
            <a:endParaRPr lang="en-US"/>
          </a:p>
          <a:p>
            <a:pPr fontAlgn="auto">
              <a:lnSpc>
                <a:spcPct val="150000"/>
              </a:lnSpc>
            </a:pPr>
            <a:r>
              <a:rPr lang="en-US"/>
              <a:t>基于统计的方法对语料库的依赖也比较大，而可以用来建设和评估命名实体识别系统的大规模通用语料库又比较少，这是此种方法的又一大制约。</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4030"/>
            <a:ext cx="10515600" cy="5683250"/>
          </a:xfrm>
        </p:spPr>
        <p:txBody>
          <a:bodyPr>
            <a:normAutofit lnSpcReduction="20000"/>
          </a:bodyPr>
          <a:p>
            <a:pPr fontAlgn="auto">
              <a:lnSpc>
                <a:spcPct val="150000"/>
              </a:lnSpc>
            </a:pPr>
            <a:r>
              <a:rPr lang="en-US"/>
              <a:t>3混合方法</a:t>
            </a:r>
            <a:endParaRPr lang="en-US"/>
          </a:p>
          <a:p>
            <a:pPr fontAlgn="auto">
              <a:lnSpc>
                <a:spcPct val="150000"/>
              </a:lnSpc>
            </a:pPr>
            <a:r>
              <a:rPr lang="en-US"/>
              <a:t>自然语言处理并不完全是一个随机过程,单独使用基于统计的方法使状态搜索空间非常庞大，必须借助规则知识提前进行过滤修剪处理。目前几乎没有单纯使用统计模型而不使用规则知识的命名实体识别系统，在很多情况下是使用混合方法：</a:t>
            </a:r>
            <a:endParaRPr lang="en-US"/>
          </a:p>
          <a:p>
            <a:pPr fontAlgn="auto">
              <a:lnSpc>
                <a:spcPct val="150000"/>
              </a:lnSpc>
            </a:pPr>
            <a:r>
              <a:rPr lang="en-US"/>
              <a:t>实体识别可以简单理解为一个序列标注问题：给定一个句子，为句子序列中的每一个字做标注。因为同是序列标注问题，除去实体识别之外，相同的技术也可以去解决诸如分词、词性标注等不同的自然语言处理问题。</a:t>
            </a:r>
            <a:endParaRPr lang="en-US"/>
          </a:p>
          <a:p>
            <a:pPr fontAlgn="auto">
              <a:lnSpc>
                <a:spcPct val="150000"/>
              </a:lnSpc>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Content Placeholder 2"/>
          <p:cNvSpPr>
            <a:spLocks noGrp="1"/>
          </p:cNvSpPr>
          <p:nvPr>
            <p:ph idx="1"/>
          </p:nvPr>
        </p:nvSpPr>
        <p:spPr>
          <a:xfrm>
            <a:off x="974725" y="459740"/>
            <a:ext cx="10325735" cy="5902325"/>
          </a:xfrm>
        </p:spPr>
        <p:txBody>
          <a:bodyPr anchor="t">
            <a:normAutofit/>
          </a:bodyPr>
          <a:p>
            <a:pPr>
              <a:lnSpc>
                <a:spcPct val="150000"/>
              </a:lnSpc>
              <a:spcBef>
                <a:spcPct val="0"/>
              </a:spcBef>
            </a:pPr>
            <a:r>
              <a:rPr lang="zh-CN" altLang="en-US" sz="2400">
                <a:solidFill>
                  <a:schemeClr val="tx1"/>
                </a:solidFill>
                <a:sym typeface="SimSun" charset="-122"/>
              </a:rPr>
              <a:t>说到序列标注直觉是会想到RNN的结构。现在大部分表现最好的实体识别或者词性标注算法基本都是biLSTM的套路。就算是上篇提到的关系抽取这种本来应该很适合CNN来做的文本分类的问题，我们也用了biGRU加字级别与句子级别的双重Attention结构解决掉了。就像Ruder在他的博客 Deep Learning for NLP Best Practices 里面说的，There has been a running joke in the NLP community that an LSTM with attention will yield state-of-the-art performance on any task.</a:t>
            </a:r>
            <a:endParaRPr lang="zh-CN" altLang="en-US" sz="2400">
              <a:solidFill>
                <a:schemeClr val="tx1"/>
              </a:solidFill>
              <a:sym typeface="SimSun" charset="-122"/>
            </a:endParaRPr>
          </a:p>
          <a:p>
            <a:pPr>
              <a:lnSpc>
                <a:spcPct val="150000"/>
              </a:lnSpc>
              <a:spcBef>
                <a:spcPct val="0"/>
              </a:spcBef>
            </a:pPr>
            <a:endParaRPr lang="zh-CN" altLang="en-US" sz="2000">
              <a:sym typeface="SimSun" charset="-122"/>
            </a:endParaRPr>
          </a:p>
          <a:p>
            <a:pPr>
              <a:lnSpc>
                <a:spcPct val="150000"/>
              </a:lnSpc>
              <a:spcBef>
                <a:spcPct val="0"/>
              </a:spcBef>
            </a:pPr>
            <a:endParaRPr lang="x-none" altLang="zh-CN"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干部领域的实体识别算法</a:t>
            </a:r>
            <a:endParaRPr lang="x-none" altLang="en-US"/>
          </a:p>
        </p:txBody>
      </p:sp>
      <p:sp>
        <p:nvSpPr>
          <p:cNvPr id="3" name="Content Placeholder 2"/>
          <p:cNvSpPr>
            <a:spLocks noGrp="1"/>
          </p:cNvSpPr>
          <p:nvPr>
            <p:ph idx="1"/>
          </p:nvPr>
        </p:nvSpPr>
        <p:spPr/>
        <p:txBody>
          <a:bodyPr/>
          <a:p>
            <a:r>
              <a:rPr lang="x-none" altLang="en-US"/>
              <a:t>领域内的实体识别往往对精度要求比较高，这是通用领域的NER模型所欠缺的，为此我们的策略是采用混合模型：</a:t>
            </a:r>
            <a:endParaRPr lang="x-none" altLang="en-US"/>
          </a:p>
          <a:p>
            <a:r>
              <a:rPr lang="x-none" altLang="en-US"/>
              <a:t>通用领域NER模型+领域NER模型</a:t>
            </a:r>
            <a:endParaRPr lang="x-none" altLang="en-US"/>
          </a:p>
          <a:p>
            <a:r>
              <a:rPr lang="x-none" altLang="en-US"/>
              <a:t>结合使用通用领域NER模型的好处就是省去构造大量标记数据的工作以及训练测试模型的工作。此模型能帮我们初步识别句子中的有效实体，但还不足以精确识别出所有的领域实体。虽然可以采用添加用户词典的方式，但词典的维护，覆盖率也是个问题，尤其当词典中数据达到一定量后，</a:t>
            </a:r>
            <a:endParaRPr lang="x-none"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21000">
                      <a:srgbClr val="53575C"/>
                    </a:gs>
                    <a:gs pos="88000">
                      <a:srgbClr val="C5C7CA"/>
                    </a:gs>
                  </a:gsLst>
                  <a:lin ang="5400000"/>
                </a:gradFill>
                <a:effectLst/>
              </a:rPr>
              <a:t>知识图谱有哪些用途？</a:t>
            </a:r>
            <a:endParaRPr lang="en-US">
              <a:gradFill>
                <a:gsLst>
                  <a:gs pos="21000">
                    <a:srgbClr val="53575C"/>
                  </a:gs>
                  <a:gs pos="88000">
                    <a:srgbClr val="C5C7CA"/>
                  </a:gs>
                </a:gsLst>
                <a:lin ang="5400000"/>
              </a:gradFill>
              <a:effectLst/>
            </a:endParaRPr>
          </a:p>
        </p:txBody>
      </p:sp>
      <p:sp>
        <p:nvSpPr>
          <p:cNvPr id="3" name="Content Placeholder 2"/>
          <p:cNvSpPr>
            <a:spLocks noGrp="1"/>
          </p:cNvSpPr>
          <p:nvPr>
            <p:ph idx="1"/>
          </p:nvPr>
        </p:nvSpPr>
        <p:spPr/>
        <p:txBody>
          <a:bodyPr/>
          <a:p>
            <a:endParaRPr lang="en-US"/>
          </a:p>
          <a:p>
            <a:r>
              <a:rPr lang="en-US"/>
              <a:t>用来搜索，Google提出知识图谱的初衷；</a:t>
            </a:r>
            <a:endParaRPr lang="en-US"/>
          </a:p>
          <a:p>
            <a:endParaRPr lang="en-US"/>
          </a:p>
          <a:p>
            <a:r>
              <a:rPr lang="en-US"/>
              <a:t>用来做问答，</a:t>
            </a:r>
            <a:r>
              <a:rPr lang="x-none" altLang="en-US"/>
              <a:t>比如 </a:t>
            </a:r>
            <a:r>
              <a:rPr lang="en-US"/>
              <a:t>IBM Watson</a:t>
            </a:r>
            <a:endParaRPr lang="en-US"/>
          </a:p>
          <a:p>
            <a:endParaRPr lang="en-US"/>
          </a:p>
          <a:p>
            <a:r>
              <a:rPr lang="en-US"/>
              <a:t>聊天机器人，比如说微软的小冰</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gradFill>
                  <a:gsLst>
                    <a:gs pos="21000">
                      <a:srgbClr val="53575C"/>
                    </a:gs>
                    <a:gs pos="88000">
                      <a:srgbClr val="C5C7CA"/>
                    </a:gs>
                  </a:gsLst>
                  <a:lin ang="5400000"/>
                </a:gradFill>
                <a:effectLst/>
                <a:sym typeface="+mn-ea"/>
              </a:rPr>
              <a:t>二、智能问答</a:t>
            </a:r>
            <a:endParaRPr lang="x-none" altLang="en-US">
              <a:gradFill>
                <a:gsLst>
                  <a:gs pos="21000">
                    <a:srgbClr val="53575C"/>
                  </a:gs>
                  <a:gs pos="88000">
                    <a:srgbClr val="C5C7CA"/>
                  </a:gs>
                </a:gsLst>
                <a:lin ang="5400000"/>
              </a:gradFill>
              <a:effectLst/>
              <a:sym typeface="+mn-ea"/>
            </a:endParaRPr>
          </a:p>
          <a:p>
            <a:endParaRPr lang="en-US"/>
          </a:p>
        </p:txBody>
      </p:sp>
      <p:sp>
        <p:nvSpPr>
          <p:cNvPr id="3" name="Content Placeholder 2"/>
          <p:cNvSpPr>
            <a:spLocks noGrp="1"/>
          </p:cNvSpPr>
          <p:nvPr>
            <p:ph idx="1"/>
          </p:nvPr>
        </p:nvSpPr>
        <p:spPr/>
        <p:txBody>
          <a:bodyPr/>
          <a:p>
            <a:endParaRPr lang="en-US"/>
          </a:p>
          <a:p>
            <a:pPr indent="338455" fontAlgn="auto">
              <a:lnSpc>
                <a:spcPct val="150000"/>
              </a:lnSpc>
            </a:pPr>
            <a:r>
              <a:rPr lang="en-US"/>
              <a:t>智能问答是指用户以自然语言提问的形式提出信息查询需求，系统依据对问题的分析，从数据资源中自动找出准确的答案。</a:t>
            </a:r>
            <a:endParaRPr lang="en-US"/>
          </a:p>
          <a:p>
            <a:pPr indent="338455" fontAlgn="auto">
              <a:lnSpc>
                <a:spcPct val="150000"/>
              </a:lnSpc>
            </a:pPr>
            <a:endParaRPr lang="en-US"/>
          </a:p>
          <a:p>
            <a:pPr indent="338455" fontAlgn="auto">
              <a:lnSpc>
                <a:spcPct val="150000"/>
              </a:lnSpc>
            </a:pPr>
            <a:r>
              <a:rPr lang="x-none" altLang="en-US"/>
              <a:t>智能问答依赖的两大关键技术：</a:t>
            </a:r>
            <a:endParaRPr lang="x-none" altLang="en-US"/>
          </a:p>
          <a:p>
            <a:pPr indent="0" fontAlgn="auto">
              <a:lnSpc>
                <a:spcPct val="150000"/>
              </a:lnSpc>
              <a:buNone/>
            </a:pPr>
            <a:r>
              <a:rPr lang="x-none" altLang="en-US"/>
              <a:t>	大量高质量的知识库、强大的自然语言处理技术</a:t>
            </a:r>
            <a:endParaRPr lang="x-none"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智能问答的流程：</a:t>
            </a:r>
            <a:endParaRPr lang="x-none" altLang="en-US"/>
          </a:p>
        </p:txBody>
      </p:sp>
      <p:sp>
        <p:nvSpPr>
          <p:cNvPr id="4" name="Rounded Rectangle 3"/>
          <p:cNvSpPr/>
          <p:nvPr/>
        </p:nvSpPr>
        <p:spPr>
          <a:xfrm>
            <a:off x="1231265" y="2095500"/>
            <a:ext cx="2200275"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sym typeface="+mn-ea"/>
              </a:rPr>
              <a:t>文本输入</a:t>
            </a:r>
            <a:endParaRPr lang="en-US"/>
          </a:p>
        </p:txBody>
      </p:sp>
      <p:sp>
        <p:nvSpPr>
          <p:cNvPr id="5" name="Right Arrow 4"/>
          <p:cNvSpPr/>
          <p:nvPr/>
        </p:nvSpPr>
        <p:spPr>
          <a:xfrm>
            <a:off x="3830955" y="2314575"/>
            <a:ext cx="866775" cy="349250"/>
          </a:xfrm>
          <a:prstGeom prst="rightArrow">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6" name="Rounded Rectangle 5"/>
          <p:cNvSpPr/>
          <p:nvPr/>
        </p:nvSpPr>
        <p:spPr>
          <a:xfrm>
            <a:off x="5033010" y="2092960"/>
            <a:ext cx="2187575"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sym typeface="+mn-ea"/>
              </a:rPr>
              <a:t>自然语言解析</a:t>
            </a:r>
            <a:endParaRPr lang="en-US"/>
          </a:p>
        </p:txBody>
      </p:sp>
      <p:sp>
        <p:nvSpPr>
          <p:cNvPr id="7" name="Right Arrow 6"/>
          <p:cNvSpPr/>
          <p:nvPr/>
        </p:nvSpPr>
        <p:spPr>
          <a:xfrm>
            <a:off x="7658735" y="2325370"/>
            <a:ext cx="866775" cy="34925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9123045" y="2275840"/>
            <a:ext cx="1824355" cy="2653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t>用户意图理解</a:t>
            </a:r>
            <a:endParaRPr lang="x-none" altLang="en-US"/>
          </a:p>
        </p:txBody>
      </p:sp>
      <p:sp>
        <p:nvSpPr>
          <p:cNvPr id="9" name="Left Arrow 8"/>
          <p:cNvSpPr/>
          <p:nvPr/>
        </p:nvSpPr>
        <p:spPr>
          <a:xfrm>
            <a:off x="7700010" y="4346575"/>
            <a:ext cx="880110" cy="323850"/>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5292090" y="3997325"/>
            <a:ext cx="1812290" cy="1268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t>候选答案生成并排序</a:t>
            </a:r>
            <a:endParaRPr lang="x-none" altLang="en-US"/>
          </a:p>
        </p:txBody>
      </p:sp>
      <p:sp>
        <p:nvSpPr>
          <p:cNvPr id="11" name="Rounded Rectangle 10"/>
          <p:cNvSpPr/>
          <p:nvPr/>
        </p:nvSpPr>
        <p:spPr>
          <a:xfrm>
            <a:off x="1345565" y="4011295"/>
            <a:ext cx="1979930" cy="1318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a:sym typeface="+mn-ea"/>
              </a:rPr>
              <a:t>结果查询与返回</a:t>
            </a:r>
            <a:endParaRPr lang="en-US"/>
          </a:p>
        </p:txBody>
      </p:sp>
      <p:sp>
        <p:nvSpPr>
          <p:cNvPr id="13" name="Left Arrow 12"/>
          <p:cNvSpPr/>
          <p:nvPr/>
        </p:nvSpPr>
        <p:spPr>
          <a:xfrm>
            <a:off x="3815080" y="4344035"/>
            <a:ext cx="880110" cy="323850"/>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gradFill>
                  <a:gsLst>
                    <a:gs pos="21000">
                      <a:srgbClr val="53575C"/>
                    </a:gs>
                    <a:gs pos="88000">
                      <a:srgbClr val="C5C7CA"/>
                    </a:gs>
                  </a:gsLst>
                  <a:lin ang="5400000"/>
                </a:gradFill>
              </a:rPr>
              <a:t>智能问答的主流方法</a:t>
            </a:r>
            <a:endParaRPr lang="en-US">
              <a:gradFill>
                <a:gsLst>
                  <a:gs pos="21000">
                    <a:srgbClr val="53575C"/>
                  </a:gs>
                  <a:gs pos="88000">
                    <a:srgbClr val="C5C7CA"/>
                  </a:gs>
                </a:gsLst>
                <a:lin ang="5400000"/>
              </a:gradFill>
            </a:endParaRPr>
          </a:p>
        </p:txBody>
      </p:sp>
      <p:sp>
        <p:nvSpPr>
          <p:cNvPr id="3" name="Content Placeholder 2"/>
          <p:cNvSpPr>
            <a:spLocks noGrp="1"/>
          </p:cNvSpPr>
          <p:nvPr>
            <p:ph idx="1"/>
          </p:nvPr>
        </p:nvSpPr>
        <p:spPr/>
        <p:txBody>
          <a:bodyPr/>
          <a:p>
            <a:pPr fontAlgn="auto">
              <a:lnSpc>
                <a:spcPct val="150000"/>
              </a:lnSpc>
            </a:pPr>
            <a:r>
              <a:rPr lang="en-US"/>
              <a:t>第一个是基于信息检索的方法，</a:t>
            </a:r>
            <a:endParaRPr lang="en-US"/>
          </a:p>
          <a:p>
            <a:pPr fontAlgn="auto">
              <a:lnSpc>
                <a:spcPct val="150000"/>
              </a:lnSpc>
            </a:pPr>
            <a:r>
              <a:rPr lang="en-US"/>
              <a:t>第二个是基于语义分析的方法，</a:t>
            </a:r>
            <a:endParaRPr lang="en-US"/>
          </a:p>
          <a:p>
            <a:pPr fontAlgn="auto">
              <a:lnSpc>
                <a:spcPct val="150000"/>
              </a:lnSpc>
            </a:pPr>
            <a:r>
              <a:rPr lang="en-US"/>
              <a:t>第三个是基于</a:t>
            </a:r>
            <a:r>
              <a:rPr lang="x-none" altLang="en-US"/>
              <a:t>向量建模</a:t>
            </a:r>
            <a:r>
              <a:rPr lang="en-US"/>
              <a:t>方法，</a:t>
            </a:r>
            <a:endParaRPr lang="en-US"/>
          </a:p>
          <a:p>
            <a:pPr fontAlgn="auto">
              <a:lnSpc>
                <a:spcPct val="150000"/>
              </a:lnSpc>
            </a:pPr>
            <a:r>
              <a:rPr lang="x-none" altLang="en-US"/>
              <a:t>第四个是</a:t>
            </a:r>
            <a:r>
              <a:rPr lang="en-US"/>
              <a:t>基于深度学习的方法。</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lnSpc>
                <a:spcPct val="160000"/>
              </a:lnSpc>
            </a:pPr>
            <a:r>
              <a:rPr lang="en-US">
                <a:gradFill>
                  <a:gsLst>
                    <a:gs pos="21000">
                      <a:srgbClr val="53575C"/>
                    </a:gs>
                    <a:gs pos="88000">
                      <a:srgbClr val="C5C7CA"/>
                    </a:gs>
                  </a:gsLst>
                  <a:lin ang="5400000"/>
                </a:gradFill>
                <a:sym typeface="+mn-ea"/>
              </a:rPr>
              <a:t>基于</a:t>
            </a:r>
            <a:r>
              <a:rPr lang="x-none" altLang="en-US">
                <a:gradFill>
                  <a:gsLst>
                    <a:gs pos="21000">
                      <a:srgbClr val="53575C"/>
                    </a:gs>
                    <a:gs pos="88000">
                      <a:srgbClr val="C5C7CA"/>
                    </a:gs>
                  </a:gsLst>
                  <a:lin ang="5400000"/>
                </a:gradFill>
                <a:sym typeface="+mn-ea"/>
              </a:rPr>
              <a:t>语义</a:t>
            </a:r>
            <a:r>
              <a:rPr lang="en-US">
                <a:gradFill>
                  <a:gsLst>
                    <a:gs pos="21000">
                      <a:srgbClr val="53575C"/>
                    </a:gs>
                    <a:gs pos="88000">
                      <a:srgbClr val="C5C7CA"/>
                    </a:gs>
                  </a:gsLst>
                  <a:lin ang="5400000"/>
                </a:gradFill>
                <a:sym typeface="+mn-ea"/>
              </a:rPr>
              <a:t>的方法</a:t>
            </a:r>
            <a:endParaRPr lang="en-US">
              <a:gradFill>
                <a:gsLst>
                  <a:gs pos="21000">
                    <a:srgbClr val="53575C"/>
                  </a:gs>
                  <a:gs pos="88000">
                    <a:srgbClr val="C5C7CA"/>
                  </a:gs>
                </a:gsLst>
                <a:lin ang="5400000"/>
              </a:gradFill>
              <a:effectLst/>
            </a:endParaRPr>
          </a:p>
          <a:p>
            <a:endParaRPr lang="en-US"/>
          </a:p>
        </p:txBody>
      </p:sp>
      <p:sp>
        <p:nvSpPr>
          <p:cNvPr id="3" name="Content Placeholder 2"/>
          <p:cNvSpPr>
            <a:spLocks noGrp="1"/>
          </p:cNvSpPr>
          <p:nvPr>
            <p:ph idx="1"/>
          </p:nvPr>
        </p:nvSpPr>
        <p:spPr/>
        <p:txBody>
          <a:bodyPr>
            <a:normAutofit lnSpcReduction="20000"/>
          </a:bodyPr>
          <a:p>
            <a:pPr fontAlgn="auto">
              <a:lnSpc>
                <a:spcPct val="150000"/>
              </a:lnSpc>
            </a:pPr>
            <a:r>
              <a:rPr lang="en-US"/>
              <a:t>这个方法非常直观，它和人的理解非常相似，就是把自然语言的一个问句，按照特定的语法或语言的规则去进行解析，形成一个</a:t>
            </a:r>
            <a:r>
              <a:rPr lang="en-US">
                <a:solidFill>
                  <a:schemeClr val="accent6"/>
                </a:solidFill>
              </a:rPr>
              <a:t>语义的表达式</a:t>
            </a:r>
            <a:r>
              <a:rPr lang="en-US"/>
              <a:t>，用这个表达式可以明确的去描绘你的意图，然后就可以非常方便的转换成为一种查询语言</a:t>
            </a:r>
            <a:r>
              <a:rPr lang="x-none" altLang="en-US"/>
              <a:t>。</a:t>
            </a:r>
            <a:endParaRPr lang="x-none" altLang="en-US"/>
          </a:p>
          <a:p>
            <a:pPr marL="0" indent="0">
              <a:buNone/>
            </a:pPr>
            <a:endParaRPr lang="x-none"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61720"/>
            <a:ext cx="10515600" cy="5115560"/>
          </a:xfrm>
        </p:spPr>
        <p:txBody>
          <a:bodyPr/>
          <a:p>
            <a:pPr fontAlgn="auto">
              <a:lnSpc>
                <a:spcPct val="150000"/>
              </a:lnSpc>
            </a:pPr>
            <a:r>
              <a:rPr lang="x-none" altLang="en-US">
                <a:sym typeface="+mn-ea"/>
              </a:rPr>
              <a:t>常用的方法就是利用组合范畴语法（CCG）的方式，这种语法最核心的就是</a:t>
            </a:r>
            <a:r>
              <a:rPr lang="x-none" altLang="en-US" sz="3200">
                <a:solidFill>
                  <a:schemeClr val="accent6"/>
                </a:solidFill>
                <a:sym typeface="+mn-ea"/>
              </a:rPr>
              <a:t>词汇</a:t>
            </a:r>
            <a:r>
              <a:rPr lang="x-none" altLang="en-US">
                <a:sym typeface="+mn-ea"/>
              </a:rPr>
              <a:t>，首先我们还是自然语言处理去做</a:t>
            </a:r>
            <a:r>
              <a:rPr lang="x-none" altLang="en-US" sz="3200">
                <a:solidFill>
                  <a:schemeClr val="accent6"/>
                </a:solidFill>
                <a:sym typeface="+mn-ea"/>
              </a:rPr>
              <a:t>映射</a:t>
            </a:r>
            <a:r>
              <a:rPr lang="x-none" altLang="en-US">
                <a:sym typeface="+mn-ea"/>
              </a:rPr>
              <a:t>得到词汇，然后再用语法的规则把这些词汇进行语义上的组合，最终得到语义表达式。</a:t>
            </a:r>
            <a:endParaRPr lang="x-none" altLang="en-US"/>
          </a:p>
          <a:p>
            <a:pPr fontAlgn="auto">
              <a:lnSpc>
                <a:spcPct val="150000"/>
              </a:lnSpc>
            </a:pPr>
            <a:r>
              <a:rPr lang="x-none" altLang="en-US">
                <a:sym typeface="+mn-ea"/>
              </a:rPr>
              <a:t>这里面有一个难点，就是中文的自然语言分析尤其是语义分析的</a:t>
            </a:r>
            <a:r>
              <a:rPr lang="x-none" altLang="en-US" sz="3200">
                <a:solidFill>
                  <a:schemeClr val="accent6"/>
                </a:solidFill>
                <a:sym typeface="+mn-ea"/>
              </a:rPr>
              <a:t>准确率</a:t>
            </a:r>
            <a:r>
              <a:rPr lang="x-none" altLang="en-US">
                <a:sym typeface="+mn-ea"/>
              </a:rPr>
              <a:t>，很难达到工业可用的级别，一般通常还是在50%以内，所以这是语义分析方法很难的一个问题。</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21000">
                      <a:srgbClr val="53575C"/>
                    </a:gs>
                    <a:gs pos="88000">
                      <a:srgbClr val="C5C7CA"/>
                    </a:gs>
                  </a:gsLst>
                  <a:lin ang="5400000"/>
                </a:gradFill>
                <a:effectLst/>
              </a:rPr>
              <a:t>基于信息检索的方法</a:t>
            </a:r>
            <a:endParaRPr lang="en-US">
              <a:gradFill>
                <a:gsLst>
                  <a:gs pos="21000">
                    <a:srgbClr val="53575C"/>
                  </a:gs>
                  <a:gs pos="88000">
                    <a:srgbClr val="C5C7CA"/>
                  </a:gs>
                </a:gsLst>
                <a:lin ang="5400000"/>
              </a:gradFill>
              <a:effectLst/>
            </a:endParaRPr>
          </a:p>
        </p:txBody>
      </p:sp>
      <p:sp>
        <p:nvSpPr>
          <p:cNvPr id="3" name="Content Placeholder 2"/>
          <p:cNvSpPr>
            <a:spLocks noGrp="1"/>
          </p:cNvSpPr>
          <p:nvPr>
            <p:ph idx="1"/>
          </p:nvPr>
        </p:nvSpPr>
        <p:spPr/>
        <p:txBody>
          <a:bodyPr>
            <a:normAutofit lnSpcReduction="20000"/>
          </a:bodyPr>
          <a:p>
            <a:pPr fontAlgn="auto">
              <a:lnSpc>
                <a:spcPct val="150000"/>
              </a:lnSpc>
            </a:pPr>
            <a:r>
              <a:rPr lang="en-US"/>
              <a:t>首先利用分词、</a:t>
            </a:r>
            <a:r>
              <a:rPr lang="x-none" altLang="en-US"/>
              <a:t>词性标注，</a:t>
            </a:r>
            <a:r>
              <a:rPr lang="en-US"/>
              <a:t>命名实体识别等相关NLP工具去对问句进行解析，得到</a:t>
            </a:r>
            <a:r>
              <a:rPr lang="en-US" sz="3200">
                <a:solidFill>
                  <a:schemeClr val="accent6"/>
                </a:solidFill>
              </a:rPr>
              <a:t>中间的关键词</a:t>
            </a:r>
            <a:r>
              <a:rPr lang="en-US"/>
              <a:t>，进一步得到实体，得到这些关键词和实体之后，再去资源库里进行检索。</a:t>
            </a:r>
            <a:endParaRPr lang="en-US"/>
          </a:p>
          <a:p>
            <a:pPr fontAlgn="auto">
              <a:lnSpc>
                <a:spcPct val="150000"/>
              </a:lnSpc>
            </a:pPr>
            <a:r>
              <a:rPr lang="en-US"/>
              <a:t>它有个缺点</a:t>
            </a:r>
            <a:r>
              <a:rPr lang="x-none" altLang="en-US"/>
              <a:t>，</a:t>
            </a:r>
            <a:r>
              <a:rPr lang="en-US"/>
              <a:t>它要求你的答案必须至少</a:t>
            </a:r>
            <a:r>
              <a:rPr lang="en-US" sz="3200">
                <a:solidFill>
                  <a:schemeClr val="accent6"/>
                </a:solidFill>
              </a:rPr>
              <a:t>包含</a:t>
            </a:r>
            <a:r>
              <a:rPr lang="en-US"/>
              <a:t>问句中的一个字或词，</a:t>
            </a:r>
            <a:r>
              <a:rPr lang="x-none" altLang="en-US"/>
              <a:t>需要通过解析出的关键词做检索，</a:t>
            </a:r>
            <a:r>
              <a:rPr lang="en-US"/>
              <a:t>所以查全率方面相对会比较低。</a:t>
            </a:r>
            <a:r>
              <a:rPr lang="x-none" altLang="en-US"/>
              <a:t>而且，对解析的能力要求较高，如果实体识别不准确则查询会受到很大干扰。</a:t>
            </a:r>
            <a:endParaRPr lang="x-none" alt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5236</Words>
  <Application>Kingsoft Office WPP</Application>
  <PresentationFormat>Widescreen</PresentationFormat>
  <Paragraphs>255</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Theme</vt:lpstr>
      <vt:lpstr>面向知识图谱的智能问答系统</vt:lpstr>
      <vt:lpstr>一、什么是知识图谱？</vt:lpstr>
      <vt:lpstr>知识图谱有哪些用途？</vt:lpstr>
      <vt:lpstr>二、智能问答</vt:lpstr>
      <vt:lpstr>智能问答的流程：</vt:lpstr>
      <vt:lpstr>智能问答的主流方法</vt:lpstr>
      <vt:lpstr>基于语义的方法</vt:lpstr>
      <vt:lpstr>PowerPoint 演示文稿</vt:lpstr>
      <vt:lpstr>基于信息检索的方法</vt:lpstr>
      <vt:lpstr>PowerPoint 演示文稿</vt:lpstr>
      <vt:lpstr>我们的方法：基于检索+知识图谱的方案</vt:lpstr>
      <vt:lpstr>PowerPoint 演示文稿</vt:lpstr>
      <vt:lpstr>PowerPoint 演示文稿</vt:lpstr>
      <vt:lpstr>PowerPoint 演示文稿</vt:lpstr>
      <vt:lpstr>PowerPoint 演示文稿</vt:lpstr>
      <vt:lpstr>PowerPoint 演示文稿</vt:lpstr>
      <vt:lpstr>PowerPoint 演示文稿</vt:lpstr>
      <vt:lpstr>实体链接关键技术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问答系统</dc:title>
  <dc:creator/>
  <cp:lastModifiedBy>jfd</cp:lastModifiedBy>
  <cp:revision>157</cp:revision>
  <dcterms:created xsi:type="dcterms:W3CDTF">2018-03-26T12:19:19Z</dcterms:created>
  <dcterms:modified xsi:type="dcterms:W3CDTF">2018-03-26T12:19:19Z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