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gzBlfap67ETYg4wiVqWfYpy91w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B17636-DBB4-4606-9A2D-12455418466D}">
  <a:tblStyle styleId="{DFB17636-DBB4-4606-9A2D-12455418466D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수학적으로 비유하자면 집합에 비유됨</a:t>
            </a:r>
            <a:endParaRPr/>
          </a:p>
        </p:txBody>
      </p:sp>
      <p:sp>
        <p:nvSpPr>
          <p:cNvPr id="303" name="Google Shape;30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en-US" sz="1200">
                <a:latin typeface="Malgun Gothic"/>
                <a:ea typeface="Malgun Gothic"/>
                <a:cs typeface="Malgun Gothic"/>
                <a:sym typeface="Malgun Gothic"/>
              </a:rPr>
              <a:t>그 밖에 매개변수 생성자 부분에 SortedSet, SortedMap이 사용되는 방법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이라고 밑에 멘트가 더 있었는데 뭔 말이지?ㅎ</a:t>
            </a:r>
            <a:endParaRPr/>
          </a:p>
        </p:txBody>
      </p:sp>
      <p:sp>
        <p:nvSpPr>
          <p:cNvPr id="520" name="Google Shape;520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95a30f42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95a30f42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895a30f42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9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9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9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90000"/>
              </a:lnSpc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5" name="Google Shape;1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4"/>
          <p:cNvGrpSpPr/>
          <p:nvPr/>
        </p:nvGrpSpPr>
        <p:grpSpPr>
          <a:xfrm>
            <a:off x="2693988" y="1466850"/>
            <a:ext cx="6786562" cy="4122738"/>
            <a:chOff x="3413702" y="746702"/>
            <a:chExt cx="5364596" cy="5364596"/>
          </a:xfrm>
        </p:grpSpPr>
        <p:sp>
          <p:nvSpPr>
            <p:cNvPr id="21" name="Google Shape;21;p34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22" name="Google Shape;22;p34"/>
            <p:cNvSpPr/>
            <p:nvPr/>
          </p:nvSpPr>
          <p:spPr>
            <a:xfrm>
              <a:off x="3541699" y="928483"/>
              <a:ext cx="5122405" cy="50010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-US" sz="6000" u="none" cap="none" strike="noStrike">
                  <a:solidFill>
                    <a:schemeClr val="dk2"/>
                  </a:solidFill>
                  <a:latin typeface="Gulim"/>
                  <a:ea typeface="Gulim"/>
                  <a:cs typeface="Gulim"/>
                  <a:sym typeface="Gulim"/>
                </a:rPr>
                <a:t>이벤트와</a:t>
              </a:r>
              <a:endParaRPr b="1" i="0" sz="6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-US" sz="6000" u="none" cap="none" strike="noStrike">
                  <a:solidFill>
                    <a:schemeClr val="dk2"/>
                  </a:solidFill>
                  <a:latin typeface="Gulim"/>
                  <a:ea typeface="Gulim"/>
                  <a:cs typeface="Gulim"/>
                  <a:sym typeface="Gulim"/>
                </a:rPr>
                <a:t>내부클래스</a:t>
              </a:r>
              <a:endParaRPr b="1" i="0" sz="60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사용자 지정 레이아웃">
  <p:cSld name="7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사용자 지정 레이아웃">
  <p:cSld name="4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6"/>
          <p:cNvPicPr preferRelativeResize="0"/>
          <p:nvPr/>
        </p:nvPicPr>
        <p:blipFill rotWithShape="1">
          <a:blip r:embed="rId3">
            <a:alphaModFix/>
          </a:blip>
          <a:srcRect b="0" l="0" r="25220" t="9468"/>
          <a:stretch/>
        </p:blipFill>
        <p:spPr>
          <a:xfrm>
            <a:off x="0" y="650875"/>
            <a:ext cx="9180513" cy="62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31" name="Google Shape;31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컬렉션</a:t>
              </a:r>
              <a:endParaRPr b="1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(Collection)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2999929" y="3840832"/>
            <a:ext cx="8842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ArrayList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2999929" y="4148807"/>
            <a:ext cx="6192837" cy="136842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1127448" y="3356992"/>
            <a:ext cx="41878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List&lt;E&gt; list = new ArrayList&lt;E&gt;();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8" name="Google Shape;238;p9"/>
          <p:cNvGraphicFramePr/>
          <p:nvPr/>
        </p:nvGraphicFramePr>
        <p:xfrm>
          <a:off x="3655566" y="43647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482450"/>
                <a:gridCol w="482450"/>
                <a:gridCol w="482450"/>
                <a:gridCol w="482450"/>
                <a:gridCol w="482450"/>
                <a:gridCol w="482450"/>
                <a:gridCol w="482450"/>
                <a:gridCol w="482450"/>
                <a:gridCol w="482450"/>
                <a:gridCol w="48245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9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9"/>
          <p:cNvSpPr txBox="1"/>
          <p:nvPr/>
        </p:nvSpPr>
        <p:spPr>
          <a:xfrm>
            <a:off x="4087366" y="5106069"/>
            <a:ext cx="390683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 타입의 객체 10개를 저장할 수 있는 공간 생성(배열)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9"/>
          <p:cNvSpPr txBox="1"/>
          <p:nvPr/>
        </p:nvSpPr>
        <p:spPr>
          <a:xfrm>
            <a:off x="1631504" y="6078662"/>
            <a:ext cx="88804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동기화 : 하나의 자원(데이터)에 대해 여러 스레드가 접근 하려 할 때 한 시점에서 하나의 스레드만 사용할 수 있도록 하는 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1125538" y="1052513"/>
            <a:ext cx="19351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ArrayList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1128256" y="1604962"/>
            <a:ext cx="9961563" cy="153613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List의 후손으로 초기 저장 용량은 10으로 자동 설정되며 따로 지정도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용량을 초과한 객체들이 들어오면 자동으로 늘어나며 고정도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동기화(Synchronized)를 제공하지 않음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1125538" y="1052513"/>
            <a:ext cx="15756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Vector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1128256" y="1604961"/>
            <a:ext cx="9961563" cy="153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List의 후손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ArrayList와 동등하지만 동기화(Synchronized)를 제공한다는 점이 ArrayList와 차이점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List 객체들 중에서 가장 성능이 좋지 않음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3071813" y="3837781"/>
            <a:ext cx="7000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Vector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3071813" y="4145756"/>
            <a:ext cx="2879725" cy="136842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2" name="Google Shape;252;p10"/>
          <p:cNvGraphicFramePr/>
          <p:nvPr/>
        </p:nvGraphicFramePr>
        <p:xfrm>
          <a:off x="3359150" y="44346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781050"/>
                <a:gridCol w="781050"/>
                <a:gridCol w="781050"/>
              </a:tblGrid>
              <a:tr h="35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n-1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10"/>
          <p:cNvSpPr/>
          <p:nvPr/>
        </p:nvSpPr>
        <p:spPr>
          <a:xfrm>
            <a:off x="7104063" y="4001293"/>
            <a:ext cx="1800225" cy="70961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스레드1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7119938" y="5023643"/>
            <a:ext cx="1800225" cy="70961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스레드2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5" name="Google Shape;255;p10"/>
          <p:cNvCxnSpPr>
            <a:stCxn id="253" idx="2"/>
          </p:cNvCxnSpPr>
          <p:nvPr/>
        </p:nvCxnSpPr>
        <p:spPr>
          <a:xfrm flipH="1">
            <a:off x="6192963" y="4356100"/>
            <a:ext cx="9111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256" name="Google Shape;256;p10"/>
          <p:cNvCxnSpPr/>
          <p:nvPr/>
        </p:nvCxnSpPr>
        <p:spPr>
          <a:xfrm flipH="1">
            <a:off x="6192838" y="5390356"/>
            <a:ext cx="911225" cy="63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257" name="Google Shape;257;p10"/>
          <p:cNvSpPr/>
          <p:nvPr/>
        </p:nvSpPr>
        <p:spPr>
          <a:xfrm>
            <a:off x="6532563" y="4169568"/>
            <a:ext cx="369887" cy="371475"/>
          </a:xfrm>
          <a:prstGeom prst="donut">
            <a:avLst>
              <a:gd fmla="val 9489" name="adj"/>
            </a:avLst>
          </a:prstGeom>
          <a:solidFill>
            <a:srgbClr val="0614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6442075" y="5118893"/>
            <a:ext cx="550863" cy="552450"/>
          </a:xfrm>
          <a:prstGeom prst="mathMultiply">
            <a:avLst>
              <a:gd fmla="val 8579" name="adj1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1"/>
          <p:cNvSpPr txBox="1"/>
          <p:nvPr/>
        </p:nvSpPr>
        <p:spPr>
          <a:xfrm>
            <a:off x="1125538" y="1052513"/>
            <a:ext cx="21018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LinkedList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1128256" y="1604961"/>
            <a:ext cx="9961563" cy="153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List의 후손으로, 인접 참조를 링크해 체인처럼 관리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인덱스에서 객체를 제거하거나 추가하게 되면 바로 앞/뒤 링크만 변경하면 되기 때문에 객체 삭제와 삽입이 빈번하게 일어나는 곳에서는 ArrayList보다 성능이 좋음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2208213" y="3716362"/>
            <a:ext cx="7848600" cy="2520950"/>
          </a:xfrm>
          <a:prstGeom prst="rect">
            <a:avLst/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1"/>
          <p:cNvSpPr txBox="1"/>
          <p:nvPr/>
        </p:nvSpPr>
        <p:spPr>
          <a:xfrm>
            <a:off x="2135188" y="3306787"/>
            <a:ext cx="10429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2495550" y="3987825"/>
            <a:ext cx="7272338" cy="152876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1"/>
          <p:cNvSpPr txBox="1"/>
          <p:nvPr/>
        </p:nvSpPr>
        <p:spPr>
          <a:xfrm>
            <a:off x="2825750" y="4022750"/>
            <a:ext cx="2573338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LinkedList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0" name="Google Shape;270;p11"/>
          <p:cNvGraphicFramePr/>
          <p:nvPr/>
        </p:nvGraphicFramePr>
        <p:xfrm>
          <a:off x="2960688" y="4375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654050"/>
              </a:tblGrid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11"/>
          <p:cNvSpPr/>
          <p:nvPr/>
        </p:nvSpPr>
        <p:spPr>
          <a:xfrm>
            <a:off x="3248025" y="5702325"/>
            <a:ext cx="792163" cy="287337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1"/>
          <p:cNvSpPr/>
          <p:nvPr/>
        </p:nvSpPr>
        <p:spPr>
          <a:xfrm>
            <a:off x="4891088" y="5702325"/>
            <a:ext cx="792162" cy="287337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6783388" y="5702325"/>
            <a:ext cx="790575" cy="287337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8562975" y="5702325"/>
            <a:ext cx="792163" cy="287337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11"/>
          <p:cNvCxnSpPr>
            <a:endCxn id="271" idx="0"/>
          </p:cNvCxnSpPr>
          <p:nvPr/>
        </p:nvCxnSpPr>
        <p:spPr>
          <a:xfrm>
            <a:off x="3247207" y="5268825"/>
            <a:ext cx="396900" cy="4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76" name="Google Shape;276;p11"/>
          <p:cNvCxnSpPr>
            <a:endCxn id="272" idx="0"/>
          </p:cNvCxnSpPr>
          <p:nvPr/>
        </p:nvCxnSpPr>
        <p:spPr>
          <a:xfrm>
            <a:off x="4747469" y="5268825"/>
            <a:ext cx="539700" cy="4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77" name="Google Shape;277;p11"/>
          <p:cNvCxnSpPr>
            <a:endCxn id="273" idx="0"/>
          </p:cNvCxnSpPr>
          <p:nvPr/>
        </p:nvCxnSpPr>
        <p:spPr>
          <a:xfrm>
            <a:off x="6135576" y="5268825"/>
            <a:ext cx="1043100" cy="4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78" name="Google Shape;278;p11"/>
          <p:cNvCxnSpPr>
            <a:endCxn id="274" idx="0"/>
          </p:cNvCxnSpPr>
          <p:nvPr/>
        </p:nvCxnSpPr>
        <p:spPr>
          <a:xfrm flipH="1">
            <a:off x="8959057" y="5268825"/>
            <a:ext cx="87300" cy="4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graphicFrame>
        <p:nvGraphicFramePr>
          <p:cNvPr id="279" name="Google Shape;279;p11"/>
          <p:cNvGraphicFramePr/>
          <p:nvPr/>
        </p:nvGraphicFramePr>
        <p:xfrm>
          <a:off x="4432251" y="4375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655625"/>
              </a:tblGrid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11"/>
          <p:cNvGraphicFramePr/>
          <p:nvPr/>
        </p:nvGraphicFramePr>
        <p:xfrm>
          <a:off x="5826125" y="4375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654050"/>
              </a:tblGrid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11"/>
          <p:cNvGraphicFramePr/>
          <p:nvPr/>
        </p:nvGraphicFramePr>
        <p:xfrm>
          <a:off x="7265988" y="4375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655625"/>
              </a:tblGrid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…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625" marL="91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2" name="Google Shape;282;p11"/>
          <p:cNvGraphicFramePr/>
          <p:nvPr/>
        </p:nvGraphicFramePr>
        <p:xfrm>
          <a:off x="8678863" y="4375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654050"/>
              </a:tblGrid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8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n-1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3" name="Google Shape;283;p11"/>
          <p:cNvCxnSpPr/>
          <p:nvPr/>
        </p:nvCxnSpPr>
        <p:spPr>
          <a:xfrm>
            <a:off x="3557588" y="4795862"/>
            <a:ext cx="9731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84" name="Google Shape;284;p11"/>
          <p:cNvCxnSpPr/>
          <p:nvPr/>
        </p:nvCxnSpPr>
        <p:spPr>
          <a:xfrm>
            <a:off x="4999038" y="4795862"/>
            <a:ext cx="971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85" name="Google Shape;285;p11"/>
          <p:cNvCxnSpPr/>
          <p:nvPr/>
        </p:nvCxnSpPr>
        <p:spPr>
          <a:xfrm>
            <a:off x="6438900" y="4795862"/>
            <a:ext cx="971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86" name="Google Shape;286;p11"/>
          <p:cNvCxnSpPr/>
          <p:nvPr/>
        </p:nvCxnSpPr>
        <p:spPr>
          <a:xfrm>
            <a:off x="7878763" y="4795862"/>
            <a:ext cx="971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87" name="Google Shape;287;p11"/>
          <p:cNvCxnSpPr/>
          <p:nvPr/>
        </p:nvCxnSpPr>
        <p:spPr>
          <a:xfrm rot="10800000">
            <a:off x="7751763" y="4508525"/>
            <a:ext cx="9667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88" name="Google Shape;288;p11"/>
          <p:cNvCxnSpPr/>
          <p:nvPr/>
        </p:nvCxnSpPr>
        <p:spPr>
          <a:xfrm rot="10800000">
            <a:off x="6354763" y="4508525"/>
            <a:ext cx="96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89" name="Google Shape;289;p11"/>
          <p:cNvCxnSpPr/>
          <p:nvPr/>
        </p:nvCxnSpPr>
        <p:spPr>
          <a:xfrm rot="10800000">
            <a:off x="4897438" y="4508525"/>
            <a:ext cx="9667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90" name="Google Shape;290;p11"/>
          <p:cNvCxnSpPr/>
          <p:nvPr/>
        </p:nvCxnSpPr>
        <p:spPr>
          <a:xfrm rot="10800000">
            <a:off x="3467100" y="4508525"/>
            <a:ext cx="9667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12"/>
          <p:cNvSpPr txBox="1"/>
          <p:nvPr/>
        </p:nvSpPr>
        <p:spPr>
          <a:xfrm>
            <a:off x="1125538" y="1052513"/>
            <a:ext cx="43375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Comparable, Comparator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7" name="Google Shape;297;p12"/>
          <p:cNvGraphicFramePr/>
          <p:nvPr/>
        </p:nvGraphicFramePr>
        <p:xfrm>
          <a:off x="1125538" y="1628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1287425"/>
                <a:gridCol w="4434475"/>
                <a:gridCol w="4434475"/>
              </a:tblGrid>
              <a:tr h="20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Comparable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Comparator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패키지</a:t>
                      </a:r>
                      <a:endParaRPr b="1" sz="1200" u="none" cap="none" strike="noStrike"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java.lang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java.util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사용 메소드</a:t>
                      </a:r>
                      <a:endParaRPr b="1" sz="1200" u="none" cap="none" strike="noStrike"/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compareTo()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compare()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정렬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기본 정렬기준을 구현하는데 사용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그 외 다른 여러 기준으로 정렬하고자 할 때 사용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사용법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정렬하고자 하는 객체에 Comparable를 상속받아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compareTo() 메소드를 오버라이딩해 기본 정렬 기준 재정의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🡪 한 개의 정렬만 가능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Model.sort 패키지 안에 필요한 정렬 기준에 맞춘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클래스들을 생성하고 Comparator를 상속받아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Compare() 메소드를 오버라이딩해 정렬 기준 재정의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🡪 여러 개의 정렬 가능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8" name="Google Shape;298;p12"/>
          <p:cNvSpPr txBox="1"/>
          <p:nvPr/>
        </p:nvSpPr>
        <p:spPr>
          <a:xfrm>
            <a:off x="1125538" y="3933056"/>
            <a:ext cx="31273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Collections.sort()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1128256" y="4508648"/>
            <a:ext cx="10153650" cy="19446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Collections.sort(List&lt;T&gt; list) 🡪 T객체에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Comparable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상속받아 compareTo 메소드 재정의를 			      통해 정렬 구현 (단 한 개의 정렬)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Collections.sort(List&lt;T&gt; list, Comparator&lt;T&gt; c) 🡪 지정한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Comparator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클래스에 의한 정렬 				          	        (여러 개의 정렬)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609600" y="1036637"/>
            <a:ext cx="10931525" cy="153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순서가 유지되지 않고, 중복 객체도 저장하지 못하게 하는 자료 구조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null도 중복을 허용하지 않기 때문에 1개의 null만 저장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클래스로 HashSet, LinkedHashSet, TreeSet이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7" name="Google Shape;307;p13"/>
          <p:cNvGrpSpPr/>
          <p:nvPr/>
        </p:nvGrpSpPr>
        <p:grpSpPr>
          <a:xfrm>
            <a:off x="3071664" y="3357563"/>
            <a:ext cx="5975350" cy="2819400"/>
            <a:chOff x="3000375" y="3357563"/>
            <a:chExt cx="5975350" cy="2819400"/>
          </a:xfrm>
        </p:grpSpPr>
        <p:sp>
          <p:nvSpPr>
            <p:cNvPr id="308" name="Google Shape;308;p13"/>
            <p:cNvSpPr/>
            <p:nvPr/>
          </p:nvSpPr>
          <p:spPr>
            <a:xfrm>
              <a:off x="3000375" y="3357563"/>
              <a:ext cx="5975350" cy="2819400"/>
            </a:xfrm>
            <a:prstGeom prst="rect">
              <a:avLst/>
            </a:prstGeom>
            <a:noFill/>
            <a:ln cap="flat" cmpd="sng" w="12700">
              <a:solidFill>
                <a:srgbClr val="566B8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9" name="Google Shape;309;p13"/>
            <p:cNvSpPr txBox="1"/>
            <p:nvPr/>
          </p:nvSpPr>
          <p:spPr>
            <a:xfrm>
              <a:off x="3071813" y="3379788"/>
              <a:ext cx="10429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Heap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3359150" y="3856038"/>
              <a:ext cx="5257800" cy="1528762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566B8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1" name="Google Shape;311;p13"/>
            <p:cNvSpPr txBox="1"/>
            <p:nvPr/>
          </p:nvSpPr>
          <p:spPr>
            <a:xfrm>
              <a:off x="3689350" y="3890963"/>
              <a:ext cx="2574925" cy="261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Set 계열 컬렉션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3919538" y="5668963"/>
              <a:ext cx="935037" cy="360362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527675" y="5683250"/>
              <a:ext cx="936625" cy="360363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6934200" y="5672138"/>
              <a:ext cx="936625" cy="360362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5" name="Google Shape;315;p13"/>
            <p:cNvCxnSpPr/>
            <p:nvPr/>
          </p:nvCxnSpPr>
          <p:spPr>
            <a:xfrm flipH="1">
              <a:off x="4351338" y="4403725"/>
              <a:ext cx="1295400" cy="12652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316" name="Google Shape;316;p13"/>
            <p:cNvCxnSpPr/>
            <p:nvPr/>
          </p:nvCxnSpPr>
          <p:spPr>
            <a:xfrm>
              <a:off x="5719763" y="4691063"/>
              <a:ext cx="287337" cy="977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317" name="Google Shape;317;p13"/>
            <p:cNvCxnSpPr/>
            <p:nvPr/>
          </p:nvCxnSpPr>
          <p:spPr>
            <a:xfrm>
              <a:off x="6464300" y="4691063"/>
              <a:ext cx="911225" cy="977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318" name="Google Shape;318;p13"/>
            <p:cNvCxnSpPr/>
            <p:nvPr/>
          </p:nvCxnSpPr>
          <p:spPr>
            <a:xfrm flipH="1">
              <a:off x="6103938" y="4327525"/>
              <a:ext cx="95250" cy="13525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sp>
          <p:nvSpPr>
            <p:cNvPr id="319" name="Google Shape;319;p13"/>
            <p:cNvSpPr/>
            <p:nvPr/>
          </p:nvSpPr>
          <p:spPr>
            <a:xfrm>
              <a:off x="5016500" y="4043363"/>
              <a:ext cx="1917700" cy="957262"/>
            </a:xfrm>
            <a:prstGeom prst="cloud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5599113" y="4929188"/>
              <a:ext cx="484187" cy="434975"/>
            </a:xfrm>
            <a:prstGeom prst="mathMultiply">
              <a:avLst>
                <a:gd fmla="val 8579" name="adj1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6" name="Google Shape;326;p14"/>
          <p:cNvGraphicFramePr/>
          <p:nvPr/>
        </p:nvGraphicFramePr>
        <p:xfrm>
          <a:off x="1558924" y="1772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792100"/>
                <a:gridCol w="3024325"/>
                <a:gridCol w="1080125"/>
                <a:gridCol w="4249050"/>
              </a:tblGrid>
              <a:tr h="33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메소드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리턴타입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37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추가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add(E e)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객체를 맨 끝에 추가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addAll(Collection&lt;? extends E&gt; c)</a:t>
                      </a:r>
                      <a:endParaRPr sz="1400" u="none" cap="none" strike="noStrike"/>
                    </a:p>
                  </a:txBody>
                  <a:tcPr marT="50825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boolean</a:t>
                      </a:r>
                      <a:endParaRPr sz="1100" u="none" cap="none" strike="noStrike"/>
                    </a:p>
                  </a:txBody>
                  <a:tcPr marT="50825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주어진 Collection타입 객체를 리스트에 추가</a:t>
                      </a:r>
                      <a:endParaRPr sz="1100" u="none" cap="none" strike="noStrike"/>
                    </a:p>
                  </a:txBody>
                  <a:tcPr marT="50825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검색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contains(Object o)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객체가 저장되어 있는지 여부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iterator()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Iterator&lt;E&gt;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저장된 객체를 한번씩 가져오는 반복자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isEmpty()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컬렉션이 비어 있는지 조사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size()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int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저장되어 있는 전체 객체수를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삭제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clear()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void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저장된 모든 객체를 삭제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remove(Object o)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객체를 삭제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p14"/>
          <p:cNvSpPr txBox="1"/>
          <p:nvPr/>
        </p:nvSpPr>
        <p:spPr>
          <a:xfrm flipH="1">
            <a:off x="1558925" y="4777407"/>
            <a:ext cx="91455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전체 객체 대상으로 한 번씩 반복해서 가져오는 반복자(Iterator)를 제공 인덱스로 객체에 접근할 수 없음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14"/>
          <p:cNvSpPr txBox="1"/>
          <p:nvPr/>
        </p:nvSpPr>
        <p:spPr>
          <a:xfrm>
            <a:off x="1125538" y="1052513"/>
            <a:ext cx="3584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Set 계열 주요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Set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15"/>
          <p:cNvSpPr/>
          <p:nvPr/>
        </p:nvSpPr>
        <p:spPr>
          <a:xfrm>
            <a:off x="1128256" y="3698354"/>
            <a:ext cx="9961563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HashSet과 거의 동일하지만 Set에 추가되는 순서를 유지한다는 점이 다름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15"/>
          <p:cNvSpPr txBox="1"/>
          <p:nvPr/>
        </p:nvSpPr>
        <p:spPr>
          <a:xfrm>
            <a:off x="1125538" y="1052513"/>
            <a:ext cx="18373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HashSet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15"/>
          <p:cNvSpPr txBox="1"/>
          <p:nvPr/>
        </p:nvSpPr>
        <p:spPr>
          <a:xfrm>
            <a:off x="1125538" y="3140968"/>
            <a:ext cx="27959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LinkedHashSet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15"/>
          <p:cNvSpPr/>
          <p:nvPr/>
        </p:nvSpPr>
        <p:spPr>
          <a:xfrm>
            <a:off x="1128256" y="1604961"/>
            <a:ext cx="9961563" cy="110395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Set에 객체를 저장할 때 hash함수를 사용하여 처리 속도가 빠름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 객체 뿐 아니라 동등 객체도 중복하여 저장하지 않음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Enumeration, Iterator, ListIterator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4" name="Google Shape;344;p16"/>
          <p:cNvGrpSpPr/>
          <p:nvPr/>
        </p:nvGrpSpPr>
        <p:grpSpPr>
          <a:xfrm>
            <a:off x="1273175" y="4221311"/>
            <a:ext cx="3886200" cy="2232025"/>
            <a:chOff x="476250" y="4365104"/>
            <a:chExt cx="3886200" cy="2233503"/>
          </a:xfrm>
        </p:grpSpPr>
        <p:grpSp>
          <p:nvGrpSpPr>
            <p:cNvPr id="345" name="Google Shape;345;p16"/>
            <p:cNvGrpSpPr/>
            <p:nvPr/>
          </p:nvGrpSpPr>
          <p:grpSpPr>
            <a:xfrm>
              <a:off x="476250" y="4365104"/>
              <a:ext cx="3886200" cy="1879257"/>
              <a:chOff x="1533749" y="4141564"/>
              <a:chExt cx="3886200" cy="1879257"/>
            </a:xfrm>
          </p:grpSpPr>
          <p:sp>
            <p:nvSpPr>
              <p:cNvPr id="346" name="Google Shape;346;p16"/>
              <p:cNvSpPr/>
              <p:nvPr/>
            </p:nvSpPr>
            <p:spPr>
              <a:xfrm>
                <a:off x="2195737" y="4797636"/>
                <a:ext cx="1152525" cy="357424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Collection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1533749" y="5652277"/>
                <a:ext cx="1152525" cy="360601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List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2867249" y="5660219"/>
                <a:ext cx="1150938" cy="360602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Set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4267424" y="5660219"/>
                <a:ext cx="1152525" cy="360602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Map</a:t>
                </a:r>
                <a:endParaRPr b="0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50" name="Google Shape;350;p16"/>
              <p:cNvCxnSpPr>
                <a:stCxn id="347" idx="0"/>
              </p:cNvCxnSpPr>
              <p:nvPr/>
            </p:nvCxnSpPr>
            <p:spPr>
              <a:xfrm rot="10800000">
                <a:off x="2110012" y="5452177"/>
                <a:ext cx="0" cy="200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3433987" y="5452119"/>
                <a:ext cx="0" cy="20015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>
                <a:off x="2110012" y="5452119"/>
                <a:ext cx="13239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2771999" y="5155060"/>
                <a:ext cx="0" cy="2970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54" name="Google Shape;354;p16"/>
              <p:cNvSpPr/>
              <p:nvPr/>
            </p:nvSpPr>
            <p:spPr>
              <a:xfrm>
                <a:off x="2195737" y="4141564"/>
                <a:ext cx="1152525" cy="359013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Iterable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355" name="Google Shape;355;p16"/>
              <p:cNvCxnSpPr/>
              <p:nvPr/>
            </p:nvCxnSpPr>
            <p:spPr>
              <a:xfrm rot="10800000">
                <a:off x="2771999" y="4500577"/>
                <a:ext cx="0" cy="2970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56" name="Google Shape;356;p16"/>
            <p:cNvSpPr txBox="1"/>
            <p:nvPr/>
          </p:nvSpPr>
          <p:spPr>
            <a:xfrm>
              <a:off x="2039938" y="6344439"/>
              <a:ext cx="611187" cy="254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[그림1]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57" name="Google Shape;357;p16"/>
          <p:cNvGraphicFramePr/>
          <p:nvPr/>
        </p:nvGraphicFramePr>
        <p:xfrm>
          <a:off x="6240463" y="43638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1322300"/>
                <a:gridCol w="1851225"/>
                <a:gridCol w="1435000"/>
              </a:tblGrid>
              <a:tr h="3429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Iterator&lt;E&gt;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boolean hasNext()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앞에서부터 검색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E next()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42900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ListIterator&lt;E&gt;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boolean hasNext()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앞에서부터 검색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E next()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boolean hasPrevious()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뒤에서부터 검색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E previous()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358" name="Google Shape;358;p16"/>
          <p:cNvSpPr txBox="1"/>
          <p:nvPr/>
        </p:nvSpPr>
        <p:spPr>
          <a:xfrm>
            <a:off x="6167438" y="4005064"/>
            <a:ext cx="12906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주요 메소드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609600" y="1036637"/>
            <a:ext cx="10931525" cy="263842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컬렉션에 저장된 요소를 접근하는데 사용되는 인터페이스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Enumeration : Iterator의 구버전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ListIterator    : Iterator를 상속받아 양방향 특징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[그림 1]의 상속구조 때문에 iterator() 메소드는 List와 Set 계열에서만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Map의 경우 Set 또는 List화 시켜서 iterator()를 사용해야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Map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609600" y="1036637"/>
            <a:ext cx="10931525" cy="183673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키(key)와 값(value)으로 구성되어 있으며, 키와 값은 모두 객체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키는 중복 저장을 허용하지 않고(Set방식), 값은 중복 저장 가능(List방식)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키가 중복되는 경우, 기존에 있는 키에 해당하는 값을 덮어 씌움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클래스로 HashMap, HashTable, LinkedHashMap, Properties, TreeMap이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17"/>
          <p:cNvSpPr/>
          <p:nvPr/>
        </p:nvSpPr>
        <p:spPr>
          <a:xfrm>
            <a:off x="2782888" y="3500438"/>
            <a:ext cx="6769100" cy="2716212"/>
          </a:xfrm>
          <a:prstGeom prst="rect">
            <a:avLst/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17"/>
          <p:cNvSpPr txBox="1"/>
          <p:nvPr/>
        </p:nvSpPr>
        <p:spPr>
          <a:xfrm>
            <a:off x="2855913" y="3565525"/>
            <a:ext cx="10429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3232150" y="4264025"/>
            <a:ext cx="5888038" cy="109696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17"/>
          <p:cNvSpPr txBox="1"/>
          <p:nvPr/>
        </p:nvSpPr>
        <p:spPr>
          <a:xfrm>
            <a:off x="3360738" y="4306888"/>
            <a:ext cx="863600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 계열 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4441825" y="5467350"/>
            <a:ext cx="936625" cy="360363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값객체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6594475" y="5475288"/>
            <a:ext cx="936625" cy="360362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값객체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17"/>
          <p:cNvSpPr/>
          <p:nvPr/>
        </p:nvSpPr>
        <p:spPr>
          <a:xfrm>
            <a:off x="4440238" y="3756025"/>
            <a:ext cx="936625" cy="360363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키객체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17"/>
          <p:cNvSpPr/>
          <p:nvPr/>
        </p:nvSpPr>
        <p:spPr>
          <a:xfrm>
            <a:off x="5857875" y="3749675"/>
            <a:ext cx="936625" cy="360363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키객체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17"/>
          <p:cNvSpPr/>
          <p:nvPr/>
        </p:nvSpPr>
        <p:spPr>
          <a:xfrm>
            <a:off x="7234238" y="3752850"/>
            <a:ext cx="936625" cy="358775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키객체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5" name="Google Shape;375;p17"/>
          <p:cNvGraphicFramePr/>
          <p:nvPr/>
        </p:nvGraphicFramePr>
        <p:xfrm>
          <a:off x="4619625" y="4489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471500"/>
              </a:tblGrid>
              <a:tr h="25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키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31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값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</a:tbl>
          </a:graphicData>
        </a:graphic>
      </p:graphicFrame>
      <p:cxnSp>
        <p:nvCxnSpPr>
          <p:cNvPr id="376" name="Google Shape;376;p17"/>
          <p:cNvCxnSpPr/>
          <p:nvPr/>
        </p:nvCxnSpPr>
        <p:spPr>
          <a:xfrm>
            <a:off x="4999038" y="4908550"/>
            <a:ext cx="11112" cy="55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377" name="Google Shape;377;p17"/>
          <p:cNvCxnSpPr/>
          <p:nvPr/>
        </p:nvCxnSpPr>
        <p:spPr>
          <a:xfrm rot="10800000">
            <a:off x="4999038" y="4110038"/>
            <a:ext cx="0" cy="509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graphicFrame>
        <p:nvGraphicFramePr>
          <p:cNvPr id="378" name="Google Shape;378;p17"/>
          <p:cNvGraphicFramePr/>
          <p:nvPr/>
        </p:nvGraphicFramePr>
        <p:xfrm>
          <a:off x="6051550" y="44942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471500"/>
              </a:tblGrid>
              <a:tr h="25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키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25" marB="45825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31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값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25" marB="45825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</a:tbl>
          </a:graphicData>
        </a:graphic>
      </p:graphicFrame>
      <p:cxnSp>
        <p:nvCxnSpPr>
          <p:cNvPr id="379" name="Google Shape;379;p17"/>
          <p:cNvCxnSpPr/>
          <p:nvPr/>
        </p:nvCxnSpPr>
        <p:spPr>
          <a:xfrm>
            <a:off x="6430963" y="4914900"/>
            <a:ext cx="363537" cy="5603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380" name="Google Shape;380;p17"/>
          <p:cNvCxnSpPr/>
          <p:nvPr/>
        </p:nvCxnSpPr>
        <p:spPr>
          <a:xfrm rot="10800000">
            <a:off x="6430963" y="4116388"/>
            <a:ext cx="0" cy="509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graphicFrame>
        <p:nvGraphicFramePr>
          <p:cNvPr id="381" name="Google Shape;381;p17"/>
          <p:cNvGraphicFramePr/>
          <p:nvPr/>
        </p:nvGraphicFramePr>
        <p:xfrm>
          <a:off x="7483475" y="4500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471500"/>
              </a:tblGrid>
              <a:tr h="25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키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31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값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525" marL="91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C9C9"/>
                    </a:solidFill>
                  </a:tcPr>
                </a:tc>
              </a:tr>
            </a:tbl>
          </a:graphicData>
        </a:graphic>
      </p:graphicFrame>
      <p:cxnSp>
        <p:nvCxnSpPr>
          <p:cNvPr id="382" name="Google Shape;382;p17"/>
          <p:cNvCxnSpPr/>
          <p:nvPr/>
        </p:nvCxnSpPr>
        <p:spPr>
          <a:xfrm flipH="1">
            <a:off x="7315200" y="4919663"/>
            <a:ext cx="547688" cy="555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383" name="Google Shape;383;p17"/>
          <p:cNvCxnSpPr/>
          <p:nvPr/>
        </p:nvCxnSpPr>
        <p:spPr>
          <a:xfrm rot="10800000">
            <a:off x="7862888" y="4122738"/>
            <a:ext cx="0" cy="509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384" name="Google Shape;384;p17"/>
          <p:cNvSpPr/>
          <p:nvPr/>
        </p:nvSpPr>
        <p:spPr>
          <a:xfrm>
            <a:off x="5154613" y="4476750"/>
            <a:ext cx="71437" cy="57467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17"/>
          <p:cNvSpPr txBox="1"/>
          <p:nvPr/>
        </p:nvSpPr>
        <p:spPr>
          <a:xfrm>
            <a:off x="5218113" y="4643438"/>
            <a:ext cx="842962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17"/>
          <p:cNvSpPr txBox="1"/>
          <p:nvPr/>
        </p:nvSpPr>
        <p:spPr>
          <a:xfrm>
            <a:off x="6602413" y="4637088"/>
            <a:ext cx="84455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17"/>
          <p:cNvSpPr txBox="1"/>
          <p:nvPr/>
        </p:nvSpPr>
        <p:spPr>
          <a:xfrm>
            <a:off x="7485063" y="5522913"/>
            <a:ext cx="842962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Map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3" name="Google Shape;393;p18"/>
          <p:cNvGraphicFramePr/>
          <p:nvPr/>
        </p:nvGraphicFramePr>
        <p:xfrm>
          <a:off x="1487488" y="1772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720075"/>
                <a:gridCol w="2376275"/>
                <a:gridCol w="1656175"/>
                <a:gridCol w="4393050"/>
              </a:tblGrid>
              <a:tr h="33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메소드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리턴타입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추가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put(K key, V value)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키와 값을 추가, 저장이 되면 값을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row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검색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containsKey(Object key)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키가 있는지 확인하여 결과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containsValue(Object value)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값이 있는지 확인하여 결과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entrySet()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Set&lt;Map.Entry&lt;K,V&gt;&gt;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키와 값의 쌍으로 구성된 모든 Map.Entry 객체를 set에 담아서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get(Object key)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키의 값을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isEmpty()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컬렉션이 비어있는지 여부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keySet()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Set&lt;K&gt;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모든 키를 Set 객체에 담아서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size()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int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저장된 키의 총 수를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values()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Collection&lt;V&gt;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저장된 모든 값을 Collection에 담아서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삭제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clear()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void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모든 Map.Entry를 삭제함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8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remove(Object key)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키와 일치하는 Map.Entry 삭제, 삭제가 되면 값을 리턴한다.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4" name="Google Shape;394;p18"/>
          <p:cNvSpPr txBox="1"/>
          <p:nvPr/>
        </p:nvSpPr>
        <p:spPr>
          <a:xfrm>
            <a:off x="1125538" y="1052513"/>
            <a:ext cx="37769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Map 계열 주요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컬렉션(Collection)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609600" y="1036638"/>
            <a:ext cx="10931525" cy="295153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메모리상에서 자료를 구조적으로 처리하는 방법을 자료구조라 일컫는데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컬렉션(Collection)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은 자바에서 제공하는 자료구조를 담당하는 프레임워크</a:t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추가, 삭제, 정렬 등의 기능처리가 간단하게 해결 되어 자료구조적 알고리즘을 구현할 필요 없음</a:t>
            </a:r>
            <a:endParaRPr b="0" i="0" sz="1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java.util 패키지에 포함되며, 인터페이스를 통해 정형화된 방법으로 다양한 컬렉션 클래스 이용 가능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Map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19"/>
          <p:cNvSpPr txBox="1"/>
          <p:nvPr/>
        </p:nvSpPr>
        <p:spPr>
          <a:xfrm>
            <a:off x="1128256" y="2708920"/>
            <a:ext cx="39846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Map&lt;K, V&gt; map = new HashMap&lt;K, V&gt;();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19"/>
          <p:cNvSpPr txBox="1"/>
          <p:nvPr/>
        </p:nvSpPr>
        <p:spPr>
          <a:xfrm>
            <a:off x="1125538" y="1052513"/>
            <a:ext cx="2029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HashMap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19"/>
          <p:cNvSpPr/>
          <p:nvPr/>
        </p:nvSpPr>
        <p:spPr>
          <a:xfrm>
            <a:off x="1128256" y="1604961"/>
            <a:ext cx="9961563" cy="110395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 객체는 hashCode()와 equals()를 재정의해 동등 객체가 될 조건을 정해야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때문에 키 타입은 hashCode와 equals()메소드가 재정의되어 있는 String타입을 주로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Hashtable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609600" y="1036637"/>
            <a:ext cx="10931525" cy="110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 객체 만드는 법은 HashMap과 동일하나 Hashtable은 스레드 동기화가 된 상태이기 때문에,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복수의 스레드가 동시에 Hashtable에 접근해 객체를 추가, 삭제 하더라도 스레드에 안전 (Thread safe)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0"/>
          <p:cNvSpPr txBox="1"/>
          <p:nvPr/>
        </p:nvSpPr>
        <p:spPr>
          <a:xfrm>
            <a:off x="3289300" y="3140968"/>
            <a:ext cx="9941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Hashtable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3071813" y="3487043"/>
            <a:ext cx="2879725" cy="136842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1" name="Google Shape;411;p20"/>
          <p:cNvGraphicFramePr/>
          <p:nvPr/>
        </p:nvGraphicFramePr>
        <p:xfrm>
          <a:off x="3359150" y="37759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781050"/>
                <a:gridCol w="781050"/>
                <a:gridCol w="781050"/>
              </a:tblGrid>
              <a:tr h="35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키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…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키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값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…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값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2" name="Google Shape;412;p20"/>
          <p:cNvSpPr/>
          <p:nvPr/>
        </p:nvSpPr>
        <p:spPr>
          <a:xfrm>
            <a:off x="7104063" y="3342580"/>
            <a:ext cx="1800225" cy="70961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스레드1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7119938" y="4364930"/>
            <a:ext cx="1800225" cy="70961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스레드2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4" name="Google Shape;414;p20"/>
          <p:cNvCxnSpPr>
            <a:stCxn id="412" idx="2"/>
          </p:cNvCxnSpPr>
          <p:nvPr/>
        </p:nvCxnSpPr>
        <p:spPr>
          <a:xfrm flipH="1">
            <a:off x="6192963" y="3697387"/>
            <a:ext cx="9111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415" name="Google Shape;415;p20"/>
          <p:cNvCxnSpPr/>
          <p:nvPr/>
        </p:nvCxnSpPr>
        <p:spPr>
          <a:xfrm flipH="1">
            <a:off x="6192838" y="4731643"/>
            <a:ext cx="911225" cy="63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416" name="Google Shape;416;p20"/>
          <p:cNvSpPr txBox="1"/>
          <p:nvPr/>
        </p:nvSpPr>
        <p:spPr>
          <a:xfrm>
            <a:off x="3303588" y="4890393"/>
            <a:ext cx="21701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스레드 동기화 적용됨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 txBox="1"/>
          <p:nvPr/>
        </p:nvSpPr>
        <p:spPr>
          <a:xfrm>
            <a:off x="612775" y="2144007"/>
            <a:ext cx="40362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Map&lt;K, V&gt; map = new HashTable&lt;K, V&gt;();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Properties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609600" y="1036637"/>
            <a:ext cx="10931525" cy="110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키와 값을 String타입으로 제한한  Map컬렉션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주로 Properties는 프로퍼티(*.properties)파일을 읽어 들일 때 주로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21"/>
          <p:cNvSpPr txBox="1"/>
          <p:nvPr/>
        </p:nvSpPr>
        <p:spPr>
          <a:xfrm>
            <a:off x="1125538" y="2463279"/>
            <a:ext cx="45512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프로퍼티(*.properties) 파일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1128256" y="3045121"/>
            <a:ext cx="9961563" cy="240010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옵션정보, 데이터베이스 연결정보, 국제화(다국어)정보를 기록하여 텍스트 파일로 활용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애플리케이션에서 주로 변경이 잦은 문자열을 저장하여 관리하기 때문에 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유지보수를 편리하게 만들어 줌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- 키와 값이 ‘=‘기호로 연결되어 있는 텍스트 파일로 ISO 8859-1 문자셋으로 저장되고,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한글은 유니코드(Unicode)로 변환되어 저장</a:t>
            </a:r>
            <a:endParaRPr b="0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TreeSet과 TreeMap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>
            <a:off x="609600" y="1662253"/>
            <a:ext cx="55402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트리 : 각 노드 간 연결된 모양이 나무와 같다고 해서 붙여진 이름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7753351" y="4622304"/>
            <a:ext cx="431800" cy="431800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22"/>
          <p:cNvSpPr/>
          <p:nvPr/>
        </p:nvSpPr>
        <p:spPr>
          <a:xfrm>
            <a:off x="8616951" y="4622304"/>
            <a:ext cx="431800" cy="431800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22"/>
          <p:cNvSpPr/>
          <p:nvPr/>
        </p:nvSpPr>
        <p:spPr>
          <a:xfrm>
            <a:off x="9096376" y="3931742"/>
            <a:ext cx="431800" cy="431800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22"/>
          <p:cNvSpPr/>
          <p:nvPr/>
        </p:nvSpPr>
        <p:spPr>
          <a:xfrm>
            <a:off x="8616951" y="3242767"/>
            <a:ext cx="431800" cy="431800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8185151" y="3952379"/>
            <a:ext cx="431800" cy="431800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p22"/>
          <p:cNvSpPr txBox="1"/>
          <p:nvPr/>
        </p:nvSpPr>
        <p:spPr>
          <a:xfrm>
            <a:off x="9590088" y="3592017"/>
            <a:ext cx="1065213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 이상인 값들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22"/>
          <p:cNvSpPr txBox="1"/>
          <p:nvPr/>
        </p:nvSpPr>
        <p:spPr>
          <a:xfrm>
            <a:off x="8924926" y="5012829"/>
            <a:ext cx="1063625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 미만인 값들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22"/>
          <p:cNvSpPr/>
          <p:nvPr/>
        </p:nvSpPr>
        <p:spPr>
          <a:xfrm rot="2798728">
            <a:off x="7640639" y="3960316"/>
            <a:ext cx="1433512" cy="1300163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22"/>
          <p:cNvSpPr/>
          <p:nvPr/>
        </p:nvSpPr>
        <p:spPr>
          <a:xfrm rot="-1723317">
            <a:off x="8591551" y="2934792"/>
            <a:ext cx="936625" cy="1558925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2" name="Google Shape;442;p22"/>
          <p:cNvGrpSpPr/>
          <p:nvPr/>
        </p:nvGrpSpPr>
        <p:grpSpPr>
          <a:xfrm>
            <a:off x="1487488" y="2564904"/>
            <a:ext cx="5151438" cy="3198813"/>
            <a:chOff x="1487488" y="2564904"/>
            <a:chExt cx="5151438" cy="3198813"/>
          </a:xfrm>
        </p:grpSpPr>
        <p:sp>
          <p:nvSpPr>
            <p:cNvPr id="443" name="Google Shape;443;p22"/>
            <p:cNvSpPr/>
            <p:nvPr/>
          </p:nvSpPr>
          <p:spPr>
            <a:xfrm>
              <a:off x="1487488" y="2942729"/>
              <a:ext cx="5151438" cy="2820988"/>
            </a:xfrm>
            <a:prstGeom prst="rect">
              <a:avLst/>
            </a:prstGeom>
            <a:noFill/>
            <a:ln cap="flat" cmpd="sng" w="12700">
              <a:solidFill>
                <a:srgbClr val="566B8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4" name="Google Shape;444;p22"/>
            <p:cNvSpPr txBox="1"/>
            <p:nvPr/>
          </p:nvSpPr>
          <p:spPr>
            <a:xfrm>
              <a:off x="1487488" y="2564904"/>
              <a:ext cx="144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Tree 구조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3795713" y="3426917"/>
              <a:ext cx="504825" cy="504825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2668588" y="4046042"/>
              <a:ext cx="504825" cy="503237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2132013" y="4838204"/>
              <a:ext cx="503238" cy="503238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3244851" y="4838204"/>
              <a:ext cx="504825" cy="503238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4359276" y="4838204"/>
              <a:ext cx="503237" cy="503238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5472113" y="4838204"/>
              <a:ext cx="504825" cy="503238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4918076" y="4053979"/>
              <a:ext cx="503237" cy="503238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2" name="Google Shape;452;p22"/>
            <p:cNvSpPr txBox="1"/>
            <p:nvPr/>
          </p:nvSpPr>
          <p:spPr>
            <a:xfrm>
              <a:off x="3656013" y="3190379"/>
              <a:ext cx="749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루트노드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3" name="Google Shape;453;p22"/>
            <p:cNvSpPr txBox="1"/>
            <p:nvPr/>
          </p:nvSpPr>
          <p:spPr>
            <a:xfrm>
              <a:off x="2513013" y="3766642"/>
              <a:ext cx="749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부모노드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4" name="Google Shape;454;p22"/>
            <p:cNvSpPr txBox="1"/>
            <p:nvPr/>
          </p:nvSpPr>
          <p:spPr>
            <a:xfrm>
              <a:off x="1703388" y="4576267"/>
              <a:ext cx="749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자식노드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5" name="Google Shape;455;p22"/>
            <p:cNvSpPr txBox="1"/>
            <p:nvPr/>
          </p:nvSpPr>
          <p:spPr>
            <a:xfrm>
              <a:off x="3376613" y="4566742"/>
              <a:ext cx="749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자식노드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56" name="Google Shape;456;p22"/>
            <p:cNvCxnSpPr>
              <a:stCxn id="445" idx="2"/>
              <a:endCxn id="446" idx="7"/>
            </p:cNvCxnSpPr>
            <p:nvPr/>
          </p:nvCxnSpPr>
          <p:spPr>
            <a:xfrm flipH="1">
              <a:off x="3099413" y="3679330"/>
              <a:ext cx="696300" cy="440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7" name="Google Shape;457;p22"/>
            <p:cNvCxnSpPr>
              <a:stCxn id="446" idx="3"/>
              <a:endCxn id="447" idx="7"/>
            </p:cNvCxnSpPr>
            <p:nvPr/>
          </p:nvCxnSpPr>
          <p:spPr>
            <a:xfrm flipH="1">
              <a:off x="2561618" y="4475582"/>
              <a:ext cx="180900" cy="43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8" name="Google Shape;458;p22"/>
            <p:cNvCxnSpPr>
              <a:stCxn id="446" idx="5"/>
              <a:endCxn id="448" idx="1"/>
            </p:cNvCxnSpPr>
            <p:nvPr/>
          </p:nvCxnSpPr>
          <p:spPr>
            <a:xfrm>
              <a:off x="3099483" y="4475582"/>
              <a:ext cx="219300" cy="43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9" name="Google Shape;459;p22"/>
            <p:cNvCxnSpPr>
              <a:stCxn id="445" idx="6"/>
              <a:endCxn id="451" idx="1"/>
            </p:cNvCxnSpPr>
            <p:nvPr/>
          </p:nvCxnSpPr>
          <p:spPr>
            <a:xfrm>
              <a:off x="4300538" y="3679330"/>
              <a:ext cx="691200" cy="448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0" name="Google Shape;460;p22"/>
            <p:cNvCxnSpPr>
              <a:stCxn id="451" idx="3"/>
              <a:endCxn id="449" idx="7"/>
            </p:cNvCxnSpPr>
            <p:nvPr/>
          </p:nvCxnSpPr>
          <p:spPr>
            <a:xfrm flipH="1">
              <a:off x="4788673" y="4483520"/>
              <a:ext cx="203100" cy="428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61" name="Google Shape;461;p22"/>
            <p:cNvCxnSpPr>
              <a:stCxn id="451" idx="5"/>
              <a:endCxn id="450" idx="1"/>
            </p:cNvCxnSpPr>
            <p:nvPr/>
          </p:nvCxnSpPr>
          <p:spPr>
            <a:xfrm>
              <a:off x="5347616" y="4483520"/>
              <a:ext cx="198300" cy="428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462" name="Google Shape;462;p22"/>
          <p:cNvCxnSpPr>
            <a:stCxn id="437" idx="3"/>
            <a:endCxn id="433" idx="7"/>
          </p:cNvCxnSpPr>
          <p:nvPr/>
        </p:nvCxnSpPr>
        <p:spPr>
          <a:xfrm flipH="1">
            <a:off x="8121787" y="4320943"/>
            <a:ext cx="126600" cy="36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3" name="Google Shape;463;p22"/>
          <p:cNvCxnSpPr>
            <a:stCxn id="437" idx="5"/>
            <a:endCxn id="434" idx="1"/>
          </p:cNvCxnSpPr>
          <p:nvPr/>
        </p:nvCxnSpPr>
        <p:spPr>
          <a:xfrm>
            <a:off x="8553715" y="4320943"/>
            <a:ext cx="126600" cy="36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4" name="Google Shape;464;p22"/>
          <p:cNvCxnSpPr>
            <a:stCxn id="436" idx="3"/>
          </p:cNvCxnSpPr>
          <p:nvPr/>
        </p:nvCxnSpPr>
        <p:spPr>
          <a:xfrm flipH="1">
            <a:off x="8527787" y="3611331"/>
            <a:ext cx="152400" cy="36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5" name="Google Shape;465;p22"/>
          <p:cNvCxnSpPr>
            <a:stCxn id="436" idx="5"/>
            <a:endCxn id="435" idx="1"/>
          </p:cNvCxnSpPr>
          <p:nvPr/>
        </p:nvCxnSpPr>
        <p:spPr>
          <a:xfrm>
            <a:off x="8985515" y="3611331"/>
            <a:ext cx="174000" cy="38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6" name="Google Shape;466;p22"/>
          <p:cNvSpPr/>
          <p:nvPr/>
        </p:nvSpPr>
        <p:spPr>
          <a:xfrm>
            <a:off x="609600" y="1036637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기능을 강화시킨 컬렉션으로, 계층 구조를 활용해 이진 트리 자료구조를 구현하여 제공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TreeSet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23"/>
          <p:cNvSpPr/>
          <p:nvPr/>
        </p:nvSpPr>
        <p:spPr>
          <a:xfrm>
            <a:off x="4583113" y="2740447"/>
            <a:ext cx="3024187" cy="90487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3" name="Google Shape;473;p23"/>
          <p:cNvGraphicFramePr/>
          <p:nvPr/>
        </p:nvGraphicFramePr>
        <p:xfrm>
          <a:off x="5087938" y="3016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647800"/>
                <a:gridCol w="791750"/>
                <a:gridCol w="62262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4" name="Google Shape;474;p23"/>
          <p:cNvSpPr txBox="1"/>
          <p:nvPr/>
        </p:nvSpPr>
        <p:spPr>
          <a:xfrm>
            <a:off x="5591175" y="2738859"/>
            <a:ext cx="1077913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2703513" y="4156497"/>
            <a:ext cx="3024187" cy="90328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6" name="Google Shape;476;p23"/>
          <p:cNvGraphicFramePr/>
          <p:nvPr/>
        </p:nvGraphicFramePr>
        <p:xfrm>
          <a:off x="3208338" y="4431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647800"/>
                <a:gridCol w="791750"/>
                <a:gridCol w="6226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7" name="Google Shape;477;p23"/>
          <p:cNvSpPr txBox="1"/>
          <p:nvPr/>
        </p:nvSpPr>
        <p:spPr>
          <a:xfrm>
            <a:off x="3711575" y="4153322"/>
            <a:ext cx="1077913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6480175" y="4181897"/>
            <a:ext cx="3024188" cy="90328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9" name="Google Shape;479;p23"/>
          <p:cNvGraphicFramePr/>
          <p:nvPr/>
        </p:nvGraphicFramePr>
        <p:xfrm>
          <a:off x="6985000" y="44565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647800"/>
                <a:gridCol w="791750"/>
                <a:gridCol w="6226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23"/>
          <p:cNvSpPr txBox="1"/>
          <p:nvPr/>
        </p:nvSpPr>
        <p:spPr>
          <a:xfrm>
            <a:off x="7488238" y="4178722"/>
            <a:ext cx="1077912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1" name="Google Shape;481;p23"/>
          <p:cNvCxnSpPr/>
          <p:nvPr/>
        </p:nvCxnSpPr>
        <p:spPr>
          <a:xfrm flipH="1">
            <a:off x="4438650" y="3243684"/>
            <a:ext cx="792163" cy="792163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482" name="Google Shape;482;p23"/>
          <p:cNvCxnSpPr/>
          <p:nvPr/>
        </p:nvCxnSpPr>
        <p:spPr>
          <a:xfrm>
            <a:off x="7056438" y="3200822"/>
            <a:ext cx="982662" cy="83502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483" name="Google Shape;483;p23"/>
          <p:cNvSpPr/>
          <p:nvPr/>
        </p:nvSpPr>
        <p:spPr>
          <a:xfrm>
            <a:off x="609600" y="1036637"/>
            <a:ext cx="10931525" cy="62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 트리를 기반으로 한 Set컬렉션으로, 왼쪽과 오른쪽 자식 노드를 참조하기 위한 두 개의 변수로 구성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TreeMap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24"/>
          <p:cNvSpPr/>
          <p:nvPr/>
        </p:nvSpPr>
        <p:spPr>
          <a:xfrm>
            <a:off x="4511675" y="2926531"/>
            <a:ext cx="3024188" cy="1293813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0" name="Google Shape;490;p24"/>
          <p:cNvGraphicFramePr/>
          <p:nvPr/>
        </p:nvGraphicFramePr>
        <p:xfrm>
          <a:off x="5016500" y="32011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647800"/>
                <a:gridCol w="791750"/>
                <a:gridCol w="6226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1" name="Google Shape;491;p24"/>
          <p:cNvSpPr txBox="1"/>
          <p:nvPr/>
        </p:nvSpPr>
        <p:spPr>
          <a:xfrm>
            <a:off x="5519738" y="2924944"/>
            <a:ext cx="1077912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부모노드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24"/>
          <p:cNvSpPr/>
          <p:nvPr/>
        </p:nvSpPr>
        <p:spPr>
          <a:xfrm>
            <a:off x="2632075" y="4340994"/>
            <a:ext cx="3024188" cy="143827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3" name="Google Shape;493;p24"/>
          <p:cNvGraphicFramePr/>
          <p:nvPr/>
        </p:nvGraphicFramePr>
        <p:xfrm>
          <a:off x="3136900" y="4617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647800"/>
                <a:gridCol w="791750"/>
                <a:gridCol w="62262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00" marB="456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4" name="Google Shape;494;p24"/>
          <p:cNvSpPr txBox="1"/>
          <p:nvPr/>
        </p:nvSpPr>
        <p:spPr>
          <a:xfrm>
            <a:off x="3640138" y="4339406"/>
            <a:ext cx="1077912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24"/>
          <p:cNvSpPr/>
          <p:nvPr/>
        </p:nvSpPr>
        <p:spPr>
          <a:xfrm>
            <a:off x="6408738" y="4366394"/>
            <a:ext cx="3024187" cy="143827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6" name="Google Shape;496;p24"/>
          <p:cNvGraphicFramePr/>
          <p:nvPr/>
        </p:nvGraphicFramePr>
        <p:xfrm>
          <a:off x="6913563" y="46410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647800"/>
                <a:gridCol w="791750"/>
                <a:gridCol w="6226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left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800" marB="45800" marR="91400" marL="91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7" name="Google Shape;497;p24"/>
          <p:cNvSpPr txBox="1"/>
          <p:nvPr/>
        </p:nvSpPr>
        <p:spPr>
          <a:xfrm>
            <a:off x="7416800" y="4364806"/>
            <a:ext cx="1077913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자식노드 객체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8" name="Google Shape;498;p24"/>
          <p:cNvCxnSpPr/>
          <p:nvPr/>
        </p:nvCxnSpPr>
        <p:spPr>
          <a:xfrm flipH="1">
            <a:off x="4367213" y="3428181"/>
            <a:ext cx="792162" cy="792163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499" name="Google Shape;499;p24"/>
          <p:cNvCxnSpPr/>
          <p:nvPr/>
        </p:nvCxnSpPr>
        <p:spPr>
          <a:xfrm>
            <a:off x="6985000" y="3386906"/>
            <a:ext cx="982663" cy="833438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500" name="Google Shape;500;p24"/>
          <p:cNvSpPr/>
          <p:nvPr/>
        </p:nvSpPr>
        <p:spPr>
          <a:xfrm>
            <a:off x="5656263" y="3202756"/>
            <a:ext cx="800100" cy="8905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24"/>
          <p:cNvSpPr/>
          <p:nvPr/>
        </p:nvSpPr>
        <p:spPr>
          <a:xfrm>
            <a:off x="3784600" y="4620394"/>
            <a:ext cx="798513" cy="8905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24"/>
          <p:cNvSpPr/>
          <p:nvPr/>
        </p:nvSpPr>
        <p:spPr>
          <a:xfrm>
            <a:off x="7558088" y="4644206"/>
            <a:ext cx="800100" cy="8905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24"/>
          <p:cNvSpPr txBox="1"/>
          <p:nvPr/>
        </p:nvSpPr>
        <p:spPr>
          <a:xfrm>
            <a:off x="5713413" y="3156719"/>
            <a:ext cx="72548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24"/>
          <p:cNvSpPr txBox="1"/>
          <p:nvPr/>
        </p:nvSpPr>
        <p:spPr>
          <a:xfrm>
            <a:off x="3792538" y="4574356"/>
            <a:ext cx="725487" cy="23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24"/>
          <p:cNvSpPr txBox="1"/>
          <p:nvPr/>
        </p:nvSpPr>
        <p:spPr>
          <a:xfrm>
            <a:off x="7602538" y="4594994"/>
            <a:ext cx="725487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Map.Entry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06" name="Google Shape;506;p24"/>
          <p:cNvGraphicFramePr/>
          <p:nvPr/>
        </p:nvGraphicFramePr>
        <p:xfrm>
          <a:off x="3990975" y="4842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371475"/>
              </a:tblGrid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키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700" marL="91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값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700" marL="917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7" name="Google Shape;507;p24"/>
          <p:cNvGraphicFramePr/>
          <p:nvPr/>
        </p:nvGraphicFramePr>
        <p:xfrm>
          <a:off x="7775575" y="48505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369900"/>
              </a:tblGrid>
              <a:tr h="27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키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75" marB="45775" marR="91325" marL="913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7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값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75" marB="45775" marR="91325" marL="913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8" name="Google Shape;508;p24"/>
          <p:cNvGraphicFramePr/>
          <p:nvPr/>
        </p:nvGraphicFramePr>
        <p:xfrm>
          <a:off x="5880100" y="3445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369900"/>
              </a:tblGrid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키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325" marL="913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4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값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650" marB="45650" marR="91325" marL="913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9" name="Google Shape;509;p24"/>
          <p:cNvSpPr/>
          <p:nvPr/>
        </p:nvSpPr>
        <p:spPr>
          <a:xfrm>
            <a:off x="609600" y="1036637"/>
            <a:ext cx="10931525" cy="110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 트리를 기반으로 한 Map 컬렉션으로, 키와 값이 저장된 Map.Entry를 저장하고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왼쪽과 오른쪽 자식 노드를 참조하기 위한 두 개의 변수로 구성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TreeSet, TreeMap 정렬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25"/>
          <p:cNvSpPr txBox="1"/>
          <p:nvPr/>
        </p:nvSpPr>
        <p:spPr>
          <a:xfrm>
            <a:off x="1125538" y="1052513"/>
            <a:ext cx="33233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오름차순(기본 정렬)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1128256" y="1604961"/>
            <a:ext cx="9961563" cy="283215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TreeSet의 객체와 TreeMap의 key는 저장과 동시에 자동 오름차순 정렬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숫자(Integer, Double) 타입일 경우 값으로 정렬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문자열(String) 타입일 경우 유니코드로 정렬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정렬을 위해 java.lang.Comparable을 구현한 객체 요구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그러지 않을 경우 ClassCastException 발생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(Integer, Double, String 모두 Comparable 인터페이스를 통해 오름차순이 구현되어 있음)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TreeSet, TreeMap 정렬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26"/>
          <p:cNvSpPr txBox="1"/>
          <p:nvPr/>
        </p:nvSpPr>
        <p:spPr>
          <a:xfrm>
            <a:off x="1125538" y="1052513"/>
            <a:ext cx="33233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내림차순(따로 구현)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1128256" y="1604961"/>
            <a:ext cx="9961563" cy="283215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TreeSet, TreeMap 객체 생성 시 매개변수 생성자를 통해 재정렬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ex. TreeSet&lt;E&gt; tSet = new TreeSet(Comparator&lt;? super E&gt; comparator);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TreeMap&lt;K, V&gt; tMap = new TreeMap(Comparator&lt;? super K&gt; comparator);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또 다른 방법으로 숫자(Integer, Double), 문자열(String) 타입을 제외한 Comparable을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상속 받는 객체인 경우 compareTo() 메소드의 오버라이딩 부분을 내림차순으로 변경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자료구조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609600" y="1036638"/>
            <a:ext cx="10931525" cy="62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데이터(자료)를 메모리에서 구조적으로 처리하는 방법론이다.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771650" y="4195763"/>
            <a:ext cx="1368425" cy="4683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자료구조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4079875" y="2420938"/>
            <a:ext cx="1295400" cy="4683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단순구조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(변수)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4079875" y="3889375"/>
            <a:ext cx="1295400" cy="4683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선형구조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079875" y="4978400"/>
            <a:ext cx="1295400" cy="4667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비선형구조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079875" y="5876925"/>
            <a:ext cx="1295400" cy="4683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파일구조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315075" y="2016125"/>
            <a:ext cx="1296988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6315075" y="2312988"/>
            <a:ext cx="1296988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6315075" y="2609850"/>
            <a:ext cx="1296988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6315075" y="2905125"/>
            <a:ext cx="1296988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6315075" y="3313113"/>
            <a:ext cx="1296988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6315075" y="3608388"/>
            <a:ext cx="1296988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연결리스트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6315075" y="3905250"/>
            <a:ext cx="1296988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스택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6315075" y="4202113"/>
            <a:ext cx="1296988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6315075" y="4487863"/>
            <a:ext cx="1296988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덱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6315075" y="4887913"/>
            <a:ext cx="1296988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6315075" y="5224463"/>
            <a:ext cx="1296988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6315075" y="5600700"/>
            <a:ext cx="1296988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순차파일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6315075" y="5919788"/>
            <a:ext cx="1296988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색인파일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6315075" y="6229350"/>
            <a:ext cx="1296988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직접파일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8551863" y="3136900"/>
            <a:ext cx="1333500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단순 연결리스트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8551863" y="3559175"/>
            <a:ext cx="1333500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이중 연결리스트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8551863" y="3951288"/>
            <a:ext cx="1333500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원형 연결리스트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8551863" y="4471988"/>
            <a:ext cx="1333500" cy="25241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일반트리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8551863" y="4894263"/>
            <a:ext cx="1333500" cy="250825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이진트리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8551863" y="5264150"/>
            <a:ext cx="1333500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방향그래프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8551863" y="5664200"/>
            <a:ext cx="1333500" cy="2524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무방향그래프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" name="Google Shape;71;p3"/>
          <p:cNvCxnSpPr/>
          <p:nvPr/>
        </p:nvCxnSpPr>
        <p:spPr>
          <a:xfrm flipH="1" rot="10800000">
            <a:off x="3140075" y="2654300"/>
            <a:ext cx="939800" cy="177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" name="Google Shape;72;p3"/>
          <p:cNvCxnSpPr/>
          <p:nvPr/>
        </p:nvCxnSpPr>
        <p:spPr>
          <a:xfrm flipH="1" rot="10800000">
            <a:off x="3140075" y="4122738"/>
            <a:ext cx="939800" cy="306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3"/>
          <p:cNvCxnSpPr/>
          <p:nvPr/>
        </p:nvCxnSpPr>
        <p:spPr>
          <a:xfrm>
            <a:off x="3140075" y="4429125"/>
            <a:ext cx="939800" cy="7826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" name="Google Shape;74;p3"/>
          <p:cNvCxnSpPr/>
          <p:nvPr/>
        </p:nvCxnSpPr>
        <p:spPr>
          <a:xfrm>
            <a:off x="3140075" y="4429125"/>
            <a:ext cx="939800" cy="16811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" name="Google Shape;75;p3"/>
          <p:cNvCxnSpPr>
            <a:endCxn id="50" idx="1"/>
          </p:cNvCxnSpPr>
          <p:nvPr/>
        </p:nvCxnSpPr>
        <p:spPr>
          <a:xfrm flipH="1" rot="10800000">
            <a:off x="5375175" y="2142332"/>
            <a:ext cx="939900" cy="51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" name="Google Shape;76;p3"/>
          <p:cNvCxnSpPr>
            <a:endCxn id="51" idx="1"/>
          </p:cNvCxnSpPr>
          <p:nvPr/>
        </p:nvCxnSpPr>
        <p:spPr>
          <a:xfrm flipH="1" rot="10800000">
            <a:off x="5375175" y="2439194"/>
            <a:ext cx="939900" cy="21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" name="Google Shape;77;p3"/>
          <p:cNvCxnSpPr>
            <a:endCxn id="52" idx="1"/>
          </p:cNvCxnSpPr>
          <p:nvPr/>
        </p:nvCxnSpPr>
        <p:spPr>
          <a:xfrm>
            <a:off x="5375175" y="2658357"/>
            <a:ext cx="939900" cy="7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" name="Google Shape;78;p3"/>
          <p:cNvCxnSpPr>
            <a:endCxn id="53" idx="1"/>
          </p:cNvCxnSpPr>
          <p:nvPr/>
        </p:nvCxnSpPr>
        <p:spPr>
          <a:xfrm>
            <a:off x="5375175" y="2658132"/>
            <a:ext cx="939900" cy="37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" name="Google Shape;79;p3"/>
          <p:cNvCxnSpPr>
            <a:endCxn id="54" idx="1"/>
          </p:cNvCxnSpPr>
          <p:nvPr/>
        </p:nvCxnSpPr>
        <p:spPr>
          <a:xfrm flipH="1" rot="10800000">
            <a:off x="5375175" y="3439319"/>
            <a:ext cx="939900" cy="68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" name="Google Shape;80;p3"/>
          <p:cNvCxnSpPr>
            <a:endCxn id="55" idx="1"/>
          </p:cNvCxnSpPr>
          <p:nvPr/>
        </p:nvCxnSpPr>
        <p:spPr>
          <a:xfrm flipH="1" rot="10800000">
            <a:off x="5375175" y="3734594"/>
            <a:ext cx="9399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" name="Google Shape;81;p3"/>
          <p:cNvCxnSpPr>
            <a:endCxn id="56" idx="1"/>
          </p:cNvCxnSpPr>
          <p:nvPr/>
        </p:nvCxnSpPr>
        <p:spPr>
          <a:xfrm flipH="1" rot="10800000">
            <a:off x="5375175" y="4031457"/>
            <a:ext cx="939900" cy="9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" name="Google Shape;82;p3"/>
          <p:cNvCxnSpPr>
            <a:endCxn id="57" idx="1"/>
          </p:cNvCxnSpPr>
          <p:nvPr/>
        </p:nvCxnSpPr>
        <p:spPr>
          <a:xfrm>
            <a:off x="5375175" y="4126719"/>
            <a:ext cx="939900" cy="20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" name="Google Shape;83;p3"/>
          <p:cNvCxnSpPr>
            <a:endCxn id="58" idx="1"/>
          </p:cNvCxnSpPr>
          <p:nvPr/>
        </p:nvCxnSpPr>
        <p:spPr>
          <a:xfrm>
            <a:off x="5375175" y="4126569"/>
            <a:ext cx="939900" cy="48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" name="Google Shape;84;p3"/>
          <p:cNvCxnSpPr>
            <a:endCxn id="59" idx="1"/>
          </p:cNvCxnSpPr>
          <p:nvPr/>
        </p:nvCxnSpPr>
        <p:spPr>
          <a:xfrm flipH="1" rot="10800000">
            <a:off x="5375175" y="5013326"/>
            <a:ext cx="939900" cy="20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3"/>
          <p:cNvCxnSpPr>
            <a:endCxn id="60" idx="1"/>
          </p:cNvCxnSpPr>
          <p:nvPr/>
        </p:nvCxnSpPr>
        <p:spPr>
          <a:xfrm>
            <a:off x="5375175" y="5216376"/>
            <a:ext cx="939900" cy="1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" name="Google Shape;86;p3"/>
          <p:cNvCxnSpPr>
            <a:endCxn id="61" idx="1"/>
          </p:cNvCxnSpPr>
          <p:nvPr/>
        </p:nvCxnSpPr>
        <p:spPr>
          <a:xfrm flipH="1" rot="10800000">
            <a:off x="5375175" y="5726113"/>
            <a:ext cx="939900" cy="38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p3"/>
          <p:cNvCxnSpPr>
            <a:endCxn id="62" idx="1"/>
          </p:cNvCxnSpPr>
          <p:nvPr/>
        </p:nvCxnSpPr>
        <p:spPr>
          <a:xfrm flipH="1" rot="10800000">
            <a:off x="5375175" y="6045201"/>
            <a:ext cx="939900" cy="6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3"/>
          <p:cNvCxnSpPr>
            <a:endCxn id="63" idx="1"/>
          </p:cNvCxnSpPr>
          <p:nvPr/>
        </p:nvCxnSpPr>
        <p:spPr>
          <a:xfrm>
            <a:off x="5375175" y="6115063"/>
            <a:ext cx="939900" cy="23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3"/>
          <p:cNvCxnSpPr>
            <a:endCxn id="64" idx="1"/>
          </p:cNvCxnSpPr>
          <p:nvPr/>
        </p:nvCxnSpPr>
        <p:spPr>
          <a:xfrm flipH="1" rot="10800000">
            <a:off x="7621563" y="3263107"/>
            <a:ext cx="930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3"/>
          <p:cNvCxnSpPr>
            <a:endCxn id="65" idx="1"/>
          </p:cNvCxnSpPr>
          <p:nvPr/>
        </p:nvCxnSpPr>
        <p:spPr>
          <a:xfrm flipH="1" rot="10800000">
            <a:off x="7621563" y="3685382"/>
            <a:ext cx="930300" cy="3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3"/>
          <p:cNvCxnSpPr>
            <a:endCxn id="66" idx="1"/>
          </p:cNvCxnSpPr>
          <p:nvPr/>
        </p:nvCxnSpPr>
        <p:spPr>
          <a:xfrm>
            <a:off x="7621563" y="3720194"/>
            <a:ext cx="930300" cy="3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3"/>
          <p:cNvCxnSpPr>
            <a:endCxn id="67" idx="1"/>
          </p:cNvCxnSpPr>
          <p:nvPr/>
        </p:nvCxnSpPr>
        <p:spPr>
          <a:xfrm flipH="1" rot="10800000">
            <a:off x="7621563" y="4598194"/>
            <a:ext cx="930300" cy="39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3"/>
          <p:cNvCxnSpPr>
            <a:endCxn id="68" idx="1"/>
          </p:cNvCxnSpPr>
          <p:nvPr/>
        </p:nvCxnSpPr>
        <p:spPr>
          <a:xfrm>
            <a:off x="7621563" y="4997476"/>
            <a:ext cx="930300" cy="2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3"/>
          <p:cNvCxnSpPr>
            <a:endCxn id="69" idx="1"/>
          </p:cNvCxnSpPr>
          <p:nvPr/>
        </p:nvCxnSpPr>
        <p:spPr>
          <a:xfrm>
            <a:off x="7621563" y="5334857"/>
            <a:ext cx="930300" cy="5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3"/>
          <p:cNvCxnSpPr>
            <a:endCxn id="70" idx="1"/>
          </p:cNvCxnSpPr>
          <p:nvPr/>
        </p:nvCxnSpPr>
        <p:spPr>
          <a:xfrm>
            <a:off x="7621563" y="5333207"/>
            <a:ext cx="9303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배열의 문제점 &amp; 컬렉션의 장점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1125538" y="1052513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배열의 문제점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1128256" y="1604962"/>
            <a:ext cx="9961563" cy="405628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한 번 크기를 지정하면 변경할 수 없다.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공간 크기가 부족하면 에러가 발생 🡪 할당 시 넉넉한 크기로 할당하게 됨 (메모리 낭비)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필요에 따라 공간을 늘리거나 줄일 수 없음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배열에 기록된 데이터에 대한 중간 위치의 추가, 삭제가 불편하다.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추가, 삭제할 데이터부터 마지막 기록된 데이터까지 하나씩 뒤로 밀어내고 추가해야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(복잡한 알고리즘)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한 타입의 데이터만 저장 가능하다.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배열의 문제점 &amp; 컬렉션의 장점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1125538" y="1052513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컬렉션의 장점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1128256" y="1604962"/>
            <a:ext cx="9961563" cy="405628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저장하는 크기의 제약이 없다.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추가, 삭제, 정렬 등의 기능 처리가 간단하게 해결된다.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자료를 구조적으로 처리 하는 자료구조가 내장되어 있어 알고리즘 구현이 필요 없음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여러 타입의 데이터가 저장 가능하다.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객체만 저장할 수 있기 때문에 필요에 따라 기본 자료형을 저장해야 하는 경우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Wrapper클래스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컬렉션의 주요 인터페이스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6"/>
          <p:cNvGrpSpPr/>
          <p:nvPr/>
        </p:nvGrpSpPr>
        <p:grpSpPr>
          <a:xfrm>
            <a:off x="3265488" y="1268413"/>
            <a:ext cx="5372100" cy="2943225"/>
            <a:chOff x="3265488" y="1268413"/>
            <a:chExt cx="5372100" cy="2943225"/>
          </a:xfrm>
        </p:grpSpPr>
        <p:cxnSp>
          <p:nvCxnSpPr>
            <p:cNvPr id="116" name="Google Shape;116;p6"/>
            <p:cNvCxnSpPr/>
            <p:nvPr/>
          </p:nvCxnSpPr>
          <p:spPr>
            <a:xfrm flipH="1">
              <a:off x="7288213" y="2840038"/>
              <a:ext cx="912812" cy="6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6"/>
            <p:cNvCxnSpPr/>
            <p:nvPr/>
          </p:nvCxnSpPr>
          <p:spPr>
            <a:xfrm rot="10800000">
              <a:off x="7288213" y="3230563"/>
              <a:ext cx="8493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6"/>
            <p:cNvCxnSpPr/>
            <p:nvPr/>
          </p:nvCxnSpPr>
          <p:spPr>
            <a:xfrm rot="10800000">
              <a:off x="7288213" y="3616325"/>
              <a:ext cx="7318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6"/>
            <p:cNvCxnSpPr/>
            <p:nvPr/>
          </p:nvCxnSpPr>
          <p:spPr>
            <a:xfrm rot="10800000">
              <a:off x="7275513" y="3997325"/>
              <a:ext cx="6937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0" name="Google Shape;120;p6"/>
            <p:cNvSpPr/>
            <p:nvPr/>
          </p:nvSpPr>
          <p:spPr>
            <a:xfrm>
              <a:off x="4144963" y="1268413"/>
              <a:ext cx="1152525" cy="358775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Collection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3265488" y="2124075"/>
              <a:ext cx="1152525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List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118100" y="2132013"/>
              <a:ext cx="1150938" cy="36036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6948488" y="2132013"/>
              <a:ext cx="1325562" cy="36036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Map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3881438" y="2635250"/>
              <a:ext cx="850900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ArrayList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3881438" y="3035300"/>
              <a:ext cx="850900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Vector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881438" y="3433763"/>
              <a:ext cx="850900" cy="36036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LinkedList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845175" y="2635250"/>
              <a:ext cx="849313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HashSet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786688" y="2654300"/>
              <a:ext cx="850900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HashMap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786688" y="3054350"/>
              <a:ext cx="850900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HashTable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86688" y="3452813"/>
              <a:ext cx="850900" cy="360362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TreeMap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7786688" y="3852863"/>
              <a:ext cx="850900" cy="358775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Properties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5845175" y="3035300"/>
              <a:ext cx="849313" cy="360363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TreeSet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33" name="Google Shape;133;p6"/>
            <p:cNvCxnSpPr>
              <a:stCxn id="121" idx="0"/>
            </p:cNvCxnSpPr>
            <p:nvPr/>
          </p:nvCxnSpPr>
          <p:spPr>
            <a:xfrm rot="10800000">
              <a:off x="3841751" y="1923975"/>
              <a:ext cx="0" cy="200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6"/>
            <p:cNvCxnSpPr/>
            <p:nvPr/>
          </p:nvCxnSpPr>
          <p:spPr>
            <a:xfrm rot="10800000">
              <a:off x="5729288" y="1924050"/>
              <a:ext cx="0" cy="200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6"/>
            <p:cNvCxnSpPr/>
            <p:nvPr/>
          </p:nvCxnSpPr>
          <p:spPr>
            <a:xfrm>
              <a:off x="3857625" y="1922463"/>
              <a:ext cx="19113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6"/>
            <p:cNvCxnSpPr/>
            <p:nvPr/>
          </p:nvCxnSpPr>
          <p:spPr>
            <a:xfrm rot="10800000">
              <a:off x="4745038" y="1627188"/>
              <a:ext cx="0" cy="2968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7" name="Google Shape;137;p6"/>
            <p:cNvCxnSpPr/>
            <p:nvPr/>
          </p:nvCxnSpPr>
          <p:spPr>
            <a:xfrm rot="10800000">
              <a:off x="3424238" y="2492375"/>
              <a:ext cx="0" cy="11271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8" name="Google Shape;138;p6"/>
            <p:cNvCxnSpPr/>
            <p:nvPr/>
          </p:nvCxnSpPr>
          <p:spPr>
            <a:xfrm rot="10800000">
              <a:off x="5343525" y="2492375"/>
              <a:ext cx="0" cy="719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9" name="Google Shape;139;p6"/>
            <p:cNvCxnSpPr/>
            <p:nvPr/>
          </p:nvCxnSpPr>
          <p:spPr>
            <a:xfrm flipH="1" rot="10800000">
              <a:off x="7277100" y="2487613"/>
              <a:ext cx="11113" cy="152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0" name="Google Shape;140;p6"/>
            <p:cNvCxnSpPr/>
            <p:nvPr/>
          </p:nvCxnSpPr>
          <p:spPr>
            <a:xfrm>
              <a:off x="4308475" y="2563813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6"/>
            <p:cNvCxnSpPr>
              <a:stCxn id="124" idx="1"/>
            </p:cNvCxnSpPr>
            <p:nvPr/>
          </p:nvCxnSpPr>
          <p:spPr>
            <a:xfrm rot="10800000">
              <a:off x="3413138" y="2812132"/>
              <a:ext cx="468300" cy="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6"/>
            <p:cNvCxnSpPr>
              <a:stCxn id="125" idx="1"/>
            </p:cNvCxnSpPr>
            <p:nvPr/>
          </p:nvCxnSpPr>
          <p:spPr>
            <a:xfrm rot="10800000">
              <a:off x="3424238" y="3210682"/>
              <a:ext cx="4572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6"/>
            <p:cNvCxnSpPr>
              <a:stCxn id="126" idx="1"/>
            </p:cNvCxnSpPr>
            <p:nvPr/>
          </p:nvCxnSpPr>
          <p:spPr>
            <a:xfrm flipH="1">
              <a:off x="3427538" y="3613944"/>
              <a:ext cx="4539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6"/>
            <p:cNvCxnSpPr>
              <a:stCxn id="127" idx="1"/>
            </p:cNvCxnSpPr>
            <p:nvPr/>
          </p:nvCxnSpPr>
          <p:spPr>
            <a:xfrm rot="10800000">
              <a:off x="5354675" y="2812132"/>
              <a:ext cx="490500" cy="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6"/>
            <p:cNvCxnSpPr>
              <a:stCxn id="132" idx="1"/>
            </p:cNvCxnSpPr>
            <p:nvPr/>
          </p:nvCxnSpPr>
          <p:spPr>
            <a:xfrm rot="10800000">
              <a:off x="5354675" y="3210682"/>
              <a:ext cx="490500" cy="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6" name="Google Shape;146;p6"/>
          <p:cNvSpPr/>
          <p:nvPr/>
        </p:nvSpPr>
        <p:spPr>
          <a:xfrm>
            <a:off x="3216275" y="1898650"/>
            <a:ext cx="1676400" cy="2090738"/>
          </a:xfrm>
          <a:prstGeom prst="ellipse">
            <a:avLst/>
          </a:prstGeom>
          <a:noFill/>
          <a:ln cap="flat" cmpd="sng" w="952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5059363" y="1898650"/>
            <a:ext cx="1603375" cy="2090738"/>
          </a:xfrm>
          <a:prstGeom prst="ellipse">
            <a:avLst/>
          </a:prstGeom>
          <a:noFill/>
          <a:ln cap="flat" cmpd="sng" w="952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985000" y="1885950"/>
            <a:ext cx="2043113" cy="2432050"/>
          </a:xfrm>
          <a:prstGeom prst="ellipse">
            <a:avLst/>
          </a:prstGeom>
          <a:noFill/>
          <a:ln cap="flat" cmpd="sng" w="952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9" name="Google Shape;149;p6"/>
          <p:cNvGraphicFramePr/>
          <p:nvPr/>
        </p:nvGraphicFramePr>
        <p:xfrm>
          <a:off x="2063949" y="45763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1380375"/>
                <a:gridCol w="1136775"/>
                <a:gridCol w="2411150"/>
                <a:gridCol w="3136200"/>
              </a:tblGrid>
              <a:tr h="303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인터페이스 분류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특징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구현 클래스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86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Collection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List 계열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순서를 유지하고 저장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Char char="-"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중복 저장 가능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ArrayList, Vector, LinkedList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Set계열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-  순서를 유지하지 않고 저장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-  중복 저장 안됨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HashSet, TreeSet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Map 계열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-  키와 값의 쌍으로 저장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-  키는 중복 저장 안됨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HashMap, HashTable, TreeMap, Properties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95a30f42a_1_0"/>
          <p:cNvSpPr txBox="1"/>
          <p:nvPr/>
        </p:nvSpPr>
        <p:spPr>
          <a:xfrm>
            <a:off x="261450" y="211175"/>
            <a:ext cx="579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*List(</a:t>
            </a:r>
            <a:r>
              <a:rPr lang="en-US"/>
              <a:t>나열) - 기본적으로 배열 모양을 가짐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895a30f42a_1_0"/>
          <p:cNvSpPr/>
          <p:nvPr/>
        </p:nvSpPr>
        <p:spPr>
          <a:xfrm>
            <a:off x="436575" y="697375"/>
            <a:ext cx="731400" cy="5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57" name="Google Shape;157;g2895a30f42a_1_0"/>
          <p:cNvSpPr/>
          <p:nvPr/>
        </p:nvSpPr>
        <p:spPr>
          <a:xfrm>
            <a:off x="1167975" y="697375"/>
            <a:ext cx="731400" cy="5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58" name="Google Shape;158;g2895a30f42a_1_0"/>
          <p:cNvSpPr/>
          <p:nvPr/>
        </p:nvSpPr>
        <p:spPr>
          <a:xfrm>
            <a:off x="1899375" y="697375"/>
            <a:ext cx="731400" cy="5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59" name="Google Shape;159;g2895a30f42a_1_0"/>
          <p:cNvSpPr/>
          <p:nvPr/>
        </p:nvSpPr>
        <p:spPr>
          <a:xfrm>
            <a:off x="2630775" y="697375"/>
            <a:ext cx="731400" cy="5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60" name="Google Shape;160;g2895a30f42a_1_0"/>
          <p:cNvSpPr txBox="1"/>
          <p:nvPr/>
        </p:nvSpPr>
        <p:spPr>
          <a:xfrm>
            <a:off x="606650" y="1224650"/>
            <a:ext cx="26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0              1             2              3</a:t>
            </a:r>
            <a:endParaRPr/>
          </a:p>
        </p:txBody>
      </p:sp>
      <p:sp>
        <p:nvSpPr>
          <p:cNvPr id="161" name="Google Shape;161;g2895a30f42a_1_0"/>
          <p:cNvSpPr txBox="1"/>
          <p:nvPr/>
        </p:nvSpPr>
        <p:spPr>
          <a:xfrm>
            <a:off x="3639900" y="600975"/>
            <a:ext cx="305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알아서 늘렸다 줄였다 해준다..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b="1" lang="en-US">
                <a:solidFill>
                  <a:srgbClr val="FF0000"/>
                </a:solidFill>
              </a:rPr>
              <a:t>순서유지 가능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b="1" lang="en-US">
                <a:solidFill>
                  <a:srgbClr val="FF0000"/>
                </a:solidFill>
              </a:rPr>
              <a:t>중복 저장 가능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2" name="Google Shape;162;g2895a30f42a_1_0"/>
          <p:cNvSpPr txBox="1"/>
          <p:nvPr/>
        </p:nvSpPr>
        <p:spPr>
          <a:xfrm>
            <a:off x="557963" y="3351200"/>
            <a:ext cx="32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*Set(</a:t>
            </a:r>
            <a:r>
              <a:rPr lang="en-US"/>
              <a:t>집합</a:t>
            </a:r>
            <a:r>
              <a:rPr lang="en-US"/>
              <a:t>) - </a:t>
            </a:r>
            <a:r>
              <a:rPr lang="en-US"/>
              <a:t>주머니 모양의 집합</a:t>
            </a:r>
            <a:endParaRPr/>
          </a:p>
        </p:txBody>
      </p:sp>
      <p:sp>
        <p:nvSpPr>
          <p:cNvPr id="163" name="Google Shape;163;g2895a30f42a_1_0"/>
          <p:cNvSpPr/>
          <p:nvPr/>
        </p:nvSpPr>
        <p:spPr>
          <a:xfrm>
            <a:off x="909463" y="3929475"/>
            <a:ext cx="1871100" cy="133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895a30f42a_1_0"/>
          <p:cNvSpPr txBox="1"/>
          <p:nvPr/>
        </p:nvSpPr>
        <p:spPr>
          <a:xfrm>
            <a:off x="1351713" y="422997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65" name="Google Shape;165;g2895a30f42a_1_0"/>
          <p:cNvSpPr txBox="1"/>
          <p:nvPr/>
        </p:nvSpPr>
        <p:spPr>
          <a:xfrm>
            <a:off x="2031388" y="439837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66" name="Google Shape;166;g2895a30f42a_1_0"/>
          <p:cNvSpPr txBox="1"/>
          <p:nvPr/>
        </p:nvSpPr>
        <p:spPr>
          <a:xfrm>
            <a:off x="1480738" y="467552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67" name="Google Shape;167;g2895a30f42a_1_0"/>
          <p:cNvSpPr txBox="1"/>
          <p:nvPr/>
        </p:nvSpPr>
        <p:spPr>
          <a:xfrm>
            <a:off x="1888288" y="4056850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68" name="Google Shape;168;g2895a30f42a_1_0"/>
          <p:cNvSpPr txBox="1"/>
          <p:nvPr/>
        </p:nvSpPr>
        <p:spPr>
          <a:xfrm>
            <a:off x="1878988" y="4734575"/>
            <a:ext cx="32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69" name="Google Shape;169;g2895a30f42a_1_0"/>
          <p:cNvSpPr txBox="1"/>
          <p:nvPr/>
        </p:nvSpPr>
        <p:spPr>
          <a:xfrm>
            <a:off x="2893838" y="3841450"/>
            <a:ext cx="286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b="1" lang="en-US">
                <a:solidFill>
                  <a:srgbClr val="FF0000"/>
                </a:solidFill>
              </a:rPr>
              <a:t>순서 유지하지 않고 저장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b="1" lang="en-US">
                <a:solidFill>
                  <a:srgbClr val="FF0000"/>
                </a:solidFill>
              </a:rPr>
              <a:t>중복 저장 안됨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(중복데이터 들어오면 제거)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0" name="Google Shape;170;g2895a30f42a_1_0"/>
          <p:cNvSpPr txBox="1"/>
          <p:nvPr/>
        </p:nvSpPr>
        <p:spPr>
          <a:xfrm>
            <a:off x="6636950" y="1809750"/>
            <a:ext cx="37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*Map(</a:t>
            </a:r>
            <a:r>
              <a:rPr lang="en-US"/>
              <a:t>지도) - 좌표를 찍으면 주소가 나옴</a:t>
            </a:r>
            <a:endParaRPr/>
          </a:p>
        </p:txBody>
      </p:sp>
      <p:sp>
        <p:nvSpPr>
          <p:cNvPr id="171" name="Google Shape;171;g2895a30f42a_1_0"/>
          <p:cNvSpPr/>
          <p:nvPr/>
        </p:nvSpPr>
        <p:spPr>
          <a:xfrm>
            <a:off x="6829813" y="2610150"/>
            <a:ext cx="2347200" cy="243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g2895a30f42a_1_0"/>
          <p:cNvCxnSpPr>
            <a:stCxn id="171" idx="0"/>
            <a:endCxn id="171" idx="2"/>
          </p:cNvCxnSpPr>
          <p:nvPr/>
        </p:nvCxnSpPr>
        <p:spPr>
          <a:xfrm>
            <a:off x="8003413" y="2610150"/>
            <a:ext cx="0" cy="24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g2895a30f42a_1_0"/>
          <p:cNvCxnSpPr/>
          <p:nvPr/>
        </p:nvCxnSpPr>
        <p:spPr>
          <a:xfrm>
            <a:off x="6869513" y="3035375"/>
            <a:ext cx="23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g2895a30f42a_1_0"/>
          <p:cNvCxnSpPr/>
          <p:nvPr/>
        </p:nvCxnSpPr>
        <p:spPr>
          <a:xfrm>
            <a:off x="6886288" y="3493950"/>
            <a:ext cx="23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g2895a30f42a_1_0"/>
          <p:cNvCxnSpPr/>
          <p:nvPr/>
        </p:nvCxnSpPr>
        <p:spPr>
          <a:xfrm>
            <a:off x="6886288" y="3965475"/>
            <a:ext cx="23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g2895a30f42a_1_0"/>
          <p:cNvCxnSpPr/>
          <p:nvPr/>
        </p:nvCxnSpPr>
        <p:spPr>
          <a:xfrm>
            <a:off x="6869513" y="4503400"/>
            <a:ext cx="234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g2895a30f42a_1_0"/>
          <p:cNvSpPr txBox="1"/>
          <p:nvPr/>
        </p:nvSpPr>
        <p:spPr>
          <a:xfrm>
            <a:off x="7147225" y="2209950"/>
            <a:ext cx="18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         :      value</a:t>
            </a:r>
            <a:endParaRPr/>
          </a:p>
        </p:txBody>
      </p:sp>
      <p:sp>
        <p:nvSpPr>
          <p:cNvPr id="178" name="Google Shape;178;g2895a30f42a_1_0"/>
          <p:cNvSpPr txBox="1"/>
          <p:nvPr/>
        </p:nvSpPr>
        <p:spPr>
          <a:xfrm>
            <a:off x="7249275" y="2614825"/>
            <a:ext cx="3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79" name="Google Shape;179;g2895a30f42a_1_0"/>
          <p:cNvSpPr txBox="1"/>
          <p:nvPr/>
        </p:nvSpPr>
        <p:spPr>
          <a:xfrm>
            <a:off x="7249275" y="3019700"/>
            <a:ext cx="3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0" name="Google Shape;180;g2895a30f42a_1_0"/>
          <p:cNvSpPr txBox="1"/>
          <p:nvPr/>
        </p:nvSpPr>
        <p:spPr>
          <a:xfrm>
            <a:off x="7249275" y="3529613"/>
            <a:ext cx="3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1" name="Google Shape;181;g2895a30f42a_1_0"/>
          <p:cNvSpPr txBox="1"/>
          <p:nvPr/>
        </p:nvSpPr>
        <p:spPr>
          <a:xfrm>
            <a:off x="7288275" y="4034325"/>
            <a:ext cx="3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82" name="Google Shape;182;g2895a30f42a_1_0"/>
          <p:cNvSpPr txBox="1"/>
          <p:nvPr/>
        </p:nvSpPr>
        <p:spPr>
          <a:xfrm>
            <a:off x="7288275" y="4595825"/>
            <a:ext cx="3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83" name="Google Shape;183;g2895a30f42a_1_0"/>
          <p:cNvSpPr txBox="1"/>
          <p:nvPr/>
        </p:nvSpPr>
        <p:spPr>
          <a:xfrm>
            <a:off x="8196125" y="2622675"/>
            <a:ext cx="8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철수</a:t>
            </a:r>
            <a:endParaRPr/>
          </a:p>
        </p:txBody>
      </p:sp>
      <p:sp>
        <p:nvSpPr>
          <p:cNvPr id="184" name="Google Shape;184;g2895a30f42a_1_0"/>
          <p:cNvSpPr txBox="1"/>
          <p:nvPr/>
        </p:nvSpPr>
        <p:spPr>
          <a:xfrm>
            <a:off x="8196125" y="3064563"/>
            <a:ext cx="8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짱구</a:t>
            </a:r>
            <a:endParaRPr/>
          </a:p>
        </p:txBody>
      </p:sp>
      <p:sp>
        <p:nvSpPr>
          <p:cNvPr id="185" name="Google Shape;185;g2895a30f42a_1_0"/>
          <p:cNvSpPr txBox="1"/>
          <p:nvPr/>
        </p:nvSpPr>
        <p:spPr>
          <a:xfrm>
            <a:off x="8263475" y="3515013"/>
            <a:ext cx="8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유리</a:t>
            </a:r>
            <a:endParaRPr/>
          </a:p>
        </p:txBody>
      </p:sp>
      <p:sp>
        <p:nvSpPr>
          <p:cNvPr id="186" name="Google Shape;186;g2895a30f42a_1_0"/>
          <p:cNvSpPr txBox="1"/>
          <p:nvPr/>
        </p:nvSpPr>
        <p:spPr>
          <a:xfrm>
            <a:off x="8240100" y="4009200"/>
            <a:ext cx="8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훈이</a:t>
            </a:r>
            <a:endParaRPr/>
          </a:p>
        </p:txBody>
      </p:sp>
      <p:sp>
        <p:nvSpPr>
          <p:cNvPr id="187" name="Google Shape;187;g2895a30f42a_1_0"/>
          <p:cNvSpPr txBox="1"/>
          <p:nvPr/>
        </p:nvSpPr>
        <p:spPr>
          <a:xfrm>
            <a:off x="8240100" y="4597400"/>
            <a:ext cx="8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철수</a:t>
            </a:r>
            <a:endParaRPr/>
          </a:p>
        </p:txBody>
      </p:sp>
      <p:sp>
        <p:nvSpPr>
          <p:cNvPr id="188" name="Google Shape;188;g2895a30f42a_1_0"/>
          <p:cNvSpPr txBox="1"/>
          <p:nvPr/>
        </p:nvSpPr>
        <p:spPr>
          <a:xfrm>
            <a:off x="9330025" y="2541125"/>
            <a:ext cx="251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b="1" lang="en-US">
                <a:solidFill>
                  <a:srgbClr val="FF0000"/>
                </a:solidFill>
              </a:rPr>
              <a:t>value </a:t>
            </a:r>
            <a:r>
              <a:rPr b="1" lang="en-US">
                <a:solidFill>
                  <a:srgbClr val="FF0000"/>
                </a:solidFill>
              </a:rPr>
              <a:t>중복 저장 가능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b="1" lang="en-US">
                <a:solidFill>
                  <a:srgbClr val="FF0000"/>
                </a:solidFill>
              </a:rPr>
              <a:t>key 중복 불가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9" name="Google Shape;189;g2895a30f42a_1_0"/>
          <p:cNvSpPr/>
          <p:nvPr/>
        </p:nvSpPr>
        <p:spPr>
          <a:xfrm>
            <a:off x="9239325" y="2209950"/>
            <a:ext cx="691800" cy="555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609600" y="1036638"/>
            <a:ext cx="10931525" cy="10969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자료들을 순차적으로 나열한 자료구조로 인덱스로 관리되며, 중복해서 객체 저장 가능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 클래스로 ArrayList와 Vector, LinkedList가 있음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3143672" y="2716213"/>
            <a:ext cx="5832475" cy="2255837"/>
          </a:xfrm>
          <a:prstGeom prst="rect">
            <a:avLst/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3227810" y="2749550"/>
            <a:ext cx="75406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4294610" y="3213100"/>
            <a:ext cx="3529012" cy="1079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66B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4407322" y="3238500"/>
            <a:ext cx="1212850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 계열 컬렉션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" name="Google Shape;200;p7"/>
          <p:cNvGraphicFramePr/>
          <p:nvPr/>
        </p:nvGraphicFramePr>
        <p:xfrm>
          <a:off x="4407322" y="35734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654375"/>
                <a:gridCol w="654375"/>
                <a:gridCol w="654375"/>
                <a:gridCol w="654375"/>
                <a:gridCol w="654375"/>
              </a:tblGrid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…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n-1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번지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번지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번지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…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번지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7"/>
          <p:cNvSpPr/>
          <p:nvPr/>
        </p:nvSpPr>
        <p:spPr>
          <a:xfrm>
            <a:off x="4726410" y="4508500"/>
            <a:ext cx="792162" cy="28892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5591597" y="4508500"/>
            <a:ext cx="792163" cy="28892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6744122" y="4508500"/>
            <a:ext cx="790575" cy="28892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7629947" y="4508500"/>
            <a:ext cx="792163" cy="28892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7"/>
          <p:cNvCxnSpPr>
            <a:endCxn id="201" idx="0"/>
          </p:cNvCxnSpPr>
          <p:nvPr/>
        </p:nvCxnSpPr>
        <p:spPr>
          <a:xfrm>
            <a:off x="4725591" y="4076800"/>
            <a:ext cx="3969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06" name="Google Shape;206;p7"/>
          <p:cNvCxnSpPr>
            <a:endCxn id="202" idx="0"/>
          </p:cNvCxnSpPr>
          <p:nvPr/>
        </p:nvCxnSpPr>
        <p:spPr>
          <a:xfrm>
            <a:off x="5447979" y="4076800"/>
            <a:ext cx="5397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07" name="Google Shape;207;p7"/>
          <p:cNvCxnSpPr>
            <a:endCxn id="203" idx="0"/>
          </p:cNvCxnSpPr>
          <p:nvPr/>
        </p:nvCxnSpPr>
        <p:spPr>
          <a:xfrm>
            <a:off x="6060010" y="4076800"/>
            <a:ext cx="10794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08" name="Google Shape;208;p7"/>
          <p:cNvCxnSpPr>
            <a:endCxn id="204" idx="0"/>
          </p:cNvCxnSpPr>
          <p:nvPr/>
        </p:nvCxnSpPr>
        <p:spPr>
          <a:xfrm>
            <a:off x="7330629" y="4076800"/>
            <a:ext cx="695400" cy="43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graphicFrame>
        <p:nvGraphicFramePr>
          <p:cNvPr id="209" name="Google Shape;209;p7"/>
          <p:cNvGraphicFramePr/>
          <p:nvPr/>
        </p:nvGraphicFramePr>
        <p:xfrm>
          <a:off x="3935835" y="544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421075"/>
                <a:gridCol w="421075"/>
                <a:gridCol w="421075"/>
                <a:gridCol w="421075"/>
              </a:tblGrid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0" name="Google Shape;210;p7"/>
          <p:cNvGraphicFramePr/>
          <p:nvPr/>
        </p:nvGraphicFramePr>
        <p:xfrm>
          <a:off x="6037685" y="5445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384675"/>
                <a:gridCol w="431950"/>
                <a:gridCol w="431950"/>
                <a:gridCol w="431950"/>
                <a:gridCol w="432425"/>
              </a:tblGrid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5 4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6 5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7 6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8 7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9 8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25" marL="9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Google Shape;211;p7"/>
          <p:cNvGraphicFramePr/>
          <p:nvPr/>
        </p:nvGraphicFramePr>
        <p:xfrm>
          <a:off x="5639222" y="5868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384175"/>
              </a:tblGrid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300" marL="91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300" marL="913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2" name="Google Shape;212;p7"/>
          <p:cNvCxnSpPr/>
          <p:nvPr/>
        </p:nvCxnSpPr>
        <p:spPr>
          <a:xfrm flipH="1">
            <a:off x="5717010" y="5751513"/>
            <a:ext cx="161925" cy="846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7"/>
          <p:cNvCxnSpPr/>
          <p:nvPr/>
        </p:nvCxnSpPr>
        <p:spPr>
          <a:xfrm flipH="1">
            <a:off x="6094835" y="5526088"/>
            <a:ext cx="133350" cy="142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7"/>
          <p:cNvCxnSpPr/>
          <p:nvPr/>
        </p:nvCxnSpPr>
        <p:spPr>
          <a:xfrm flipH="1">
            <a:off x="6515522" y="5516563"/>
            <a:ext cx="131763" cy="144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" name="Google Shape;215;p7"/>
          <p:cNvCxnSpPr/>
          <p:nvPr/>
        </p:nvCxnSpPr>
        <p:spPr>
          <a:xfrm flipH="1">
            <a:off x="6950497" y="5508625"/>
            <a:ext cx="133350" cy="144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p7"/>
          <p:cNvCxnSpPr/>
          <p:nvPr/>
        </p:nvCxnSpPr>
        <p:spPr>
          <a:xfrm flipH="1">
            <a:off x="7387060" y="5508625"/>
            <a:ext cx="133350" cy="144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7"/>
          <p:cNvCxnSpPr/>
          <p:nvPr/>
        </p:nvCxnSpPr>
        <p:spPr>
          <a:xfrm flipH="1">
            <a:off x="7831560" y="5508625"/>
            <a:ext cx="133350" cy="144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7"/>
          <p:cNvSpPr/>
          <p:nvPr/>
        </p:nvSpPr>
        <p:spPr>
          <a:xfrm flipH="1" rot="3183175">
            <a:off x="5850360" y="5151438"/>
            <a:ext cx="388937" cy="484187"/>
          </a:xfrm>
          <a:custGeom>
            <a:rect b="b" l="l" r="r" t="t"/>
            <a:pathLst>
              <a:path extrusionOk="0" h="120000" w="120000">
                <a:moveTo>
                  <a:pt x="16418" y="34005"/>
                </a:moveTo>
                <a:lnTo>
                  <a:pt x="16418" y="34005"/>
                </a:lnTo>
                <a:cubicBezTo>
                  <a:pt x="29238" y="10842"/>
                  <a:pt x="56840" y="1472"/>
                  <a:pt x="80366" y="12297"/>
                </a:cubicBezTo>
                <a:cubicBezTo>
                  <a:pt x="103892" y="23121"/>
                  <a:pt x="115743" y="50642"/>
                  <a:pt x="107823" y="76059"/>
                </a:cubicBezTo>
                <a:lnTo>
                  <a:pt x="110273" y="81214"/>
                </a:lnTo>
                <a:lnTo>
                  <a:pt x="80992" y="104164"/>
                </a:lnTo>
                <a:lnTo>
                  <a:pt x="100868" y="61426"/>
                </a:lnTo>
                <a:lnTo>
                  <a:pt x="103015" y="65942"/>
                </a:lnTo>
                <a:cubicBezTo>
                  <a:pt x="105665" y="43751"/>
                  <a:pt x="93289" y="22661"/>
                  <a:pt x="73522" y="15685"/>
                </a:cubicBezTo>
                <a:cubicBezTo>
                  <a:pt x="53754" y="8709"/>
                  <a:pt x="32165" y="17812"/>
                  <a:pt x="22075" y="3737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7"/>
          <p:cNvSpPr/>
          <p:nvPr/>
        </p:nvSpPr>
        <p:spPr>
          <a:xfrm flipH="1" rot="3183175">
            <a:off x="6282953" y="5152232"/>
            <a:ext cx="388937" cy="482600"/>
          </a:xfrm>
          <a:custGeom>
            <a:rect b="b" l="l" r="r" t="t"/>
            <a:pathLst>
              <a:path extrusionOk="0" h="120000" w="120000">
                <a:moveTo>
                  <a:pt x="16459" y="33944"/>
                </a:moveTo>
                <a:lnTo>
                  <a:pt x="16459" y="33944"/>
                </a:lnTo>
                <a:cubicBezTo>
                  <a:pt x="29313" y="10820"/>
                  <a:pt x="56919" y="1500"/>
                  <a:pt x="80425" y="12347"/>
                </a:cubicBezTo>
                <a:cubicBezTo>
                  <a:pt x="103932" y="23195"/>
                  <a:pt x="115750" y="50708"/>
                  <a:pt x="107809" y="76099"/>
                </a:cubicBezTo>
                <a:lnTo>
                  <a:pt x="110264" y="81281"/>
                </a:lnTo>
                <a:lnTo>
                  <a:pt x="80925" y="104168"/>
                </a:lnTo>
                <a:lnTo>
                  <a:pt x="100858" y="61428"/>
                </a:lnTo>
                <a:lnTo>
                  <a:pt x="103010" y="65971"/>
                </a:lnTo>
                <a:lnTo>
                  <a:pt x="103010" y="65971"/>
                </a:lnTo>
                <a:cubicBezTo>
                  <a:pt x="105675" y="43812"/>
                  <a:pt x="93325" y="22739"/>
                  <a:pt x="73574" y="15745"/>
                </a:cubicBezTo>
                <a:cubicBezTo>
                  <a:pt x="53823" y="8752"/>
                  <a:pt x="32231" y="17807"/>
                  <a:pt x="22112" y="3732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7"/>
          <p:cNvSpPr/>
          <p:nvPr/>
        </p:nvSpPr>
        <p:spPr>
          <a:xfrm flipH="1" rot="3183175">
            <a:off x="6714753" y="5152232"/>
            <a:ext cx="388937" cy="482600"/>
          </a:xfrm>
          <a:custGeom>
            <a:rect b="b" l="l" r="r" t="t"/>
            <a:pathLst>
              <a:path extrusionOk="0" h="120000" w="120000">
                <a:moveTo>
                  <a:pt x="16459" y="33944"/>
                </a:moveTo>
                <a:lnTo>
                  <a:pt x="16459" y="33944"/>
                </a:lnTo>
                <a:cubicBezTo>
                  <a:pt x="29313" y="10820"/>
                  <a:pt x="56919" y="1500"/>
                  <a:pt x="80425" y="12347"/>
                </a:cubicBezTo>
                <a:cubicBezTo>
                  <a:pt x="103932" y="23195"/>
                  <a:pt x="115750" y="50708"/>
                  <a:pt x="107809" y="76099"/>
                </a:cubicBezTo>
                <a:lnTo>
                  <a:pt x="110264" y="81281"/>
                </a:lnTo>
                <a:lnTo>
                  <a:pt x="80925" y="104168"/>
                </a:lnTo>
                <a:lnTo>
                  <a:pt x="100858" y="61428"/>
                </a:lnTo>
                <a:lnTo>
                  <a:pt x="103010" y="65971"/>
                </a:lnTo>
                <a:lnTo>
                  <a:pt x="103010" y="65971"/>
                </a:lnTo>
                <a:cubicBezTo>
                  <a:pt x="105675" y="43812"/>
                  <a:pt x="93325" y="22739"/>
                  <a:pt x="73574" y="15745"/>
                </a:cubicBezTo>
                <a:cubicBezTo>
                  <a:pt x="53823" y="8752"/>
                  <a:pt x="32231" y="17807"/>
                  <a:pt x="22112" y="3732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7"/>
          <p:cNvSpPr/>
          <p:nvPr/>
        </p:nvSpPr>
        <p:spPr>
          <a:xfrm flipH="1" rot="3183175">
            <a:off x="7146553" y="5152232"/>
            <a:ext cx="388937" cy="482600"/>
          </a:xfrm>
          <a:custGeom>
            <a:rect b="b" l="l" r="r" t="t"/>
            <a:pathLst>
              <a:path extrusionOk="0" h="120000" w="120000">
                <a:moveTo>
                  <a:pt x="16459" y="33944"/>
                </a:moveTo>
                <a:lnTo>
                  <a:pt x="16459" y="33944"/>
                </a:lnTo>
                <a:cubicBezTo>
                  <a:pt x="29313" y="10820"/>
                  <a:pt x="56919" y="1500"/>
                  <a:pt x="80425" y="12347"/>
                </a:cubicBezTo>
                <a:cubicBezTo>
                  <a:pt x="103932" y="23195"/>
                  <a:pt x="115750" y="50708"/>
                  <a:pt x="107809" y="76099"/>
                </a:cubicBezTo>
                <a:lnTo>
                  <a:pt x="110264" y="81281"/>
                </a:lnTo>
                <a:lnTo>
                  <a:pt x="80925" y="104168"/>
                </a:lnTo>
                <a:lnTo>
                  <a:pt x="100858" y="61428"/>
                </a:lnTo>
                <a:lnTo>
                  <a:pt x="103010" y="65971"/>
                </a:lnTo>
                <a:lnTo>
                  <a:pt x="103010" y="65971"/>
                </a:lnTo>
                <a:cubicBezTo>
                  <a:pt x="105675" y="43812"/>
                  <a:pt x="93325" y="22739"/>
                  <a:pt x="73574" y="15745"/>
                </a:cubicBezTo>
                <a:cubicBezTo>
                  <a:pt x="53823" y="8752"/>
                  <a:pt x="32231" y="17807"/>
                  <a:pt x="22112" y="3732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7"/>
          <p:cNvSpPr/>
          <p:nvPr/>
        </p:nvSpPr>
        <p:spPr>
          <a:xfrm flipH="1" rot="3183175">
            <a:off x="7579147" y="5151438"/>
            <a:ext cx="388937" cy="484188"/>
          </a:xfrm>
          <a:custGeom>
            <a:rect b="b" l="l" r="r" t="t"/>
            <a:pathLst>
              <a:path extrusionOk="0" h="120000" w="120000">
                <a:moveTo>
                  <a:pt x="16418" y="34005"/>
                </a:moveTo>
                <a:lnTo>
                  <a:pt x="16418" y="34005"/>
                </a:lnTo>
                <a:cubicBezTo>
                  <a:pt x="29238" y="10842"/>
                  <a:pt x="56840" y="1472"/>
                  <a:pt x="80366" y="12296"/>
                </a:cubicBezTo>
                <a:cubicBezTo>
                  <a:pt x="103892" y="23121"/>
                  <a:pt x="115743" y="50642"/>
                  <a:pt x="107823" y="76059"/>
                </a:cubicBezTo>
                <a:lnTo>
                  <a:pt x="110273" y="81214"/>
                </a:lnTo>
                <a:lnTo>
                  <a:pt x="80992" y="104164"/>
                </a:lnTo>
                <a:lnTo>
                  <a:pt x="100868" y="61426"/>
                </a:lnTo>
                <a:lnTo>
                  <a:pt x="103015" y="65942"/>
                </a:lnTo>
                <a:lnTo>
                  <a:pt x="103015" y="65942"/>
                </a:lnTo>
                <a:cubicBezTo>
                  <a:pt x="105665" y="43751"/>
                  <a:pt x="93289" y="22661"/>
                  <a:pt x="73521" y="15685"/>
                </a:cubicBezTo>
                <a:cubicBezTo>
                  <a:pt x="53754" y="8709"/>
                  <a:pt x="32165" y="17812"/>
                  <a:pt x="22075" y="3737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List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8" name="Google Shape;228;p8"/>
          <p:cNvGraphicFramePr/>
          <p:nvPr/>
        </p:nvGraphicFramePr>
        <p:xfrm>
          <a:off x="1487488" y="1660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{DFB17636-DBB4-4606-9A2D-12455418466D}</a:tableStyleId>
              </a:tblPr>
              <a:tblGrid>
                <a:gridCol w="720075"/>
                <a:gridCol w="2880325"/>
                <a:gridCol w="1080125"/>
                <a:gridCol w="44650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메소드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리턴타입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설명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4925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추가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add(E e)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객체를 맨 끝에 추가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add(int index, E element)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void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인덱스에 객체를 추가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addAll(Collection&lt;? extends E&gt; c) </a:t>
                      </a:r>
                      <a:endParaRPr sz="1100" u="none" cap="none" strike="noStrike"/>
                    </a:p>
                  </a:txBody>
                  <a:tcPr marT="50800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/>
                        <a:t>boolean</a:t>
                      </a:r>
                      <a:endParaRPr sz="1100" u="none" cap="none" strike="noStrike"/>
                    </a:p>
                  </a:txBody>
                  <a:tcPr marT="50800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주어진 Collection타입 객체를 리스트에 추가</a:t>
                      </a:r>
                      <a:endParaRPr sz="1100" u="none" cap="none" strike="noStrike"/>
                    </a:p>
                  </a:txBody>
                  <a:tcPr marT="50800" marB="19050" marR="381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set(int index, E element)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인덱스에 저장된 객체를 주어진 객체로 바꿈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50"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검색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contains(Object o)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객체가 저장되어 있는지 여부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get(int index)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인덱스에 저장된 객체를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iterator()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Iterator&lt;E&gt;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저장된 객체를 한번씩 가져오는 반복자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isEmpty()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컬렉션이 비어 있는지 조사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size()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int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저장되어 있는 전체 객체수를 리턴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1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객체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삭제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clear()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void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저장된 모든 객체를 삭제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remove(int index)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인덱스에 저장된 객체를 삭제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remove(Object o)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boolean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주어진 객체를 삭제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9" name="Google Shape;229;p8"/>
          <p:cNvSpPr txBox="1"/>
          <p:nvPr/>
        </p:nvSpPr>
        <p:spPr>
          <a:xfrm>
            <a:off x="1125538" y="1052513"/>
            <a:ext cx="36247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List 계열 주요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2011-06-13T04:09:39Z</dcterms:created>
  <dc:creator>디브리드 www.dbreed.co.kr</dc:creator>
</cp:coreProperties>
</file>