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1" r:id="rId5"/>
    <p:sldId id="262" r:id="rId6"/>
    <p:sldId id="273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4" r:id="rId16"/>
    <p:sldId id="272" r:id="rId17"/>
  </p:sldIdLst>
  <p:sldSz cx="9144000" cy="5143500" type="screen16x9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0D2"/>
    <a:srgbClr val="D3CFC2"/>
    <a:srgbClr val="BCB8AC"/>
    <a:srgbClr val="FFFAEB"/>
    <a:srgbClr val="FFEED3"/>
    <a:srgbClr val="84A9FA"/>
    <a:srgbClr val="183E8D"/>
    <a:srgbClr val="84A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5" autoAdjust="0"/>
    <p:restoredTop sz="96429" autoAdjust="0"/>
  </p:normalViewPr>
  <p:slideViewPr>
    <p:cSldViewPr snapToObjects="1">
      <p:cViewPr varScale="1">
        <p:scale>
          <a:sx n="118" d="100"/>
          <a:sy n="118" d="100"/>
        </p:scale>
        <p:origin x="-797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677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0000" bIns="46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2CB26E9-3A41-48CD-8460-5E1DB294E85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11500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305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8846117-F444-4A9C-8236-7066D3A588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582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E66009-3ED4-4635-AB07-77458A1D0454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8295" y="1280"/>
            <a:ext cx="1005705" cy="84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7"/>
          <p:cNvSpPr txBox="1">
            <a:spLocks noChangeArrowheads="1"/>
          </p:cNvSpPr>
          <p:nvPr/>
        </p:nvSpPr>
        <p:spPr bwMode="auto">
          <a:xfrm>
            <a:off x="890588" y="4799013"/>
            <a:ext cx="7364412" cy="1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90000" bIns="4680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800" dirty="0" smtClean="0">
                <a:solidFill>
                  <a:schemeClr val="tx2"/>
                </a:solidFill>
              </a:rPr>
              <a:t>© 2019 IMD – International Institute for Management Development. Not to be used or reproduced without permission.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6213" y="3886200"/>
            <a:ext cx="6051550" cy="66675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80000" bIns="18000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41" y="3075806"/>
            <a:ext cx="6065837" cy="680069"/>
          </a:xfrm>
        </p:spPr>
        <p:txBody>
          <a:bodyPr rIns="180000" bIns="180000"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43558"/>
            <a:ext cx="9144000" cy="18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7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9C83E-D6EE-48B8-9E43-1F8703899E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36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4300"/>
            <a:ext cx="1963738" cy="4516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250" y="114300"/>
            <a:ext cx="5740400" cy="45160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617E7-B61C-40C0-B764-4FF06F45D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77E14-A51F-4CB0-89A7-AE270396E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76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BF7A0-D08A-44E1-9109-20888D532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30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085850"/>
            <a:ext cx="3848100" cy="35444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085850"/>
            <a:ext cx="3848100" cy="35444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56E8D-EB7A-4CC3-9B0D-14C70D6121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74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975B3-FFBB-4141-BE6B-BF215AF80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40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325B-5ACE-4D37-A1F1-34B0BC521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1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04405-387C-43C7-80BF-8660FE0DE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42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C4D29-58AB-47CF-9C6B-E0807DF9D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16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FA065-0BDC-4210-AB96-B346660C58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64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5" descr="PPT_ligne-NEW03-nogradi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013"/>
            <a:ext cx="91440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85850"/>
            <a:ext cx="7848600" cy="354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GB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250" y="114300"/>
            <a:ext cx="78565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et modifiez le titre</a:t>
            </a:r>
            <a:endParaRPr lang="en-GB" altLang="en-US" smtClean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0838" y="4926013"/>
            <a:ext cx="590232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3600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70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Please enter file name using the "Header/Footer“ button in the "Insert" tab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7463" y="4926013"/>
            <a:ext cx="123507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360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700" smtClean="0"/>
            </a:lvl1pPr>
          </a:lstStyle>
          <a:p>
            <a:pPr>
              <a:defRPr/>
            </a:pPr>
            <a:fld id="{CECA5B4D-9C11-4281-BAC0-2D1A8152A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268288" y="4926013"/>
            <a:ext cx="69532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36000" anchor="b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/>
              <a:t>© IMD 2019</a:t>
            </a:r>
            <a:endParaRPr lang="en-GB" sz="700" dirty="0" smtClean="0"/>
          </a:p>
        </p:txBody>
      </p:sp>
      <p:pic>
        <p:nvPicPr>
          <p:cNvPr id="10" name="Picture 96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8295" y="1280"/>
            <a:ext cx="1005705" cy="84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fr-FR" dirty="0"/>
              <a:t>Jung PARK, PhD</a:t>
            </a:r>
          </a:p>
          <a:p>
            <a:r>
              <a:rPr lang="en-US" altLang="fr-FR" dirty="0"/>
              <a:t>Research Fellow in Data </a:t>
            </a:r>
            <a:r>
              <a:rPr lang="en-US" altLang="fr-FR" dirty="0" smtClean="0"/>
              <a:t>Science</a:t>
            </a:r>
          </a:p>
          <a:p>
            <a:pPr algn="r"/>
            <a:r>
              <a:rPr lang="en-US" altLang="fr-FR" sz="1000" dirty="0" smtClean="0"/>
              <a:t>First uploaded 2019 July 29</a:t>
            </a:r>
          </a:p>
          <a:p>
            <a:pPr algn="r"/>
            <a:r>
              <a:rPr lang="en-US" altLang="fr-FR" sz="1000" dirty="0"/>
              <a:t>Last modified 2019 Aug </a:t>
            </a:r>
            <a:r>
              <a:rPr lang="en-US" altLang="fr-FR" sz="1000" dirty="0" smtClean="0"/>
              <a:t>23</a:t>
            </a:r>
            <a:endParaRPr lang="en-US" altLang="fr-FR" sz="1000" dirty="0"/>
          </a:p>
        </p:txBody>
      </p:sp>
      <p:sp>
        <p:nvSpPr>
          <p:cNvPr id="5123" name="Title 1"/>
          <p:cNvSpPr>
            <a:spLocks noGrp="1"/>
          </p:cNvSpPr>
          <p:nvPr>
            <p:ph type="ctrTitle"/>
          </p:nvPr>
        </p:nvSpPr>
        <p:spPr>
          <a:xfrm>
            <a:off x="2700338" y="3076575"/>
            <a:ext cx="6065837" cy="679450"/>
          </a:xfrm>
        </p:spPr>
        <p:txBody>
          <a:bodyPr/>
          <a:lstStyle/>
          <a:p>
            <a:r>
              <a:rPr lang="en-US" altLang="fr-FR" dirty="0"/>
              <a:t>Overview – Data Science at IMD</a:t>
            </a:r>
            <a:endParaRPr lang="en-US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GB" dirty="0"/>
              <a:t>Data Analysing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F77E14-A51F-4CB0-89A7-AE270396E3B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096314"/>
            <a:ext cx="3816796" cy="3544888"/>
          </a:xfrm>
        </p:spPr>
        <p:txBody>
          <a:bodyPr/>
          <a:lstStyle/>
          <a:p>
            <a:r>
              <a:rPr lang="en-GB" dirty="0"/>
              <a:t>Econometrics </a:t>
            </a:r>
          </a:p>
          <a:p>
            <a:pPr lvl="1"/>
            <a:r>
              <a:rPr lang="en-GB" dirty="0"/>
              <a:t>Time series analysis </a:t>
            </a:r>
          </a:p>
          <a:p>
            <a:pPr lvl="1"/>
            <a:r>
              <a:rPr lang="en-GB" dirty="0"/>
              <a:t>Score matching techniques</a:t>
            </a:r>
          </a:p>
          <a:p>
            <a:pPr lvl="1"/>
            <a:r>
              <a:rPr lang="en-GB" dirty="0"/>
              <a:t>Two-stage models for endogeneity problems</a:t>
            </a:r>
          </a:p>
          <a:p>
            <a:endParaRPr lang="en-GB" dirty="0"/>
          </a:p>
          <a:p>
            <a:r>
              <a:rPr lang="en-GB" dirty="0"/>
              <a:t>Artificial Intelligence and Machine Learning</a:t>
            </a:r>
          </a:p>
          <a:p>
            <a:pPr lvl="1"/>
            <a:r>
              <a:rPr lang="en-GB" dirty="0"/>
              <a:t>History of Artificial Intelligence</a:t>
            </a:r>
          </a:p>
          <a:p>
            <a:pPr lvl="1"/>
            <a:r>
              <a:rPr lang="en-GB" dirty="0"/>
              <a:t>Supervised Machine Learning</a:t>
            </a:r>
          </a:p>
          <a:p>
            <a:pPr lvl="1"/>
            <a:r>
              <a:rPr lang="en-GB" dirty="0"/>
              <a:t>Unsupervised Machine Learning/ Deep learning/ Neural networks</a:t>
            </a:r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188" y="1085850"/>
            <a:ext cx="3816796" cy="354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Big data specific (list from McKinsey Global Institute 2011)</a:t>
            </a:r>
          </a:p>
          <a:p>
            <a:pPr lvl="1"/>
            <a:r>
              <a:rPr lang="en-GB" dirty="0"/>
              <a:t>A/B testing</a:t>
            </a:r>
          </a:p>
          <a:p>
            <a:pPr lvl="1"/>
            <a:r>
              <a:rPr lang="en-GB" dirty="0"/>
              <a:t>Cluster analysis</a:t>
            </a:r>
          </a:p>
          <a:p>
            <a:pPr lvl="1"/>
            <a:r>
              <a:rPr lang="en-GB" dirty="0"/>
              <a:t>Data fusion and integration</a:t>
            </a:r>
          </a:p>
          <a:p>
            <a:pPr lvl="1"/>
            <a:r>
              <a:rPr lang="en-GB" dirty="0"/>
              <a:t>Data mining, genetic algorithms, machine learning</a:t>
            </a:r>
          </a:p>
          <a:p>
            <a:pPr lvl="1"/>
            <a:r>
              <a:rPr lang="en-GB" dirty="0"/>
              <a:t>Natural language processing</a:t>
            </a:r>
          </a:p>
          <a:p>
            <a:pPr lvl="1"/>
            <a:r>
              <a:rPr lang="en-GB" dirty="0"/>
              <a:t>Neural networks</a:t>
            </a:r>
          </a:p>
          <a:p>
            <a:pPr lvl="1"/>
            <a:r>
              <a:rPr lang="en-GB" dirty="0"/>
              <a:t>Network analysis</a:t>
            </a:r>
          </a:p>
          <a:p>
            <a:pPr lvl="1"/>
            <a:r>
              <a:rPr lang="en-GB" dirty="0"/>
              <a:t>Signal processing and spatial analysis, simulation</a:t>
            </a:r>
          </a:p>
          <a:p>
            <a:pPr lvl="1"/>
            <a:r>
              <a:rPr lang="en-GB" dirty="0"/>
              <a:t>Time series analysis</a:t>
            </a:r>
          </a:p>
          <a:p>
            <a:pPr lvl="1"/>
            <a:r>
              <a:rPr lang="en-GB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18489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GB" dirty="0"/>
              <a:t>Data Reporting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F77E14-A51F-4CB0-89A7-AE270396E3B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085850"/>
            <a:ext cx="3816796" cy="3544888"/>
          </a:xfrm>
        </p:spPr>
        <p:txBody>
          <a:bodyPr/>
          <a:lstStyle/>
          <a:p>
            <a:r>
              <a:rPr lang="en-GB" dirty="0"/>
              <a:t>Data Reporting </a:t>
            </a:r>
          </a:p>
          <a:p>
            <a:pPr lvl="1"/>
            <a:r>
              <a:rPr lang="en-GB" dirty="0"/>
              <a:t>Robustness check</a:t>
            </a:r>
          </a:p>
          <a:p>
            <a:pPr lvl="1"/>
            <a:r>
              <a:rPr lang="en-GB" dirty="0" smtClean="0"/>
              <a:t>Information </a:t>
            </a:r>
            <a:r>
              <a:rPr lang="en-GB" dirty="0"/>
              <a:t>for reproducibility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Related information</a:t>
            </a:r>
          </a:p>
          <a:p>
            <a:pPr lvl="1"/>
            <a:r>
              <a:rPr lang="en-GB" dirty="0"/>
              <a:t>Open science</a:t>
            </a:r>
          </a:p>
          <a:p>
            <a:pPr lvl="1"/>
            <a:r>
              <a:rPr lang="en-GB" dirty="0" smtClean="0"/>
              <a:t>Ethics </a:t>
            </a:r>
            <a:r>
              <a:rPr lang="en-GB" dirty="0"/>
              <a:t>and privacy </a:t>
            </a:r>
          </a:p>
          <a:p>
            <a:pPr lvl="1"/>
            <a:r>
              <a:rPr lang="en-GB" dirty="0" smtClean="0"/>
              <a:t>GDPR </a:t>
            </a:r>
            <a:r>
              <a:rPr lang="en-GB" dirty="0"/>
              <a:t>(General Data Protection Regulation)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9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GB" dirty="0" smtClean="0"/>
              <a:t>Distinct Research Fields </a:t>
            </a:r>
            <a:r>
              <a:rPr lang="en-GB" dirty="0" smtClean="0"/>
              <a:t>in Data Science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F77E14-A51F-4CB0-89A7-AE270396E3B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04869"/>
              </p:ext>
            </p:extLst>
          </p:nvPr>
        </p:nvGraphicFramePr>
        <p:xfrm>
          <a:off x="251520" y="987574"/>
          <a:ext cx="856895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91"/>
                <a:gridCol w="2295987"/>
                <a:gridCol w="2295987"/>
                <a:gridCol w="2295987"/>
              </a:tblGrid>
              <a:tr h="43204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Attitude to</a:t>
                      </a:r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AI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AI as a goal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AI as a tool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AI as a </a:t>
                      </a:r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phenomenon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Expertise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omputer science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Statistics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Social science 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Roles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Develop AI and machine learning algorithms</a:t>
                      </a:r>
                    </a:p>
                    <a:p>
                      <a:endParaRPr lang="en-GB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Advance</a:t>
                      </a:r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IT technologies</a:t>
                      </a:r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 for higher computing power and connectivity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Use big </a:t>
                      </a:r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data and machine learning techniques to </a:t>
                      </a:r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solve research questions</a:t>
                      </a:r>
                      <a:endParaRPr lang="en-GB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GB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 values/ create insights using data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Discuss</a:t>
                      </a:r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 the impact of AI on the society and organizations</a:t>
                      </a:r>
                    </a:p>
                    <a:p>
                      <a:endParaRPr lang="en-GB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GB" baseline="0" dirty="0" smtClean="0">
                          <a:solidFill>
                            <a:srgbClr val="000000"/>
                          </a:solidFill>
                        </a:rPr>
                        <a:t>Understand the potential changes in ethics and policies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F77E14-A51F-4CB0-89A7-AE270396E3B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085850"/>
            <a:ext cx="7848600" cy="3544888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George, G., Haas, M. R., &amp; Pentland, A. (2014). </a:t>
            </a:r>
            <a:r>
              <a:rPr lang="en-GB" dirty="0"/>
              <a:t>FROM THE EDITORS BIG DATA AND </a:t>
            </a:r>
            <a:r>
              <a:rPr lang="en-GB" dirty="0" smtClean="0"/>
              <a:t>MANAGEMENT. </a:t>
            </a:r>
            <a:r>
              <a:rPr lang="en-GB" i="1" dirty="0" smtClean="0"/>
              <a:t>Academy </a:t>
            </a:r>
            <a:r>
              <a:rPr lang="en-GB" i="1" dirty="0"/>
              <a:t>of Management Journal</a:t>
            </a:r>
            <a:r>
              <a:rPr lang="en-GB" dirty="0"/>
              <a:t>, </a:t>
            </a:r>
            <a:r>
              <a:rPr lang="en-GB" i="1" dirty="0"/>
              <a:t>57</a:t>
            </a:r>
            <a:r>
              <a:rPr lang="en-GB" dirty="0"/>
              <a:t>(2), 321-326</a:t>
            </a:r>
            <a:r>
              <a:rPr lang="en-GB" dirty="0" smtClean="0"/>
              <a:t>. </a:t>
            </a:r>
          </a:p>
          <a:p>
            <a:endParaRPr lang="en-US" dirty="0" smtClean="0"/>
          </a:p>
          <a:p>
            <a:r>
              <a:rPr lang="en-GB" dirty="0" smtClean="0"/>
              <a:t>Drew Conway’s data </a:t>
            </a:r>
            <a:r>
              <a:rPr lang="en-GB" dirty="0"/>
              <a:t>science venn </a:t>
            </a:r>
            <a:r>
              <a:rPr lang="en-GB" dirty="0" smtClean="0"/>
              <a:t>diagram, </a:t>
            </a:r>
            <a:r>
              <a:rPr lang="en-GB" dirty="0"/>
              <a:t>accessed 5 Aug 2019 </a:t>
            </a:r>
            <a:r>
              <a:rPr lang="en-GB" dirty="0" smtClean="0"/>
              <a:t>at http</a:t>
            </a:r>
            <a:r>
              <a:rPr lang="en-GB" dirty="0"/>
              <a:t>://</a:t>
            </a:r>
            <a:r>
              <a:rPr lang="en-GB" dirty="0" smtClean="0"/>
              <a:t>drewconway.com/zia/2013/3/26/the-data-science-venn-diagram</a:t>
            </a:r>
            <a:endParaRPr lang="en-GB" sz="1800" dirty="0"/>
          </a:p>
          <a:p>
            <a:endParaRPr lang="en-GB" dirty="0"/>
          </a:p>
          <a:p>
            <a:r>
              <a:rPr lang="en-GB" dirty="0"/>
              <a:t>Michael </a:t>
            </a:r>
            <a:r>
              <a:rPr lang="en-GB" dirty="0" smtClean="0"/>
              <a:t>Barber,</a:t>
            </a:r>
            <a:r>
              <a:rPr lang="en-GB" dirty="0"/>
              <a:t> accessed </a:t>
            </a:r>
            <a:r>
              <a:rPr lang="en-GB" dirty="0" smtClean="0"/>
              <a:t>5 Aug 2019 at https</a:t>
            </a:r>
            <a:r>
              <a:rPr lang="en-GB" dirty="0"/>
              <a:t>://towardsdatascience.com/introduction-to-statistics-e9d72d818745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8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What is Data Science</a:t>
            </a:r>
            <a:endParaRPr lang="en-US" altLang="fr-FR" dirty="0" smtClean="0"/>
          </a:p>
        </p:txBody>
      </p:sp>
      <p:sp>
        <p:nvSpPr>
          <p:cNvPr id="7171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dirty="0"/>
              <a:t>Data Science is a multidisciplinary </a:t>
            </a:r>
            <a:r>
              <a:rPr lang="en-US" altLang="fr-FR" dirty="0" smtClean="0"/>
              <a:t>field </a:t>
            </a:r>
            <a:r>
              <a:rPr lang="en-US" altLang="fr-FR" dirty="0"/>
              <a:t>that combines information technology (IT), statistics and </a:t>
            </a:r>
            <a:r>
              <a:rPr lang="en-US" altLang="fr-FR" dirty="0" smtClean="0"/>
              <a:t>management study.</a:t>
            </a:r>
            <a:endParaRPr lang="en-US" altLang="fr-FR" dirty="0"/>
          </a:p>
          <a:p>
            <a:endParaRPr lang="en-US" altLang="fr-FR" dirty="0"/>
          </a:p>
          <a:p>
            <a:r>
              <a:rPr lang="en-US" altLang="fr-FR" dirty="0"/>
              <a:t>Due to the rapid advancement of IT, much more data and new analytic techniques became available.</a:t>
            </a:r>
          </a:p>
          <a:p>
            <a:endParaRPr lang="en-US" altLang="fr-FR" dirty="0"/>
          </a:p>
          <a:p>
            <a:r>
              <a:rPr lang="en-US" altLang="fr-FR" dirty="0"/>
              <a:t>We need to balance it with sound statistical knowledge and business expertise to create useful insights</a:t>
            </a:r>
            <a:r>
              <a:rPr lang="en-US" altLang="fr-FR" dirty="0" smtClean="0"/>
              <a:t>.</a:t>
            </a:r>
            <a:endParaRPr lang="en-US" altLang="fr-FR" dirty="0"/>
          </a:p>
        </p:txBody>
      </p:sp>
      <p:sp>
        <p:nvSpPr>
          <p:cNvPr id="717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F6CE6A-AB4D-4336-A0F5-3945EED115F4}" type="slidenum">
              <a:rPr lang="en-US" altLang="fr-FR" sz="7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fr-FR"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Multidisciplinary field</a:t>
            </a:r>
          </a:p>
        </p:txBody>
      </p:sp>
      <p:sp>
        <p:nvSpPr>
          <p:cNvPr id="717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F6CE6A-AB4D-4336-A0F5-3945EED115F4}" type="slidenum">
              <a:rPr lang="en-US" altLang="fr-FR" sz="7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fr-FR" sz="700"/>
          </a:p>
        </p:txBody>
      </p:sp>
      <p:sp>
        <p:nvSpPr>
          <p:cNvPr id="2" name="Rectangle 1"/>
          <p:cNvSpPr/>
          <p:nvPr/>
        </p:nvSpPr>
        <p:spPr>
          <a:xfrm>
            <a:off x="1051865" y="4248904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Data </a:t>
            </a:r>
            <a:r>
              <a:rPr lang="en-GB" sz="1200" dirty="0"/>
              <a:t>science venn </a:t>
            </a:r>
            <a:r>
              <a:rPr lang="en-GB" sz="1200" dirty="0" smtClean="0"/>
              <a:t>diagram </a:t>
            </a:r>
          </a:p>
          <a:p>
            <a:r>
              <a:rPr lang="en-GB" sz="1200" dirty="0" smtClean="0"/>
              <a:t>Source: http</a:t>
            </a:r>
            <a:r>
              <a:rPr lang="en-GB" sz="1200" dirty="0"/>
              <a:t>://</a:t>
            </a:r>
            <a:r>
              <a:rPr lang="en-GB" sz="1200" dirty="0" smtClean="0"/>
              <a:t>drewconway.com/zia/2013/3/26/the-data-science-venn-diagram</a:t>
            </a:r>
            <a:endParaRPr lang="en-GB" sz="1400" dirty="0"/>
          </a:p>
        </p:txBody>
      </p:sp>
      <p:pic>
        <p:nvPicPr>
          <p:cNvPr id="2050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80483"/>
            <a:ext cx="3520461" cy="33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3045" y="2643758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diagram is often refered to show which knowledge is needed for data science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“Hacking skills” is eye-catching but too narrow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Multidisciplinary field – alternative description</a:t>
            </a:r>
          </a:p>
        </p:txBody>
      </p:sp>
      <p:sp>
        <p:nvSpPr>
          <p:cNvPr id="717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F6CE6A-AB4D-4336-A0F5-3945EED115F4}" type="slidenum">
              <a:rPr lang="en-US" altLang="fr-FR" sz="7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fr-FR" sz="700"/>
          </a:p>
        </p:txBody>
      </p:sp>
      <p:pic>
        <p:nvPicPr>
          <p:cNvPr id="1026" name="Picture 2" descr="https://miro.medium.com/max/875/1*mgXvzNcwfpnBawI6XTkV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53445"/>
            <a:ext cx="3600000" cy="32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1600" y="443108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https://towardsdatascience.com/introduction-to-statistics-e9d72d818745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3045" y="2643758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This alternative diagram is less </a:t>
            </a:r>
            <a:r>
              <a:rPr lang="en-GB" dirty="0"/>
              <a:t>popular </a:t>
            </a:r>
            <a:r>
              <a:rPr lang="en-GB"/>
              <a:t>but </a:t>
            </a:r>
            <a:r>
              <a:rPr lang="en-GB" smtClean="0"/>
              <a:t>shows more </a:t>
            </a:r>
            <a:r>
              <a:rPr lang="en-GB" dirty="0" smtClean="0"/>
              <a:t>acceptable 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7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Data Science: analogy to a flying vehicle</a:t>
            </a:r>
          </a:p>
        </p:txBody>
      </p:sp>
      <p:sp>
        <p:nvSpPr>
          <p:cNvPr id="717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F6CE6A-AB4D-4336-A0F5-3945EED115F4}" type="slidenum">
              <a:rPr lang="en-US" altLang="fr-FR" sz="7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fr-FR" sz="700"/>
          </a:p>
        </p:txBody>
      </p:sp>
      <p:pic>
        <p:nvPicPr>
          <p:cNvPr id="12" name="Picture 11" descr="https://sourceable.net/degree-in-flying-cars-coming-soon/">
            <a:extLst>
              <a:ext uri="{FF2B5EF4-FFF2-40B4-BE49-F238E27FC236}">
                <a16:creationId xmlns:a16="http://schemas.microsoft.com/office/drawing/2014/main" xmlns="" id="{0ADFC619-8365-4670-BB68-5F7F08CE01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65" y="906228"/>
            <a:ext cx="5731510" cy="35185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A769BF5-8821-46D1-9425-09B7D9FF2CB6}"/>
              </a:ext>
            </a:extLst>
          </p:cNvPr>
          <p:cNvSpPr/>
          <p:nvPr/>
        </p:nvSpPr>
        <p:spPr>
          <a:xfrm>
            <a:off x="1764665" y="4653290"/>
            <a:ext cx="6972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Source: https://sourceable.net/degree-in-flying-cars-coming-soon/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BEAE058-7465-4494-8D0F-B7FBD9CBF9EE}"/>
              </a:ext>
            </a:extLst>
          </p:cNvPr>
          <p:cNvSpPr/>
          <p:nvPr/>
        </p:nvSpPr>
        <p:spPr>
          <a:xfrm>
            <a:off x="2755265" y="1587518"/>
            <a:ext cx="10800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Thrusting: </a:t>
            </a:r>
            <a:r>
              <a:rPr lang="en-GB" sz="1200" dirty="0" smtClean="0">
                <a:solidFill>
                  <a:srgbClr val="000000"/>
                </a:solidFill>
              </a:rPr>
              <a:t>IT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0D088CC-35FF-4BAC-8F28-70137118FD7C}"/>
              </a:ext>
            </a:extLst>
          </p:cNvPr>
          <p:cNvSpPr/>
          <p:nvPr/>
        </p:nvSpPr>
        <p:spPr>
          <a:xfrm>
            <a:off x="1835696" y="3435846"/>
            <a:ext cx="1080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Balancing: </a:t>
            </a:r>
            <a:r>
              <a:rPr lang="en-GB" sz="1200" dirty="0" smtClean="0">
                <a:solidFill>
                  <a:srgbClr val="000000"/>
                </a:solidFill>
              </a:rPr>
              <a:t>Statistics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39E630B-5A63-43C2-AA82-D54A58395E12}"/>
              </a:ext>
            </a:extLst>
          </p:cNvPr>
          <p:cNvSpPr/>
          <p:nvPr/>
        </p:nvSpPr>
        <p:spPr>
          <a:xfrm>
            <a:off x="6287770" y="3542450"/>
            <a:ext cx="1080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Directing: Business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28122" y="1347614"/>
            <a:ext cx="3744416" cy="58477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fr-FR" sz="1600" dirty="0" smtClean="0"/>
              <a:t>The </a:t>
            </a:r>
            <a:r>
              <a:rPr lang="en-US" altLang="fr-FR" sz="1600" dirty="0"/>
              <a:t>rapid advancement of </a:t>
            </a:r>
            <a:r>
              <a:rPr lang="en-US" altLang="fr-FR" sz="1600" dirty="0" smtClean="0"/>
              <a:t>IT forces us to adjust other areas accordingly</a:t>
            </a:r>
            <a:endParaRPr lang="en-US" altLang="fr-FR" sz="1600" dirty="0"/>
          </a:p>
        </p:txBody>
      </p:sp>
    </p:spTree>
    <p:extLst>
      <p:ext uri="{BB962C8B-B14F-4D97-AF65-F5344CB8AC3E}">
        <p14:creationId xmlns:p14="http://schemas.microsoft.com/office/powerpoint/2010/main" val="556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Five processes in Data Science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F77E14-A51F-4CB0-89A7-AE270396E3B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11587"/>
            <a:ext cx="4289599" cy="434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851670"/>
            <a:ext cx="260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document knowledge using these five processes as a category</a:t>
            </a:r>
            <a:endParaRPr lang="en-GB" dirty="0"/>
          </a:p>
        </p:txBody>
      </p:sp>
      <p:sp>
        <p:nvSpPr>
          <p:cNvPr id="4" name="Left Brace 3"/>
          <p:cNvSpPr/>
          <p:nvPr/>
        </p:nvSpPr>
        <p:spPr bwMode="auto">
          <a:xfrm>
            <a:off x="2783430" y="987574"/>
            <a:ext cx="576064" cy="3600400"/>
          </a:xfrm>
          <a:prstGeom prst="leftBrace">
            <a:avLst/>
          </a:prstGeom>
          <a:ln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0" tIns="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GB" dirty="0" smtClean="0"/>
              <a:t>Data Collecting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F77E14-A51F-4CB0-89A7-AE270396E3B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085850"/>
            <a:ext cx="3816796" cy="3544888"/>
          </a:xfrm>
        </p:spPr>
        <p:txBody>
          <a:bodyPr/>
          <a:lstStyle/>
          <a:p>
            <a:r>
              <a:rPr lang="en-GB" dirty="0"/>
              <a:t>Web scraping  from public websites</a:t>
            </a:r>
          </a:p>
          <a:p>
            <a:pPr lvl="1"/>
            <a:r>
              <a:rPr lang="en-GB" dirty="0"/>
              <a:t>How to collect information from websites</a:t>
            </a:r>
          </a:p>
          <a:p>
            <a:pPr lvl="1"/>
            <a:r>
              <a:rPr lang="en-GB" dirty="0" smtClean="0"/>
              <a:t>10K </a:t>
            </a:r>
            <a:r>
              <a:rPr lang="en-GB" dirty="0"/>
              <a:t>reports from SEC.gov</a:t>
            </a:r>
          </a:p>
          <a:p>
            <a:pPr lvl="1"/>
            <a:r>
              <a:rPr lang="en-GB" dirty="0" smtClean="0"/>
              <a:t>EU </a:t>
            </a:r>
            <a:r>
              <a:rPr lang="en-GB" dirty="0"/>
              <a:t>Open Data </a:t>
            </a:r>
          </a:p>
          <a:p>
            <a:pPr lvl="1"/>
            <a:r>
              <a:rPr lang="en-GB" dirty="0" smtClean="0"/>
              <a:t>Open </a:t>
            </a:r>
            <a:r>
              <a:rPr lang="en-GB" dirty="0"/>
              <a:t>data Swiss</a:t>
            </a:r>
          </a:p>
          <a:p>
            <a:endParaRPr lang="en-GB" dirty="0"/>
          </a:p>
          <a:p>
            <a:r>
              <a:rPr lang="en-GB" dirty="0"/>
              <a:t>Collecting data using API</a:t>
            </a:r>
          </a:p>
          <a:p>
            <a:pPr lvl="1"/>
            <a:r>
              <a:rPr lang="en-GB" dirty="0"/>
              <a:t>Tweeter</a:t>
            </a:r>
          </a:p>
          <a:p>
            <a:pPr lvl="1"/>
            <a:r>
              <a:rPr lang="en-GB" dirty="0" smtClean="0"/>
              <a:t>Facebook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88024" y="1115094"/>
            <a:ext cx="3816796" cy="354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Database in IMD library</a:t>
            </a:r>
          </a:p>
          <a:p>
            <a:pPr lvl="1"/>
            <a:r>
              <a:rPr lang="en-GB" dirty="0"/>
              <a:t>Bloomberg</a:t>
            </a:r>
          </a:p>
          <a:p>
            <a:pPr lvl="1"/>
            <a:r>
              <a:rPr lang="en-GB" dirty="0"/>
              <a:t>Thomson One</a:t>
            </a:r>
          </a:p>
          <a:p>
            <a:pPr lvl="1"/>
            <a:r>
              <a:rPr lang="en-GB" dirty="0"/>
              <a:t>Datastream</a:t>
            </a:r>
          </a:p>
          <a:p>
            <a:pPr lvl="1"/>
            <a:r>
              <a:rPr lang="en-GB" dirty="0"/>
              <a:t>Factiva: news media</a:t>
            </a:r>
          </a:p>
          <a:p>
            <a:endParaRPr lang="en-GB" dirty="0" smtClean="0"/>
          </a:p>
          <a:p>
            <a:r>
              <a:rPr lang="en-GB" dirty="0" smtClean="0"/>
              <a:t>IoT </a:t>
            </a:r>
            <a:r>
              <a:rPr lang="en-GB" dirty="0"/>
              <a:t>(Internet of Things) </a:t>
            </a:r>
          </a:p>
          <a:p>
            <a:pPr lvl="1"/>
            <a:r>
              <a:rPr lang="en-GB" dirty="0"/>
              <a:t>Smart building</a:t>
            </a:r>
          </a:p>
          <a:p>
            <a:pPr lvl="1"/>
            <a:r>
              <a:rPr lang="en-GB" dirty="0" smtClean="0"/>
              <a:t>Wearable </a:t>
            </a:r>
            <a:r>
              <a:rPr lang="en-GB" dirty="0"/>
              <a:t>devices</a:t>
            </a:r>
          </a:p>
          <a:p>
            <a:pPr lvl="1"/>
            <a:r>
              <a:rPr lang="en-GB" dirty="0" smtClean="0"/>
              <a:t>Web </a:t>
            </a:r>
            <a:r>
              <a:rPr lang="en-GB" dirty="0"/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427009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GB" dirty="0"/>
              <a:t>Data Storing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F77E14-A51F-4CB0-89A7-AE270396E3B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085850"/>
            <a:ext cx="3816796" cy="3544888"/>
          </a:xfrm>
        </p:spPr>
        <p:txBody>
          <a:bodyPr/>
          <a:lstStyle/>
          <a:p>
            <a:r>
              <a:rPr lang="en-GB" dirty="0"/>
              <a:t>Distributed computing</a:t>
            </a:r>
          </a:p>
          <a:p>
            <a:pPr lvl="1"/>
            <a:r>
              <a:rPr lang="en-GB" dirty="0"/>
              <a:t>Do I need it?</a:t>
            </a:r>
          </a:p>
          <a:p>
            <a:pPr lvl="1"/>
            <a:r>
              <a:rPr lang="en-GB" dirty="0"/>
              <a:t>What is Apache Hadoop</a:t>
            </a:r>
          </a:p>
          <a:p>
            <a:pPr lvl="1"/>
            <a:r>
              <a:rPr lang="en-GB" dirty="0"/>
              <a:t>What is Apache Spark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Other relevant information</a:t>
            </a:r>
          </a:p>
          <a:p>
            <a:pPr lvl="1"/>
            <a:r>
              <a:rPr lang="en-GB" dirty="0"/>
              <a:t>SQL and NoSQL</a:t>
            </a:r>
          </a:p>
          <a:p>
            <a:pPr lvl="1"/>
            <a:r>
              <a:rPr lang="en-GB" dirty="0"/>
              <a:t>Cloud technolgy</a:t>
            </a:r>
          </a:p>
        </p:txBody>
      </p:sp>
    </p:spTree>
    <p:extLst>
      <p:ext uri="{BB962C8B-B14F-4D97-AF65-F5344CB8AC3E}">
        <p14:creationId xmlns:p14="http://schemas.microsoft.com/office/powerpoint/2010/main" val="3333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GB" dirty="0"/>
              <a:t>Data Processing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F77E14-A51F-4CB0-89A7-AE270396E3B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085850"/>
            <a:ext cx="3816796" cy="3544888"/>
          </a:xfrm>
        </p:spPr>
        <p:txBody>
          <a:bodyPr/>
          <a:lstStyle/>
          <a:p>
            <a:r>
              <a:rPr lang="en-GB" dirty="0"/>
              <a:t>Data wrangling </a:t>
            </a:r>
          </a:p>
          <a:p>
            <a:pPr lvl="1"/>
            <a:r>
              <a:rPr lang="en-GB" dirty="0"/>
              <a:t>Merging the unstructured data</a:t>
            </a:r>
          </a:p>
          <a:p>
            <a:pPr lvl="1"/>
            <a:r>
              <a:rPr lang="en-GB" dirty="0" smtClean="0"/>
              <a:t>Text </a:t>
            </a:r>
            <a:r>
              <a:rPr lang="en-GB" dirty="0"/>
              <a:t>data</a:t>
            </a:r>
          </a:p>
          <a:p>
            <a:pPr lvl="1"/>
            <a:r>
              <a:rPr lang="en-GB" dirty="0" smtClean="0"/>
              <a:t>Images</a:t>
            </a:r>
            <a:endParaRPr lang="en-GB" dirty="0"/>
          </a:p>
          <a:p>
            <a:pPr lvl="1"/>
            <a:r>
              <a:rPr lang="en-GB" dirty="0" smtClean="0"/>
              <a:t>Audios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Contents analysis</a:t>
            </a:r>
          </a:p>
          <a:p>
            <a:pPr lvl="1"/>
            <a:r>
              <a:rPr lang="en-GB" dirty="0"/>
              <a:t>NPL (Natural Language Processing)</a:t>
            </a:r>
          </a:p>
        </p:txBody>
      </p:sp>
    </p:spTree>
    <p:extLst>
      <p:ext uri="{BB962C8B-B14F-4D97-AF65-F5344CB8AC3E}">
        <p14:creationId xmlns:p14="http://schemas.microsoft.com/office/powerpoint/2010/main" val="18489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vaux Template - widescreen">
  <a:themeElements>
    <a:clrScheme name="Lavaux Template 2">
      <a:dk1>
        <a:srgbClr val="575B60"/>
      </a:dk1>
      <a:lt1>
        <a:srgbClr val="FFFFFF"/>
      </a:lt1>
      <a:dk2>
        <a:srgbClr val="193E8E"/>
      </a:dk2>
      <a:lt2>
        <a:srgbClr val="808080"/>
      </a:lt2>
      <a:accent1>
        <a:srgbClr val="D6DDEB"/>
      </a:accent1>
      <a:accent2>
        <a:srgbClr val="193E8E"/>
      </a:accent2>
      <a:accent3>
        <a:srgbClr val="FFFFFF"/>
      </a:accent3>
      <a:accent4>
        <a:srgbClr val="494C51"/>
      </a:accent4>
      <a:accent5>
        <a:srgbClr val="E8EBF3"/>
      </a:accent5>
      <a:accent6>
        <a:srgbClr val="163780"/>
      </a:accent6>
      <a:hlink>
        <a:srgbClr val="193E8E"/>
      </a:hlink>
      <a:folHlink>
        <a:srgbClr val="193E8E"/>
      </a:folHlink>
    </a:clrScheme>
    <a:fontScheme name="Lavaux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vaux Template 1">
        <a:dk1>
          <a:srgbClr val="575B60"/>
        </a:dk1>
        <a:lt1>
          <a:srgbClr val="FFFFFF"/>
        </a:lt1>
        <a:dk2>
          <a:srgbClr val="003366"/>
        </a:dk2>
        <a:lt2>
          <a:srgbClr val="808080"/>
        </a:lt2>
        <a:accent1>
          <a:srgbClr val="D6DDEB"/>
        </a:accent1>
        <a:accent2>
          <a:srgbClr val="183E8D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5377F"/>
        </a:accent6>
        <a:hlink>
          <a:srgbClr val="183E8D"/>
        </a:hlink>
        <a:folHlink>
          <a:srgbClr val="287C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vaux Template 2">
        <a:dk1>
          <a:srgbClr val="575B60"/>
        </a:dk1>
        <a:lt1>
          <a:srgbClr val="FFFFFF"/>
        </a:lt1>
        <a:dk2>
          <a:srgbClr val="193E8E"/>
        </a:dk2>
        <a:lt2>
          <a:srgbClr val="808080"/>
        </a:lt2>
        <a:accent1>
          <a:srgbClr val="D6DDEB"/>
        </a:accent1>
        <a:accent2>
          <a:srgbClr val="193E8E"/>
        </a:accent2>
        <a:accent3>
          <a:srgbClr val="FFFFFF"/>
        </a:accent3>
        <a:accent4>
          <a:srgbClr val="494C51"/>
        </a:accent4>
        <a:accent5>
          <a:srgbClr val="E8EBF3"/>
        </a:accent5>
        <a:accent6>
          <a:srgbClr val="163780"/>
        </a:accent6>
        <a:hlink>
          <a:srgbClr val="193E8E"/>
        </a:hlink>
        <a:folHlink>
          <a:srgbClr val="193E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3" id="{82A480D9-1D83-0044-9844-F8D185E35335}" vid="{FEEBC550-B742-2349-AA58-B2EDD410730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20853B8C6434A84D792449047AFDE" ma:contentTypeVersion="4" ma:contentTypeDescription="Create a new document." ma:contentTypeScope="" ma:versionID="eb94261de0974ce33704991b77c7209f">
  <xsd:schema xmlns:xsd="http://www.w3.org/2001/XMLSchema" xmlns:xs="http://www.w3.org/2001/XMLSchema" xmlns:p="http://schemas.microsoft.com/office/2006/metadata/properties" xmlns:ns2="3822f6b7-46ae-4547-99b7-4a648ec3b578" xmlns:ns3="f3120a64-faa5-442b-b4d9-f6c4f07dd38e" targetNamespace="http://schemas.microsoft.com/office/2006/metadata/properties" ma:root="true" ma:fieldsID="ddd92bfa44369d034fede247c5c43021" ns2:_="" ns3:_="">
    <xsd:import namespace="3822f6b7-46ae-4547-99b7-4a648ec3b578"/>
    <xsd:import namespace="f3120a64-faa5-442b-b4d9-f6c4f07dd38e"/>
    <xsd:element name="properties">
      <xsd:complexType>
        <xsd:sequence>
          <xsd:element name="documentManagement">
            <xsd:complexType>
              <xsd:all>
                <xsd:element ref="ns2:jb50e1b4bfe245078031fbf9463c9aad" minOccurs="0"/>
                <xsd:element ref="ns2:TaxCatchAll" minOccurs="0"/>
                <xsd:element ref="ns2:TaxCatchAllLabel" minOccurs="0"/>
                <xsd:element ref="ns2:g200e3fdc4c04f2f9e60b15acece1da0" minOccurs="0"/>
                <xsd:element ref="ns2:c289ddb08fc34ccabaa40b95aad64bd6" minOccurs="0"/>
                <xsd:element ref="ns3:Category"/>
                <xsd:element ref="ns3:Category_x0020_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22f6b7-46ae-4547-99b7-4a648ec3b578" elementFormDefault="qualified">
    <xsd:import namespace="http://schemas.microsoft.com/office/2006/documentManagement/types"/>
    <xsd:import namespace="http://schemas.microsoft.com/office/infopath/2007/PartnerControls"/>
    <xsd:element name="jb50e1b4bfe245078031fbf9463c9aad" ma:index="8" nillable="true" ma:taxonomy="true" ma:internalName="jb50e1b4bfe245078031fbf9463c9aad" ma:taxonomyFieldName="IMDContentType" ma:displayName="IMD Content Type" ma:default="" ma:fieldId="{3b50e1b4-bfe2-4507-8031-fbf9463c9aad}" ma:taxonomyMulti="true" ma:sspId="620dd348-728a-4b42-88d0-161738c54850" ma:termSetId="977cdab2-f2fa-49c4-b032-0571dd9f35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9990521-1c28-47f8-8c1b-f7f46d02f560}" ma:internalName="TaxCatchAll" ma:showField="CatchAllData" ma:web="0ac4f3b5-de43-4e37-9c2a-280a770266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9990521-1c28-47f8-8c1b-f7f46d02f560}" ma:internalName="TaxCatchAllLabel" ma:readOnly="true" ma:showField="CatchAllDataLabel" ma:web="0ac4f3b5-de43-4e37-9c2a-280a770266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200e3fdc4c04f2f9e60b15acece1da0" ma:index="12" nillable="true" ma:taxonomy="true" ma:internalName="g200e3fdc4c04f2f9e60b15acece1da0" ma:taxonomyFieldName="IMDDocumentType" ma:displayName="IMD Document Type" ma:default="" ma:fieldId="{0200e3fd-c4c0-4f2f-9e60-b15acece1da0}" ma:taxonomyMulti="true" ma:sspId="620dd348-728a-4b42-88d0-161738c54850" ma:termSetId="42acd888-0f8b-4996-a1a9-15867a36027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89ddb08fc34ccabaa40b95aad64bd6" ma:index="14" nillable="true" ma:taxonomy="true" ma:internalName="c289ddb08fc34ccabaa40b95aad64bd6" ma:taxonomyFieldName="IMDKeywords" ma:displayName="Keywords" ma:default="" ma:fieldId="{c289ddb0-8fc3-4cca-baa4-0b95aad64bd6}" ma:taxonomyMulti="true" ma:sspId="620dd348-728a-4b42-88d0-161738c54850" ma:termSetId="589c2d56-02a2-4f72-bfaa-f3ce8aa514f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20a64-faa5-442b-b4d9-f6c4f07dd38e" elementFormDefault="qualified">
    <xsd:import namespace="http://schemas.microsoft.com/office/2006/documentManagement/types"/>
    <xsd:import namespace="http://schemas.microsoft.com/office/infopath/2007/PartnerControls"/>
    <xsd:element name="Category" ma:index="16" ma:displayName="Category" ma:list="{6e2942f3-1ccc-4440-a291-227d93b2c18e}" ma:internalName="Category" ma:showField="Title" ma:web="73d9be37-8318-4073-b408-71923d2ee196">
      <xsd:simpleType>
        <xsd:restriction base="dms:Lookup"/>
      </xsd:simpleType>
    </xsd:element>
    <xsd:element name="Category_x0020_2" ma:index="17" nillable="true" ma:displayName="Category 2" ma:list="{6e2942f3-1ccc-4440-a291-227d93b2c18e}" ma:internalName="Category_x0020_2" ma:showField="Title" ma:web="73d9be37-8318-4073-b408-71923d2ee19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b50e1b4bfe245078031fbf9463c9aad xmlns="3822f6b7-46ae-4547-99b7-4a648ec3b578">
      <Terms xmlns="http://schemas.microsoft.com/office/infopath/2007/PartnerControls"/>
    </jb50e1b4bfe245078031fbf9463c9aad>
    <g200e3fdc4c04f2f9e60b15acece1da0 xmlns="3822f6b7-46ae-4547-99b7-4a648ec3b578">
      <Terms xmlns="http://schemas.microsoft.com/office/infopath/2007/PartnerControls"/>
    </g200e3fdc4c04f2f9e60b15acece1da0>
    <Category xmlns="f3120a64-faa5-442b-b4d9-f6c4f07dd38e">18</Category>
    <TaxCatchAll xmlns="3822f6b7-46ae-4547-99b7-4a648ec3b578"/>
    <c289ddb08fc34ccabaa40b95aad64bd6 xmlns="3822f6b7-46ae-4547-99b7-4a648ec3b578">
      <Terms xmlns="http://schemas.microsoft.com/office/infopath/2007/PartnerControls"/>
    </c289ddb08fc34ccabaa40b95aad64bd6>
    <Category_x0020_2 xmlns="f3120a64-faa5-442b-b4d9-f6c4f07dd38e">2</Category_x0020_2>
  </documentManagement>
</p:properti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7C59F44C-D1B0-4933-B574-848B4A6E0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22f6b7-46ae-4547-99b7-4a648ec3b578"/>
    <ds:schemaRef ds:uri="f3120a64-faa5-442b-b4d9-f6c4f07dd3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F326BF-CDC5-4CBA-B7D6-567558EC4702}">
  <ds:schemaRefs>
    <ds:schemaRef ds:uri="http://schemas.microsoft.com/office/2006/documentManagement/types"/>
    <ds:schemaRef ds:uri="3822f6b7-46ae-4547-99b7-4a648ec3b578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f3120a64-faa5-442b-b4d9-f6c4f07dd38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B68253C-9E1B-44BD-A54C-ACC997F3AB42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Lavaux Template - widescreen</Template>
  <TotalTime>192</TotalTime>
  <Words>503</Words>
  <Application>Microsoft Office PowerPoint</Application>
  <PresentationFormat>On-screen Show (16:9)</PresentationFormat>
  <Paragraphs>137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Lavaux Template - widescreen</vt:lpstr>
      <vt:lpstr>Overview – Data Science at IMD</vt:lpstr>
      <vt:lpstr>What is Data Science</vt:lpstr>
      <vt:lpstr>Multidisciplinary field</vt:lpstr>
      <vt:lpstr>Multidisciplinary field – alternative description</vt:lpstr>
      <vt:lpstr>Data Science: analogy to a flying vehicle</vt:lpstr>
      <vt:lpstr>Five processes in Data Science</vt:lpstr>
      <vt:lpstr>Data Collecting   </vt:lpstr>
      <vt:lpstr>Data Storing   </vt:lpstr>
      <vt:lpstr>Data Processing   </vt:lpstr>
      <vt:lpstr>Data Analysing   </vt:lpstr>
      <vt:lpstr>Data Reporting   </vt:lpstr>
      <vt:lpstr>Distinct Research Fields in Data Science   </vt:lpstr>
      <vt:lpstr>References</vt:lpstr>
    </vt:vector>
  </TitlesOfParts>
  <Company>IMD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IMD</dc:creator>
  <cp:lastModifiedBy>IMD</cp:lastModifiedBy>
  <cp:revision>36</cp:revision>
  <cp:lastPrinted>2006-06-02T12:52:35Z</cp:lastPrinted>
  <dcterms:created xsi:type="dcterms:W3CDTF">2019-07-30T09:43:49Z</dcterms:created>
  <dcterms:modified xsi:type="dcterms:W3CDTF">2019-08-23T09:27:32Z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MDDocumentType">
    <vt:lpwstr/>
  </property>
  <property fmtid="{D5CDD505-2E9C-101B-9397-08002B2CF9AE}" pid="3" name="IMDContentType">
    <vt:lpwstr/>
  </property>
  <property fmtid="{D5CDD505-2E9C-101B-9397-08002B2CF9AE}" pid="4" name="IMDKeywords">
    <vt:lpwstr/>
  </property>
  <property fmtid="{D5CDD505-2E9C-101B-9397-08002B2CF9AE}" pid="5" name="ContentTypeId">
    <vt:lpwstr>0x010100A9620853B8C6434A84D792449047AFDE</vt:lpwstr>
  </property>
</Properties>
</file>