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sldIdLst>
    <p:sldId id="364" r:id="rId2"/>
    <p:sldId id="300" r:id="rId3"/>
    <p:sldId id="368" r:id="rId4"/>
    <p:sldId id="375" r:id="rId5"/>
    <p:sldId id="411" r:id="rId6"/>
    <p:sldId id="408" r:id="rId7"/>
    <p:sldId id="422" r:id="rId8"/>
    <p:sldId id="417" r:id="rId9"/>
    <p:sldId id="424" r:id="rId10"/>
    <p:sldId id="418" r:id="rId11"/>
    <p:sldId id="419" r:id="rId12"/>
    <p:sldId id="425" r:id="rId13"/>
    <p:sldId id="427" r:id="rId14"/>
    <p:sldId id="426" r:id="rId15"/>
    <p:sldId id="428" r:id="rId16"/>
    <p:sldId id="423" r:id="rId17"/>
    <p:sldId id="421" r:id="rId18"/>
    <p:sldId id="403" r:id="rId19"/>
  </p:sldIdLst>
  <p:sldSz cx="12192000" cy="6858000"/>
  <p:notesSz cx="6858000" cy="9144000"/>
  <p:embeddedFontLst>
    <p:embeddedFont>
      <p:font typeface="나눔바른고딕" panose="020B0600000101010101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나눔고딕 ExtraBold" panose="020D0904000000000000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EB1"/>
    <a:srgbClr val="1A40AC"/>
    <a:srgbClr val="0719BF"/>
    <a:srgbClr val="0A6CC6"/>
    <a:srgbClr val="0C7EE6"/>
    <a:srgbClr val="45A1F5"/>
    <a:srgbClr val="84C1F8"/>
    <a:srgbClr val="074C8B"/>
    <a:srgbClr val="074A87"/>
    <a:srgbClr val="8FC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1484" autoAdjust="0"/>
  </p:normalViewPr>
  <p:slideViewPr>
    <p:cSldViewPr>
      <p:cViewPr varScale="1">
        <p:scale>
          <a:sx n="85" d="100"/>
          <a:sy n="85" d="100"/>
        </p:scale>
        <p:origin x="74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CC052-A795-4387-B4A7-FB76263A0EA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A260-8BEC-44E5-8D6D-49720C9D4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33537A9-2C33-4E92-BA50-59CBD782C427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1378906" y="2946606"/>
            <a:ext cx="3276364" cy="610033"/>
            <a:chOff x="551384" y="544559"/>
            <a:chExt cx="3276364" cy="610033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51384" y="544559"/>
              <a:ext cx="0" cy="61003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5488" y="741201"/>
              <a:ext cx="3202260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spc="-15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비즈니스 데이터 공학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24892" y="4879784"/>
            <a:ext cx="36096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0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경영학과 이정명</a:t>
            </a:r>
            <a:endParaRPr lang="en-US" altLang="ko-KR" sz="2000" b="1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0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경영정보학과 정수영</a:t>
            </a:r>
            <a:endParaRPr lang="en-US" altLang="ko-KR" sz="2000" b="1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0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경영정보학과 </a:t>
            </a:r>
            <a:r>
              <a:rPr lang="ko-KR" altLang="en-US" sz="2000" b="1" spc="-1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이규철</a:t>
            </a:r>
            <a:endParaRPr lang="en-US" altLang="ko-KR" sz="2000" b="1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6778" y="2071678"/>
            <a:ext cx="9215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153EB1"/>
                </a:solidFill>
                <a:latin typeface="나눔바른고딕" pitchFamily="50" charset="-127"/>
                <a:ea typeface="나눔바른고딕" pitchFamily="50" charset="-127"/>
              </a:rPr>
              <a:t>보안 향상</a:t>
            </a:r>
            <a:r>
              <a:rPr lang="ko-KR" altLang="en-US" sz="4400" b="1" dirty="0">
                <a:latin typeface="나눔바른고딕" pitchFamily="50" charset="-127"/>
                <a:ea typeface="나눔바른고딕" pitchFamily="50" charset="-127"/>
              </a:rPr>
              <a:t>을 위한 </a:t>
            </a:r>
            <a:r>
              <a:rPr lang="ko-KR" altLang="en-US" sz="4400" b="1" dirty="0">
                <a:solidFill>
                  <a:srgbClr val="153EB1"/>
                </a:solidFill>
                <a:latin typeface="나눔바른고딕" pitchFamily="50" charset="-127"/>
                <a:ea typeface="나눔바른고딕" pitchFamily="50" charset="-127"/>
              </a:rPr>
              <a:t>도서 관리 프로그램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3586" y="1931519"/>
            <a:ext cx="935907" cy="92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314339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520661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2) </a:t>
            </a:r>
            <a:r>
              <a:rPr lang="ko-KR" altLang="en-US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화면 기술</a:t>
            </a:r>
            <a:endParaRPr lang="en-US" altLang="ko-KR" sz="3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23836" y="927082"/>
            <a:ext cx="1928826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24562" y="2143116"/>
          <a:ext cx="5715040" cy="2786081"/>
        </p:xfrm>
        <a:graphic>
          <a:graphicData uri="http://schemas.openxmlformats.org/drawingml/2006/table">
            <a:tbl>
              <a:tblPr/>
              <a:tblGrid>
                <a:gridCol w="100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0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유스케이스명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도서를 관리한다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화면명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도서 관리 화면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9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도서코드를 입력한다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제목을 입력한다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저자를 입력한다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출판사를 입력한다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발행일을 입력한다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가격을 입력한다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추가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저장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수정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삭제 또는 취소 버튼을 누른다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9522" y="5101722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1- 6  Ul _ B o </a:t>
            </a:r>
            <a:r>
              <a:rPr lang="en-US" altLang="ko-KR" sz="1500" spc="-3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o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k  M a n a g e m e n t 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53124" y="5101722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1-2   Ul _ B o </a:t>
            </a:r>
            <a:r>
              <a:rPr lang="en-US" altLang="ko-KR" sz="1500" spc="-3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o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k  M a n a g e m n e t &gt;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084" y="1785926"/>
            <a:ext cx="564360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7020465"/>
      </p:ext>
    </p:extLst>
  </p:cSld>
  <p:clrMapOvr>
    <a:masterClrMapping/>
  </p:clrMapOvr>
  <p:transition spd="slow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520661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2) </a:t>
            </a:r>
            <a:r>
              <a:rPr lang="ko-KR" altLang="en-US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화면 기술</a:t>
            </a:r>
            <a:endParaRPr lang="en-US" altLang="ko-KR" sz="3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9522" y="5101722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1- 7   Ul _ M e m b e r  M a n a g e m e n t &gt;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38876" y="5101722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1-3  Ul _ M e m b e r   M a n a g e m e n t &gt;</a:t>
            </a: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024562" y="2143116"/>
          <a:ext cx="5643602" cy="2786083"/>
        </p:xfrm>
        <a:graphic>
          <a:graphicData uri="http://schemas.openxmlformats.org/drawingml/2006/table">
            <a:tbl>
              <a:tblPr/>
              <a:tblGrid>
                <a:gridCol w="113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유스케이스명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회원을 관리한다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화면명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회원 관리 화면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6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ID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를 입력한다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이름을 입력한다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전화번호를 입력한다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주소를 입력한다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성별을 선택한다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·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추가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저장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수정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삭제 또는 취소 버튼을 누른다</a:t>
                      </a:r>
                      <a:r>
                        <a:rPr lang="en-US" altLang="ko-KR" sz="1200" b="1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994" y="1785926"/>
            <a:ext cx="566469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C9CF26-8B9C-4F28-8FFA-9FA47BC4687F}"/>
              </a:ext>
            </a:extLst>
          </p:cNvPr>
          <p:cNvCxnSpPr/>
          <p:nvPr/>
        </p:nvCxnSpPr>
        <p:spPr>
          <a:xfrm>
            <a:off x="523836" y="927082"/>
            <a:ext cx="1928826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20465"/>
      </p:ext>
    </p:extLst>
  </p:cSld>
  <p:clrMapOvr>
    <a:masterClrMapping/>
  </p:clrMapOvr>
  <p:transition spd="slow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520661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2) </a:t>
            </a:r>
            <a:r>
              <a:rPr lang="ko-KR" altLang="en-US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화면 기술</a:t>
            </a:r>
            <a:endParaRPr lang="en-US" altLang="ko-KR" sz="3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C9CF26-8B9C-4F28-8FFA-9FA47BC4687F}"/>
              </a:ext>
            </a:extLst>
          </p:cNvPr>
          <p:cNvCxnSpPr/>
          <p:nvPr/>
        </p:nvCxnSpPr>
        <p:spPr>
          <a:xfrm>
            <a:off x="523836" y="927082"/>
            <a:ext cx="1928826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7DACED6-EC6D-4350-9444-814086B0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36" y="8792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08585808">
            <a:extLst>
              <a:ext uri="{FF2B5EF4-FFF2-40B4-BE49-F238E27FC236}">
                <a16:creationId xmlns:a16="http://schemas.microsoft.com/office/drawing/2014/main" id="{6B102EAC-5B4F-41A1-A203-06E39B075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33" y="1628141"/>
            <a:ext cx="4492044" cy="300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408587808">
            <a:extLst>
              <a:ext uri="{FF2B5EF4-FFF2-40B4-BE49-F238E27FC236}">
                <a16:creationId xmlns:a16="http://schemas.microsoft.com/office/drawing/2014/main" id="{D97C768F-A8F4-4565-88F0-B621797E4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233" y="1628140"/>
            <a:ext cx="4514330" cy="30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D765BB-5A81-4A22-AAED-90D10D2171CA}"/>
              </a:ext>
            </a:extLst>
          </p:cNvPr>
          <p:cNvSpPr txBox="1"/>
          <p:nvPr/>
        </p:nvSpPr>
        <p:spPr>
          <a:xfrm>
            <a:off x="3143672" y="4918277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1- 8 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제목  및  저자   기준  정렬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90103026"/>
      </p:ext>
    </p:extLst>
  </p:cSld>
  <p:clrMapOvr>
    <a:masterClrMapping/>
  </p:clrMapOvr>
  <p:transition spd="slow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520661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2) </a:t>
            </a:r>
            <a:r>
              <a:rPr lang="ko-KR" altLang="en-US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화면 기술</a:t>
            </a:r>
            <a:endParaRPr lang="en-US" altLang="ko-KR" sz="3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C9CF26-8B9C-4F28-8FFA-9FA47BC4687F}"/>
              </a:ext>
            </a:extLst>
          </p:cNvPr>
          <p:cNvCxnSpPr/>
          <p:nvPr/>
        </p:nvCxnSpPr>
        <p:spPr>
          <a:xfrm>
            <a:off x="523836" y="927082"/>
            <a:ext cx="1928826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7DACED6-EC6D-4350-9444-814086B0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36" y="8792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D765BB-5A81-4A22-AAED-90D10D2171CA}"/>
              </a:ext>
            </a:extLst>
          </p:cNvPr>
          <p:cNvSpPr txBox="1"/>
          <p:nvPr/>
        </p:nvSpPr>
        <p:spPr>
          <a:xfrm>
            <a:off x="3143672" y="4918277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1- 9 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출판사  및  대여   기준  정렬 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</a:p>
        </p:txBody>
      </p:sp>
      <p:pic>
        <p:nvPicPr>
          <p:cNvPr id="2049" name="_x408587088">
            <a:extLst>
              <a:ext uri="{FF2B5EF4-FFF2-40B4-BE49-F238E27FC236}">
                <a16:creationId xmlns:a16="http://schemas.microsoft.com/office/drawing/2014/main" id="{C04C3704-3324-4114-8732-7FDFFD3A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626424"/>
            <a:ext cx="4508305" cy="300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08587888">
            <a:extLst>
              <a:ext uri="{FF2B5EF4-FFF2-40B4-BE49-F238E27FC236}">
                <a16:creationId xmlns:a16="http://schemas.microsoft.com/office/drawing/2014/main" id="{47991FE7-122B-453B-AB18-450C2D34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46" y="1626425"/>
            <a:ext cx="4508304" cy="300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96321"/>
      </p:ext>
    </p:extLst>
  </p:cSld>
  <p:clrMapOvr>
    <a:masterClrMapping/>
  </p:clrMapOvr>
  <p:transition spd="slow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520661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2) </a:t>
            </a:r>
            <a:r>
              <a:rPr lang="ko-KR" altLang="en-US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화면 기술</a:t>
            </a:r>
            <a:endParaRPr lang="en-US" altLang="ko-KR" sz="3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C9CF26-8B9C-4F28-8FFA-9FA47BC4687F}"/>
              </a:ext>
            </a:extLst>
          </p:cNvPr>
          <p:cNvCxnSpPr/>
          <p:nvPr/>
        </p:nvCxnSpPr>
        <p:spPr>
          <a:xfrm>
            <a:off x="523836" y="927082"/>
            <a:ext cx="1928826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_x408586208">
            <a:extLst>
              <a:ext uri="{FF2B5EF4-FFF2-40B4-BE49-F238E27FC236}">
                <a16:creationId xmlns:a16="http://schemas.microsoft.com/office/drawing/2014/main" id="{B33160ED-0587-40EA-BA60-EF5499DC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0" y="1525988"/>
            <a:ext cx="4759860" cy="306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408585728">
            <a:extLst>
              <a:ext uri="{FF2B5EF4-FFF2-40B4-BE49-F238E27FC236}">
                <a16:creationId xmlns:a16="http://schemas.microsoft.com/office/drawing/2014/main" id="{F1B4F6F5-3187-4FC0-992F-8AAC2832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25988"/>
            <a:ext cx="4759860" cy="311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D548F2-B3EF-4E4B-BFF7-9F9D0B261A8F}"/>
              </a:ext>
            </a:extLst>
          </p:cNvPr>
          <p:cNvSpPr txBox="1"/>
          <p:nvPr/>
        </p:nvSpPr>
        <p:spPr>
          <a:xfrm>
            <a:off x="3143672" y="4918277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1- 10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도서 대여 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 D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입력 및 확인 메시지 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5296099"/>
      </p:ext>
    </p:extLst>
  </p:cSld>
  <p:clrMapOvr>
    <a:masterClrMapping/>
  </p:clrMapOvr>
  <p:transition spd="slow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520661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2) </a:t>
            </a:r>
            <a:r>
              <a:rPr lang="ko-KR" altLang="en-US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화면 기술</a:t>
            </a:r>
            <a:endParaRPr lang="en-US" altLang="ko-KR" sz="3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C9CF26-8B9C-4F28-8FFA-9FA47BC4687F}"/>
              </a:ext>
            </a:extLst>
          </p:cNvPr>
          <p:cNvCxnSpPr/>
          <p:nvPr/>
        </p:nvCxnSpPr>
        <p:spPr>
          <a:xfrm>
            <a:off x="523836" y="927082"/>
            <a:ext cx="1928826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D548F2-B3EF-4E4B-BFF7-9F9D0B261A8F}"/>
              </a:ext>
            </a:extLst>
          </p:cNvPr>
          <p:cNvSpPr txBox="1"/>
          <p:nvPr/>
        </p:nvSpPr>
        <p:spPr>
          <a:xfrm>
            <a:off x="3143672" y="4918277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1- 11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자리 비움 및 로그아웃 화면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</a:p>
        </p:txBody>
      </p:sp>
      <p:pic>
        <p:nvPicPr>
          <p:cNvPr id="4097" name="_x408587408">
            <a:extLst>
              <a:ext uri="{FF2B5EF4-FFF2-40B4-BE49-F238E27FC236}">
                <a16:creationId xmlns:a16="http://schemas.microsoft.com/office/drawing/2014/main" id="{7C645F49-5872-45F3-B09E-3F6FDA9D0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46" y="1464246"/>
            <a:ext cx="4759859" cy="317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408586768">
            <a:extLst>
              <a:ext uri="{FF2B5EF4-FFF2-40B4-BE49-F238E27FC236}">
                <a16:creationId xmlns:a16="http://schemas.microsoft.com/office/drawing/2014/main" id="{2B2DAD91-26CC-4000-B14D-1574D2BDB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97" y="1464245"/>
            <a:ext cx="4721968" cy="317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2836"/>
      </p:ext>
    </p:extLst>
  </p:cSld>
  <p:clrMapOvr>
    <a:masterClrMapping/>
  </p:clrMapOvr>
  <p:transition spd="slow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/>
          <p:nvPr/>
        </p:nvGrpSpPr>
        <p:grpSpPr>
          <a:xfrm>
            <a:off x="263352" y="544559"/>
            <a:ext cx="2432879" cy="585720"/>
            <a:chOff x="263352" y="544559"/>
            <a:chExt cx="2432879" cy="58572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153E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63352" y="567376"/>
              <a:ext cx="2432879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b="1" spc="-300" dirty="0">
                  <a:ln>
                    <a:solidFill>
                      <a:prstClr val="black">
                        <a:lumMod val="50000"/>
                        <a:lumOff val="50000"/>
                        <a:alpha val="0"/>
                      </a:prstClr>
                    </a:solidFill>
                  </a:ln>
                  <a:solidFill>
                    <a:srgbClr val="153EB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CONTENTS</a:t>
              </a:r>
              <a:endParaRPr lang="ko-KR" altLang="en-US" sz="2400" b="1" spc="-3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153EB1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400" y="933302"/>
              <a:ext cx="1872209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spc="-150" dirty="0">
                  <a:ln>
                    <a:solidFill>
                      <a:prstClr val="black">
                        <a:lumMod val="50000"/>
                        <a:lumOff val="50000"/>
                        <a:alpha val="0"/>
                      </a:prst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</a:t>
              </a:r>
            </a:p>
          </p:txBody>
        </p:sp>
      </p:grpSp>
      <p:sp>
        <p:nvSpPr>
          <p:cNvPr id="21" name="자유형 20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672940" y="3714752"/>
            <a:ext cx="2600614" cy="0"/>
          </a:xfrm>
          <a:prstGeom prst="line">
            <a:avLst/>
          </a:prstGeom>
          <a:ln w="76200">
            <a:solidFill>
              <a:srgbClr val="153E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8416" y="3018297"/>
            <a:ext cx="2429662" cy="4431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3. </a:t>
            </a:r>
            <a:r>
              <a:rPr lang="ko-KR" altLang="en-US" sz="36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구성원</a:t>
            </a:r>
            <a:endParaRPr lang="en-US" altLang="ko-KR" sz="36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  <a:cs typeface="함초롬돋움" pitchFamily="18" charset="-127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3735542"/>
      </p:ext>
    </p:extLst>
  </p:cSld>
  <p:clrMapOvr>
    <a:masterClrMapping/>
  </p:clrMapOvr>
  <p:transition spd="slow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442079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1 ) </a:t>
            </a:r>
            <a:r>
              <a:rPr lang="ko-KR" altLang="en-US" sz="3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프로젝트 팀 구성</a:t>
            </a:r>
            <a:endParaRPr lang="en-US" altLang="ko-KR" sz="30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23836" y="927082"/>
            <a:ext cx="2928958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994FA39-16C6-4282-8B5F-4348073E65B7}"/>
              </a:ext>
            </a:extLst>
          </p:cNvPr>
          <p:cNvGrpSpPr/>
          <p:nvPr/>
        </p:nvGrpSpPr>
        <p:grpSpPr>
          <a:xfrm>
            <a:off x="4799856" y="1379968"/>
            <a:ext cx="2284876" cy="1368716"/>
            <a:chOff x="4799856" y="1379968"/>
            <a:chExt cx="2284876" cy="136871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F9DC88-6F1E-4105-B99C-41F4C6C22040}"/>
                </a:ext>
              </a:extLst>
            </p:cNvPr>
            <p:cNvSpPr/>
            <p:nvPr/>
          </p:nvSpPr>
          <p:spPr>
            <a:xfrm>
              <a:off x="4799856" y="1379968"/>
              <a:ext cx="2284876" cy="45720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B79F56B-01BE-4889-8519-1DFE5DE65571}"/>
                </a:ext>
              </a:extLst>
            </p:cNvPr>
            <p:cNvSpPr/>
            <p:nvPr/>
          </p:nvSpPr>
          <p:spPr>
            <a:xfrm>
              <a:off x="4799856" y="1837168"/>
              <a:ext cx="2284876" cy="45720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이정명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7CAF85-AE6F-4665-B0A5-61AF7A1960A9}"/>
                </a:ext>
              </a:extLst>
            </p:cNvPr>
            <p:cNvSpPr/>
            <p:nvPr/>
          </p:nvSpPr>
          <p:spPr>
            <a:xfrm>
              <a:off x="4799856" y="2291484"/>
              <a:ext cx="2284876" cy="45720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프로젝트 관리</a:t>
              </a:r>
              <a:r>
                <a:rPr lang="en-US" altLang="ko-KR" sz="1600" dirty="0">
                  <a:solidFill>
                    <a:schemeClr val="tx1"/>
                  </a:solidFill>
                </a:rPr>
                <a:t>/</a:t>
              </a:r>
              <a:r>
                <a:rPr lang="ko-KR" altLang="en-US" sz="1600" dirty="0">
                  <a:solidFill>
                    <a:schemeClr val="tx1"/>
                  </a:solidFill>
                </a:rPr>
                <a:t>산정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8824DC9-1C1A-4AE0-92C3-C0668D0FB3A2}"/>
              </a:ext>
            </a:extLst>
          </p:cNvPr>
          <p:cNvGrpSpPr/>
          <p:nvPr/>
        </p:nvGrpSpPr>
        <p:grpSpPr>
          <a:xfrm>
            <a:off x="2999656" y="3484818"/>
            <a:ext cx="2284876" cy="1368716"/>
            <a:chOff x="4799856" y="1379968"/>
            <a:chExt cx="2284876" cy="136871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7A1140-133B-4A5C-A90E-36BCF8329754}"/>
                </a:ext>
              </a:extLst>
            </p:cNvPr>
            <p:cNvSpPr/>
            <p:nvPr/>
          </p:nvSpPr>
          <p:spPr>
            <a:xfrm>
              <a:off x="4799856" y="1379968"/>
              <a:ext cx="2284876" cy="45720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개발자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B40CA6-E07F-4754-82AF-5221F94E001A}"/>
                </a:ext>
              </a:extLst>
            </p:cNvPr>
            <p:cNvSpPr/>
            <p:nvPr/>
          </p:nvSpPr>
          <p:spPr>
            <a:xfrm>
              <a:off x="4799856" y="1837168"/>
              <a:ext cx="2284876" cy="45720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이규철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CDD9B9-377A-43D6-BBC5-3CFA92EE0575}"/>
                </a:ext>
              </a:extLst>
            </p:cNvPr>
            <p:cNvSpPr/>
            <p:nvPr/>
          </p:nvSpPr>
          <p:spPr>
            <a:xfrm>
              <a:off x="4799856" y="2291484"/>
              <a:ext cx="2284876" cy="45720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테스트 </a:t>
              </a:r>
              <a:r>
                <a:rPr lang="en-US" altLang="ko-KR" sz="1600" dirty="0">
                  <a:solidFill>
                    <a:schemeClr val="tx1"/>
                  </a:solidFill>
                </a:rPr>
                <a:t>/ </a:t>
              </a:r>
              <a:r>
                <a:rPr lang="ko-KR" altLang="en-US" sz="1600" dirty="0">
                  <a:solidFill>
                    <a:schemeClr val="tx1"/>
                  </a:solidFill>
                </a:rPr>
                <a:t>코딩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939D19-0705-41E3-9FB8-D797AB727A57}"/>
              </a:ext>
            </a:extLst>
          </p:cNvPr>
          <p:cNvGrpSpPr/>
          <p:nvPr/>
        </p:nvGrpSpPr>
        <p:grpSpPr>
          <a:xfrm>
            <a:off x="6672064" y="3484818"/>
            <a:ext cx="2284876" cy="1368716"/>
            <a:chOff x="4799856" y="1379968"/>
            <a:chExt cx="2284876" cy="136871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2721F9-F566-4767-BCF9-6E6944A4DC6F}"/>
                </a:ext>
              </a:extLst>
            </p:cNvPr>
            <p:cNvSpPr/>
            <p:nvPr/>
          </p:nvSpPr>
          <p:spPr>
            <a:xfrm>
              <a:off x="4799856" y="1379968"/>
              <a:ext cx="2284876" cy="45720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개발자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B093644-1117-42AA-81B2-C91257BD1E5E}"/>
                </a:ext>
              </a:extLst>
            </p:cNvPr>
            <p:cNvSpPr/>
            <p:nvPr/>
          </p:nvSpPr>
          <p:spPr>
            <a:xfrm>
              <a:off x="4799856" y="1837168"/>
              <a:ext cx="2284876" cy="45720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정수영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E7C991-F82D-4B90-940E-0AD67DEF30F6}"/>
                </a:ext>
              </a:extLst>
            </p:cNvPr>
            <p:cNvSpPr/>
            <p:nvPr/>
          </p:nvSpPr>
          <p:spPr>
            <a:xfrm>
              <a:off x="4799856" y="2291484"/>
              <a:ext cx="2284876" cy="457200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UI / </a:t>
              </a:r>
              <a:r>
                <a:rPr lang="ko-KR" altLang="en-US" sz="1600" dirty="0">
                  <a:solidFill>
                    <a:schemeClr val="tx1"/>
                  </a:solidFill>
                </a:rPr>
                <a:t>코딩</a:t>
              </a: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317B44-1B55-4A53-BB0B-DA8239107195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flipH="1">
            <a:off x="4142094" y="2748684"/>
            <a:ext cx="1800200" cy="736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3E9690D-4B57-43FE-846B-8ED66CE73DCF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942294" y="2748684"/>
            <a:ext cx="1930496" cy="736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66692"/>
      </p:ext>
    </p:extLst>
  </p:cSld>
  <p:clrMapOvr>
    <a:masterClrMapping/>
  </p:clrMapOvr>
  <p:transition spd="slow" advTm="1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6580" y="2276872"/>
            <a:ext cx="3857652" cy="5715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153EB1"/>
                </a:solidFill>
                <a:latin typeface="나눔고딕 ExtraBold" pitchFamily="50" charset="-127"/>
                <a:ea typeface="나눔고딕 ExtraBold" pitchFamily="50" charset="-127"/>
              </a:rPr>
              <a:t>Thank  you</a:t>
            </a:r>
            <a:endParaRPr lang="ko-KR" altLang="en-US" sz="40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153EB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12" y="5039165"/>
            <a:ext cx="9790332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90000"/>
              </a:lnSpc>
            </a:pPr>
            <a:endParaRPr lang="ko-KR" altLang="en-US" sz="40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153EB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810116" y="2285992"/>
            <a:ext cx="0" cy="61003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739074" y="2285992"/>
            <a:ext cx="0" cy="61003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617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/>
          <p:nvPr/>
        </p:nvGrpSpPr>
        <p:grpSpPr>
          <a:xfrm>
            <a:off x="263352" y="544559"/>
            <a:ext cx="2432879" cy="585720"/>
            <a:chOff x="263352" y="544559"/>
            <a:chExt cx="2432879" cy="58572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153E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63352" y="704642"/>
              <a:ext cx="2432879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ko-KR" altLang="en-US" sz="24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153EB1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400" y="933302"/>
              <a:ext cx="1872209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spc="-15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391497" y="2984420"/>
            <a:ext cx="3357586" cy="829128"/>
            <a:chOff x="2381224" y="2031221"/>
            <a:chExt cx="3357586" cy="8291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224" y="2031221"/>
              <a:ext cx="2314425" cy="82912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309148" y="2200753"/>
              <a:ext cx="2429662" cy="30085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300" b="1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함초롬돋움" pitchFamily="18" charset="-127"/>
                </a:rPr>
                <a:t> 개발 목적</a:t>
              </a:r>
              <a:endParaRPr lang="en-US" altLang="ko-KR" sz="23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742768" y="2984420"/>
            <a:ext cx="2706464" cy="853514"/>
            <a:chOff x="4746858" y="2000240"/>
            <a:chExt cx="2706464" cy="85351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6858" y="2000240"/>
              <a:ext cx="2225809" cy="85351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617377" y="2200753"/>
              <a:ext cx="1835945" cy="30085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300" b="1" spc="-15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charset="-127"/>
                  <a:ea typeface="나눔바른고딕" charset="-127"/>
                  <a:cs typeface="함초롬돋움" pitchFamily="18" charset="-127"/>
                </a:rPr>
                <a:t>주요 기능</a:t>
              </a:r>
              <a:endParaRPr lang="en-US" altLang="ko-KR" sz="2300" b="1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-127"/>
                <a:ea typeface="나눔바른고딕" charset="-127"/>
                <a:cs typeface="함초롬돋움" pitchFamily="18" charset="-127"/>
              </a:endParaRPr>
            </a:p>
          </p:txBody>
        </p:sp>
      </p:grpSp>
      <p:sp>
        <p:nvSpPr>
          <p:cNvPr id="21" name="자유형 20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3352" y="567376"/>
            <a:ext cx="2432879" cy="2954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b="1" spc="-3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153EB1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CONTENTS</a:t>
            </a:r>
            <a:endParaRPr lang="ko-KR" altLang="en-US" sz="2400" b="1" spc="-300" dirty="0">
              <a:ln>
                <a:solidFill>
                  <a:prstClr val="black">
                    <a:lumMod val="50000"/>
                    <a:lumOff val="50000"/>
                    <a:alpha val="0"/>
                  </a:prstClr>
                </a:solidFill>
              </a:ln>
              <a:solidFill>
                <a:srgbClr val="153EB1"/>
              </a:solidFill>
              <a:latin typeface="나눔고딕 ExtraBold" pitchFamily="50" charset="-127"/>
              <a:ea typeface="나눔고딕 ExtraBold" pitchFamily="50" charset="-127"/>
              <a:cs typeface="함초롬돋움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005423" y="2979003"/>
            <a:ext cx="2481291" cy="847713"/>
            <a:chOff x="6972295" y="2000240"/>
            <a:chExt cx="2481291" cy="84771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2295" y="2000240"/>
              <a:ext cx="2289160" cy="84771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7854125" y="2059176"/>
              <a:ext cx="1599461" cy="58400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300" b="1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함초롬돋움" pitchFamily="18" charset="-127"/>
                </a:rPr>
                <a:t>프로젝트</a:t>
              </a:r>
              <a:endParaRPr lang="en-US" altLang="ko-KR" sz="23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endParaRPr>
            </a:p>
            <a:p>
              <a:pPr>
                <a:lnSpc>
                  <a:spcPct val="80000"/>
                </a:lnSpc>
              </a:pPr>
              <a:r>
                <a:rPr lang="ko-KR" altLang="en-US" sz="2300" b="1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함초롬돋움" pitchFamily="18" charset="-127"/>
                </a:rPr>
                <a:t>구성원</a:t>
              </a:r>
              <a:endParaRPr lang="en-US" altLang="ko-KR" sz="23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endParaRPr>
            </a:p>
          </p:txBody>
        </p:sp>
      </p:grpSp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7143797"/>
      </p:ext>
    </p:extLst>
  </p:cSld>
  <p:clrMapOvr>
    <a:masterClrMapping/>
  </p:clrMapOvr>
  <p:transition spd="slow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/>
          <p:nvPr/>
        </p:nvGrpSpPr>
        <p:grpSpPr>
          <a:xfrm>
            <a:off x="263352" y="544559"/>
            <a:ext cx="2432879" cy="585720"/>
            <a:chOff x="263352" y="544559"/>
            <a:chExt cx="2432879" cy="58572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153E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63352" y="567376"/>
              <a:ext cx="2432879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b="1" spc="-300" dirty="0">
                  <a:ln>
                    <a:solidFill>
                      <a:prstClr val="black">
                        <a:lumMod val="50000"/>
                        <a:lumOff val="50000"/>
                        <a:alpha val="0"/>
                      </a:prstClr>
                    </a:solidFill>
                  </a:ln>
                  <a:solidFill>
                    <a:srgbClr val="153EB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CONTENTS</a:t>
              </a:r>
              <a:endParaRPr lang="ko-KR" altLang="en-US" sz="2400" b="1" spc="-3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153EB1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400" y="933302"/>
              <a:ext cx="1872209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spc="-150" dirty="0">
                  <a:ln>
                    <a:solidFill>
                      <a:prstClr val="black">
                        <a:lumMod val="50000"/>
                        <a:lumOff val="50000"/>
                        <a:alpha val="0"/>
                      </a:prst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</a:t>
              </a:r>
            </a:p>
          </p:txBody>
        </p:sp>
      </p:grpSp>
      <p:sp>
        <p:nvSpPr>
          <p:cNvPr id="21" name="자유형 20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672940" y="3714752"/>
            <a:ext cx="2600614" cy="0"/>
          </a:xfrm>
          <a:prstGeom prst="line">
            <a:avLst/>
          </a:prstGeom>
          <a:ln w="76200">
            <a:solidFill>
              <a:srgbClr val="153E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8416" y="3018297"/>
            <a:ext cx="2429662" cy="4431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1. </a:t>
            </a:r>
            <a:r>
              <a:rPr lang="ko-KR" altLang="en-US" sz="36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개발 목적</a:t>
            </a:r>
            <a:endParaRPr lang="en-US" altLang="ko-KR" sz="36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  <a:cs typeface="함초롬돋움" pitchFamily="18" charset="-127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9493654"/>
      </p:ext>
    </p:extLst>
  </p:cSld>
  <p:clrMapOvr>
    <a:masterClrMapping/>
  </p:clrMapOvr>
  <p:transition spd="slow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442079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1 ) </a:t>
            </a:r>
            <a:r>
              <a:rPr lang="ko-KR" altLang="en-US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현재 시스템 상태 분석</a:t>
            </a:r>
            <a:endParaRPr lang="en-US" altLang="ko-KR" sz="3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23836" y="927082"/>
            <a:ext cx="3643338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92940712" descr="EMB0000240c1f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50" y="1428736"/>
            <a:ext cx="5000660" cy="364333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9522" y="5429264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1-1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경기도 사이버 도서관   도서  관리  프로그램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24562" y="5429264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1-2  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보안  향상을 위한  도서 관리 프로그램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4562" y="1428736"/>
            <a:ext cx="550072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7020465"/>
      </p:ext>
    </p:extLst>
  </p:cSld>
  <p:clrMapOvr>
    <a:masterClrMapping/>
  </p:clrMapOvr>
  <p:transition spd="slow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442079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1 ) </a:t>
            </a:r>
            <a:r>
              <a:rPr lang="ko-KR" altLang="en-US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현재 시스템 상태 분석</a:t>
            </a:r>
            <a:endParaRPr lang="en-US" altLang="ko-KR" sz="3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23836" y="927082"/>
            <a:ext cx="3643338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95670" y="5429264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1-1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성능  비교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095472" y="1285860"/>
          <a:ext cx="8143932" cy="3857652"/>
        </p:xfrm>
        <a:graphic>
          <a:graphicData uri="http://schemas.openxmlformats.org/drawingml/2006/table">
            <a:tbl>
              <a:tblPr/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1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주요 기능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경기도 사이버 도서관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도서 관리 프로그램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보안 향상을 위한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도서 관리 프로그램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도서 검색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도서대여</a:t>
                      </a:r>
                      <a:r>
                        <a:rPr lang="en-US" altLang="ko-KR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반납 처리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도서대여</a:t>
                      </a:r>
                      <a:r>
                        <a:rPr lang="en-US" altLang="ko-KR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반납 리스트 확인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도서 추가</a:t>
                      </a:r>
                      <a:r>
                        <a:rPr lang="en-US" altLang="ko-KR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수정</a:t>
                      </a:r>
                      <a:r>
                        <a:rPr lang="en-US" altLang="ko-KR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삭제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회원 등록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회원 탈퇴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연체 회원 확인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△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도서 관리자 회원가입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×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자리 비움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×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○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20465"/>
      </p:ext>
    </p:extLst>
  </p:cSld>
  <p:clrMapOvr>
    <a:masterClrMapping/>
  </p:clrMapOvr>
  <p:transition spd="slow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79060" y="368660"/>
            <a:ext cx="600269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2) </a:t>
            </a:r>
            <a:r>
              <a:rPr lang="ko-KR" altLang="en-US" sz="3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 규모 산정</a:t>
            </a:r>
            <a:endParaRPr lang="en-US" altLang="ko-KR" sz="30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23836" y="927082"/>
            <a:ext cx="2500330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214737256" descr="EMB000024386d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662" y="1714488"/>
            <a:ext cx="7856254" cy="344012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309918" y="5601788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1-3  WBS (W o r k  B r e a k d o w n  S t r u c t u r e ) &gt;</a:t>
            </a: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7020465"/>
      </p:ext>
    </p:extLst>
  </p:cSld>
  <p:clrMapOvr>
    <a:masterClrMapping/>
  </p:clrMapOvr>
  <p:transition spd="slow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/>
          <p:nvPr/>
        </p:nvGrpSpPr>
        <p:grpSpPr>
          <a:xfrm>
            <a:off x="263352" y="544559"/>
            <a:ext cx="2432879" cy="585720"/>
            <a:chOff x="263352" y="544559"/>
            <a:chExt cx="2432879" cy="58572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153E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63352" y="567376"/>
              <a:ext cx="2432879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b="1" spc="-300" dirty="0">
                  <a:ln>
                    <a:solidFill>
                      <a:prstClr val="black">
                        <a:lumMod val="50000"/>
                        <a:lumOff val="50000"/>
                        <a:alpha val="0"/>
                      </a:prstClr>
                    </a:solidFill>
                  </a:ln>
                  <a:solidFill>
                    <a:srgbClr val="153EB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CONTENTS</a:t>
              </a:r>
              <a:endParaRPr lang="ko-KR" altLang="en-US" sz="2400" b="1" spc="-30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153EB1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400" y="933302"/>
              <a:ext cx="1872209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spc="-150" dirty="0">
                  <a:ln>
                    <a:solidFill>
                      <a:prstClr val="black">
                        <a:lumMod val="50000"/>
                        <a:lumOff val="50000"/>
                        <a:alpha val="0"/>
                      </a:prst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</a:t>
              </a:r>
            </a:p>
          </p:txBody>
        </p:sp>
      </p:grpSp>
      <p:sp>
        <p:nvSpPr>
          <p:cNvPr id="21" name="자유형 20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672940" y="3714752"/>
            <a:ext cx="2600614" cy="0"/>
          </a:xfrm>
          <a:prstGeom prst="line">
            <a:avLst/>
          </a:prstGeom>
          <a:ln w="76200">
            <a:solidFill>
              <a:srgbClr val="153E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8416" y="3018297"/>
            <a:ext cx="2429662" cy="4431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2. </a:t>
            </a:r>
            <a:r>
              <a:rPr lang="ko-KR" altLang="en-US" sz="36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주요 기능</a:t>
            </a:r>
            <a:endParaRPr lang="en-US" altLang="ko-KR" sz="36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  <a:cs typeface="함초롬돋움" pitchFamily="18" charset="-127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4676328"/>
      </p:ext>
    </p:extLst>
  </p:cSld>
  <p:clrMapOvr>
    <a:masterClrMapping/>
  </p:clrMapOvr>
  <p:transition spd="slow" advTm="1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520661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1) </a:t>
            </a:r>
            <a:r>
              <a:rPr lang="ko-KR" altLang="en-US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사용자 인터페이스 요구사항</a:t>
            </a:r>
            <a:endParaRPr lang="en-US" altLang="ko-KR" sz="3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23836" y="927082"/>
            <a:ext cx="4500594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31323" y="4509120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1- 4  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로그인  메인 화면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81158" y="4857760"/>
            <a:ext cx="8358246" cy="80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도서 관리 프로그램을 실행하면 제일 먼저 실행되는 </a:t>
            </a:r>
            <a:r>
              <a:rPr lang="ko-KR" altLang="en-US" sz="1600" b="1" kern="0" dirty="0">
                <a:solidFill>
                  <a:srgbClr val="0719BF"/>
                </a:solidFill>
                <a:latin typeface="나눔고딕 ExtraBold" pitchFamily="50" charset="-127"/>
                <a:ea typeface="나눔고딕 ExtraBold" pitchFamily="50" charset="-127"/>
              </a:rPr>
              <a:t>로그인 화면</a:t>
            </a: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회원 가입의 아이디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비밀번호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비밀번호 확인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승인코드를 입력 후 가입 시 이용할 수 있다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15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026" y="1214422"/>
            <a:ext cx="5000660" cy="312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2924157" y="4900627"/>
            <a:ext cx="41433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2031182" y="5323374"/>
            <a:ext cx="41433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A84464-28B9-49DF-8015-6798503FF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214422"/>
            <a:ext cx="5020453" cy="31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0465"/>
      </p:ext>
    </p:extLst>
  </p:cSld>
  <p:clrMapOvr>
    <a:masterClrMapping/>
  </p:clrMapOvr>
  <p:transition spd="slow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0758" y="368660"/>
            <a:ext cx="520661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1) </a:t>
            </a:r>
            <a:r>
              <a:rPr lang="ko-KR" altLang="en-US" sz="3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사용자 인터페이스 요구사항</a:t>
            </a:r>
            <a:endParaRPr lang="en-US" altLang="ko-KR" sz="3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53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47186" y="6429396"/>
            <a:ext cx="2025478" cy="301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00" b="1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  <a:cs typeface="함초롬돋움" pitchFamily="18" charset="-127"/>
              </a:rPr>
              <a:t>비즈니스 데이터 공학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23836" y="927082"/>
            <a:ext cx="4500594" cy="1588"/>
          </a:xfrm>
          <a:prstGeom prst="line">
            <a:avLst/>
          </a:prstGeom>
          <a:ln w="69850">
            <a:solidFill>
              <a:srgbClr val="1A4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67042" y="4530218"/>
            <a:ext cx="5500726" cy="184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&lt;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그림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1- 5 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도서관리  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메인 화면</a:t>
            </a:r>
            <a:r>
              <a:rPr lang="en-US" altLang="ko-KR" sz="15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</a:t>
            </a: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81158" y="4857760"/>
            <a:ext cx="835824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도서 관리 프로그램을 실행하면 제일 먼저 실행되는 </a:t>
            </a:r>
            <a:r>
              <a:rPr lang="ko-KR" altLang="en-US" sz="1600" b="1" kern="0" dirty="0">
                <a:solidFill>
                  <a:srgbClr val="0719BF"/>
                </a:solidFill>
                <a:latin typeface="나눔고딕 ExtraBold" pitchFamily="50" charset="-127"/>
                <a:ea typeface="나눔고딕 ExtraBold" pitchFamily="50" charset="-127"/>
              </a:rPr>
              <a:t>메인 화면</a:t>
            </a: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15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상단의 탭에서 도서 관리를 누르면 도서 관리 프로그램의 핵심 기능인 도서를 관리 할 수 있다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회원 관리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정보 그리고 종료 기능이 있다</a:t>
            </a:r>
            <a:r>
              <a:rPr lang="en-US" altLang="ko-KR" sz="1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endParaRPr lang="ko-KR" altLang="en-US" sz="15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36" y="142852"/>
            <a:ext cx="785818" cy="81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5540" y="1202783"/>
            <a:ext cx="524372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2924157" y="4900627"/>
            <a:ext cx="41433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1924025" y="5314959"/>
            <a:ext cx="41433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3995727" y="5686445"/>
            <a:ext cx="41433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5231498"/>
      </p:ext>
    </p:extLst>
  </p:cSld>
  <p:clrMapOvr>
    <a:masterClrMapping/>
  </p:clrMapOvr>
  <p:transition spd="slow" advTm="1000">
    <p:fade/>
  </p:transition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2651</TotalTime>
  <Words>581</Words>
  <Application>Microsoft Office PowerPoint</Application>
  <PresentationFormat>와이드스크린</PresentationFormat>
  <Paragraphs>133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Calibri</vt:lpstr>
      <vt:lpstr>나눔고딕 ExtraBold</vt:lpstr>
      <vt:lpstr>나눔바른고딕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72437</cp:lastModifiedBy>
  <cp:revision>311</cp:revision>
  <dcterms:created xsi:type="dcterms:W3CDTF">2014-04-28T10:37:01Z</dcterms:created>
  <dcterms:modified xsi:type="dcterms:W3CDTF">2021-05-08T11:22:20Z</dcterms:modified>
</cp:coreProperties>
</file>