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5" r:id="rId5"/>
    <p:sldId id="26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493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58C72-F879-4967-B5F6-F0DE36BC9212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C2C87-99AB-410E-9D64-0D4D4A11B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347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3370-A608-4D45-907B-E5FBD703A643}" type="datetime1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8488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B32E-1210-4BA6-892E-E89A79D3CE8F}" type="datetime1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9BCFC-950E-49E4-9D2D-A0023562B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507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DF98-79E2-45D5-8AF9-298F74631E2F}" type="datetime1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9BCFC-950E-49E4-9D2D-A0023562B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95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7130-1C96-4290-92F9-14944A7347A7}" type="datetime1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36380" y="6356350"/>
            <a:ext cx="2743200" cy="365125"/>
          </a:xfrm>
        </p:spPr>
        <p:txBody>
          <a:bodyPr/>
          <a:lstStyle/>
          <a:p>
            <a:fld id="{FB19BCFC-950E-49E4-9D2D-A0023562BC7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12420" y="365125"/>
            <a:ext cx="11567160" cy="763031"/>
          </a:xfrm>
        </p:spPr>
        <p:txBody>
          <a:bodyPr>
            <a:normAutofit/>
          </a:bodyPr>
          <a:lstStyle>
            <a:lvl1pPr>
              <a:defRPr sz="3600" b="0"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sz="half" idx="1"/>
          </p:nvPr>
        </p:nvSpPr>
        <p:spPr>
          <a:xfrm>
            <a:off x="312420" y="1307543"/>
            <a:ext cx="11567160" cy="4869420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000"/>
            </a:lvl1pPr>
            <a:lvl2pPr marL="914400" indent="-457200">
              <a:buFont typeface="+mj-lt"/>
              <a:buAutoNum type="alphaLcPeriod"/>
              <a:defRPr sz="1800"/>
            </a:lvl2pPr>
            <a:lvl3pPr marL="1257300" indent="-342900">
              <a:buFont typeface="Wingdings" panose="05000000000000000000" pitchFamily="2" charset="2"/>
              <a:buChar char="§"/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21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2A64-7776-48DD-AAD4-E1A0FDB02ED4}" type="datetime1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9BCFC-950E-49E4-9D2D-A0023562B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46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2420" y="365125"/>
            <a:ext cx="11567160" cy="763031"/>
          </a:xfrm>
        </p:spPr>
        <p:txBody>
          <a:bodyPr>
            <a:normAutofit/>
          </a:bodyPr>
          <a:lstStyle>
            <a:lvl1pPr>
              <a:defRPr sz="3600" b="0"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12420" y="1307543"/>
            <a:ext cx="5699760" cy="4869420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000"/>
            </a:lvl1pPr>
            <a:lvl2pPr marL="914400" indent="-457200">
              <a:buFont typeface="+mj-lt"/>
              <a:buAutoNum type="alphaLcPeriod"/>
              <a:defRPr sz="1800"/>
            </a:lvl2pPr>
            <a:lvl3pPr marL="1257300" indent="-342900">
              <a:buFont typeface="Wingdings" panose="05000000000000000000" pitchFamily="2" charset="2"/>
              <a:buChar char="§"/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9820" y="1307543"/>
            <a:ext cx="5699760" cy="4869420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000"/>
            </a:lvl1pPr>
            <a:lvl2pPr marL="914400" indent="-457200">
              <a:buFont typeface="+mj-lt"/>
              <a:buAutoNum type="alphaLcPeriod"/>
              <a:defRPr sz="1800"/>
            </a:lvl2pPr>
            <a:lvl3pPr marL="1257300" indent="-342900">
              <a:buFont typeface="Wingdings" panose="05000000000000000000" pitchFamily="2" charset="2"/>
              <a:buChar char="§"/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1B91E-CCCE-4E12-B5AF-2BF34775A490}" type="datetime1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136380" y="6356349"/>
            <a:ext cx="2743200" cy="365125"/>
          </a:xfrm>
        </p:spPr>
        <p:txBody>
          <a:bodyPr/>
          <a:lstStyle/>
          <a:p>
            <a:r>
              <a:rPr lang="en-US" altLang="ko-KR" dirty="0" smtClean="0"/>
              <a:t>page </a:t>
            </a:r>
            <a:fld id="{77E6B144-2201-470F-9882-6BE35180888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8305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7CA4-106A-49EF-B144-016D1033907F}" type="datetime1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9BCFC-950E-49E4-9D2D-A0023562B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302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F2AF2-66A1-43AD-B0A5-3C0021644813}" type="datetime1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9BCFC-950E-49E4-9D2D-A0023562B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805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2D6AD-AEA9-4681-AE47-0212A0FE96F5}" type="datetime1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9BCFC-950E-49E4-9D2D-A0023562B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642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9811-7A5D-40E0-BFA1-E1D056F79FB2}" type="datetime1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9BCFC-950E-49E4-9D2D-A0023562B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122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8A29-41BF-4F34-9A83-2D3B6C3D4E35}" type="datetime1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9BCFC-950E-49E4-9D2D-A0023562B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259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6862B-6650-4EBD-A051-E6D44C1C027E}" type="datetime1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9BCFC-950E-49E4-9D2D-A0023562B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531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급여 관리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정윤의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619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>
                <a:latin typeface="+mj-ea"/>
              </a:rPr>
              <a:t>클래스 구조</a:t>
            </a:r>
            <a:endParaRPr lang="ko-KR" altLang="en-US" sz="3200" dirty="0">
              <a:latin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page 2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65" y="1256537"/>
            <a:ext cx="9285923" cy="468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50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057" y="456738"/>
            <a:ext cx="9016878" cy="608217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실행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FB19BCFC-950E-49E4-9D2D-A0023562BC77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312420" y="5981699"/>
            <a:ext cx="885444" cy="636937"/>
            <a:chOff x="312420" y="5981698"/>
            <a:chExt cx="885444" cy="636937"/>
          </a:xfrm>
        </p:grpSpPr>
        <p:sp>
          <p:nvSpPr>
            <p:cNvPr id="4" name="줄무늬가 있는 오른쪽 화살표 3">
              <a:hlinkClick r:id="rId3" action="ppaction://hlinksldjump"/>
            </p:cNvPr>
            <p:cNvSpPr/>
            <p:nvPr/>
          </p:nvSpPr>
          <p:spPr>
            <a:xfrm rot="10800000">
              <a:off x="312420" y="5981698"/>
              <a:ext cx="885444" cy="636937"/>
            </a:xfrm>
            <a:prstGeom prst="stripedRightArrow">
              <a:avLst>
                <a:gd name="adj1" fmla="val 59648"/>
                <a:gd name="adj2" fmla="val 64472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hlinkClick r:id="rId3" action="ppaction://hlinksldjump"/>
            </p:cNvPr>
            <p:cNvSpPr txBox="1"/>
            <p:nvPr/>
          </p:nvSpPr>
          <p:spPr>
            <a:xfrm>
              <a:off x="471612" y="6146277"/>
              <a:ext cx="6767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Home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0988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급여 체계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77E6B144-2201-470F-9882-6BE35180888D}" type="slidenum">
              <a:rPr lang="en-US" altLang="ko-KR" smtClean="0"/>
              <a:pPr/>
              <a:t>4</a:t>
            </a:fld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271743"/>
              </p:ext>
            </p:extLst>
          </p:nvPr>
        </p:nvGraphicFramePr>
        <p:xfrm>
          <a:off x="4257303" y="2838498"/>
          <a:ext cx="3492302" cy="2274308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201893"/>
                <a:gridCol w="2290409"/>
              </a:tblGrid>
              <a:tr h="568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부서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추가급여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68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영업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300,000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68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500,000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68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품질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        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005206"/>
              </p:ext>
            </p:extLst>
          </p:nvPr>
        </p:nvGraphicFramePr>
        <p:xfrm>
          <a:off x="4257302" y="1308800"/>
          <a:ext cx="7318433" cy="1118082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7318433"/>
              </a:tblGrid>
              <a:tr h="4962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급여 산출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  <a:tr h="6218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급여 </a:t>
                      </a:r>
                      <a:r>
                        <a:rPr lang="en-US" altLang="ko-KR" dirty="0" smtClean="0"/>
                        <a:t>= </a:t>
                      </a:r>
                      <a:r>
                        <a:rPr lang="ko-KR" altLang="en-US" dirty="0" smtClean="0"/>
                        <a:t>기본급 </a:t>
                      </a:r>
                      <a:r>
                        <a:rPr lang="en-US" altLang="ko-KR" dirty="0" smtClean="0"/>
                        <a:t>+ </a:t>
                      </a:r>
                      <a:r>
                        <a:rPr lang="ko-KR" altLang="en-US" dirty="0" smtClean="0"/>
                        <a:t>추가 급여 </a:t>
                      </a:r>
                      <a:r>
                        <a:rPr lang="en-US" altLang="ko-KR" dirty="0" smtClean="0"/>
                        <a:t>+ </a:t>
                      </a:r>
                      <a:r>
                        <a:rPr lang="ko-KR" altLang="en-US" dirty="0" smtClean="0"/>
                        <a:t>인센티브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942022"/>
              </p:ext>
            </p:extLst>
          </p:nvPr>
        </p:nvGraphicFramePr>
        <p:xfrm>
          <a:off x="471612" y="2838498"/>
          <a:ext cx="3492302" cy="1705731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201893"/>
                <a:gridCol w="2290409"/>
              </a:tblGrid>
              <a:tr h="568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계약 형태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추가급여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68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정규직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500,000</a:t>
                      </a:r>
                    </a:p>
                  </a:txBody>
                  <a:tcPr anchor="ctr">
                    <a:noFill/>
                  </a:tcPr>
                </a:tc>
              </a:tr>
              <a:tr h="568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비 정규직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         0</a:t>
                      </a: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469171"/>
              </p:ext>
            </p:extLst>
          </p:nvPr>
        </p:nvGraphicFramePr>
        <p:xfrm>
          <a:off x="8083434" y="2838498"/>
          <a:ext cx="3492302" cy="3411462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201893"/>
                <a:gridCol w="2290409"/>
              </a:tblGrid>
              <a:tr h="568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직급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추가급여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68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부장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차장 </a:t>
                      </a:r>
                      <a:r>
                        <a:rPr lang="en-US" altLang="ko-KR" dirty="0" smtClean="0"/>
                        <a:t>+ 300,000</a:t>
                      </a:r>
                      <a:endParaRPr lang="ko-KR" altLang="en-US" dirty="0" smtClean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68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차장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과장 </a:t>
                      </a:r>
                      <a:r>
                        <a:rPr lang="en-US" altLang="ko-KR" dirty="0" smtClean="0"/>
                        <a:t>+ 300,000</a:t>
                      </a:r>
                      <a:endParaRPr lang="ko-KR" altLang="en-US" dirty="0" smtClean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68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과장</a:t>
                      </a:r>
                      <a:endParaRPr lang="en-US" altLang="ko-KR" dirty="0" smtClean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대리 </a:t>
                      </a:r>
                      <a:r>
                        <a:rPr lang="en-US" altLang="ko-KR" dirty="0" smtClean="0"/>
                        <a:t>+ 300,000</a:t>
                      </a:r>
                      <a:endParaRPr lang="ko-KR" altLang="en-US" dirty="0" smtClean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68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대리</a:t>
                      </a:r>
                      <a:endParaRPr lang="en-US" altLang="ko-KR" dirty="0" smtClean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사원 </a:t>
                      </a:r>
                      <a:r>
                        <a:rPr lang="en-US" altLang="ko-KR" dirty="0" smtClean="0"/>
                        <a:t>+ 300,000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68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사원</a:t>
                      </a:r>
                      <a:endParaRPr lang="en-US" altLang="ko-KR" dirty="0" smtClean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 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177323" y="5987017"/>
            <a:ext cx="5279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ex) </a:t>
            </a:r>
            <a:r>
              <a:rPr lang="ko-KR" altLang="en-US" dirty="0" smtClean="0"/>
              <a:t>영업 팀 정규직 대리의 월 급여는 </a:t>
            </a:r>
            <a:r>
              <a:rPr lang="en-US" altLang="ko-KR" dirty="0" smtClean="0"/>
              <a:t>3,100,000</a:t>
            </a:r>
            <a:r>
              <a:rPr lang="ko-KR" altLang="en-US" dirty="0" smtClean="0"/>
              <a:t>원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312420" y="5981699"/>
            <a:ext cx="885444" cy="636937"/>
            <a:chOff x="312420" y="5981698"/>
            <a:chExt cx="885444" cy="636937"/>
          </a:xfrm>
        </p:grpSpPr>
        <p:sp>
          <p:nvSpPr>
            <p:cNvPr id="15" name="줄무늬가 있는 오른쪽 화살표 14">
              <a:hlinkClick r:id="rId2" action="ppaction://hlinksldjump"/>
            </p:cNvPr>
            <p:cNvSpPr/>
            <p:nvPr/>
          </p:nvSpPr>
          <p:spPr>
            <a:xfrm rot="10800000">
              <a:off x="312420" y="5981698"/>
              <a:ext cx="885444" cy="636937"/>
            </a:xfrm>
            <a:prstGeom prst="stripedRightArrow">
              <a:avLst>
                <a:gd name="adj1" fmla="val 59648"/>
                <a:gd name="adj2" fmla="val 64472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Box 15">
              <a:hlinkClick r:id="rId2" action="ppaction://hlinksldjump"/>
            </p:cNvPr>
            <p:cNvSpPr txBox="1"/>
            <p:nvPr/>
          </p:nvSpPr>
          <p:spPr>
            <a:xfrm>
              <a:off x="471612" y="6146277"/>
              <a:ext cx="6767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Home</a:t>
              </a:r>
              <a:endParaRPr lang="ko-KR" altLang="en-US" sz="1400" dirty="0"/>
            </a:p>
          </p:txBody>
        </p:sp>
      </p:grp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735751"/>
              </p:ext>
            </p:extLst>
          </p:nvPr>
        </p:nvGraphicFramePr>
        <p:xfrm>
          <a:off x="471612" y="1292734"/>
          <a:ext cx="3451862" cy="1134148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3451862"/>
              </a:tblGrid>
              <a:tr h="5054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기본급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28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2,000,000</a:t>
                      </a:r>
                      <a:endParaRPr lang="en-US" altLang="ko-KR" dirty="0" smtClean="0"/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7257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사원 번호 발급 체계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77E6B144-2201-470F-9882-6BE35180888D}" type="slidenum">
              <a:rPr lang="en-US" altLang="ko-KR" smtClean="0"/>
              <a:pPr/>
              <a:t>5</a:t>
            </a:fld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756569"/>
              </p:ext>
            </p:extLst>
          </p:nvPr>
        </p:nvGraphicFramePr>
        <p:xfrm>
          <a:off x="4257303" y="2838498"/>
          <a:ext cx="3492302" cy="2274308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201893"/>
                <a:gridCol w="2290409"/>
              </a:tblGrid>
              <a:tr h="568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부서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부서 코드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68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영업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300,000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68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500,000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68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품질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        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450985"/>
              </p:ext>
            </p:extLst>
          </p:nvPr>
        </p:nvGraphicFramePr>
        <p:xfrm>
          <a:off x="431172" y="2838498"/>
          <a:ext cx="3492302" cy="1705731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201893"/>
                <a:gridCol w="2290409"/>
              </a:tblGrid>
              <a:tr h="568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계약 형태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계약 형태 코드</a:t>
                      </a:r>
                    </a:p>
                  </a:txBody>
                  <a:tcPr anchor="ctr"/>
                </a:tc>
              </a:tr>
              <a:tr h="568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정규직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500,000</a:t>
                      </a:r>
                    </a:p>
                  </a:txBody>
                  <a:tcPr anchor="ctr">
                    <a:noFill/>
                  </a:tcPr>
                </a:tc>
              </a:tr>
              <a:tr h="568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비 정규직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         0</a:t>
                      </a: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565100"/>
              </p:ext>
            </p:extLst>
          </p:nvPr>
        </p:nvGraphicFramePr>
        <p:xfrm>
          <a:off x="8083434" y="2838498"/>
          <a:ext cx="3492302" cy="3411462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201893"/>
                <a:gridCol w="2290409"/>
              </a:tblGrid>
              <a:tr h="568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직급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직급 코드</a:t>
                      </a:r>
                    </a:p>
                  </a:txBody>
                  <a:tcPr anchor="ctr"/>
                </a:tc>
              </a:tr>
              <a:tr h="568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부장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차장 </a:t>
                      </a:r>
                      <a:r>
                        <a:rPr lang="en-US" altLang="ko-KR" dirty="0" smtClean="0"/>
                        <a:t>+ 300,000</a:t>
                      </a:r>
                      <a:endParaRPr lang="ko-KR" altLang="en-US" dirty="0" smtClean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68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차장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과장 </a:t>
                      </a:r>
                      <a:r>
                        <a:rPr lang="en-US" altLang="ko-KR" dirty="0" smtClean="0"/>
                        <a:t>+ 300,000</a:t>
                      </a:r>
                      <a:endParaRPr lang="ko-KR" altLang="en-US" dirty="0" smtClean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68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과장</a:t>
                      </a:r>
                      <a:endParaRPr lang="en-US" altLang="ko-KR" dirty="0" smtClean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대리 </a:t>
                      </a:r>
                      <a:r>
                        <a:rPr lang="en-US" altLang="ko-KR" dirty="0" smtClean="0"/>
                        <a:t>+ 300,000</a:t>
                      </a:r>
                      <a:endParaRPr lang="ko-KR" altLang="en-US" dirty="0" smtClean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68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대리</a:t>
                      </a:r>
                      <a:endParaRPr lang="en-US" altLang="ko-KR" dirty="0" smtClean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사원 </a:t>
                      </a:r>
                      <a:r>
                        <a:rPr lang="en-US" altLang="ko-KR" dirty="0" smtClean="0"/>
                        <a:t>+ 300,000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68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사원</a:t>
                      </a:r>
                      <a:endParaRPr lang="en-US" altLang="ko-KR" dirty="0" smtClean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 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916063" y="5987017"/>
            <a:ext cx="6173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ex) </a:t>
            </a:r>
            <a:r>
              <a:rPr lang="ko-KR" altLang="en-US" dirty="0"/>
              <a:t>세 번째 입력 된 영업 팀 정규직 대리의 사번은 </a:t>
            </a:r>
            <a:r>
              <a:rPr lang="en-US" altLang="ko-KR" dirty="0"/>
              <a:t>10213</a:t>
            </a:r>
            <a:r>
              <a:rPr lang="ko-KR" altLang="en-US" dirty="0"/>
              <a:t> 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312420" y="5981699"/>
            <a:ext cx="885444" cy="636937"/>
            <a:chOff x="312420" y="5981698"/>
            <a:chExt cx="885444" cy="636937"/>
          </a:xfrm>
        </p:grpSpPr>
        <p:sp>
          <p:nvSpPr>
            <p:cNvPr id="15" name="줄무늬가 있는 오른쪽 화살표 14">
              <a:hlinkClick r:id="rId2" action="ppaction://hlinksldjump"/>
            </p:cNvPr>
            <p:cNvSpPr/>
            <p:nvPr/>
          </p:nvSpPr>
          <p:spPr>
            <a:xfrm rot="10800000">
              <a:off x="312420" y="5981698"/>
              <a:ext cx="885444" cy="636937"/>
            </a:xfrm>
            <a:prstGeom prst="stripedRightArrow">
              <a:avLst>
                <a:gd name="adj1" fmla="val 59648"/>
                <a:gd name="adj2" fmla="val 64472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Box 15">
              <a:hlinkClick r:id="rId2" action="ppaction://hlinksldjump"/>
            </p:cNvPr>
            <p:cNvSpPr txBox="1"/>
            <p:nvPr/>
          </p:nvSpPr>
          <p:spPr>
            <a:xfrm>
              <a:off x="471612" y="6146277"/>
              <a:ext cx="6767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Home</a:t>
              </a:r>
              <a:endParaRPr lang="ko-KR" altLang="en-US" sz="1400" dirty="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8260"/>
              </p:ext>
            </p:extLst>
          </p:nvPr>
        </p:nvGraphicFramePr>
        <p:xfrm>
          <a:off x="431172" y="1356550"/>
          <a:ext cx="11144564" cy="1118082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1144564"/>
              </a:tblGrid>
              <a:tr h="4962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사원 번호 발급 체계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  <a:tr h="6218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사원 번호 </a:t>
                      </a:r>
                      <a:r>
                        <a:rPr lang="en-US" altLang="ko-KR" dirty="0" smtClean="0"/>
                        <a:t>= “</a:t>
                      </a:r>
                      <a:r>
                        <a:rPr lang="ko-KR" altLang="en-US" dirty="0" smtClean="0"/>
                        <a:t>부서 코드</a:t>
                      </a:r>
                      <a:r>
                        <a:rPr lang="en-US" altLang="ko-KR" dirty="0" smtClean="0"/>
                        <a:t>”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+ “</a:t>
                      </a:r>
                      <a:r>
                        <a:rPr lang="ko-KR" altLang="en-US" dirty="0" smtClean="0"/>
                        <a:t>직급 코드</a:t>
                      </a:r>
                      <a:r>
                        <a:rPr lang="en-US" altLang="ko-KR" dirty="0" smtClean="0"/>
                        <a:t>”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+</a:t>
                      </a:r>
                      <a:r>
                        <a:rPr lang="en-US" altLang="ko-KR" baseline="0" dirty="0" smtClean="0"/>
                        <a:t> “</a:t>
                      </a:r>
                      <a:r>
                        <a:rPr lang="ko-KR" altLang="en-US" baseline="0" dirty="0" smtClean="0"/>
                        <a:t>계약 형태 코드</a:t>
                      </a:r>
                      <a:r>
                        <a:rPr lang="en-US" altLang="ko-KR" baseline="0" dirty="0" smtClean="0"/>
                        <a:t>”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+ “</a:t>
                      </a:r>
                      <a:r>
                        <a:rPr lang="ko-KR" altLang="en-US" baseline="0" dirty="0" smtClean="0"/>
                        <a:t>정보 등록 순서</a:t>
                      </a:r>
                      <a:r>
                        <a:rPr lang="en-US" altLang="ko-KR" baseline="0" dirty="0" smtClean="0"/>
                        <a:t>”</a:t>
                      </a:r>
                      <a:endParaRPr lang="ko-KR" altLang="en-US" dirty="0"/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9889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1820</TotalTime>
  <Words>172</Words>
  <Application>Microsoft Office PowerPoint</Application>
  <PresentationFormat>와이드스크린</PresentationFormat>
  <Paragraphs>73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Wingdings</vt:lpstr>
      <vt:lpstr>Office 테마</vt:lpstr>
      <vt:lpstr>급여 관리 프로그램</vt:lpstr>
      <vt:lpstr>클래스 구조</vt:lpstr>
      <vt:lpstr>실행 구조</vt:lpstr>
      <vt:lpstr>급여 체계</vt:lpstr>
      <vt:lpstr>사원 번호 발급 체계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급여 관리 Program</dc:title>
  <dc:creator>정 윤의</dc:creator>
  <cp:lastModifiedBy>정 윤의</cp:lastModifiedBy>
  <cp:revision>17</cp:revision>
  <dcterms:created xsi:type="dcterms:W3CDTF">2020-08-08T10:12:45Z</dcterms:created>
  <dcterms:modified xsi:type="dcterms:W3CDTF">2020-08-09T16:33:13Z</dcterms:modified>
</cp:coreProperties>
</file>