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CD"/>
    <a:srgbClr val="FF9700"/>
    <a:srgbClr val="EF151E"/>
    <a:srgbClr val="F4A10C"/>
    <a:srgbClr val="FCB5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D61A-71F2-4639-BAA0-83085BED61C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DFAA-D137-4770-9DE6-E7B6A0D24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4464496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안면인식 기술</a:t>
            </a:r>
            <a:endParaRPr lang="en-US" altLang="ko-KR" sz="2000" dirty="0" smtClean="0"/>
          </a:p>
          <a:p>
            <a:r>
              <a:rPr lang="en-US" altLang="ko-KR" sz="2000" dirty="0" smtClean="0"/>
              <a:t>MS Azure Face API </a:t>
            </a:r>
          </a:p>
          <a:p>
            <a:r>
              <a:rPr lang="en-US" altLang="ko-KR" sz="2000" dirty="0" smtClean="0"/>
              <a:t>API</a:t>
            </a:r>
            <a:r>
              <a:rPr lang="ko-KR" altLang="en-US" sz="2000" dirty="0" smtClean="0"/>
              <a:t>를 이용한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안면인식 알고리즘</a:t>
            </a:r>
            <a:endParaRPr lang="en-US" altLang="ko-KR" sz="2000" dirty="0" smtClean="0"/>
          </a:p>
          <a:p>
            <a:r>
              <a:rPr lang="en-US" altLang="ko-KR" sz="2000" dirty="0" smtClean="0"/>
              <a:t>CJ</a:t>
            </a:r>
            <a:r>
              <a:rPr lang="ko-KR" altLang="en-US" sz="2000" dirty="0" smtClean="0"/>
              <a:t>제일제당 직원인식 프로그램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- USE CASE DIAGRAM</a:t>
            </a:r>
          </a:p>
          <a:p>
            <a:pPr>
              <a:buNone/>
            </a:pPr>
            <a:r>
              <a:rPr lang="en-US" altLang="ko-KR" sz="2000" dirty="0" smtClean="0"/>
              <a:t>	- ERD</a:t>
            </a:r>
          </a:p>
          <a:p>
            <a:pPr>
              <a:buNone/>
            </a:pPr>
            <a:r>
              <a:rPr lang="en-US" altLang="ko-KR" sz="2000" dirty="0" smtClean="0"/>
              <a:t>	- User Persona</a:t>
            </a:r>
          </a:p>
          <a:p>
            <a:pPr>
              <a:buNone/>
            </a:pPr>
            <a:r>
              <a:rPr lang="en-US" altLang="ko-KR" sz="2000" dirty="0" smtClean="0"/>
              <a:t>	- class diagram ..?</a:t>
            </a:r>
          </a:p>
          <a:p>
            <a:r>
              <a:rPr lang="ko-KR" altLang="en-US" sz="2000" dirty="0" smtClean="0"/>
              <a:t>시현</a:t>
            </a:r>
            <a:endParaRPr lang="en-US" altLang="ko-KR" sz="2000" dirty="0" smtClean="0"/>
          </a:p>
          <a:p>
            <a:r>
              <a:rPr lang="ko-KR" altLang="en-US" sz="2000" dirty="0" smtClean="0"/>
              <a:t>개선해야 할 부분 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DLIB</a:t>
            </a:r>
            <a:r>
              <a:rPr lang="ko-KR" altLang="en-US" dirty="0" smtClean="0"/>
              <a:t>를 이용한 얼굴 검출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69269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Dlib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데이터구조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머신러닝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이미지처리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텍스트파싱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네트워킹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최적화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 </a:t>
            </a:r>
            <a:r>
              <a:rPr lang="ko-KR" altLang="en-US" sz="1200" dirty="0" err="1" smtClean="0"/>
              <a:t>여러작업을</a:t>
            </a:r>
            <a:r>
              <a:rPr lang="ko-KR" altLang="en-US" sz="1200" dirty="0" smtClean="0"/>
              <a:t> 처리하기 위한 소프트웨어 구성요소가 포함된 라이브러리</a:t>
            </a:r>
            <a:endParaRPr lang="ko-KR" altLang="en-US" sz="1200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1499052" cy="3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67544" y="1268760"/>
            <a:ext cx="8280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HY그래픽M" pitchFamily="18" charset="-127"/>
                <a:ea typeface="HY그래픽M" pitchFamily="18" charset="-127"/>
              </a:rPr>
              <a:t>Dlib</a:t>
            </a:r>
            <a:r>
              <a:rPr lang="en-US" altLang="ko-KR" sz="14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ko-KR" sz="1400" dirty="0" smtClean="0">
                <a:latin typeface="HY그래픽M" pitchFamily="18" charset="-127"/>
                <a:ea typeface="HY그래픽M" pitchFamily="18" charset="-127"/>
              </a:rPr>
              <a:t>모델 종류 </a:t>
            </a:r>
            <a:endParaRPr lang="en-US" altLang="ko-KR" sz="1400" dirty="0" smtClean="0">
              <a:latin typeface="HY그래픽M" pitchFamily="18" charset="-127"/>
              <a:ea typeface="HY그래픽M" pitchFamily="18" charset="-127"/>
            </a:endParaRPr>
          </a:p>
          <a:p>
            <a:endParaRPr lang="ko-KR" altLang="ko-KR" sz="1600" dirty="0" smtClean="0">
              <a:latin typeface="HY그래픽M" pitchFamily="18" charset="-127"/>
              <a:ea typeface="HY그래픽M" pitchFamily="18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/>
              <a:t>Dlib_face_recognition_resnet_model_v1.dat</a:t>
            </a:r>
            <a:r>
              <a:rPr lang="en-US" altLang="ko-KR" sz="1200" dirty="0" smtClean="0"/>
              <a:t> : 29</a:t>
            </a:r>
            <a:r>
              <a:rPr lang="ko-KR" altLang="ko-KR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conv</a:t>
            </a:r>
            <a:r>
              <a:rPr lang="ko-KR" altLang="ko-KR" sz="1200" dirty="0" smtClean="0"/>
              <a:t>층으로 이루어진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네트워크이며 약</a:t>
            </a:r>
            <a:r>
              <a:rPr lang="en-US" altLang="ko-KR" sz="1200" dirty="0" smtClean="0"/>
              <a:t> 300</a:t>
            </a:r>
            <a:r>
              <a:rPr lang="ko-KR" altLang="ko-KR" sz="1200" dirty="0" smtClean="0"/>
              <a:t>만개의 얼굴 데이터에 대해</a:t>
            </a:r>
            <a:r>
              <a:rPr lang="en-US" altLang="ko-KR" sz="1200" dirty="0" smtClean="0"/>
              <a:t> train</a:t>
            </a:r>
            <a:r>
              <a:rPr lang="ko-KR" altLang="ko-KR" sz="1200" dirty="0" smtClean="0"/>
              <a:t>된 모델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/>
              <a:t>Mmod_human_face_detector.dat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ImageNet</a:t>
            </a:r>
            <a:r>
              <a:rPr lang="en-US" altLang="ko-KR" sz="1200" dirty="0" smtClean="0"/>
              <a:t>, AFLW, Pascal VOC, VGG</a:t>
            </a:r>
            <a:r>
              <a:rPr lang="ko-KR" altLang="ko-KR" sz="1200" dirty="0" smtClean="0"/>
              <a:t>데이터 세트에서 얼굴이미지를 찾아 데이터세트를 만들어 학습한 모델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/>
              <a:t>Shape_predictor_5_face_landmarks.dat</a:t>
            </a:r>
            <a:r>
              <a:rPr lang="en-US" altLang="ko-KR" sz="1200" dirty="0" smtClean="0"/>
              <a:t> : </a:t>
            </a:r>
            <a:r>
              <a:rPr lang="ko-KR" altLang="ko-KR" sz="1200" dirty="0" smtClean="0"/>
              <a:t>눈의 끝과 코의 </a:t>
            </a:r>
            <a:r>
              <a:rPr lang="ko-KR" altLang="ko-KR" sz="1200" dirty="0" err="1" smtClean="0"/>
              <a:t>아래부분을</a:t>
            </a:r>
            <a:r>
              <a:rPr lang="ko-KR" altLang="ko-KR" sz="1200" dirty="0" smtClean="0"/>
              <a:t> 식별하는</a:t>
            </a:r>
            <a:r>
              <a:rPr lang="en-US" altLang="ko-KR" sz="1200" dirty="0" smtClean="0"/>
              <a:t> 5</a:t>
            </a:r>
            <a:r>
              <a:rPr lang="ko-KR" altLang="ko-KR" sz="1200" dirty="0" smtClean="0"/>
              <a:t>개의 포인트로 이루어진 모델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이 모델은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dlib</a:t>
            </a:r>
            <a:r>
              <a:rPr lang="ko-KR" altLang="ko-KR" sz="1200" dirty="0" smtClean="0"/>
              <a:t>의</a:t>
            </a:r>
            <a:r>
              <a:rPr lang="en-US" altLang="ko-KR" sz="1200" dirty="0" smtClean="0"/>
              <a:t> HOG </a:t>
            </a:r>
            <a:r>
              <a:rPr lang="ko-KR" altLang="ko-KR" sz="1200" dirty="0" smtClean="0"/>
              <a:t>얼굴 탐지기 및</a:t>
            </a:r>
            <a:r>
              <a:rPr lang="en-US" altLang="ko-KR" sz="1200" dirty="0" smtClean="0"/>
              <a:t> CNN</a:t>
            </a:r>
            <a:r>
              <a:rPr lang="ko-KR" altLang="ko-KR" sz="1200" dirty="0" smtClean="0"/>
              <a:t>얼굴 탐지기</a:t>
            </a:r>
            <a:r>
              <a:rPr lang="en-US" altLang="ko-KR" sz="1200" dirty="0" smtClean="0"/>
              <a:t>(mmod_human_face_detector.dat)</a:t>
            </a:r>
            <a:r>
              <a:rPr lang="ko-KR" altLang="ko-KR" sz="1200" dirty="0" smtClean="0"/>
              <a:t>과 잘 작동하도록 설계되었다</a:t>
            </a:r>
            <a:r>
              <a:rPr lang="en-US" altLang="ko-KR" sz="1200" dirty="0" smtClean="0"/>
              <a:t>.</a:t>
            </a:r>
            <a:endParaRPr lang="ko-KR" altLang="ko-KR" sz="12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/>
              <a:t>Shape_predictor_68_face_landmarks.dat</a:t>
            </a:r>
            <a:r>
              <a:rPr lang="en-US" altLang="ko-KR" sz="1200" dirty="0" smtClean="0"/>
              <a:t> : </a:t>
            </a:r>
            <a:r>
              <a:rPr lang="ko-KR" altLang="ko-KR" sz="1200" dirty="0" smtClean="0"/>
              <a:t>얼굴의</a:t>
            </a:r>
            <a:r>
              <a:rPr lang="en-US" altLang="ko-KR" sz="1200" dirty="0" smtClean="0"/>
              <a:t> 68</a:t>
            </a:r>
            <a:r>
              <a:rPr lang="ko-KR" altLang="ko-KR" sz="1200" dirty="0" smtClean="0"/>
              <a:t>개의 </a:t>
            </a:r>
            <a:r>
              <a:rPr lang="ko-KR" altLang="ko-KR" sz="1200" dirty="0" err="1" smtClean="0"/>
              <a:t>랜드마크를</a:t>
            </a:r>
            <a:r>
              <a:rPr lang="ko-KR" altLang="ko-KR" sz="1200" dirty="0" smtClean="0"/>
              <a:t> 감지하는 모델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dlib</a:t>
            </a:r>
            <a:r>
              <a:rPr lang="ko-KR" altLang="ko-KR" sz="1200" dirty="0" smtClean="0"/>
              <a:t>의</a:t>
            </a:r>
            <a:r>
              <a:rPr lang="en-US" altLang="ko-KR" sz="1200" dirty="0" smtClean="0"/>
              <a:t> HOG</a:t>
            </a:r>
            <a:r>
              <a:rPr lang="ko-KR" altLang="ko-KR" sz="1200" dirty="0" smtClean="0"/>
              <a:t>얼굴 탐지기와 함께 사용하도록 설계되었고 상업적 사용을 금지한다</a:t>
            </a:r>
            <a:r>
              <a:rPr lang="en-US" altLang="ko-KR" sz="1200" dirty="0" smtClean="0"/>
              <a:t>. </a:t>
            </a:r>
            <a:endParaRPr lang="ko-KR" altLang="ko-KR" sz="12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/>
              <a:t>Dnn_gender_classifier_v1.dat</a:t>
            </a:r>
            <a:r>
              <a:rPr lang="en-US" altLang="ko-KR" sz="1200" dirty="0" smtClean="0"/>
              <a:t> : </a:t>
            </a:r>
            <a:r>
              <a:rPr lang="ko-KR" altLang="ko-KR" sz="1200" dirty="0" smtClean="0"/>
              <a:t>얼굴이미지로부터 성별 예측을 위해</a:t>
            </a:r>
            <a:r>
              <a:rPr lang="en-US" altLang="ko-KR" sz="1200" dirty="0" smtClean="0"/>
              <a:t> minimalistic CNN</a:t>
            </a:r>
            <a:r>
              <a:rPr lang="ko-KR" altLang="ko-KR" sz="1200" dirty="0" smtClean="0"/>
              <a:t>기반 모델을 이용해 생성된 모델</a:t>
            </a:r>
            <a:endParaRPr lang="ko-KR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4725144"/>
            <a:ext cx="79208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Dlib</a:t>
            </a:r>
            <a:r>
              <a:rPr lang="ko-KR" altLang="ko-KR" sz="1400" dirty="0" smtClean="0"/>
              <a:t>를 이용한 </a:t>
            </a:r>
            <a:r>
              <a:rPr lang="en-US" altLang="ko-KR" sz="1400" dirty="0" smtClean="0"/>
              <a:t>Face recognition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400" dirty="0" smtClean="0"/>
              <a:t>Face Detection </a:t>
            </a:r>
            <a:r>
              <a:rPr lang="ko-KR" altLang="ko-KR" sz="1400" dirty="0" err="1" smtClean="0"/>
              <a:t>얼굴찾기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dlib.get_frontal_face_detector</a:t>
            </a:r>
            <a:r>
              <a:rPr lang="en-US" altLang="ko-KR" sz="1400" dirty="0" smtClean="0"/>
              <a:t>, dlib.face_recognition_model_v1)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400" dirty="0" smtClean="0"/>
              <a:t>Face Landmark Detection </a:t>
            </a:r>
            <a:r>
              <a:rPr lang="ko-KR" altLang="ko-KR" sz="1400" dirty="0" smtClean="0"/>
              <a:t>얼굴 </a:t>
            </a:r>
            <a:r>
              <a:rPr lang="ko-KR" altLang="ko-KR" sz="1400" dirty="0" err="1" smtClean="0"/>
              <a:t>랜드마크</a:t>
            </a:r>
            <a:r>
              <a:rPr lang="ko-KR" altLang="ko-KR" sz="1400" dirty="0" smtClean="0"/>
              <a:t> 찾기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dlib.shape_predictor</a:t>
            </a:r>
            <a:r>
              <a:rPr lang="en-US" altLang="ko-KR" sz="1400" dirty="0" smtClean="0"/>
              <a:t>) 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400" dirty="0" smtClean="0"/>
              <a:t>Face Encoding </a:t>
            </a:r>
            <a:r>
              <a:rPr lang="ko-KR" altLang="ko-KR" sz="1400" dirty="0" smtClean="0"/>
              <a:t>얼굴 </a:t>
            </a:r>
            <a:r>
              <a:rPr lang="ko-KR" altLang="ko-KR" sz="1400" dirty="0" err="1" smtClean="0"/>
              <a:t>인코딩하기</a:t>
            </a:r>
            <a:endParaRPr lang="ko-KR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400" dirty="0" err="1" smtClean="0"/>
              <a:t>라벨링</a:t>
            </a:r>
            <a:r>
              <a:rPr lang="en-US" altLang="ko-KR" sz="1400" dirty="0" smtClean="0"/>
              <a:t> - </a:t>
            </a:r>
            <a:r>
              <a:rPr lang="ko-KR" altLang="ko-KR" sz="1400" dirty="0" smtClean="0"/>
              <a:t>각각의 인물에 맞는 이미지 저장  </a:t>
            </a: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400" dirty="0" smtClean="0"/>
              <a:t>새로운 이미지와 이전 이미지의 </a:t>
            </a:r>
            <a:r>
              <a:rPr lang="ko-KR" altLang="ko-KR" sz="1400" dirty="0" err="1" smtClean="0"/>
              <a:t>유사도를</a:t>
            </a:r>
            <a:r>
              <a:rPr lang="ko-KR" altLang="ko-KR" sz="1400" dirty="0" smtClean="0"/>
              <a:t> 통해 이미지 인식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29000"/>
            <a:ext cx="4149650" cy="208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692696"/>
            <a:ext cx="382154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92696"/>
            <a:ext cx="406942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284984"/>
            <a:ext cx="3521464" cy="31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isspng-computer-icons-download-person-vector-5ada64b7829d59.6304985115242620715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3140968"/>
            <a:ext cx="934780" cy="934780"/>
          </a:xfrm>
          <a:prstGeom prst="rect">
            <a:avLst/>
          </a:prstGeom>
        </p:spPr>
      </p:pic>
      <p:pic>
        <p:nvPicPr>
          <p:cNvPr id="5" name="그림 4" descr="kisspng-clip-art-computer-icons-portable-network-graphics-guanyu-svg-png-icon-free-download-1-6734-onli-5b755c7f000ff2.7098010015344180470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140969"/>
            <a:ext cx="960701" cy="79208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47664" y="551320"/>
            <a:ext cx="6336704" cy="5760640"/>
          </a:xfrm>
          <a:prstGeom prst="roundRect">
            <a:avLst>
              <a:gd name="adj" fmla="val 55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7904" y="116632"/>
            <a:ext cx="2088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CJ </a:t>
            </a:r>
            <a:r>
              <a:rPr lang="ko-KR" altLang="en-US" sz="1600" dirty="0" smtClean="0"/>
              <a:t>직원인식 시스템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555776" y="695336"/>
            <a:ext cx="1656184" cy="792088"/>
          </a:xfrm>
          <a:prstGeom prst="ellipse">
            <a:avLst/>
          </a:prstGeom>
          <a:solidFill>
            <a:srgbClr val="EF151E">
              <a:alpha val="6078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Resister new person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5004048" y="692696"/>
            <a:ext cx="1872208" cy="792088"/>
          </a:xfrm>
          <a:prstGeom prst="ellipse">
            <a:avLst/>
          </a:prstGeom>
          <a:solidFill>
            <a:srgbClr val="EF151E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Create person group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2555776" y="1700808"/>
            <a:ext cx="1656184" cy="720080"/>
          </a:xfrm>
          <a:prstGeom prst="ellipse">
            <a:avLst/>
          </a:prstGeom>
          <a:solidFill>
            <a:srgbClr val="EF151E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Provide face image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5148064" y="1700808"/>
            <a:ext cx="1656184" cy="720080"/>
          </a:xfrm>
          <a:prstGeom prst="ellipse">
            <a:avLst/>
          </a:prstGeom>
          <a:solidFill>
            <a:srgbClr val="EF151E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Store face image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923928" y="2420888"/>
            <a:ext cx="1656184" cy="720080"/>
          </a:xfrm>
          <a:prstGeom prst="ellipse">
            <a:avLst/>
          </a:prstGeom>
          <a:solidFill>
            <a:srgbClr val="FF97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Face image train</a:t>
            </a:r>
          </a:p>
        </p:txBody>
      </p:sp>
      <p:sp>
        <p:nvSpPr>
          <p:cNvPr id="13" name="타원 12"/>
          <p:cNvSpPr/>
          <p:nvPr/>
        </p:nvSpPr>
        <p:spPr>
          <a:xfrm>
            <a:off x="2627784" y="4005064"/>
            <a:ext cx="1656184" cy="720080"/>
          </a:xfrm>
          <a:prstGeom prst="ellipse">
            <a:avLst/>
          </a:prstGeom>
          <a:solidFill>
            <a:srgbClr val="006ECD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Entrance Exit</a:t>
            </a:r>
          </a:p>
        </p:txBody>
      </p:sp>
      <p:sp>
        <p:nvSpPr>
          <p:cNvPr id="14" name="타원 13"/>
          <p:cNvSpPr/>
          <p:nvPr/>
        </p:nvSpPr>
        <p:spPr>
          <a:xfrm>
            <a:off x="4932040" y="4005064"/>
            <a:ext cx="1800200" cy="720080"/>
          </a:xfrm>
          <a:prstGeom prst="ellipse">
            <a:avLst/>
          </a:prstGeom>
          <a:solidFill>
            <a:srgbClr val="006ECD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Authenticate employee</a:t>
            </a:r>
          </a:p>
        </p:txBody>
      </p:sp>
      <p:sp>
        <p:nvSpPr>
          <p:cNvPr id="15" name="타원 14"/>
          <p:cNvSpPr/>
          <p:nvPr/>
        </p:nvSpPr>
        <p:spPr>
          <a:xfrm>
            <a:off x="3779912" y="5229200"/>
            <a:ext cx="1656184" cy="720080"/>
          </a:xfrm>
          <a:prstGeom prst="ellipse">
            <a:avLst/>
          </a:prstGeom>
          <a:solidFill>
            <a:srgbClr val="006ECD">
              <a:alpha val="61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Access granted</a:t>
            </a:r>
          </a:p>
        </p:txBody>
      </p:sp>
      <p:cxnSp>
        <p:nvCxnSpPr>
          <p:cNvPr id="17" name="직선 연결선 16"/>
          <p:cNvCxnSpPr>
            <a:stCxn id="8" idx="2"/>
            <a:endCxn id="5" idx="3"/>
          </p:cNvCxnSpPr>
          <p:nvPr/>
        </p:nvCxnSpPr>
        <p:spPr>
          <a:xfrm flipH="1">
            <a:off x="1284229" y="1091380"/>
            <a:ext cx="1271547" cy="24456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2"/>
            <a:endCxn id="5" idx="3"/>
          </p:cNvCxnSpPr>
          <p:nvPr/>
        </p:nvCxnSpPr>
        <p:spPr>
          <a:xfrm flipH="1">
            <a:off x="1284229" y="2060848"/>
            <a:ext cx="1271547" cy="147616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2"/>
            <a:endCxn id="5" idx="3"/>
          </p:cNvCxnSpPr>
          <p:nvPr/>
        </p:nvCxnSpPr>
        <p:spPr>
          <a:xfrm flipH="1" flipV="1">
            <a:off x="1284229" y="3537013"/>
            <a:ext cx="1343555" cy="8280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6"/>
            <a:endCxn id="4" idx="1"/>
          </p:cNvCxnSpPr>
          <p:nvPr/>
        </p:nvCxnSpPr>
        <p:spPr>
          <a:xfrm>
            <a:off x="6876256" y="1088740"/>
            <a:ext cx="1152128" cy="25196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6"/>
            <a:endCxn id="4" idx="1"/>
          </p:cNvCxnSpPr>
          <p:nvPr/>
        </p:nvCxnSpPr>
        <p:spPr>
          <a:xfrm>
            <a:off x="6804248" y="2060848"/>
            <a:ext cx="1224136" cy="15475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6"/>
            <a:endCxn id="4" idx="1"/>
          </p:cNvCxnSpPr>
          <p:nvPr/>
        </p:nvCxnSpPr>
        <p:spPr>
          <a:xfrm>
            <a:off x="5580112" y="2780928"/>
            <a:ext cx="2448272" cy="8274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6"/>
            <a:endCxn id="4" idx="1"/>
          </p:cNvCxnSpPr>
          <p:nvPr/>
        </p:nvCxnSpPr>
        <p:spPr>
          <a:xfrm flipV="1">
            <a:off x="6732240" y="3608358"/>
            <a:ext cx="1296144" cy="75674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6"/>
            <a:endCxn id="4" idx="1"/>
          </p:cNvCxnSpPr>
          <p:nvPr/>
        </p:nvCxnSpPr>
        <p:spPr>
          <a:xfrm flipV="1">
            <a:off x="5436096" y="3608358"/>
            <a:ext cx="2592288" cy="19808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4283968" y="4365104"/>
            <a:ext cx="64807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6"/>
            <a:endCxn id="11" idx="2"/>
          </p:cNvCxnSpPr>
          <p:nvPr/>
        </p:nvCxnSpPr>
        <p:spPr>
          <a:xfrm>
            <a:off x="4211960" y="2060848"/>
            <a:ext cx="93610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40050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CJ </a:t>
            </a:r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00392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</a:t>
            </a:r>
            <a:endParaRPr lang="ko-KR" altLang="en-US"/>
          </a:p>
        </p:txBody>
      </p:sp>
      <p:cxnSp>
        <p:nvCxnSpPr>
          <p:cNvPr id="52" name="직선 화살표 연결선 51"/>
          <p:cNvCxnSpPr>
            <a:stCxn id="8" idx="6"/>
            <a:endCxn id="9" idx="2"/>
          </p:cNvCxnSpPr>
          <p:nvPr/>
        </p:nvCxnSpPr>
        <p:spPr>
          <a:xfrm flipV="1">
            <a:off x="4211960" y="1088740"/>
            <a:ext cx="792088" cy="2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779912" y="3284984"/>
            <a:ext cx="1872208" cy="720080"/>
          </a:xfrm>
          <a:prstGeom prst="ellipse">
            <a:avLst/>
          </a:prstGeom>
          <a:solidFill>
            <a:srgbClr val="006ECD">
              <a:alpha val="6078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Authorization</a:t>
            </a:r>
          </a:p>
        </p:txBody>
      </p:sp>
      <p:cxnSp>
        <p:nvCxnSpPr>
          <p:cNvPr id="67" name="직선 연결선 66"/>
          <p:cNvCxnSpPr>
            <a:stCxn id="39" idx="6"/>
            <a:endCxn id="4" idx="1"/>
          </p:cNvCxnSpPr>
          <p:nvPr/>
        </p:nvCxnSpPr>
        <p:spPr>
          <a:xfrm flipV="1">
            <a:off x="5652120" y="3608358"/>
            <a:ext cx="2376264" cy="366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5" idx="2"/>
            <a:endCxn id="5" idx="3"/>
          </p:cNvCxnSpPr>
          <p:nvPr/>
        </p:nvCxnSpPr>
        <p:spPr>
          <a:xfrm flipH="1" flipV="1">
            <a:off x="1284229" y="3537013"/>
            <a:ext cx="2495683" cy="20522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5536" y="3212976"/>
            <a:ext cx="2232248" cy="307777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creategroup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068960"/>
            <a:ext cx="2520280" cy="307777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register_main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764704"/>
            <a:ext cx="5328592" cy="307777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storeData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5085184"/>
            <a:ext cx="3312368" cy="307777"/>
          </a:xfrm>
          <a:prstGeom prst="rect">
            <a:avLst/>
          </a:prstGeom>
          <a:noFill/>
          <a:ln w="25400">
            <a:solidFill>
              <a:srgbClr val="006EC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test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1052736"/>
            <a:ext cx="2664296" cy="338554"/>
          </a:xfrm>
          <a:prstGeom prst="rect">
            <a:avLst/>
          </a:prstGeom>
          <a:noFill/>
          <a:ln w="28575">
            <a:solidFill>
              <a:srgbClr val="FF97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train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052735"/>
            <a:ext cx="5328592" cy="1231106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createPersongroup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groupname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newPerson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savePersonImage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personID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personList</a:t>
            </a:r>
            <a:r>
              <a:rPr lang="en-US" altLang="ko-KR" sz="1400" dirty="0" smtClean="0"/>
              <a:t>, name)</a:t>
            </a:r>
          </a:p>
          <a:p>
            <a:r>
              <a:rPr lang="en-US" altLang="ko-KR" sz="1400" dirty="0" err="1" smtClean="0"/>
              <a:t>createPerson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personGroupID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personID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personImageList</a:t>
            </a:r>
            <a:r>
              <a:rPr lang="en-US" altLang="ko-KR" sz="1400" dirty="0" smtClean="0"/>
              <a:t>, name)</a:t>
            </a:r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9992" y="5373214"/>
            <a:ext cx="3312368" cy="1015663"/>
          </a:xfrm>
          <a:prstGeom prst="rect">
            <a:avLst/>
          </a:prstGeom>
          <a:noFill/>
          <a:ln w="25400">
            <a:solidFill>
              <a:srgbClr val="006EC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Camera()</a:t>
            </a:r>
          </a:p>
          <a:p>
            <a:r>
              <a:rPr lang="en-US" altLang="ko-KR" sz="1400" dirty="0" err="1" smtClean="0"/>
              <a:t>faceDetect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faceidentify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img_bgr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rectangle_info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1412776"/>
            <a:ext cx="2664296" cy="307777"/>
          </a:xfrm>
          <a:prstGeom prst="rect">
            <a:avLst/>
          </a:prstGeom>
          <a:noFill/>
          <a:ln w="28575">
            <a:solidFill>
              <a:srgbClr val="FF97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trainModel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personGroupID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72200" y="2996952"/>
            <a:ext cx="1944216" cy="307777"/>
          </a:xfrm>
          <a:prstGeom prst="rect">
            <a:avLst/>
          </a:prstGeom>
          <a:noFill/>
          <a:ln w="25400">
            <a:solidFill>
              <a:srgbClr val="006EC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test_main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5536" y="3501008"/>
            <a:ext cx="2232248" cy="307777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groupname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3356992"/>
            <a:ext cx="2520280" cy="738664"/>
          </a:xfrm>
          <a:prstGeom prst="rect">
            <a:avLst/>
          </a:prstGeom>
          <a:noFill/>
          <a:ln w="254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name : </a:t>
            </a:r>
            <a:r>
              <a:rPr lang="en-US" altLang="ko-KR" sz="1400" dirty="0" err="1" smtClean="0"/>
              <a:t>str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personID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str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personGroupID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str</a:t>
            </a:r>
            <a:endParaRPr lang="en-US" altLang="ko-KR" sz="14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5152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72200" y="3284984"/>
            <a:ext cx="1944216" cy="1384995"/>
          </a:xfrm>
          <a:prstGeom prst="rect">
            <a:avLst/>
          </a:prstGeom>
          <a:noFill/>
          <a:ln w="25400">
            <a:solidFill>
              <a:srgbClr val="006EC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Img_bgr</a:t>
            </a:r>
            <a:r>
              <a:rPr lang="en-US" altLang="ko-KR" sz="1400" dirty="0" smtClean="0"/>
              <a:t> : list</a:t>
            </a:r>
          </a:p>
          <a:p>
            <a:r>
              <a:rPr lang="en-US" altLang="ko-KR" sz="1400" dirty="0" err="1" smtClean="0"/>
              <a:t>faceId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str</a:t>
            </a:r>
            <a:endParaRPr lang="en-US" altLang="ko-KR" sz="1400" dirty="0" smtClean="0"/>
          </a:p>
          <a:p>
            <a:r>
              <a:rPr lang="en-US" altLang="ko-KR" sz="1400" dirty="0" smtClean="0"/>
              <a:t>Left :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Top :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Bottom :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Right : </a:t>
            </a:r>
            <a:r>
              <a:rPr lang="en-US" altLang="ko-KR" sz="1400" dirty="0" err="1" smtClean="0"/>
              <a:t>int</a:t>
            </a:r>
            <a:endParaRPr lang="ko-KR" altLang="en-US" sz="1400" dirty="0"/>
          </a:p>
        </p:txBody>
      </p:sp>
      <p:cxnSp>
        <p:nvCxnSpPr>
          <p:cNvPr id="82" name="직선 화살표 연결선 81"/>
          <p:cNvCxnSpPr>
            <a:stCxn id="14" idx="0"/>
          </p:cNvCxnSpPr>
          <p:nvPr/>
        </p:nvCxnSpPr>
        <p:spPr>
          <a:xfrm flipV="1">
            <a:off x="1511660" y="2348880"/>
            <a:ext cx="252028" cy="864096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635896" y="2276872"/>
            <a:ext cx="648072" cy="792088"/>
          </a:xfrm>
          <a:prstGeom prst="straightConnector1">
            <a:avLst/>
          </a:prstGeom>
          <a:ln w="19050" cap="rnd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5400000" flipH="1" flipV="1">
            <a:off x="5220072" y="1916832"/>
            <a:ext cx="1296144" cy="1008112"/>
          </a:xfrm>
          <a:prstGeom prst="bentConnector3">
            <a:avLst>
              <a:gd name="adj1" fmla="val 37262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804248" y="4653136"/>
            <a:ext cx="0" cy="43204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56207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ERD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19442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personId</a:t>
            </a:r>
            <a:endParaRPr lang="en-US" altLang="ko-KR" dirty="0" smtClean="0"/>
          </a:p>
          <a:p>
            <a:r>
              <a:rPr lang="en-US" altLang="ko-KR" dirty="0" smtClean="0"/>
              <a:t>*name</a:t>
            </a:r>
          </a:p>
          <a:p>
            <a:r>
              <a:rPr lang="en-US" altLang="ko-KR" dirty="0" smtClean="0"/>
              <a:t>*authority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1196752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</a:t>
            </a:r>
          </a:p>
          <a:p>
            <a:r>
              <a:rPr lang="en-US" altLang="ko-KR" dirty="0" smtClean="0"/>
              <a:t>#Group name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212976"/>
            <a:ext cx="2304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Images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faceId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personId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ImgeURL</a:t>
            </a:r>
            <a:endParaRPr lang="en-US" altLang="ko-KR" dirty="0" smtClean="0"/>
          </a:p>
          <a:p>
            <a:r>
              <a:rPr lang="en-US" altLang="ko-KR" dirty="0" smtClean="0"/>
              <a:t>*rectangle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627784" y="2132856"/>
            <a:ext cx="6408712" cy="4464496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1691680" y="76470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People Group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807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 Group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156176" y="76470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69269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인물 이미지 데이터 </a:t>
            </a:r>
            <a:r>
              <a:rPr lang="en-US" altLang="ko-KR" dirty="0" smtClean="0"/>
              <a:t>AZURE</a:t>
            </a:r>
            <a:r>
              <a:rPr lang="ko-KR" altLang="en-US" dirty="0" smtClean="0"/>
              <a:t>에 보냄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9744" y="83671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사람에 해당하는 </a:t>
            </a:r>
            <a:r>
              <a:rPr lang="en-US" altLang="ko-KR" dirty="0" smtClean="0"/>
              <a:t>Person 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부여받는다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데이터 저장과정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3851920" y="764704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5896" y="2564904"/>
            <a:ext cx="5328592" cy="3672408"/>
          </a:xfrm>
          <a:prstGeom prst="roundRect">
            <a:avLst>
              <a:gd name="adj" fmla="val 745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51920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0112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08304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3068960"/>
            <a:ext cx="1440160" cy="212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GroupID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PersonID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FaceID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Rectangle Information</a:t>
            </a:r>
          </a:p>
        </p:txBody>
      </p:sp>
      <p:pic>
        <p:nvPicPr>
          <p:cNvPr id="1026" name="Picture 2" descr="C:\Users\Administrator\Desktop\cj_biosemester\ryu\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646787" cy="80848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cj_biosemester\ryu\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933056"/>
            <a:ext cx="596430" cy="89688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cj_biosemester\ryu\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437112"/>
            <a:ext cx="864095" cy="576064"/>
          </a:xfrm>
          <a:prstGeom prst="rect">
            <a:avLst/>
          </a:prstGeom>
          <a:noFill/>
        </p:spPr>
      </p:pic>
      <p:pic>
        <p:nvPicPr>
          <p:cNvPr id="1029" name="Picture 5" descr="C:\Users\Administrator\Desktop\cj_biosemester\son\s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645024"/>
            <a:ext cx="560890" cy="752872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j_biosemester\son\s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005064"/>
            <a:ext cx="1035085" cy="739924"/>
          </a:xfrm>
          <a:prstGeom prst="rect">
            <a:avLst/>
          </a:prstGeom>
          <a:noFill/>
        </p:spPr>
      </p:pic>
      <p:pic>
        <p:nvPicPr>
          <p:cNvPr id="1031" name="Picture 7" descr="C:\Users\Administrator\Desktop\cj_biosemester\son\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4581128"/>
            <a:ext cx="936104" cy="591618"/>
          </a:xfrm>
          <a:prstGeom prst="rect">
            <a:avLst/>
          </a:prstGeom>
          <a:noFill/>
        </p:spPr>
      </p:pic>
      <p:pic>
        <p:nvPicPr>
          <p:cNvPr id="1032" name="Picture 8" descr="C:\python\cj_facerecog2\images\jung\jung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3645024"/>
            <a:ext cx="504056" cy="897033"/>
          </a:xfrm>
          <a:prstGeom prst="rect">
            <a:avLst/>
          </a:prstGeom>
          <a:noFill/>
        </p:spPr>
      </p:pic>
      <p:pic>
        <p:nvPicPr>
          <p:cNvPr id="1033" name="Picture 9" descr="C:\python\cj_facerecog2\images\jung\jung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4005064"/>
            <a:ext cx="819472" cy="819472"/>
          </a:xfrm>
          <a:prstGeom prst="rect">
            <a:avLst/>
          </a:prstGeom>
          <a:noFill/>
        </p:spPr>
      </p:pic>
      <p:pic>
        <p:nvPicPr>
          <p:cNvPr id="1034" name="Picture 10" descr="C:\python\cj_facerecog2\images\jung\jung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8384" y="4365104"/>
            <a:ext cx="622017" cy="1106959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195736" y="3789040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MS AZURE</a:t>
            </a:r>
          </a:p>
        </p:txBody>
      </p:sp>
      <p:cxnSp>
        <p:nvCxnSpPr>
          <p:cNvPr id="52" name="직선 화살표 연결선 51"/>
          <p:cNvCxnSpPr>
            <a:endCxn id="49" idx="3"/>
          </p:cNvCxnSpPr>
          <p:nvPr/>
        </p:nvCxnSpPr>
        <p:spPr>
          <a:xfrm flipH="1">
            <a:off x="3131840" y="2780928"/>
            <a:ext cx="2304256" cy="1331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9" idx="3"/>
          </p:cNvCxnSpPr>
          <p:nvPr/>
        </p:nvCxnSpPr>
        <p:spPr>
          <a:xfrm flipH="1">
            <a:off x="3131840" y="3356992"/>
            <a:ext cx="864096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9" idx="3"/>
          </p:cNvCxnSpPr>
          <p:nvPr/>
        </p:nvCxnSpPr>
        <p:spPr>
          <a:xfrm flipH="1">
            <a:off x="3131840" y="4077072"/>
            <a:ext cx="792088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9" idx="1"/>
          </p:cNvCxnSpPr>
          <p:nvPr/>
        </p:nvCxnSpPr>
        <p:spPr>
          <a:xfrm flipH="1" flipV="1">
            <a:off x="1403648" y="3356992"/>
            <a:ext cx="792088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1"/>
          </p:cNvCxnSpPr>
          <p:nvPr/>
        </p:nvCxnSpPr>
        <p:spPr>
          <a:xfrm flipH="1" flipV="1">
            <a:off x="1403648" y="3789040"/>
            <a:ext cx="792088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1"/>
          </p:cNvCxnSpPr>
          <p:nvPr/>
        </p:nvCxnSpPr>
        <p:spPr>
          <a:xfrm flipH="1">
            <a:off x="1331640" y="4112206"/>
            <a:ext cx="864096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9" idx="1"/>
          </p:cNvCxnSpPr>
          <p:nvPr/>
        </p:nvCxnSpPr>
        <p:spPr>
          <a:xfrm flipH="1">
            <a:off x="1475656" y="4112206"/>
            <a:ext cx="720080" cy="68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2627784" y="2348880"/>
            <a:ext cx="6408712" cy="4248472"/>
          </a:xfrm>
          <a:prstGeom prst="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얼굴인식 및 인증 과정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35896" y="2564904"/>
            <a:ext cx="5328592" cy="3672408"/>
          </a:xfrm>
          <a:prstGeom prst="roundRect">
            <a:avLst>
              <a:gd name="adj" fmla="val 745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People Group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51920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Person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0112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Person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08304" y="3068960"/>
            <a:ext cx="1512168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Person Group</a:t>
            </a:r>
          </a:p>
          <a:p>
            <a:pPr algn="ctr"/>
            <a:endParaRPr lang="en-US" altLang="ko-KR" sz="1400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Administrator\Desktop\cj_biosemester\ryu\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646787" cy="80848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cj_biosemester\ryu\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933056"/>
            <a:ext cx="596430" cy="896887"/>
          </a:xfrm>
          <a:prstGeom prst="rect">
            <a:avLst/>
          </a:prstGeom>
          <a:noFill/>
        </p:spPr>
      </p:pic>
      <p:pic>
        <p:nvPicPr>
          <p:cNvPr id="1028" name="Picture 4" descr="C:\Users\Administrator\Desktop\cj_biosemester\ryu\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437112"/>
            <a:ext cx="864095" cy="576064"/>
          </a:xfrm>
          <a:prstGeom prst="rect">
            <a:avLst/>
          </a:prstGeom>
          <a:noFill/>
        </p:spPr>
      </p:pic>
      <p:pic>
        <p:nvPicPr>
          <p:cNvPr id="1029" name="Picture 5" descr="C:\Users\Administrator\Desktop\cj_biosemester\son\s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645024"/>
            <a:ext cx="560890" cy="752872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j_biosemester\son\s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005064"/>
            <a:ext cx="1035085" cy="739924"/>
          </a:xfrm>
          <a:prstGeom prst="rect">
            <a:avLst/>
          </a:prstGeom>
          <a:noFill/>
        </p:spPr>
      </p:pic>
      <p:pic>
        <p:nvPicPr>
          <p:cNvPr id="1031" name="Picture 7" descr="C:\Users\Administrator\Desktop\cj_biosemester\son\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4581128"/>
            <a:ext cx="936104" cy="591618"/>
          </a:xfrm>
          <a:prstGeom prst="rect">
            <a:avLst/>
          </a:prstGeom>
          <a:noFill/>
        </p:spPr>
      </p:pic>
      <p:pic>
        <p:nvPicPr>
          <p:cNvPr id="1032" name="Picture 8" descr="C:\python\cj_facerecog2\images\jung\jung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3645024"/>
            <a:ext cx="504056" cy="897033"/>
          </a:xfrm>
          <a:prstGeom prst="rect">
            <a:avLst/>
          </a:prstGeom>
          <a:noFill/>
        </p:spPr>
      </p:pic>
      <p:pic>
        <p:nvPicPr>
          <p:cNvPr id="1033" name="Picture 9" descr="C:\python\cj_facerecog2\images\jung\jung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4005064"/>
            <a:ext cx="819472" cy="819472"/>
          </a:xfrm>
          <a:prstGeom prst="rect">
            <a:avLst/>
          </a:prstGeom>
          <a:noFill/>
        </p:spPr>
      </p:pic>
      <p:pic>
        <p:nvPicPr>
          <p:cNvPr id="1034" name="Picture 10" descr="C:\python\cj_facerecog2\images\jung\jung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8384" y="4365104"/>
            <a:ext cx="622017" cy="1106959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195736" y="3789040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MS AZURE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512" y="62068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얼굴이미지 </a:t>
            </a:r>
            <a:r>
              <a:rPr lang="en-US" altLang="ko-KR" sz="1400" dirty="0" smtClean="0"/>
              <a:t>AZURE </a:t>
            </a:r>
            <a:r>
              <a:rPr lang="ko-KR" altLang="en-US" sz="1400" dirty="0" err="1" smtClean="0"/>
              <a:t>버킷에</a:t>
            </a:r>
            <a:r>
              <a:rPr lang="ko-KR" altLang="en-US" sz="1400" dirty="0" smtClean="0"/>
              <a:t> 데이터를 보낸다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8" name="오른쪽 화살표 37"/>
          <p:cNvSpPr/>
          <p:nvPr/>
        </p:nvSpPr>
        <p:spPr>
          <a:xfrm>
            <a:off x="1907704" y="620688"/>
            <a:ext cx="4320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55776" y="476672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Face ID</a:t>
            </a:r>
          </a:p>
          <a:p>
            <a:r>
              <a:rPr lang="en-US" altLang="ko-KR" sz="1600" dirty="0" smtClean="0"/>
              <a:t>Rectangle information</a:t>
            </a:r>
            <a:r>
              <a:rPr lang="ko-KR" altLang="en-US" sz="1600" dirty="0" smtClean="0"/>
              <a:t>정보를 받는다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41" name="오른쪽 화살표 40"/>
          <p:cNvSpPr/>
          <p:nvPr/>
        </p:nvSpPr>
        <p:spPr>
          <a:xfrm>
            <a:off x="4427984" y="620688"/>
            <a:ext cx="4320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대괄호 46"/>
          <p:cNvSpPr/>
          <p:nvPr/>
        </p:nvSpPr>
        <p:spPr>
          <a:xfrm rot="5400000">
            <a:off x="2051720" y="404664"/>
            <a:ext cx="216024" cy="252028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619672" y="177281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Detect</a:t>
            </a:r>
          </a:p>
          <a:p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4048" y="476672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People group ID , </a:t>
            </a:r>
            <a:r>
              <a:rPr lang="en-US" altLang="ko-KR" sz="1600" dirty="0" err="1" smtClean="0"/>
              <a:t>faceID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Identify API</a:t>
            </a:r>
            <a:r>
              <a:rPr lang="ko-KR" altLang="en-US" sz="1600" dirty="0" smtClean="0"/>
              <a:t>를 이용해 </a:t>
            </a:r>
            <a:r>
              <a:rPr lang="en-US" altLang="ko-KR" sz="1600" dirty="0" smtClean="0"/>
              <a:t>AZURE </a:t>
            </a:r>
            <a:r>
              <a:rPr lang="ko-KR" altLang="en-US" sz="1600" dirty="0" err="1" smtClean="0"/>
              <a:t>버킷에</a:t>
            </a:r>
            <a:r>
              <a:rPr lang="ko-KR" altLang="en-US" sz="1600" dirty="0" smtClean="0"/>
              <a:t> 보낸다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3" name="오른쪽 화살표 52"/>
          <p:cNvSpPr/>
          <p:nvPr/>
        </p:nvSpPr>
        <p:spPr>
          <a:xfrm>
            <a:off x="6660232" y="620688"/>
            <a:ext cx="4320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236296" y="548680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그룹에서 </a:t>
            </a:r>
            <a:r>
              <a:rPr lang="en-US" altLang="ko-KR" sz="1600" dirty="0" err="1" smtClean="0"/>
              <a:t>faceID</a:t>
            </a:r>
            <a:r>
              <a:rPr lang="ko-KR" altLang="en-US" sz="1600" dirty="0" smtClean="0"/>
              <a:t>에 가장 유사한 </a:t>
            </a:r>
            <a:r>
              <a:rPr lang="en-US" altLang="ko-KR" sz="1600" dirty="0" smtClean="0"/>
              <a:t>person</a:t>
            </a:r>
            <a:r>
              <a:rPr lang="ko-KR" altLang="en-US" sz="1600" dirty="0" smtClean="0"/>
              <a:t>을 찾는다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7504" y="234888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personID</a:t>
            </a:r>
            <a:r>
              <a:rPr lang="ko-KR" altLang="en-US" sz="1600" dirty="0" smtClean="0"/>
              <a:t>와 신뢰도를 제공한다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51520" y="45811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personID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Confidence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endCxn id="59" idx="3"/>
          </p:cNvCxnSpPr>
          <p:nvPr/>
        </p:nvCxnSpPr>
        <p:spPr>
          <a:xfrm flipH="1">
            <a:off x="1763688" y="4437112"/>
            <a:ext cx="504056" cy="46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3568" y="3284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3"/>
          </p:cNvCxnSpPr>
          <p:nvPr/>
        </p:nvCxnSpPr>
        <p:spPr>
          <a:xfrm>
            <a:off x="1763688" y="3469650"/>
            <a:ext cx="57606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926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Haar</a:t>
            </a:r>
            <a:r>
              <a:rPr lang="en-US" altLang="ko-KR" dirty="0" smtClean="0"/>
              <a:t> classifier</a:t>
            </a:r>
            <a:r>
              <a:rPr lang="ko-KR" altLang="en-US" dirty="0" smtClean="0"/>
              <a:t>를 이용한 얼굴 검출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82454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1200" dirty="0" smtClean="0"/>
              <a:t>얼굴 검출 방법 </a:t>
            </a:r>
            <a:r>
              <a:rPr lang="en-US" altLang="ko-KR" sz="1200" dirty="0" smtClean="0"/>
              <a:t>: </a:t>
            </a:r>
            <a:r>
              <a:rPr lang="ko-KR" altLang="ko-KR" sz="1200" dirty="0" smtClean="0"/>
              <a:t>영상</a:t>
            </a:r>
            <a:r>
              <a:rPr lang="en-US" altLang="ko-KR" sz="1200" dirty="0" smtClean="0"/>
              <a:t>/</a:t>
            </a:r>
            <a:r>
              <a:rPr lang="ko-KR" altLang="ko-KR" sz="1200" dirty="0" smtClean="0"/>
              <a:t>이미지를 여러 영역으로 나눈 뒤 각 영역과 영역 사이의 밝기 차이를 통하여 물체의 특징을 얻어내는 방법이다</a:t>
            </a:r>
            <a:r>
              <a:rPr lang="en-US" altLang="ko-KR" sz="1200" dirty="0" smtClean="0"/>
              <a:t>. </a:t>
            </a:r>
            <a:r>
              <a:rPr lang="ko-KR" altLang="ko-KR" sz="1200" dirty="0" smtClean="0"/>
              <a:t>예를 들어 사람의 얼굴에서 눈썹</a:t>
            </a:r>
            <a:r>
              <a:rPr lang="en-US" altLang="ko-KR" sz="1200" dirty="0" smtClean="0"/>
              <a:t>/</a:t>
            </a:r>
            <a:r>
              <a:rPr lang="ko-KR" altLang="ko-KR" sz="1200" dirty="0" smtClean="0"/>
              <a:t>눈 부분은 어둡고 그 아래 부분인 광대부분은 상대적으로 밝다던가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양 눈 부분은 각각 어둡지만 코 부분은 상대적으로 밝은 것을 이용한 것이다</a:t>
            </a:r>
            <a:r>
              <a:rPr lang="en-US" altLang="ko-KR" sz="1200" dirty="0" smtClean="0"/>
              <a:t>. </a:t>
            </a:r>
          </a:p>
          <a:p>
            <a:pPr lvl="0">
              <a:buFont typeface="Arial" pitchFamily="34" charset="0"/>
              <a:buChar char="•"/>
            </a:pPr>
            <a:endParaRPr lang="en-US" altLang="ko-KR" sz="1200" dirty="0" smtClean="0"/>
          </a:p>
          <a:p>
            <a:pPr lvl="0">
              <a:buFont typeface="Arial" pitchFamily="34" charset="0"/>
              <a:buChar char="•"/>
            </a:pPr>
            <a:r>
              <a:rPr lang="ko-KR" altLang="en-US" sz="1200" dirty="0" smtClean="0"/>
              <a:t>학습방법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검출할 대상이 되는 물체가 있는 이미지와 없는 이미지를 최대한 많이 활용하여 다단계 함수를 훈련시키는 </a:t>
            </a: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방식</a:t>
            </a:r>
            <a:endParaRPr lang="en-US" altLang="ko-KR" sz="1200" dirty="0" smtClean="0"/>
          </a:p>
          <a:p>
            <a:pPr lvl="0">
              <a:buFont typeface="Arial" pitchFamily="34" charset="0"/>
              <a:buChar char="•"/>
            </a:pPr>
            <a:endParaRPr lang="ko-KR" altLang="ko-KR" sz="1200" dirty="0" smtClean="0"/>
          </a:p>
          <a:p>
            <a:pPr lvl="0">
              <a:buFont typeface="Arial" pitchFamily="34" charset="0"/>
              <a:buChar char="•"/>
            </a:pPr>
            <a:r>
              <a:rPr lang="en-US" altLang="ko-KR" sz="1200" dirty="0" err="1" smtClean="0"/>
              <a:t>OpenCV</a:t>
            </a:r>
            <a:r>
              <a:rPr lang="ko-KR" altLang="ko-KR" sz="1200" dirty="0" smtClean="0"/>
              <a:t>에서 라이브러리 공개 </a:t>
            </a:r>
            <a:endParaRPr lang="en-US" altLang="ko-KR" sz="1200" dirty="0" smtClean="0"/>
          </a:p>
          <a:p>
            <a:pPr lvl="0">
              <a:buFont typeface="Arial" pitchFamily="34" charset="0"/>
              <a:buChar char="•"/>
            </a:pPr>
            <a:endParaRPr lang="ko-KR" altLang="ko-KR" sz="1200" dirty="0" smtClean="0"/>
          </a:p>
          <a:p>
            <a:pPr lvl="0">
              <a:buFont typeface="Arial" pitchFamily="34" charset="0"/>
              <a:buChar char="•"/>
            </a:pPr>
            <a:r>
              <a:rPr lang="ko-KR" altLang="ko-KR" sz="1200" dirty="0" smtClean="0"/>
              <a:t>상체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눈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코 입 등 </a:t>
            </a:r>
            <a:r>
              <a:rPr lang="ko-KR" altLang="en-US" sz="1200" dirty="0" smtClean="0"/>
              <a:t>구체적인 인체의 인식 모델이 각각 존재</a:t>
            </a:r>
            <a:endParaRPr lang="ko-KR" altLang="ko-KR" sz="1200" dirty="0" smtClean="0"/>
          </a:p>
          <a:p>
            <a:endParaRPr lang="ko-KR" altLang="en-US" dirty="0"/>
          </a:p>
        </p:txBody>
      </p:sp>
      <p:pic>
        <p:nvPicPr>
          <p:cNvPr id="1026" name="Picture 2" descr="라즈베리파이 opencv 설치하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409247" cy="5040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1600" y="450912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openCV</a:t>
            </a:r>
            <a:endParaRPr lang="en-US" altLang="ko-KR" sz="1200" b="1" dirty="0" smtClean="0"/>
          </a:p>
        </p:txBody>
      </p:sp>
      <p:pic>
        <p:nvPicPr>
          <p:cNvPr id="1028" name="Picture 4" descr="하르 분류기(Haar Classifier)를 이용한 얼굴 검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69160"/>
            <a:ext cx="4248472" cy="1554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764704"/>
            <a:ext cx="2160240" cy="936104"/>
          </a:xfrm>
          <a:prstGeom prst="roundRect">
            <a:avLst>
              <a:gd name="adj" fmla="val 25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</a:t>
            </a:r>
            <a:r>
              <a:rPr lang="ko-KR" altLang="en-US" dirty="0" err="1" smtClean="0"/>
              <a:t>라벨링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627784" y="836712"/>
            <a:ext cx="504056" cy="79208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764704"/>
            <a:ext cx="2160240" cy="936104"/>
          </a:xfrm>
          <a:prstGeom prst="roundRect">
            <a:avLst>
              <a:gd name="adj" fmla="val 25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</a:t>
            </a:r>
            <a:r>
              <a:rPr lang="en-US" altLang="ko-KR" dirty="0" smtClean="0"/>
              <a:t>Train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796136" y="836712"/>
            <a:ext cx="504056" cy="79208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16216" y="764704"/>
            <a:ext cx="2160240" cy="936104"/>
          </a:xfrm>
          <a:prstGeom prst="roundRect">
            <a:avLst>
              <a:gd name="adj" fmla="val 25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84984"/>
            <a:ext cx="2868063" cy="269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913607"/>
            <a:ext cx="3528392" cy="303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이미지에서 </a:t>
            </a:r>
            <a:r>
              <a:rPr lang="ko-KR" altLang="en-US" dirty="0" err="1" smtClean="0"/>
              <a:t>관심있는</a:t>
            </a:r>
            <a:r>
              <a:rPr lang="ko-KR" altLang="en-US" dirty="0" smtClean="0"/>
              <a:t> 물체를 검출 하는 </a:t>
            </a:r>
            <a:r>
              <a:rPr lang="en-US" altLang="ko-KR" dirty="0" smtClean="0"/>
              <a:t>classifier</a:t>
            </a:r>
            <a:r>
              <a:rPr lang="ko-KR" altLang="en-US" dirty="0" smtClean="0"/>
              <a:t>를 만드는 과정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525</Words>
  <Application>Microsoft Office PowerPoint</Application>
  <PresentationFormat>화면 슬라이드 쇼(4:3)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목차</vt:lpstr>
      <vt:lpstr>슬라이드 2</vt:lpstr>
      <vt:lpstr>슬라이드 3</vt:lpstr>
      <vt:lpstr>ERD</vt:lpstr>
      <vt:lpstr>슬라이드 5</vt:lpstr>
      <vt:lpstr>슬라이드 6</vt:lpstr>
      <vt:lpstr>슬라이드 7</vt:lpstr>
      <vt:lpstr>슬라이드 8</vt:lpstr>
      <vt:lpstr>adaboost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71</cp:revision>
  <dcterms:created xsi:type="dcterms:W3CDTF">2019-11-16T06:38:21Z</dcterms:created>
  <dcterms:modified xsi:type="dcterms:W3CDTF">2019-12-02T16:21:09Z</dcterms:modified>
</cp:coreProperties>
</file>