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35"/>
  </p:notesMasterIdLst>
  <p:handoutMasterIdLst>
    <p:handoutMasterId r:id="rId36"/>
  </p:handout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4" r:id="rId30"/>
    <p:sldId id="315" r:id="rId31"/>
    <p:sldId id="316" r:id="rId32"/>
    <p:sldId id="317" r:id="rId33"/>
    <p:sldId id="318" r:id="rId34"/>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a:ea typeface="굴림"/>
        <a:cs typeface="+mn-cs"/>
      </a:defRPr>
    </a:lvl1pPr>
    <a:lvl2pPr marL="457200" algn="l" rtl="0" fontAlgn="base" latinLnBrk="1">
      <a:spcBef>
        <a:spcPct val="0"/>
      </a:spcBef>
      <a:spcAft>
        <a:spcPct val="0"/>
      </a:spcAft>
      <a:defRPr kumimoji="1" kern="1200">
        <a:solidFill>
          <a:schemeClr val="tx1"/>
        </a:solidFill>
        <a:latin typeface="굴림"/>
        <a:ea typeface="굴림"/>
        <a:cs typeface="+mn-cs"/>
      </a:defRPr>
    </a:lvl2pPr>
    <a:lvl3pPr marL="914400" algn="l" rtl="0" fontAlgn="base" latinLnBrk="1">
      <a:spcBef>
        <a:spcPct val="0"/>
      </a:spcBef>
      <a:spcAft>
        <a:spcPct val="0"/>
      </a:spcAft>
      <a:defRPr kumimoji="1" kern="1200">
        <a:solidFill>
          <a:schemeClr val="tx1"/>
        </a:solidFill>
        <a:latin typeface="굴림"/>
        <a:ea typeface="굴림"/>
        <a:cs typeface="+mn-cs"/>
      </a:defRPr>
    </a:lvl3pPr>
    <a:lvl4pPr marL="1371600" algn="l" rtl="0" fontAlgn="base" latinLnBrk="1">
      <a:spcBef>
        <a:spcPct val="0"/>
      </a:spcBef>
      <a:spcAft>
        <a:spcPct val="0"/>
      </a:spcAft>
      <a:defRPr kumimoji="1" kern="1200">
        <a:solidFill>
          <a:schemeClr val="tx1"/>
        </a:solidFill>
        <a:latin typeface="굴림"/>
        <a:ea typeface="굴림"/>
        <a:cs typeface="+mn-cs"/>
      </a:defRPr>
    </a:lvl4pPr>
    <a:lvl5pPr marL="1828800" algn="l" rtl="0" fontAlgn="base" latinLnBrk="1">
      <a:spcBef>
        <a:spcPct val="0"/>
      </a:spcBef>
      <a:spcAft>
        <a:spcPct val="0"/>
      </a:spcAft>
      <a:defRPr kumimoji="1" kern="1200">
        <a:solidFill>
          <a:schemeClr val="tx1"/>
        </a:solidFill>
        <a:latin typeface="굴림"/>
        <a:ea typeface="굴림"/>
        <a:cs typeface="+mn-cs"/>
      </a:defRPr>
    </a:lvl5pPr>
    <a:lvl6pPr marL="2286000" algn="l" defTabSz="914400" rtl="0" eaLnBrk="1" latinLnBrk="1" hangingPunct="1">
      <a:defRPr kumimoji="1" kern="1200">
        <a:solidFill>
          <a:schemeClr val="tx1"/>
        </a:solidFill>
        <a:latin typeface="굴림"/>
        <a:ea typeface="굴림"/>
        <a:cs typeface="+mn-cs"/>
      </a:defRPr>
    </a:lvl6pPr>
    <a:lvl7pPr marL="2743200" algn="l" defTabSz="914400" rtl="0" eaLnBrk="1" latinLnBrk="1" hangingPunct="1">
      <a:defRPr kumimoji="1" kern="1200">
        <a:solidFill>
          <a:schemeClr val="tx1"/>
        </a:solidFill>
        <a:latin typeface="굴림"/>
        <a:ea typeface="굴림"/>
        <a:cs typeface="+mn-cs"/>
      </a:defRPr>
    </a:lvl7pPr>
    <a:lvl8pPr marL="3200400" algn="l" defTabSz="914400" rtl="0" eaLnBrk="1" latinLnBrk="1" hangingPunct="1">
      <a:defRPr kumimoji="1" kern="1200">
        <a:solidFill>
          <a:schemeClr val="tx1"/>
        </a:solidFill>
        <a:latin typeface="굴림"/>
        <a:ea typeface="굴림"/>
        <a:cs typeface="+mn-cs"/>
      </a:defRPr>
    </a:lvl8pPr>
    <a:lvl9pPr marL="3657600" algn="l" defTabSz="914400" rtl="0" eaLnBrk="1" latinLnBrk="1" hangingPunct="1">
      <a:defRPr kumimoji="1" kern="1200">
        <a:solidFill>
          <a:schemeClr val="tx1"/>
        </a:solidFill>
        <a:latin typeface="굴림"/>
        <a:ea typeface="굴림"/>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p:restoredTop sz="95455"/>
  </p:normalViewPr>
  <p:slideViewPr>
    <p:cSldViewPr>
      <p:cViewPr>
        <p:scale>
          <a:sx n="70" d="100"/>
          <a:sy n="70" d="100"/>
        </p:scale>
        <p:origin x="-1188" y="-816"/>
      </p:cViewPr>
      <p:guideLst>
        <p:guide orient="horz" pos="2157"/>
        <p:guide pos="65"/>
        <p:guide pos="6549"/>
        <p:guide pos="7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272" y="125"/>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sz="quarter"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29DDA9E2-9A69-41CA-AEDE-A9AD67006C74}" type="datetimeFigureOut">
              <a:rPr lang="ko-KR" altLang="en-US"/>
              <a:pPr lvl="0">
                <a:defRPr lang="ko-KR" altLang="en-US"/>
              </a:pPr>
              <a:t>2018-09-20</a:t>
            </a:fld>
            <a:endParaRPr lang="ko-KR" altLang="en-US"/>
          </a:p>
        </p:txBody>
      </p:sp>
      <p:sp>
        <p:nvSpPr>
          <p:cNvPr id="4" name="바닥글 개체 틀 3"/>
          <p:cNvSpPr>
            <a:spLocks noGrp="1"/>
          </p:cNvSpPr>
          <p:nvPr>
            <p:ph type="ftr" sz="quarter" idx="2"/>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5" name="슬라이드 번호 개체 틀 4"/>
          <p:cNvSpPr>
            <a:spLocks noGrp="1"/>
          </p:cNvSpPr>
          <p:nvPr>
            <p:ph type="sldNum" sz="quarter" idx="3"/>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8FC0F8C6-34A1-4A15-8E4D-C107A933D2C7}" type="slidenum">
              <a:rPr lang="ko-KR" altLang="en-US"/>
              <a:pPr lvl="0">
                <a:defRPr lang="ko-KR" altLang="en-US"/>
              </a:pPr>
              <a:t>‹#›</a:t>
            </a:fld>
            <a:endParaRPr lang="ko-KR" altLang="en-US"/>
          </a:p>
        </p:txBody>
      </p:sp>
    </p:spTree>
    <p:extLst>
      <p:ext uri="{BB962C8B-B14F-4D97-AF65-F5344CB8AC3E}">
        <p14:creationId xmlns:p14="http://schemas.microsoft.com/office/powerpoint/2010/main" val="10138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머리글 개체 틀 9"/>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11" name="바닥글 개체 틀 10"/>
          <p:cNvSpPr>
            <a:spLocks noGrp="1"/>
          </p:cNvSpPr>
          <p:nvPr>
            <p:ph type="ftr" sz="quarter" idx="4"/>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12" name="날짜 개체 틀 11"/>
          <p:cNvSpPr>
            <a:spLocks noGrp="1"/>
          </p:cNvSpPr>
          <p:nvPr>
            <p:ph type="dt"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1DDC8741-7A52-4953-B29B-B071B7F30733}" type="datetimeFigureOut">
              <a:rPr lang="ko-KR" altLang="en-US"/>
              <a:pPr lvl="0">
                <a:defRPr lang="ko-KR" altLang="en-US"/>
              </a:pPr>
              <a:t>2018-09-20</a:t>
            </a:fld>
            <a:endParaRPr lang="ko-KR" altLang="en-US"/>
          </a:p>
        </p:txBody>
      </p:sp>
      <p:sp>
        <p:nvSpPr>
          <p:cNvPr id="13" name="슬라이드 번호 개체 틀 12"/>
          <p:cNvSpPr>
            <a:spLocks noGrp="1"/>
          </p:cNvSpPr>
          <p:nvPr>
            <p:ph type="sldNum" sz="quarter" idx="5"/>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C5419C86-D266-40EA-8971-692479000228}" type="slidenum">
              <a:rPr lang="ko-KR" altLang="en-US"/>
              <a:pPr lvl="0">
                <a:defRPr lang="ko-KR" altLang="en-US"/>
              </a:pPr>
              <a:t>‹#›</a:t>
            </a:fld>
            <a:endParaRPr lang="ko-KR" altLang="en-US"/>
          </a:p>
        </p:txBody>
      </p:sp>
      <p:sp>
        <p:nvSpPr>
          <p:cNvPr id="14" name="슬라이드 노트 개체 틀 13"/>
          <p:cNvSpPr>
            <a:spLocks noGrp="1"/>
          </p:cNvSpPr>
          <p:nvPr>
            <p:ph type="body" sz="quarter" idx="3"/>
          </p:nvPr>
        </p:nvSpPr>
        <p:spPr>
          <a:xfrm>
            <a:off x="679450" y="4714875"/>
            <a:ext cx="5438775" cy="4467225"/>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5" name="슬라이드 이미지 개체 틀 14"/>
          <p:cNvSpPr>
            <a:spLocks noGrp="1" noRot="1" noChangeAspect="1" noTextEdi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Tree>
    <p:extLst>
      <p:ext uri="{BB962C8B-B14F-4D97-AF65-F5344CB8AC3E}">
        <p14:creationId xmlns:p14="http://schemas.microsoft.com/office/powerpoint/2010/main" val="2304059340"/>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59B4454A-C106-42E8-8665-69F03AC2D760}" type="datetimeFigureOut">
              <a:rPr lang="ko-KR" altLang="en-US">
                <a:solidFill>
                  <a:prstClr val="black"/>
                </a:solidFill>
              </a:rPr>
              <a:pPr>
                <a:defRPr lang="ko-KR"/>
              </a:pPr>
              <a:t>2018-09-20</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87412837-F78B-45A4-ADB1-F9943FE9DD1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D65F77BD-F550-43C9-856F-A84ABEF6957F}" type="datetimeFigureOut">
              <a:rPr lang="ko-KR" altLang="en-US">
                <a:solidFill>
                  <a:prstClr val="black"/>
                </a:solidFill>
              </a:rPr>
              <a:pPr>
                <a:defRPr lang="ko-KR"/>
              </a:pPr>
              <a:t>2018-09-20</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CCED6D23-593F-4727-BFE2-AF5A4546EFD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1_디자인 사용자 지정">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a:ea typeface="맑은 고딕"/>
        </a:defRPr>
      </a:lvl2pPr>
      <a:lvl3pPr algn="ctr" rtl="0" eaLnBrk="0" fontAlgn="base" latinLnBrk="1" hangingPunct="0">
        <a:spcBef>
          <a:spcPct val="0"/>
        </a:spcBef>
        <a:spcAft>
          <a:spcPct val="0"/>
        </a:spcAft>
        <a:defRPr sz="4400">
          <a:solidFill>
            <a:schemeClr val="tx1"/>
          </a:solidFill>
          <a:latin typeface="맑은 고딕"/>
          <a:ea typeface="맑은 고딕"/>
        </a:defRPr>
      </a:lvl3pPr>
      <a:lvl4pPr algn="ctr" rtl="0" eaLnBrk="0" fontAlgn="base" latinLnBrk="1" hangingPunct="0">
        <a:spcBef>
          <a:spcPct val="0"/>
        </a:spcBef>
        <a:spcAft>
          <a:spcPct val="0"/>
        </a:spcAft>
        <a:defRPr sz="4400">
          <a:solidFill>
            <a:schemeClr val="tx1"/>
          </a:solidFill>
          <a:latin typeface="맑은 고딕"/>
          <a:ea typeface="맑은 고딕"/>
        </a:defRPr>
      </a:lvl4pPr>
      <a:lvl5pPr algn="ctr" rtl="0" eaLnBrk="0" fontAlgn="base" latinLnBrk="1" hangingPunct="0">
        <a:spcBef>
          <a:spcPct val="0"/>
        </a:spcBef>
        <a:spcAft>
          <a:spcPct val="0"/>
        </a:spcAft>
        <a:defRPr sz="4400">
          <a:solidFill>
            <a:schemeClr val="tx1"/>
          </a:solidFill>
          <a:latin typeface="맑은 고딕"/>
          <a:ea typeface="맑은 고딕"/>
        </a:defRPr>
      </a:lvl5pPr>
      <a:lvl6pPr marL="457200" algn="ctr" rtl="0" fontAlgn="base" latinLnBrk="1">
        <a:spcBef>
          <a:spcPct val="0"/>
        </a:spcBef>
        <a:spcAft>
          <a:spcPct val="0"/>
        </a:spcAft>
        <a:defRPr sz="4400">
          <a:solidFill>
            <a:schemeClr val="tx1"/>
          </a:solidFill>
          <a:latin typeface="맑은 고딕"/>
          <a:ea typeface="맑은 고딕"/>
        </a:defRPr>
      </a:lvl6pPr>
      <a:lvl7pPr marL="914400" algn="ctr" rtl="0" fontAlgn="base" latinLnBrk="1">
        <a:spcBef>
          <a:spcPct val="0"/>
        </a:spcBef>
        <a:spcAft>
          <a:spcPct val="0"/>
        </a:spcAft>
        <a:defRPr sz="4400">
          <a:solidFill>
            <a:schemeClr val="tx1"/>
          </a:solidFill>
          <a:latin typeface="맑은 고딕"/>
          <a:ea typeface="맑은 고딕"/>
        </a:defRPr>
      </a:lvl7pPr>
      <a:lvl8pPr marL="1371600" algn="ctr" rtl="0" fontAlgn="base" latinLnBrk="1">
        <a:spcBef>
          <a:spcPct val="0"/>
        </a:spcBef>
        <a:spcAft>
          <a:spcPct val="0"/>
        </a:spcAft>
        <a:defRPr sz="4400">
          <a:solidFill>
            <a:schemeClr val="tx1"/>
          </a:solidFill>
          <a:latin typeface="맑은 고딕"/>
          <a:ea typeface="맑은 고딕"/>
        </a:defRPr>
      </a:lvl8pPr>
      <a:lvl9pPr marL="1828800" algn="ctr" rtl="0" fontAlgn="base" latinLnBrk="1">
        <a:spcBef>
          <a:spcPct val="0"/>
        </a:spcBef>
        <a:spcAft>
          <a:spcPct val="0"/>
        </a:spcAft>
        <a:defRPr sz="4400">
          <a:solidFill>
            <a:schemeClr val="tx1"/>
          </a:solidFill>
          <a:latin typeface="맑은 고딕"/>
          <a:ea typeface="맑은 고딕"/>
        </a:defRPr>
      </a:lvl9pPr>
    </p:titleStyle>
    <p:bodyStyle>
      <a:lvl1pPr marL="342900" indent="-342900" algn="l" rtl="0" eaLnBrk="0" fontAlgn="base" latinLnBrk="1"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0" y="908720"/>
            <a:ext cx="9144000" cy="45719"/>
          </a:xfrm>
          <a:prstGeom prst="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6" name="TextBox 5"/>
          <p:cNvSpPr txBox="1"/>
          <p:nvPr/>
        </p:nvSpPr>
        <p:spPr>
          <a:xfrm>
            <a:off x="1285852" y="251937"/>
            <a:ext cx="6572296" cy="1077218"/>
          </a:xfrm>
          <a:prstGeom prst="rect">
            <a:avLst/>
          </a:prstGeom>
          <a:noFill/>
        </p:spPr>
        <p:txBody>
          <a:bodyPr wrap="square">
            <a:spAutoFit/>
          </a:bodyPr>
          <a:lstStyle/>
          <a:p>
            <a:pPr algn="ctr">
              <a:defRPr lang="ko-KR" altLang="en-US"/>
            </a:pP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콘솔 게임 쇼핑몰 게임 </a:t>
            </a:r>
            <a:r>
              <a:rPr lang="ko-KR" altLang="en-US" sz="3200" b="1" dirty="0" smtClean="0">
                <a:solidFill>
                  <a:prstClr val="black"/>
                </a:solidFill>
                <a:latin typeface="맑은 고딕"/>
                <a:ea typeface="맑은 고딕"/>
              </a:rPr>
              <a:t>쇼핑몰</a:t>
            </a: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웹 사이트</a:t>
            </a:r>
            <a:endParaRPr lang="ko-KR" altLang="en-US" sz="3200" b="1" dirty="0">
              <a:solidFill>
                <a:prstClr val="black"/>
              </a:solidFill>
              <a:latin typeface="맑은 고딕"/>
              <a:ea typeface="맑은 고딕"/>
            </a:endParaRPr>
          </a:p>
        </p:txBody>
      </p:sp>
      <p:sp>
        <p:nvSpPr>
          <p:cNvPr id="7" name="TextBox 6"/>
          <p:cNvSpPr txBox="1"/>
          <p:nvPr/>
        </p:nvSpPr>
        <p:spPr>
          <a:xfrm>
            <a:off x="3707904" y="1681644"/>
            <a:ext cx="4932040" cy="523220"/>
          </a:xfrm>
          <a:prstGeom prst="rect">
            <a:avLst/>
          </a:prstGeom>
          <a:noFill/>
        </p:spPr>
        <p:txBody>
          <a:bodyPr wrap="square">
            <a:spAutoFit/>
          </a:bodyPr>
          <a:lstStyle/>
          <a:p>
            <a:pPr algn="r">
              <a:defRPr lang="ko-KR" altLang="en-US"/>
            </a:pPr>
            <a:r>
              <a:rPr lang="ko-KR" altLang="en-US" sz="2800" dirty="0" smtClean="0">
                <a:solidFill>
                  <a:prstClr val="black"/>
                </a:solidFill>
                <a:latin typeface="맑은 고딕"/>
                <a:ea typeface="맑은 고딕"/>
              </a:rPr>
              <a:t>비즈니스 룰</a:t>
            </a:r>
            <a:endParaRPr lang="ko-KR" altLang="en-US" sz="2800" dirty="0">
              <a:solidFill>
                <a:prstClr val="black"/>
              </a:solidFill>
              <a:latin typeface="맑은 고딕"/>
              <a:ea typeface="맑은 고딕"/>
            </a:endParaRPr>
          </a:p>
        </p:txBody>
      </p:sp>
      <p:sp>
        <p:nvSpPr>
          <p:cNvPr id="33794" name="Rectangle 2"/>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33796" name="Rectangle 4"/>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2" name="Rectangle 3"/>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spAutoFit/>
          </a:bodyPr>
          <a:lstStyle/>
          <a:p>
            <a:pPr lvl="0">
              <a:defRPr lang="ko-KR" altLang="en-US"/>
            </a:pPr>
            <a:endParaRPr lang="ko-KR" altLang="en-US"/>
          </a:p>
        </p:txBody>
      </p:sp>
      <p:sp>
        <p:nvSpPr>
          <p:cNvPr id="8" name="TextBox 7"/>
          <p:cNvSpPr txBox="1"/>
          <p:nvPr/>
        </p:nvSpPr>
        <p:spPr>
          <a:xfrm>
            <a:off x="3852890" y="5733256"/>
            <a:ext cx="4932040" cy="523220"/>
          </a:xfrm>
          <a:prstGeom prst="rect">
            <a:avLst/>
          </a:prstGeom>
          <a:noFill/>
        </p:spPr>
        <p:txBody>
          <a:bodyPr wrap="square">
            <a:spAutoFit/>
          </a:bodyPr>
          <a:lstStyle/>
          <a:p>
            <a:pPr algn="r">
              <a:defRPr lang="ko-KR" altLang="en-US"/>
            </a:pPr>
            <a:r>
              <a:rPr lang="ko-KR" altLang="en-US" sz="2800" i="1" dirty="0" smtClean="0">
                <a:solidFill>
                  <a:prstClr val="black"/>
                </a:solidFill>
                <a:latin typeface="맑은 고딕"/>
                <a:ea typeface="맑은 고딕"/>
              </a:rPr>
              <a:t>박범진</a:t>
            </a:r>
            <a:r>
              <a:rPr lang="en-US" altLang="ko-KR" sz="2800" i="1" dirty="0" smtClean="0">
                <a:solidFill>
                  <a:prstClr val="black"/>
                </a:solidFill>
                <a:latin typeface="맑은 고딕"/>
                <a:ea typeface="맑은 고딕"/>
              </a:rPr>
              <a:t>,</a:t>
            </a:r>
            <a:r>
              <a:rPr lang="ko-KR" altLang="en-US" sz="2800" i="1" dirty="0">
                <a:solidFill>
                  <a:prstClr val="black"/>
                </a:solidFill>
                <a:latin typeface="맑은 고딕"/>
                <a:ea typeface="맑은 고딕"/>
              </a:rPr>
              <a:t> </a:t>
            </a:r>
            <a:r>
              <a:rPr lang="ko-KR" altLang="en-US" sz="2800" i="1" dirty="0" smtClean="0">
                <a:solidFill>
                  <a:prstClr val="black"/>
                </a:solidFill>
                <a:latin typeface="맑은 고딕"/>
                <a:ea typeface="맑은 고딕"/>
              </a:rPr>
              <a:t>박정현</a:t>
            </a:r>
            <a:endParaRPr lang="ko-KR" altLang="en-US" sz="2800" i="1" dirty="0">
              <a:solidFill>
                <a:prstClr val="black"/>
              </a:solidFill>
              <a:latin typeface="맑은 고딕"/>
              <a:ea typeface="맑은 고딕"/>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07438871"/>
              </p:ext>
            </p:extLst>
          </p:nvPr>
        </p:nvGraphicFramePr>
        <p:xfrm>
          <a:off x="179390" y="876315"/>
          <a:ext cx="8788566" cy="52693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거래 활성화 서비스 기타</a:t>
                      </a:r>
                    </a:p>
                    <a:p>
                      <a:r>
                        <a:rPr lang="ko-KR" altLang="en-US" sz="1400" b="0" i="0" kern="1200" dirty="0" smtClean="0">
                          <a:solidFill>
                            <a:schemeClr val="dk1"/>
                          </a:solidFill>
                          <a:effectLst/>
                          <a:latin typeface="+mn-lt"/>
                          <a:ea typeface="+mn-ea"/>
                          <a:cs typeface="+mn-cs"/>
                        </a:rPr>
                        <a:t>외부 및 내부 </a:t>
                      </a:r>
                      <a:r>
                        <a:rPr lang="en-US" altLang="ko-KR" sz="1400" b="0" i="0" kern="1200" dirty="0" smtClean="0">
                          <a:solidFill>
                            <a:schemeClr val="dk1"/>
                          </a:solidFill>
                          <a:effectLst/>
                          <a:latin typeface="+mn-lt"/>
                          <a:ea typeface="+mn-ea"/>
                          <a:cs typeface="+mn-cs"/>
                        </a:rPr>
                        <a:t>SNS</a:t>
                      </a:r>
                      <a:r>
                        <a:rPr lang="ko-KR" altLang="en-US" sz="1400" b="0" i="0" kern="1200" dirty="0" smtClean="0">
                          <a:solidFill>
                            <a:schemeClr val="dk1"/>
                          </a:solidFill>
                          <a:effectLst/>
                          <a:latin typeface="+mn-lt"/>
                          <a:ea typeface="+mn-ea"/>
                          <a:cs typeface="+mn-cs"/>
                        </a:rPr>
                        <a:t>로 </a:t>
                      </a:r>
                      <a:r>
                        <a:rPr lang="ko-KR" altLang="en-US" sz="1400" b="0" i="0" kern="1200" dirty="0" smtClean="0">
                          <a:solidFill>
                            <a:schemeClr val="dk1"/>
                          </a:solidFill>
                          <a:effectLst/>
                          <a:latin typeface="+mn-lt"/>
                          <a:ea typeface="+mn-ea"/>
                          <a:cs typeface="+mn-cs"/>
                        </a:rPr>
                        <a:t>콘솔 게임 쇼핑몰의 </a:t>
                      </a:r>
                      <a:r>
                        <a:rPr lang="ko-KR" altLang="en-US" sz="1400" b="0" i="0" kern="1200" dirty="0" smtClean="0">
                          <a:solidFill>
                            <a:schemeClr val="dk1"/>
                          </a:solidFill>
                          <a:effectLst/>
                          <a:latin typeface="+mn-lt"/>
                          <a:ea typeface="+mn-ea"/>
                          <a:cs typeface="+mn-cs"/>
                        </a:rPr>
                        <a:t>물품 및 회원의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댓글쓰기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거래 시도 활동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 공유되어 잠재적인 거래자가 접근할 수 있는 방법을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회원의 계정정보 또는 회원정보를 활용하여 친구를 추천하는 서비스</a:t>
                      </a:r>
                    </a:p>
                    <a:p>
                      <a:r>
                        <a:rPr lang="ko-KR" altLang="en-US" sz="1400" b="0" i="0" kern="1200" dirty="0" smtClean="0">
                          <a:solidFill>
                            <a:schemeClr val="dk1"/>
                          </a:solidFill>
                          <a:effectLst/>
                          <a:latin typeface="+mn-lt"/>
                          <a:ea typeface="+mn-ea"/>
                          <a:cs typeface="+mn-cs"/>
                        </a:rPr>
                        <a:t>회원의 활동정보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사진 올리기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좋아요 남기기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게시물 작성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수집 및 통계 서비스</a:t>
                      </a: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요금</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별도의 약정이 없는 한 무료로 제공됩니다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이용요금을 회사와 계약한 전자지불업체에서 정한 방법에 의하거나 회사가 정한 청구서에 합산하여 청구할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통하여 결제된 대금에 대한 취소 및 환불은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결제 이용약관에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개인정보도용 및 결제사기로 인한 환불요청 또는 결제자의 개인정보 요구는 법률이 정한 경우 외에는 거절될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무선 서비스 이용 시 발생하는 데이터 통신료는 별도이며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가입한 각 이동통신사의 정책에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MMS</a:t>
                      </a:r>
                      <a:r>
                        <a:rPr lang="ko-KR" altLang="en-US" sz="1400" b="0" i="0" kern="1200" dirty="0" smtClean="0">
                          <a:solidFill>
                            <a:schemeClr val="dk1"/>
                          </a:solidFill>
                          <a:effectLst/>
                          <a:latin typeface="+mn-lt"/>
                          <a:ea typeface="+mn-ea"/>
                          <a:cs typeface="+mn-cs"/>
                        </a:rPr>
                        <a:t>로 게시물을 등록할 경우 발생하는 요금은 이동통신사의 정책에 따릅니다</a:t>
                      </a:r>
                      <a:r>
                        <a:rPr lang="en-US" altLang="ko-KR" sz="1400" b="0" i="0" kern="1200" dirty="0" smtClean="0">
                          <a:solidFill>
                            <a:schemeClr val="dk1"/>
                          </a:solidFill>
                          <a:effectLst/>
                          <a:latin typeface="+mn-lt"/>
                          <a:ea typeface="+mn-ea"/>
                          <a:cs typeface="+mn-cs"/>
                        </a:rPr>
                        <a:t>.</a:t>
                      </a:r>
                    </a:p>
                    <a:p>
                      <a:endParaRPr lang="ko-KR" altLang="en-US" sz="1400" b="0" i="0" kern="1200" dirty="0">
                        <a:solidFill>
                          <a:schemeClr val="dk1"/>
                        </a:solidFill>
                        <a:effectLst/>
                        <a:latin typeface="+mn-lt"/>
                        <a:ea typeface="+mn-ea"/>
                        <a:cs typeface="+mn-cs"/>
                      </a:endParaRP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288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814094494"/>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 및 중지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상당한 이유가 있는 경우에 운영상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기술상의 필요에 따라 제공하고 있는 전부 또는 일부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변경하거나 중지할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항에 의한 서비스 중단의 경우에 인터넷 등에 사전 공지하거나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이용시간에 대하여 변경이 있는 경우에는 변경사유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변경될 서비스의 내용 및 제공일자 등은 그 변경 전에 해당 서비스 초기화면에 게시하여야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무료로 제공되는 서비스의 일부 또는 전부를 회사의 정책 및 운영의 필요상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이에 대하여 관련법에 특별한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별도의 보상을 하지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정보의 제공 및 광고의 게재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중 필요하다고 인정되는 다양한 정보를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소식이나 전자우편 등의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제공할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관련법에 따른 거래관련 정보 및 고객문의 등에 대한 답변 등을 제외하고는 언제든지 전자우편에 대해서 수신 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운영과 관련하여 서비스 화면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홈페이지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전자우편 등에 광고를 게재할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광고가 게재된 전자우편을 수신한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수신거절을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비회원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서비스와 관련하여 게시물 또는 기타 정보를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제한하는 등의 조치를 취하지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0414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205903301"/>
              </p:ext>
            </p:extLst>
          </p:nvPr>
        </p:nvGraphicFramePr>
        <p:xfrm>
          <a:off x="179390" y="876315"/>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저작권</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저작권 관련 규정을 준수하기 위해 충분한 주의를 기울여야만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만약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게시물이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저작권을 침해한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 모든 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당사자에게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이와 관련해서 회사는 어떠한 책임도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이용함으로써 얻은 정보 중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지적재산권이 귀속된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사전 승낙 없이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송신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출판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방송 기타 방법에 의하여 영리목적으로 이용하거나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이용하게 하여서는 안됩니다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각종 게시물을 판촉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 등의 목적으로 타 사이트에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본질적인 내용에 변경을 가하지 않는 범위 내에서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편집될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작성한 저작물에 대한 저작권 및 기타 지적 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등 관련법에 위반되는 내용을 포함하는 경우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권리자는</a:t>
                      </a:r>
                      <a:r>
                        <a:rPr lang="ko-KR" altLang="en-US" sz="1400" b="0" i="0" kern="1200" dirty="0" smtClean="0">
                          <a:solidFill>
                            <a:schemeClr val="dk1"/>
                          </a:solidFill>
                          <a:effectLst/>
                          <a:latin typeface="+mn-lt"/>
                          <a:ea typeface="+mn-ea"/>
                          <a:cs typeface="+mn-cs"/>
                        </a:rPr>
                        <a:t> 관련법이 정한 절차에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게시중단 및 삭제 등을 요청할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관련법에 따라 조치를 취하여야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 따른 권리자의 요청이 없는 경우라도 권리침해가 인정될 만한 사유가 있거나 기타 회사 정책 및 관련법에 위반되는 경우에는 관련법에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임시조치 등을 취할 수 있습니다</a:t>
                      </a:r>
                    </a:p>
                    <a:p>
                      <a:r>
                        <a:rPr lang="ko-KR" altLang="en-US" sz="1400" b="0" i="0" kern="1200" dirty="0" smtClean="0">
                          <a:solidFill>
                            <a:schemeClr val="dk1"/>
                          </a:solidFill>
                          <a:effectLst/>
                          <a:latin typeface="+mn-lt"/>
                          <a:ea typeface="+mn-ea"/>
                          <a:cs typeface="+mn-cs"/>
                        </a:rPr>
                        <a:t>본 조에 따른 세부절차는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규정한 범위 내에서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게시중단요청서비스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따릅니다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10353314"/>
              </p:ext>
            </p:extLst>
          </p:nvPr>
        </p:nvGraphicFramePr>
        <p:xfrm>
          <a:off x="179390" y="876315"/>
          <a:ext cx="8788566" cy="3653865"/>
        </p:xfrm>
        <a:graphic>
          <a:graphicData uri="http://schemas.openxmlformats.org/drawingml/2006/table">
            <a:tbl>
              <a:tblPr firstRow="1" bandRow="1">
                <a:tableStyleId>{5C22544A-7EE6-4342-B048-85BDC9FD1C3A}</a:tableStyleId>
              </a:tblPr>
              <a:tblGrid>
                <a:gridCol w="1144406"/>
                <a:gridCol w="5696476"/>
                <a:gridCol w="1947684"/>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dirty="0" smtClean="0"/>
                        <a:t>규칙</a:t>
                      </a:r>
                      <a:endParaRPr lang="ko-KR" altLang="en-US" dirty="0"/>
                    </a:p>
                  </a:txBody>
                  <a:tcPr anchor="ctr"/>
                </a:tc>
                <a:tc>
                  <a:txBody>
                    <a:bodyPr/>
                    <a:lstStyle/>
                    <a:p>
                      <a:pPr algn="ctr" latinLnBrk="1">
                        <a:defRPr lang="ko-KR" altLang="en-US"/>
                      </a:pPr>
                      <a:r>
                        <a:rPr lang="ko-KR" altLang="en-US" dirty="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권리의 귀속</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저작권 및 지적재산권은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제휴계약에 따라 제공된 저작물 등은 제외합니다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서비스와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이용조건에 따라 계정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콘텐츠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등을 이용할 수 있는 이용권만을 부여하며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이에 대한 양도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담보제공 등의 처분행위를 할 수 없습니다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효율적 이용 및 운영을 위해 사전 공지 후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일부 또는 전부를 조정할 수 있으며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회사가 정한 기간에 따라 주기적으로 소멸할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대리행위의 부인</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효율적인 서비스를 위한 시스템 운영 및 관리 책임만을 부담하며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재화 또는 용역의 거래와 관련하여 구매자 또는 </a:t>
                      </a:r>
                      <a:r>
                        <a:rPr lang="ko-KR" altLang="en-US" sz="1400" b="0" i="0" kern="1200" dirty="0" err="1" smtClean="0">
                          <a:solidFill>
                            <a:schemeClr val="dk1"/>
                          </a:solidFill>
                          <a:effectLst/>
                          <a:latin typeface="+mn-lt"/>
                          <a:ea typeface="+mn-ea"/>
                          <a:cs typeface="+mn-cs"/>
                        </a:rPr>
                        <a:t>판매자를</a:t>
                      </a:r>
                      <a:r>
                        <a:rPr lang="ko-KR" altLang="en-US" sz="1400" b="0" i="0" kern="1200" dirty="0" smtClean="0">
                          <a:solidFill>
                            <a:schemeClr val="dk1"/>
                          </a:solidFill>
                          <a:effectLst/>
                          <a:latin typeface="+mn-lt"/>
                          <a:ea typeface="+mn-ea"/>
                          <a:cs typeface="+mn-cs"/>
                        </a:rPr>
                        <a:t> 대리하지 아니하고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사이에 성립된 거래 및 회원이 제공하고 등록한 정보에 대해서는 해당 회원이 그에 대한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953919629"/>
              </p:ext>
            </p:extLst>
          </p:nvPr>
        </p:nvGraphicFramePr>
        <p:xfrm>
          <a:off x="179390" y="876315"/>
          <a:ext cx="8788566" cy="3349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보증의 부인</a:t>
                      </a:r>
                      <a:r>
                        <a:rPr lang="en-US" altLang="ko-KR" sz="1400" b="0" i="0" kern="1200" dirty="0" smtClean="0">
                          <a:solidFill>
                            <a:schemeClr val="dk1"/>
                          </a:solidFill>
                          <a:effectLst/>
                          <a:latin typeface="+mn-lt"/>
                          <a:ea typeface="+mn-ea"/>
                          <a:cs typeface="+mn-cs"/>
                        </a:rPr>
                        <a:t>")</a:t>
                      </a:r>
                    </a:p>
                    <a:p>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시스템을 통하여 이루어지는 구매자와 판매자 간의 거래와 관련하여 판매의사 또는 구매의사의 </a:t>
                      </a:r>
                      <a:r>
                        <a:rPr lang="ko-KR" altLang="en-US" sz="1400" b="0" i="0" kern="1200" dirty="0" err="1" smtClean="0">
                          <a:solidFill>
                            <a:schemeClr val="dk1"/>
                          </a:solidFill>
                          <a:effectLst/>
                          <a:latin typeface="+mn-lt"/>
                          <a:ea typeface="+mn-ea"/>
                          <a:cs typeface="+mn-cs"/>
                        </a:rPr>
                        <a:t>존부</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진정성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등록물품의 품질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완전성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안전성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타인의 권리에 대한 </a:t>
                      </a:r>
                      <a:r>
                        <a:rPr lang="ko-KR" altLang="en-US" sz="1400" b="0" i="0" kern="1200" dirty="0" err="1" smtClean="0">
                          <a:solidFill>
                            <a:schemeClr val="dk1"/>
                          </a:solidFill>
                          <a:effectLst/>
                          <a:latin typeface="+mn-lt"/>
                          <a:ea typeface="+mn-ea"/>
                          <a:cs typeface="+mn-cs"/>
                        </a:rPr>
                        <a:t>비침해성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 또는 판매자가 입력하는 정보 및 그 정보를 통하여 링크된 </a:t>
                      </a:r>
                      <a:r>
                        <a:rPr lang="en-US" altLang="ko-KR" sz="1400" b="0" i="0" kern="1200" dirty="0" smtClean="0">
                          <a:solidFill>
                            <a:schemeClr val="dk1"/>
                          </a:solidFill>
                          <a:effectLst/>
                          <a:latin typeface="+mn-lt"/>
                          <a:ea typeface="+mn-ea"/>
                          <a:cs typeface="+mn-cs"/>
                        </a:rPr>
                        <a:t>URL</a:t>
                      </a:r>
                      <a:r>
                        <a:rPr lang="ko-KR" altLang="en-US" sz="1400" b="0" i="0" kern="1200" dirty="0" smtClean="0">
                          <a:solidFill>
                            <a:schemeClr val="dk1"/>
                          </a:solidFill>
                          <a:effectLst/>
                          <a:latin typeface="+mn-lt"/>
                          <a:ea typeface="+mn-ea"/>
                          <a:cs typeface="+mn-cs"/>
                        </a:rPr>
                        <a:t>에 게재된 자료의 진실성 또는 적법성 등 일체에 대하여 보증하며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판매자가 제품의 정보를 고의적으로 </a:t>
                      </a:r>
                      <a:r>
                        <a:rPr lang="ko-KR" altLang="en-US" sz="1400" b="0" i="0" kern="1200" dirty="0" err="1" smtClean="0">
                          <a:solidFill>
                            <a:schemeClr val="dk1"/>
                          </a:solidFill>
                          <a:effectLst/>
                          <a:latin typeface="+mn-lt"/>
                          <a:ea typeface="+mn-ea"/>
                          <a:cs typeface="+mn-cs"/>
                        </a:rPr>
                        <a:t>속일경우에는</a:t>
                      </a:r>
                      <a:r>
                        <a:rPr lang="ko-KR" altLang="en-US" sz="1400" b="0" i="0" kern="1200" dirty="0" smtClean="0">
                          <a:solidFill>
                            <a:schemeClr val="dk1"/>
                          </a:solidFill>
                          <a:effectLst/>
                          <a:latin typeface="+mn-lt"/>
                          <a:ea typeface="+mn-ea"/>
                          <a:cs typeface="+mn-cs"/>
                        </a:rPr>
                        <a:t> 모든 책임은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물품 거래서비스의 성질과 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물품거래서비스는 회사가 회원 각자의 자기결정에 의하여 회원 상호간에 물품매매거래가 이루어질 수 있도록 사이버 거래장소</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것입니다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회사는 회원에게 물품을 판매하거나 회원으로부터 물품을 구매하지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단지 회원간 거래의 안전성 및 신뢰성을 증진시키는 도구만을 제공합니다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73202154"/>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다음 행위를 하여서는 안 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신청 또는 변경 시 허위내용의 등록</a:t>
                      </a:r>
                    </a:p>
                    <a:p>
                      <a:r>
                        <a:rPr lang="ko-KR" altLang="en-US" sz="1400" b="0" i="0" kern="1200" dirty="0" smtClean="0">
                          <a:solidFill>
                            <a:schemeClr val="dk1"/>
                          </a:solidFill>
                          <a:effectLst/>
                          <a:latin typeface="+mn-lt"/>
                          <a:ea typeface="+mn-ea"/>
                          <a:cs typeface="+mn-cs"/>
                        </a:rPr>
                        <a:t>타인의 정보도용</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게시된 정보의 변경</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관계법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약관의 규정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이용안내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관련하여 공지한 주의사항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통지하는 사항 등을 준수하여야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업무에 방해되는 행위를 하여서는 안 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21257179"/>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관련법과 이 약관이 금지하거나 미풍양속에 반하는 행위를 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계속적이고 안정적으로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제공하기 위하여 최선을 다하여 노력합니다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안전하게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있도록 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신용정보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보호를 위해 보안시스템을 갖추어야 하며 개인정보보호정책을 공시하고 준수합니다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서비스이용과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으로부터 제기된 의견이나 불만이 정당하다고 인정할 경우에는 이를 처리하여야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제기한 의견이나 불만사항에 대해서는 게시판을 활용하거나 전자우편 등을 통하여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처리과정 및 결과를 전달합니다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다음의 사항을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이용초기화면이나 그 포장</a:t>
                      </a:r>
                      <a:r>
                        <a:rPr lang="en-US" altLang="ko-KR" sz="1400" b="0" i="0" kern="1200" dirty="0" smtClean="0">
                          <a:solidFill>
                            <a:schemeClr val="dk1"/>
                          </a:solidFill>
                          <a:effectLst/>
                          <a:latin typeface="+mn-lt"/>
                          <a:ea typeface="+mn-ea"/>
                          <a:cs typeface="+mn-cs"/>
                        </a:rPr>
                        <a:t>, FAQ </a:t>
                      </a:r>
                      <a:r>
                        <a:rPr lang="ko-KR" altLang="en-US" sz="1400" b="0" i="0" kern="1200" dirty="0" smtClean="0">
                          <a:solidFill>
                            <a:schemeClr val="dk1"/>
                          </a:solidFill>
                          <a:effectLst/>
                          <a:latin typeface="+mn-lt"/>
                          <a:ea typeface="+mn-ea"/>
                          <a:cs typeface="+mn-cs"/>
                        </a:rPr>
                        <a:t>등에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알기 쉽게 표시합니다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유료서비스의 명칭 또는 제호</a:t>
                      </a:r>
                    </a:p>
                    <a:p>
                      <a:r>
                        <a:rPr lang="ko-KR" altLang="en-US" sz="1400" b="0" i="0" kern="1200" dirty="0" smtClean="0">
                          <a:solidFill>
                            <a:schemeClr val="dk1"/>
                          </a:solidFill>
                          <a:effectLst/>
                          <a:latin typeface="+mn-lt"/>
                          <a:ea typeface="+mn-ea"/>
                          <a:cs typeface="+mn-cs"/>
                        </a:rPr>
                        <a:t>유료서비스의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결제방법 기타 이용조건</a:t>
                      </a:r>
                    </a:p>
                    <a:p>
                      <a:r>
                        <a:rPr lang="ko-KR" altLang="en-US" sz="1400" b="0" i="0" kern="1200" dirty="0" smtClean="0">
                          <a:solidFill>
                            <a:schemeClr val="dk1"/>
                          </a:solidFill>
                          <a:effectLst/>
                          <a:latin typeface="+mn-lt"/>
                          <a:ea typeface="+mn-ea"/>
                          <a:cs typeface="+mn-cs"/>
                        </a:rPr>
                        <a:t>이용가능 기기 및 이용에 필요한 최소한의 기술사양</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86369357"/>
              </p:ext>
            </p:extLst>
          </p:nvPr>
        </p:nvGraphicFramePr>
        <p:xfrm>
          <a:off x="179390" y="876315"/>
          <a:ext cx="8788566" cy="50559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개인정보보호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관계 법령이 정하는 바에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위해 노력합니다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사용에 대해서는 관련법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공식 사이트 및 서비스 외의 링크된 사이트에서는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플랫폼을 사용하는 연동 서비스 제공을 위해서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명시적인 승인 절차를 통해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해당 서비스에 공유할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어플리케이션 및 웹 사이트 개인정보 설정 페이지를 방문하여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접속하는 연동 서비스를 완전히 차단하거나 특정 어플리케이션을 차단할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타사 어플리케이션 및 웹 사이트의 이용약관 및 개인정보보호정책에 대한 보증 및 책임의 의무를 지지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타사 어플리케이션과 웹 사이트의 정책을 항상 검토하여 해당 어플리케이션이나 웹 사이트가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방법에 만족하는지 확인해야 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통지를 하는 경우 이 약관에 별도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지정한 전자우편주소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내 전자메모 및 쪽지 등으로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전체에 대한 통지의 경우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이상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게시판에 게시함으로써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통지에 갈음할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02206072"/>
              </p:ext>
            </p:extLst>
          </p:nvPr>
        </p:nvGraphicFramePr>
        <p:xfrm>
          <a:off x="179390" y="548680"/>
          <a:ext cx="8788566" cy="6458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부적절 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이용하는 선량한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위한 목적으로 본 약관에서 명시한 사항들과 관련법령 및 상거래의 일반 원칙을 위반하는 부적절 행위를 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서비스의 이용에 대한 제재를 가할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민형사상의 책임까지 물을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다음의 사유에 해당하는 부적절 행위를 한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등록한 내용을 </a:t>
                      </a:r>
                      <a:r>
                        <a:rPr lang="ko-KR" altLang="en-US" sz="1400" b="0" i="0" kern="1200" dirty="0" err="1" smtClean="0">
                          <a:solidFill>
                            <a:schemeClr val="dk1"/>
                          </a:solidFill>
                          <a:effectLst/>
                          <a:latin typeface="+mn-lt"/>
                          <a:ea typeface="+mn-ea"/>
                          <a:cs typeface="+mn-cs"/>
                        </a:rPr>
                        <a:t>삭제조치하거나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자격을 </a:t>
                      </a:r>
                      <a:r>
                        <a:rPr lang="ko-KR" altLang="en-US" sz="1400" b="0" i="0" kern="1200" dirty="0" err="1" smtClean="0">
                          <a:solidFill>
                            <a:schemeClr val="dk1"/>
                          </a:solidFill>
                          <a:effectLst/>
                          <a:latin typeface="+mn-lt"/>
                          <a:ea typeface="+mn-ea"/>
                          <a:cs typeface="+mn-cs"/>
                        </a:rPr>
                        <a:t>상실시킬수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허위정보 등록</a:t>
                      </a:r>
                    </a:p>
                    <a:p>
                      <a:r>
                        <a:rPr lang="ko-KR" altLang="en-US" sz="1400" b="0" i="0" kern="1200" dirty="0" smtClean="0">
                          <a:solidFill>
                            <a:schemeClr val="dk1"/>
                          </a:solidFill>
                          <a:effectLst/>
                          <a:latin typeface="+mn-lt"/>
                          <a:ea typeface="+mn-ea"/>
                          <a:cs typeface="+mn-cs"/>
                        </a:rPr>
                        <a:t>거래부적합 아이템 등록</a:t>
                      </a:r>
                    </a:p>
                    <a:p>
                      <a:r>
                        <a:rPr lang="ko-KR" altLang="en-US" sz="1400" b="0" i="0" kern="1200" dirty="0" smtClean="0">
                          <a:solidFill>
                            <a:schemeClr val="dk1"/>
                          </a:solidFill>
                          <a:effectLst/>
                          <a:latin typeface="+mn-lt"/>
                          <a:ea typeface="+mn-ea"/>
                          <a:cs typeface="+mn-cs"/>
                        </a:rPr>
                        <a:t>과대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과장 광고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스팸성</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홍보글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도배행위 등</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승인을 구하지 않은 상업성 광고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개인사업자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법인의 </a:t>
                      </a:r>
                      <a:r>
                        <a:rPr lang="ko-KR" altLang="en-US" sz="1400" b="0" i="0" kern="1200" dirty="0" err="1" smtClean="0">
                          <a:solidFill>
                            <a:schemeClr val="dk1"/>
                          </a:solidFill>
                          <a:effectLst/>
                          <a:latin typeface="+mn-lt"/>
                          <a:ea typeface="+mn-ea"/>
                          <a:cs typeface="+mn-cs"/>
                        </a:rPr>
                        <a:t>자사홍보등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결재부정행위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타인의 명의나 카드정보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계좌정보 등을 도용하여 회사가 제공하는 구매 서비스를 이용하는 행위는 금지됩니다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시스템의 오류를 회사에 </a:t>
                      </a:r>
                      <a:r>
                        <a:rPr lang="ko-KR" altLang="en-US" sz="1400" b="0" i="0" kern="1200" dirty="0" err="1" smtClean="0">
                          <a:solidFill>
                            <a:schemeClr val="dk1"/>
                          </a:solidFill>
                          <a:effectLst/>
                          <a:latin typeface="+mn-lt"/>
                          <a:ea typeface="+mn-ea"/>
                          <a:cs typeface="+mn-cs"/>
                        </a:rPr>
                        <a:t>알리지않고</a:t>
                      </a:r>
                      <a:r>
                        <a:rPr lang="ko-KR" altLang="en-US" sz="1400" b="0" i="0" kern="1200" dirty="0" smtClean="0">
                          <a:solidFill>
                            <a:schemeClr val="dk1"/>
                          </a:solidFill>
                          <a:effectLst/>
                          <a:latin typeface="+mn-lt"/>
                          <a:ea typeface="+mn-ea"/>
                          <a:cs typeface="+mn-cs"/>
                        </a:rPr>
                        <a:t> 해당 오류를 이용해 이득을 취하는 행위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동일 전화번호로 인증을 반복하여 </a:t>
                      </a:r>
                      <a:r>
                        <a:rPr lang="ko-KR" altLang="en-US" sz="1400" b="0" i="0" kern="1200" dirty="0" err="1" smtClean="0">
                          <a:solidFill>
                            <a:schemeClr val="dk1"/>
                          </a:solidFill>
                          <a:effectLst/>
                          <a:latin typeface="+mn-lt"/>
                          <a:ea typeface="+mn-ea"/>
                          <a:cs typeface="+mn-cs"/>
                        </a:rPr>
                        <a:t>크레딧을</a:t>
                      </a:r>
                      <a:r>
                        <a:rPr lang="ko-KR" altLang="en-US" sz="1400" b="0" i="0" kern="1200" dirty="0" smtClean="0">
                          <a:solidFill>
                            <a:schemeClr val="dk1"/>
                          </a:solidFill>
                          <a:effectLst/>
                          <a:latin typeface="+mn-lt"/>
                          <a:ea typeface="+mn-ea"/>
                          <a:cs typeface="+mn-cs"/>
                        </a:rPr>
                        <a:t> 취하는 행위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전화번호 또는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도용하거나 허위로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기재하여 이득을 취하는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필요하다고 판단하는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222762031"/>
              </p:ext>
            </p:extLst>
          </p:nvPr>
        </p:nvGraphicFramePr>
        <p:xfrm>
          <a:off x="179390" y="876315"/>
          <a:ext cx="8788566" cy="56045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다음에 해당하는 경우에 거래 부적함 아이템으로 간주합니다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거래부적함</a:t>
                      </a:r>
                      <a:r>
                        <a:rPr lang="ko-KR" altLang="en-US" sz="1400" b="0" i="0" kern="1200" dirty="0" smtClean="0">
                          <a:solidFill>
                            <a:schemeClr val="dk1"/>
                          </a:solidFill>
                          <a:effectLst/>
                          <a:latin typeface="+mn-lt"/>
                          <a:ea typeface="+mn-ea"/>
                          <a:cs typeface="+mn-cs"/>
                        </a:rPr>
                        <a:t> 아이템을 등록할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내용을 삭제조치하고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자격을 상실시킬 수 있습니다</a:t>
                      </a:r>
                      <a:r>
                        <a:rPr lang="en-US" altLang="ko-KR" sz="1400" b="0" i="0" kern="1200" dirty="0" smtClean="0">
                          <a:solidFill>
                            <a:schemeClr val="dk1"/>
                          </a:solidFill>
                          <a:effectLst/>
                          <a:latin typeface="+mn-lt"/>
                          <a:ea typeface="+mn-ea"/>
                          <a:cs typeface="+mn-cs"/>
                        </a:rPr>
                        <a:t>.</a:t>
                      </a:r>
                    </a:p>
                    <a:p>
                      <a:r>
                        <a:rPr lang="ko-KR" altLang="en-US" sz="1400" b="0" i="0" kern="1200" dirty="0" err="1" smtClean="0">
                          <a:solidFill>
                            <a:schemeClr val="dk1"/>
                          </a:solidFill>
                          <a:effectLst/>
                          <a:latin typeface="+mn-lt"/>
                          <a:ea typeface="+mn-ea"/>
                          <a:cs typeface="+mn-cs"/>
                        </a:rPr>
                        <a:t>관령</a:t>
                      </a:r>
                      <a:r>
                        <a:rPr lang="ko-KR" altLang="en-US" sz="1400" b="0" i="0" kern="1200" dirty="0" smtClean="0">
                          <a:solidFill>
                            <a:schemeClr val="dk1"/>
                          </a:solidFill>
                          <a:effectLst/>
                          <a:latin typeface="+mn-lt"/>
                          <a:ea typeface="+mn-ea"/>
                          <a:cs typeface="+mn-cs"/>
                        </a:rPr>
                        <a:t> 법령 및 법률에 저촉되는 경우</a:t>
                      </a:r>
                    </a:p>
                    <a:p>
                      <a:r>
                        <a:rPr lang="ko-KR" altLang="en-US" sz="1400" b="0" i="0" kern="1200" dirty="0" smtClean="0">
                          <a:solidFill>
                            <a:schemeClr val="dk1"/>
                          </a:solidFill>
                          <a:effectLst/>
                          <a:latin typeface="+mn-lt"/>
                          <a:ea typeface="+mn-ea"/>
                          <a:cs typeface="+mn-cs"/>
                        </a:rPr>
                        <a:t>주류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담배 및 담배대용품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전자담배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향정신성의약품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전문의약품</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의료기사법</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안경</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콘텍트렌즈</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총포 도검 화약류 관련 법률 위반 무기류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군복 및 군용물품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주한외국군 포함</a:t>
                      </a:r>
                      <a:r>
                        <a:rPr lang="en-US" altLang="ko-KR" sz="1400" b="0" i="0" kern="1200" dirty="0" smtClean="0">
                          <a:solidFill>
                            <a:schemeClr val="dk1"/>
                          </a:solidFill>
                          <a:effectLst/>
                          <a:latin typeface="+mn-lt"/>
                          <a:ea typeface="+mn-ea"/>
                          <a:cs typeface="+mn-cs"/>
                        </a:rPr>
                        <a:t>) , </a:t>
                      </a:r>
                      <a:r>
                        <a:rPr lang="ko-KR" altLang="en-US" sz="1400" b="0" i="0" kern="1200" dirty="0" err="1" smtClean="0">
                          <a:solidFill>
                            <a:schemeClr val="dk1"/>
                          </a:solidFill>
                          <a:effectLst/>
                          <a:latin typeface="+mn-lt"/>
                          <a:ea typeface="+mn-ea"/>
                          <a:cs typeface="+mn-cs"/>
                        </a:rPr>
                        <a:t>경찰복</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경찰장구류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습득물 및 장물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타인의 명의를 도용하는 </a:t>
                      </a:r>
                      <a:r>
                        <a:rPr lang="ko-KR" altLang="en-US" sz="1400" b="0" i="0" kern="1200" dirty="0" err="1" smtClean="0">
                          <a:solidFill>
                            <a:schemeClr val="dk1"/>
                          </a:solidFill>
                          <a:effectLst/>
                          <a:latin typeface="+mn-lt"/>
                          <a:ea typeface="+mn-ea"/>
                          <a:cs typeface="+mn-cs"/>
                        </a:rPr>
                        <a:t>분실폰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대포폰</a:t>
                      </a:r>
                      <a:r>
                        <a:rPr lang="ko-KR" altLang="en-US" sz="1400" b="0" i="0" kern="1200" dirty="0" smtClean="0">
                          <a:solidFill>
                            <a:schemeClr val="dk1"/>
                          </a:solidFill>
                          <a:effectLst/>
                          <a:latin typeface="+mn-lt"/>
                          <a:ea typeface="+mn-ea"/>
                          <a:cs typeface="+mn-cs"/>
                        </a:rPr>
                        <a:t> 등</a:t>
                      </a:r>
                    </a:p>
                    <a:p>
                      <a:r>
                        <a:rPr lang="ko-KR" altLang="en-US" sz="1400" b="0" i="0" kern="1200" dirty="0" smtClean="0">
                          <a:solidFill>
                            <a:schemeClr val="dk1"/>
                          </a:solidFill>
                          <a:effectLst/>
                          <a:latin typeface="+mn-lt"/>
                          <a:ea typeface="+mn-ea"/>
                          <a:cs typeface="+mn-cs"/>
                        </a:rPr>
                        <a:t>본인 또는 타인의 개인정보 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신분증 등 명의거래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유심칩</a:t>
                      </a:r>
                      <a:r>
                        <a:rPr lang="ko-KR" altLang="en-US" sz="1400" b="0" i="0" kern="1200" dirty="0" smtClean="0">
                          <a:solidFill>
                            <a:schemeClr val="dk1"/>
                          </a:solidFill>
                          <a:effectLst/>
                          <a:latin typeface="+mn-lt"/>
                          <a:ea typeface="+mn-ea"/>
                          <a:cs typeface="+mn-cs"/>
                        </a:rPr>
                        <a:t> 단독판매 포함</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양도 또는 매매가 불가한 상품권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홍보용으로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할인권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초대권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발행자가 통신판매를 금지한 유가증권</a:t>
                      </a:r>
                    </a:p>
                    <a:p>
                      <a:r>
                        <a:rPr lang="ko-KR" altLang="en-US" sz="1400" b="0" i="0" kern="1200" dirty="0" smtClean="0">
                          <a:solidFill>
                            <a:schemeClr val="dk1"/>
                          </a:solidFill>
                          <a:effectLst/>
                          <a:latin typeface="+mn-lt"/>
                          <a:ea typeface="+mn-ea"/>
                          <a:cs typeface="+mn-cs"/>
                        </a:rPr>
                        <a:t>개통 </a:t>
                      </a:r>
                      <a:r>
                        <a:rPr lang="ko-KR" altLang="en-US" sz="1400" b="0" i="0" kern="1200" dirty="0" err="1" smtClean="0">
                          <a:solidFill>
                            <a:schemeClr val="dk1"/>
                          </a:solidFill>
                          <a:effectLst/>
                          <a:latin typeface="+mn-lt"/>
                          <a:ea typeface="+mn-ea"/>
                          <a:cs typeface="+mn-cs"/>
                        </a:rPr>
                        <a:t>불가폰</a:t>
                      </a:r>
                      <a:r>
                        <a:rPr lang="ko-KR" altLang="en-US" sz="1400" b="0" i="0" kern="1200" dirty="0" smtClean="0">
                          <a:solidFill>
                            <a:schemeClr val="dk1"/>
                          </a:solidFill>
                          <a:effectLst/>
                          <a:latin typeface="+mn-lt"/>
                          <a:ea typeface="+mn-ea"/>
                          <a:cs typeface="+mn-cs"/>
                        </a:rPr>
                        <a:t> 거래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부품폰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연체폰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불법복제폰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선불폰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화장품 견본품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샘플 판매금지</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통신 비밀보호법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음성 가능한 </a:t>
                      </a:r>
                      <a:r>
                        <a:rPr lang="en-US" altLang="ko-KR" sz="1400" b="0" i="0" kern="1200" dirty="0" smtClean="0">
                          <a:solidFill>
                            <a:schemeClr val="dk1"/>
                          </a:solidFill>
                          <a:effectLst/>
                          <a:latin typeface="+mn-lt"/>
                          <a:ea typeface="+mn-ea"/>
                          <a:cs typeface="+mn-cs"/>
                        </a:rPr>
                        <a:t>CCTV,</a:t>
                      </a:r>
                      <a:r>
                        <a:rPr lang="ko-KR" altLang="en-US" sz="1400" b="0" i="0" kern="1200" dirty="0" err="1" smtClean="0">
                          <a:solidFill>
                            <a:schemeClr val="dk1"/>
                          </a:solidFill>
                          <a:effectLst/>
                          <a:latin typeface="+mn-lt"/>
                          <a:ea typeface="+mn-ea"/>
                          <a:cs typeface="+mn-cs"/>
                        </a:rPr>
                        <a:t>핀홀</a:t>
                      </a:r>
                      <a:r>
                        <a:rPr lang="ko-KR" altLang="en-US" sz="1400" b="0" i="0" kern="1200" dirty="0" smtClean="0">
                          <a:solidFill>
                            <a:schemeClr val="dk1"/>
                          </a:solidFill>
                          <a:effectLst/>
                          <a:latin typeface="+mn-lt"/>
                          <a:ea typeface="+mn-ea"/>
                          <a:cs typeface="+mn-cs"/>
                        </a:rPr>
                        <a:t> 카메라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보증서나 감정서가 없는 </a:t>
                      </a:r>
                      <a:r>
                        <a:rPr lang="ko-KR" altLang="en-US" sz="1400" b="0" i="0" kern="1200" dirty="0" err="1" smtClean="0">
                          <a:solidFill>
                            <a:schemeClr val="dk1"/>
                          </a:solidFill>
                          <a:effectLst/>
                          <a:latin typeface="+mn-lt"/>
                          <a:ea typeface="+mn-ea"/>
                          <a:cs typeface="+mn-cs"/>
                        </a:rPr>
                        <a:t>보석류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전문적인 달러 환전으로 인한 상행위</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809507534"/>
              </p:ext>
            </p:extLst>
          </p:nvPr>
        </p:nvGraphicFramePr>
        <p:xfrm>
          <a:off x="179390" y="876315"/>
          <a:ext cx="8788566" cy="5761494"/>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lnSpc>
                          <a:spcPct val="110000"/>
                        </a:lnSpc>
                        <a:defRPr lang="ko-KR" altLang="en-US"/>
                      </a:pPr>
                      <a:r>
                        <a:rPr lang="ko-KR" altLang="en-US" sz="1400" b="0" i="0" kern="1200" dirty="0" smtClean="0">
                          <a:solidFill>
                            <a:schemeClr val="dk1"/>
                          </a:solidFill>
                          <a:effectLst/>
                          <a:latin typeface="+mn-lt"/>
                          <a:ea typeface="+mn-ea"/>
                          <a:cs typeface="+mn-cs"/>
                        </a:rPr>
                        <a:t>이 약관은 번개장터 주식회사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운영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제공하는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및 관련 제반 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 관련하여 회사와 회원과의 권리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의무 및 책임사항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필요한 사항을 규정함을 목적으로 합니다</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용어의 정의</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ko-KR" altLang="en-US" sz="1400" b="0" i="0" kern="1200" dirty="0" smtClean="0">
                          <a:solidFill>
                            <a:schemeClr val="dk1"/>
                          </a:solidFill>
                          <a:effectLst/>
                          <a:latin typeface="+mn-lt"/>
                          <a:ea typeface="+mn-ea"/>
                          <a:cs typeface="+mn-cs"/>
                        </a:rPr>
                        <a:t>이 약관에서 사용하는 용어의 정의는 다음 각 호와 같으며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정의되지 않은 용어에 대한 해석은 관계 법령과 회사의 이용약관 및 개인정보취급방침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별도로 정한 지침 등의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회사가 웹과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환경에서 제공하는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서비스 및 관련 제반 서비스를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회사의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접속하여 이 약관에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이용계약을 체결하고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고객을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본인의 재화 및 용역</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아이템</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이라함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을 등록하여 판매하거나 또는 제공할 의사로 서비스를 이용하는 자를 말합니다</a:t>
                      </a:r>
                      <a:r>
                        <a:rPr lang="en-US" altLang="ko-KR" sz="1400" b="0" i="0" kern="1200" dirty="0" smtClean="0">
                          <a:solidFill>
                            <a:schemeClr val="dk1"/>
                          </a:solidFill>
                          <a:effectLst/>
                          <a:latin typeface="+mn-lt"/>
                          <a:ea typeface="+mn-ea"/>
                          <a:cs typeface="+mn-cs"/>
                        </a:rPr>
                        <a:t>.</a:t>
                      </a:r>
                    </a:p>
                    <a:p>
                      <a:r>
                        <a:rPr lang="en-US" altLang="ko-KR" sz="1400" dirty="0" smtClean="0"/>
                        <a:t>.</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식별과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위하여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설정한 전화번호를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일치되는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임을 확인하고 비밀보호를 위해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자신이 정한 문자 또는 숫자의 조합을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통계자료 및 제반 서비스를 의미합니다</a:t>
                      </a:r>
                      <a:r>
                        <a:rPr lang="en-US" altLang="ko-KR" sz="1400" b="0" i="0" kern="1200" dirty="0" smtClean="0">
                          <a:solidFill>
                            <a:schemeClr val="dk1"/>
                          </a:solidFill>
                          <a:effectLst/>
                          <a:latin typeface="+mn-lt"/>
                          <a:ea typeface="+mn-ea"/>
                          <a:cs typeface="+mn-cs"/>
                        </a:rPr>
                        <a:t>.</a:t>
                      </a:r>
                    </a:p>
                    <a:p>
                      <a:pPr>
                        <a:defRPr lang="ko-KR" altLang="en-US"/>
                      </a:pPr>
                      <a:endParaRPr lang="ko-KR" altLang="en-US" sz="1400" dirty="0"/>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2964721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41301984"/>
              </p:ext>
            </p:extLst>
          </p:nvPr>
        </p:nvGraphicFramePr>
        <p:xfrm>
          <a:off x="179390" y="876315"/>
          <a:ext cx="8788566" cy="45377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지적 재산권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상표권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권리를 침해하는 경우</a:t>
                      </a:r>
                    </a:p>
                    <a:p>
                      <a:r>
                        <a:rPr lang="ko-KR" altLang="en-US" sz="1400" b="0" i="0" kern="1200" dirty="0" smtClean="0">
                          <a:solidFill>
                            <a:schemeClr val="dk1"/>
                          </a:solidFill>
                          <a:effectLst/>
                          <a:latin typeface="+mn-lt"/>
                          <a:ea typeface="+mn-ea"/>
                          <a:cs typeface="+mn-cs"/>
                        </a:rPr>
                        <a:t>불법복제품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국내외 유명브랜드 이미테이션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짝퉁</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지적재산권이 있어 저작권자의 승인을 받지 않은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해적판</a:t>
                      </a:r>
                      <a:r>
                        <a:rPr lang="en-US" altLang="ko-KR" sz="1400" b="0" i="0" kern="1200" dirty="0" smtClean="0">
                          <a:solidFill>
                            <a:schemeClr val="dk1"/>
                          </a:solidFill>
                          <a:effectLst/>
                          <a:latin typeface="+mn-lt"/>
                          <a:ea typeface="+mn-ea"/>
                          <a:cs typeface="+mn-cs"/>
                        </a:rPr>
                        <a:t>DVD/CD,</a:t>
                      </a:r>
                      <a:r>
                        <a:rPr lang="ko-KR" altLang="en-US" sz="1400" b="0" i="0" kern="1200" dirty="0" smtClean="0">
                          <a:solidFill>
                            <a:schemeClr val="dk1"/>
                          </a:solidFill>
                          <a:effectLst/>
                          <a:latin typeface="+mn-lt"/>
                          <a:ea typeface="+mn-ea"/>
                          <a:cs typeface="+mn-cs"/>
                        </a:rPr>
                        <a:t>제본 도서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이미지 도용</a:t>
                      </a:r>
                    </a:p>
                    <a:p>
                      <a:r>
                        <a:rPr lang="ko-KR" altLang="en-US" sz="1400" b="0" i="0" kern="1200" dirty="0" smtClean="0">
                          <a:solidFill>
                            <a:schemeClr val="dk1"/>
                          </a:solidFill>
                          <a:effectLst/>
                          <a:latin typeface="+mn-lt"/>
                          <a:ea typeface="+mn-ea"/>
                          <a:cs typeface="+mn-cs"/>
                        </a:rPr>
                        <a:t>불법 </a:t>
                      </a:r>
                      <a:r>
                        <a:rPr lang="ko-KR" altLang="en-US" sz="1400" b="0" i="0" kern="1200" dirty="0" err="1" smtClean="0">
                          <a:solidFill>
                            <a:schemeClr val="dk1"/>
                          </a:solidFill>
                          <a:effectLst/>
                          <a:latin typeface="+mn-lt"/>
                          <a:ea typeface="+mn-ea"/>
                          <a:cs typeface="+mn-cs"/>
                        </a:rPr>
                        <a:t>개조품</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정당한 권리 없이 저작권과 그 밖의 법에 의하여 보호되는 기술적 장치를 무력화하는 장치거래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매크로기기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정부 및 관할 관청으로부터 허가를 받지 않은 경우</a:t>
                      </a:r>
                    </a:p>
                    <a:p>
                      <a:r>
                        <a:rPr lang="ko-KR" altLang="en-US" sz="1400" b="0" i="0" kern="1200" dirty="0" err="1" smtClean="0">
                          <a:solidFill>
                            <a:schemeClr val="dk1"/>
                          </a:solidFill>
                          <a:effectLst/>
                          <a:latin typeface="+mn-lt"/>
                          <a:ea typeface="+mn-ea"/>
                          <a:cs typeface="+mn-cs"/>
                        </a:rPr>
                        <a:t>식약청의</a:t>
                      </a:r>
                      <a:r>
                        <a:rPr lang="ko-KR" altLang="en-US" sz="1400" b="0" i="0" kern="1200" dirty="0" smtClean="0">
                          <a:solidFill>
                            <a:schemeClr val="dk1"/>
                          </a:solidFill>
                          <a:effectLst/>
                          <a:latin typeface="+mn-lt"/>
                          <a:ea typeface="+mn-ea"/>
                          <a:cs typeface="+mn-cs"/>
                        </a:rPr>
                        <a:t> 허가를 받지 않은 기능성 건강식품 및 다이어트 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음식물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p>
                    <a:p>
                      <a:r>
                        <a:rPr lang="ko-KR" altLang="en-US" sz="1400" b="0" i="0" kern="1200" dirty="0" smtClean="0">
                          <a:solidFill>
                            <a:schemeClr val="dk1"/>
                          </a:solidFill>
                          <a:effectLst/>
                          <a:latin typeface="+mn-lt"/>
                          <a:ea typeface="+mn-ea"/>
                          <a:cs typeface="+mn-cs"/>
                        </a:rPr>
                        <a:t>보건복지부의 허가를 받지 않은 의료용구 및 의료기기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물리치료기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자격증 소지허가를 받지 않은 </a:t>
                      </a:r>
                      <a:r>
                        <a:rPr lang="ko-KR" altLang="en-US" sz="1400" b="0" i="0" kern="1200" dirty="0" err="1" smtClean="0">
                          <a:solidFill>
                            <a:schemeClr val="dk1"/>
                          </a:solidFill>
                          <a:effectLst/>
                          <a:latin typeface="+mn-lt"/>
                          <a:ea typeface="+mn-ea"/>
                          <a:cs typeface="+mn-cs"/>
                        </a:rPr>
                        <a:t>총포도검류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동물의약품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심장사상충 약을 포함한 각종 동물 관련 의약품</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멸종위기의 </a:t>
                      </a:r>
                      <a:r>
                        <a:rPr lang="ko-KR" altLang="en-US" sz="1400" b="0" i="0" kern="1200" dirty="0" err="1" smtClean="0">
                          <a:solidFill>
                            <a:schemeClr val="dk1"/>
                          </a:solidFill>
                          <a:effectLst/>
                          <a:latin typeface="+mn-lt"/>
                          <a:ea typeface="+mn-ea"/>
                          <a:cs typeface="+mn-cs"/>
                        </a:rPr>
                        <a:t>야생동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식물 및 기타 </a:t>
                      </a:r>
                      <a:r>
                        <a:rPr lang="ko-KR" altLang="en-US" sz="1400" b="0" i="0" kern="1200" dirty="0" err="1" smtClean="0">
                          <a:solidFill>
                            <a:schemeClr val="dk1"/>
                          </a:solidFill>
                          <a:effectLst/>
                          <a:latin typeface="+mn-lt"/>
                          <a:ea typeface="+mn-ea"/>
                          <a:cs typeface="+mn-cs"/>
                        </a:rPr>
                        <a:t>박제류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기타 전자상거래 또는 통신 판매로 유통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판매가 금지되어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사회 통념상 매매에 부적합 하다고 “회사”가 판단하는 경우</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43330058"/>
              </p:ext>
            </p:extLst>
          </p:nvPr>
        </p:nvGraphicFramePr>
        <p:xfrm>
          <a:off x="179390" y="620688"/>
          <a:ext cx="8788566" cy="61227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신청 및 계약의 성립</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아이템에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구매자“가 거래를 신청 하더라도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회원가입 시 등록한 전화번호</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이메일주소</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카카오톡</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등의 연락처 정보를 ”회사“가 제공할 의무는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아이템의 원활한 거래를 위하여 </a:t>
                      </a:r>
                      <a:r>
                        <a:rPr lang="en-US" altLang="ko-KR" sz="1400" b="0" i="0" kern="1200" dirty="0" smtClean="0">
                          <a:solidFill>
                            <a:schemeClr val="dk1"/>
                          </a:solidFill>
                          <a:effectLst/>
                          <a:latin typeface="+mn-lt"/>
                          <a:ea typeface="+mn-ea"/>
                          <a:cs typeface="+mn-cs"/>
                        </a:rPr>
                        <a:t>SNS(</a:t>
                      </a:r>
                      <a:r>
                        <a:rPr lang="ko-KR" altLang="en-US" sz="1400" b="0" i="0" kern="1200" dirty="0" err="1" smtClean="0">
                          <a:solidFill>
                            <a:schemeClr val="dk1"/>
                          </a:solidFill>
                          <a:effectLst/>
                          <a:latin typeface="+mn-lt"/>
                          <a:ea typeface="+mn-ea"/>
                          <a:cs typeface="+mn-cs"/>
                        </a:rPr>
                        <a:t>페이스북</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트위터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커뮤니티 사이트 등 다양한 홍보채널에 아이템을 노출 </a:t>
                      </a:r>
                      <a:r>
                        <a:rPr lang="ko-KR" altLang="en-US" sz="1400" b="0" i="0" kern="1200" dirty="0" err="1" smtClean="0">
                          <a:solidFill>
                            <a:schemeClr val="dk1"/>
                          </a:solidFill>
                          <a:effectLst/>
                          <a:latin typeface="+mn-lt"/>
                          <a:ea typeface="+mn-ea"/>
                          <a:cs typeface="+mn-cs"/>
                        </a:rPr>
                        <a:t>할수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ko-KR" altLang="en-US" sz="1400" b="0" i="0" kern="1200" dirty="0" err="1" smtClean="0">
                          <a:solidFill>
                            <a:schemeClr val="dk1"/>
                          </a:solidFill>
                          <a:effectLst/>
                          <a:latin typeface="+mn-lt"/>
                          <a:ea typeface="+mn-ea"/>
                          <a:cs typeface="+mn-cs"/>
                        </a:rPr>
                        <a:t>홍보채널별</a:t>
                      </a:r>
                      <a:r>
                        <a:rPr lang="ko-KR" altLang="en-US" sz="1400" b="0" i="0" kern="1200" dirty="0" smtClean="0">
                          <a:solidFill>
                            <a:schemeClr val="dk1"/>
                          </a:solidFill>
                          <a:effectLst/>
                          <a:latin typeface="+mn-lt"/>
                          <a:ea typeface="+mn-ea"/>
                          <a:cs typeface="+mn-cs"/>
                        </a:rPr>
                        <a:t> 노출 여부를 언제든지 본인의 </a:t>
                      </a:r>
                      <a:r>
                        <a:rPr lang="ko-KR" altLang="en-US" sz="1400" b="0" i="0" kern="1200" dirty="0" err="1" smtClean="0">
                          <a:solidFill>
                            <a:schemeClr val="dk1"/>
                          </a:solidFill>
                          <a:effectLst/>
                          <a:latin typeface="+mn-lt"/>
                          <a:ea typeface="+mn-ea"/>
                          <a:cs typeface="+mn-cs"/>
                        </a:rPr>
                        <a:t>선택하에</a:t>
                      </a:r>
                      <a:r>
                        <a:rPr lang="ko-KR" altLang="en-US" sz="1400" b="0" i="0" kern="1200" dirty="0" smtClean="0">
                          <a:solidFill>
                            <a:schemeClr val="dk1"/>
                          </a:solidFill>
                          <a:effectLst/>
                          <a:latin typeface="+mn-lt"/>
                          <a:ea typeface="+mn-ea"/>
                          <a:cs typeface="+mn-cs"/>
                        </a:rPr>
                        <a:t> 임의로 바꿀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 및 구매 등 거래신청에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“구매자”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 이 성립한 것으로 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미성년자가 법정대리인의 동의를 얻지 못하고 아이템을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등록해 파는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계약을 해지할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배송</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배송 소요기간은 입금 또는 대금결제 </a:t>
                      </a:r>
                      <a:r>
                        <a:rPr lang="ko-KR" altLang="en-US" sz="1400" b="0" i="0" kern="1200" dirty="0" err="1" smtClean="0">
                          <a:solidFill>
                            <a:schemeClr val="dk1"/>
                          </a:solidFill>
                          <a:effectLst/>
                          <a:latin typeface="+mn-lt"/>
                          <a:ea typeface="+mn-ea"/>
                          <a:cs typeface="+mn-cs"/>
                        </a:rPr>
                        <a:t>확인일의</a:t>
                      </a:r>
                      <a:r>
                        <a:rPr lang="ko-KR" altLang="en-US" sz="1400" b="0" i="0" kern="1200" dirty="0" smtClean="0">
                          <a:solidFill>
                            <a:schemeClr val="dk1"/>
                          </a:solidFill>
                          <a:effectLst/>
                          <a:latin typeface="+mn-lt"/>
                          <a:ea typeface="+mn-ea"/>
                          <a:cs typeface="+mn-cs"/>
                        </a:rPr>
                        <a:t> 익일을 기산일로 하여 배송이 완료되기까지의 기간을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구매자의 입금 또는 대금결제에 대한 확인통지를 받은 후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영업일 이내에 배송에 필요한 조치를 취하도록 권고할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공휴일 및 기타 휴무일 또는 천재지변 등 불가항력적인 사유가 발생한 경우 그 해당기간은 배송 소요기간에서 제외됩니다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배송과 관련하여 </a:t>
                      </a:r>
                      <a:r>
                        <a:rPr lang="ko-KR" altLang="en-US" sz="1400" b="0" i="0" kern="1200" dirty="0" err="1" smtClean="0">
                          <a:solidFill>
                            <a:schemeClr val="dk1"/>
                          </a:solidFill>
                          <a:effectLst/>
                          <a:latin typeface="+mn-lt"/>
                          <a:ea typeface="+mn-ea"/>
                          <a:cs typeface="+mn-cs"/>
                        </a:rPr>
                        <a:t>판매자와</a:t>
                      </a:r>
                      <a:r>
                        <a:rPr lang="ko-KR" altLang="en-US" sz="1400" b="0" i="0" kern="1200" dirty="0" smtClean="0">
                          <a:solidFill>
                            <a:schemeClr val="dk1"/>
                          </a:solidFill>
                          <a:effectLst/>
                          <a:latin typeface="+mn-lt"/>
                          <a:ea typeface="+mn-ea"/>
                          <a:cs typeface="+mn-cs"/>
                        </a:rPr>
                        <a:t> 구매자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배송업체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금융기관 등과의 사이에 발생한 분쟁은 당사자들간의 해결을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어떠한 책임도 부담하지 않습니다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577925587"/>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계약의 해지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 및 구매 등 거래에 있어 해지신청에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“회사”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계약이 해지된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회사”는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의 서비스 이용약관에 위배되는 제품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사용방법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판매제품이 설명과 다를 경우에는 사전 통보 없이 계약을 해지 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“판매자” 가 “회사”가 지정한 배송날짜 안에 제품을 발송하지 않으면 자동 계약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 역시 제한시간 이내 입금을 완료하지 않으면 계약이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반품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교환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환불의 적용 배제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구매자는 다음 각 호의 경우에는 구매자가 환불 또는 교환을 요청할 수 없습니다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귀책사유로 말미암아 상품이 멸실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훼손된 경우</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사용 또는 일부 소비에 의하여 상품의 가치가 현저히 감소한 경우</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시간의 경과에 의하여 재판매가 곤란할 정도로 상품의 가치가 현저히 감소한 경우</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복제가 가능한 상품의 포장을 훼손한 경우</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구매자가 환불 또는 교환을 요청할 수 없는 합리적인 사유가 있는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440354377"/>
              </p:ext>
            </p:extLst>
          </p:nvPr>
        </p:nvGraphicFramePr>
        <p:xfrm>
          <a:off x="179390" y="876315"/>
          <a:ext cx="8788566" cy="49645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판매회원은 다음 각 호에 해당하는 행위를 하여서는 아니 되며 이를 위반한 경우 회사는 다음 각 </a:t>
                      </a:r>
                      <a:r>
                        <a:rPr lang="ko-KR" altLang="en-US" sz="1400" b="0" i="0" kern="1200" dirty="0" err="1" smtClean="0">
                          <a:solidFill>
                            <a:schemeClr val="dk1"/>
                          </a:solidFill>
                          <a:effectLst/>
                          <a:latin typeface="+mn-lt"/>
                          <a:ea typeface="+mn-ea"/>
                          <a:cs typeface="+mn-cs"/>
                        </a:rPr>
                        <a:t>호에서</a:t>
                      </a:r>
                      <a:r>
                        <a:rPr lang="ko-KR" altLang="en-US" sz="1400" b="0" i="0" kern="1200" dirty="0" smtClean="0">
                          <a:solidFill>
                            <a:schemeClr val="dk1"/>
                          </a:solidFill>
                          <a:effectLst/>
                          <a:latin typeface="+mn-lt"/>
                          <a:ea typeface="+mn-ea"/>
                          <a:cs typeface="+mn-cs"/>
                        </a:rPr>
                        <a:t> 개별적으로 규정하고 있는 제재조치를 취할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이로 인하여 삭제된 상품의 기본이용료 및 부가서비스 이용료 등은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허위체결이란 판매자가 상품 노출순위 및 판매자 신용등급 조작</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상품평</a:t>
                      </a:r>
                      <a:r>
                        <a:rPr lang="ko-KR" altLang="en-US" sz="1400" b="0" i="0" kern="1200" dirty="0" smtClean="0">
                          <a:solidFill>
                            <a:schemeClr val="dk1"/>
                          </a:solidFill>
                          <a:effectLst/>
                          <a:latin typeface="+mn-lt"/>
                          <a:ea typeface="+mn-ea"/>
                          <a:cs typeface="+mn-cs"/>
                        </a:rPr>
                        <a:t> 조작 등 매출증대를 위해 본인 또는 타인의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를 사용하여 판매자 본인의 상품을 구매하는 체결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허위체결 적발 시 회사는 회원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에 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계약해지</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정산금</a:t>
                      </a:r>
                      <a:r>
                        <a:rPr lang="ko-KR" altLang="en-US" sz="1400" b="0" i="0" kern="1200" dirty="0" smtClean="0">
                          <a:solidFill>
                            <a:schemeClr val="dk1"/>
                          </a:solidFill>
                          <a:effectLst/>
                          <a:latin typeface="+mn-lt"/>
                          <a:ea typeface="+mn-ea"/>
                          <a:cs typeface="+mn-cs"/>
                        </a:rPr>
                        <a:t> 지급보류</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개월 이내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필요한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허위체결 적발 시 회사는 사안에 따라 판매회원에게 부가적인 확인 요청 및 자진취소 또는 반품을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경매 입찰 조작이란 판매회원 자신의 상품을 고가에 낙찰시키기 위하여 부정한 방법으로 경매에 입찰 또는 응찰 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조작행위 적발 시 회사는 허위체결의 경우에 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제한 등의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35318776"/>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특정 서비스 가입조건 판매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특정 서비스 가입조건 판매행위란 등록상품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서비스의 판매 및 광고 이외의 목적으로 상품을 등록하여 판매하는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인터넷 서비스 가입을 조건으로 하여 일정 금액을 부담하면 지급되는 사은품을 등록하여 판매하는 행위</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해당 거래 적발 시 회사는 해당 제품의 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신용점수의 불이익 및 판매중지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금지 외</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중복등록이란 동일한 상품을 상품 카테고리에 중복하여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다음과 같은 유형의 중복등록 행위를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동일한 카테고리 및 근접 카테고리를 포함하여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 이상의 동일 상품을 등록한 경우</a:t>
                      </a:r>
                    </a:p>
                    <a:p>
                      <a:r>
                        <a:rPr lang="ko-KR" altLang="en-US" sz="1400" b="0" i="0" kern="1200" dirty="0" smtClean="0">
                          <a:solidFill>
                            <a:schemeClr val="dk1"/>
                          </a:solidFill>
                          <a:effectLst/>
                          <a:latin typeface="+mn-lt"/>
                          <a:ea typeface="+mn-ea"/>
                          <a:cs typeface="+mn-cs"/>
                        </a:rPr>
                        <a:t>사은품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무이자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적립금 등의 정보가 상이한 동일 상품을 위 </a:t>
                      </a:r>
                      <a:r>
                        <a:rPr lang="en-US" altLang="ko-KR" sz="1400" b="0" i="0" kern="1200" dirty="0" smtClean="0">
                          <a:solidFill>
                            <a:schemeClr val="dk1"/>
                          </a:solidFill>
                          <a:effectLst/>
                          <a:latin typeface="+mn-lt"/>
                          <a:ea typeface="+mn-ea"/>
                          <a:cs typeface="+mn-cs"/>
                        </a:rPr>
                        <a:t>1,2</a:t>
                      </a:r>
                      <a:r>
                        <a:rPr lang="ko-KR" altLang="en-US" sz="1400" b="0" i="0" kern="1200" dirty="0" smtClean="0">
                          <a:solidFill>
                            <a:schemeClr val="dk1"/>
                          </a:solidFill>
                          <a:effectLst/>
                          <a:latin typeface="+mn-lt"/>
                          <a:ea typeface="+mn-ea"/>
                          <a:cs typeface="+mn-cs"/>
                        </a:rPr>
                        <a:t>항의 방법으로 등록한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카테고리 위반이란 해당상품과 관계없는 카테고리에 상품을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기타 비정상적인 방법으로 상품을 노출하는 모든 행위를 금지합니다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적발 시 회사는 적발 횟수에 따라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판매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중지의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146375185"/>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특정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사용 금지</a:t>
                      </a:r>
                    </a:p>
                    <a:p>
                      <a:r>
                        <a:rPr lang="en-US" altLang="ko-KR" sz="1400" b="0" i="0" kern="1200" dirty="0" smtClean="0">
                          <a:solidFill>
                            <a:schemeClr val="dk1"/>
                          </a:solidFill>
                          <a:effectLst/>
                          <a:latin typeface="+mn-lt"/>
                          <a:ea typeface="+mn-ea"/>
                          <a:cs typeface="+mn-cs"/>
                        </a:rPr>
                        <a:t>1)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등록시</a:t>
                      </a:r>
                      <a:r>
                        <a:rPr lang="ko-KR" altLang="en-US" sz="1400" b="0" i="0" kern="1200" dirty="0" smtClean="0">
                          <a:solidFill>
                            <a:schemeClr val="dk1"/>
                          </a:solidFill>
                          <a:effectLst/>
                          <a:latin typeface="+mn-lt"/>
                          <a:ea typeface="+mn-ea"/>
                          <a:cs typeface="+mn-cs"/>
                        </a:rPr>
                        <a:t> 회사는 </a:t>
                      </a:r>
                      <a:r>
                        <a:rPr lang="ko-KR" altLang="en-US" sz="1400" b="0" i="0" kern="1200" dirty="0" smtClean="0">
                          <a:solidFill>
                            <a:schemeClr val="dk1"/>
                          </a:solidFill>
                          <a:effectLst/>
                          <a:latin typeface="+mn-lt"/>
                          <a:ea typeface="+mn-ea"/>
                          <a:cs typeface="+mn-cs"/>
                        </a:rPr>
                        <a:t>콘솔 게임 쇼핑몰과 </a:t>
                      </a:r>
                      <a:r>
                        <a:rPr lang="ko-KR" altLang="en-US" sz="1400" b="0" i="0" kern="1200" dirty="0" smtClean="0">
                          <a:solidFill>
                            <a:schemeClr val="dk1"/>
                          </a:solidFill>
                          <a:effectLst/>
                          <a:latin typeface="+mn-lt"/>
                          <a:ea typeface="+mn-ea"/>
                          <a:cs typeface="+mn-cs"/>
                        </a:rPr>
                        <a:t>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모든 명칭 및 문구를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 판매자의 상점명과 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사용하거나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포함하여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위반 시 회사는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수정을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불응 시 등록상품 전체 삭제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부정키워드 사용금지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상품 등록 시 상품리스트 노출을 목적으로 상품명에 아래와 같은 유형의 부정 키워드를 사용하는 것을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 판매자명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유사 판매자명을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판매자명을 포함하여 기재하는 경우</a:t>
                      </a:r>
                    </a:p>
                    <a:p>
                      <a:r>
                        <a:rPr lang="ko-KR" altLang="en-US" sz="1400" b="0" i="0" kern="1200" dirty="0" smtClean="0">
                          <a:solidFill>
                            <a:schemeClr val="dk1"/>
                          </a:solidFill>
                          <a:effectLst/>
                          <a:latin typeface="+mn-lt"/>
                          <a:ea typeface="+mn-ea"/>
                          <a:cs typeface="+mn-cs"/>
                        </a:rPr>
                        <a:t>상품명에 해당상품과 무관한 검색키워드를 기재하는 경우</a:t>
                      </a:r>
                    </a:p>
                    <a:p>
                      <a:r>
                        <a:rPr lang="ko-KR" altLang="en-US" sz="1400" b="0" i="0" kern="1200" dirty="0" smtClean="0">
                          <a:solidFill>
                            <a:schemeClr val="dk1"/>
                          </a:solidFill>
                          <a:effectLst/>
                          <a:latin typeface="+mn-lt"/>
                          <a:ea typeface="+mn-ea"/>
                          <a:cs typeface="+mn-cs"/>
                        </a:rPr>
                        <a:t>해당 상품의 정보가 아닌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검색을 위한 키워드나 홍보문구를 기재하는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부정키워드 사용 적발 시 회사는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정산기일 조정 및 아래와 같은 제재조치를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차 발견 시 수정요청</a:t>
                      </a:r>
                    </a:p>
                    <a:p>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차 발견 시 위험도에 따라 키워드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 및 상품 삭제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차 발견 시 위험도에 따라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이용정지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회원탈퇴 적용</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99037143"/>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 위반등록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상품등록 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정확하게 기재하여야 할 의무가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위반 시 </a:t>
                      </a:r>
                      <a:r>
                        <a:rPr lang="ko-KR" altLang="en-US" sz="1400" b="0" i="0" kern="1200" dirty="0" err="1" smtClean="0">
                          <a:solidFill>
                            <a:schemeClr val="dk1"/>
                          </a:solidFill>
                          <a:effectLst/>
                          <a:latin typeface="+mn-lt"/>
                          <a:ea typeface="+mn-ea"/>
                          <a:cs typeface="+mn-cs"/>
                        </a:rPr>
                        <a:t>전자상거래등에서의소비자보호에관한법률에</a:t>
                      </a:r>
                      <a:r>
                        <a:rPr lang="ko-KR" altLang="en-US" sz="1400" b="0" i="0" kern="1200" dirty="0" smtClean="0">
                          <a:solidFill>
                            <a:schemeClr val="dk1"/>
                          </a:solidFill>
                          <a:effectLst/>
                          <a:latin typeface="+mn-lt"/>
                          <a:ea typeface="+mn-ea"/>
                          <a:cs typeface="+mn-cs"/>
                        </a:rPr>
                        <a:t> 위반되어 처벌받을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정확한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표시하지 않은 상품이거나 노출이나 검색을 목적으로 허위 정보를 입력한 상품인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등록이 거절되거나 제한상품으로 등록되며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상표권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타인의 상표나 로고를 사용할 때 반드시 사전에 해당 </a:t>
                      </a:r>
                      <a:r>
                        <a:rPr lang="ko-KR" altLang="en-US" sz="1400" b="0" i="0" kern="1200" dirty="0" err="1" smtClean="0">
                          <a:solidFill>
                            <a:schemeClr val="dk1"/>
                          </a:solidFill>
                          <a:effectLst/>
                          <a:latin typeface="+mn-lt"/>
                          <a:ea typeface="+mn-ea"/>
                          <a:cs typeface="+mn-cs"/>
                        </a:rPr>
                        <a:t>권리자에게</a:t>
                      </a:r>
                      <a:r>
                        <a:rPr lang="ko-KR" altLang="en-US" sz="1400" b="0" i="0" kern="1200" dirty="0" smtClean="0">
                          <a:solidFill>
                            <a:schemeClr val="dk1"/>
                          </a:solidFill>
                          <a:effectLst/>
                          <a:latin typeface="+mn-lt"/>
                          <a:ea typeface="+mn-ea"/>
                          <a:cs typeface="+mn-cs"/>
                        </a:rPr>
                        <a:t> 문서로써 사용허락을 받아야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등록상표를 허가 받지 않고 무단 사용하는 것은 </a:t>
                      </a:r>
                      <a:r>
                        <a:rPr lang="ko-KR" altLang="en-US" sz="1400" b="0" i="0" kern="1200" dirty="0" err="1" smtClean="0">
                          <a:solidFill>
                            <a:schemeClr val="dk1"/>
                          </a:solidFill>
                          <a:effectLst/>
                          <a:latin typeface="+mn-lt"/>
                          <a:ea typeface="+mn-ea"/>
                          <a:cs typeface="+mn-cs"/>
                        </a:rPr>
                        <a:t>부정경쟁방지및영업비밀보호에관한법률상의</a:t>
                      </a:r>
                      <a:r>
                        <a:rPr lang="ko-KR" altLang="en-US" sz="1400" b="0" i="0" kern="1200" dirty="0" smtClean="0">
                          <a:solidFill>
                            <a:schemeClr val="dk1"/>
                          </a:solidFill>
                          <a:effectLst/>
                          <a:latin typeface="+mn-lt"/>
                          <a:ea typeface="+mn-ea"/>
                          <a:cs typeface="+mn-cs"/>
                        </a:rPr>
                        <a:t> 부정경쟁 행위에 해당되며</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부정경쟁방지및영업비밀보호에관한법률</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상표권 침해의 소지가 있어 그 사용을 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 또는 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소유한 상표를 무단으로 도용한 이미테이션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모조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상품의 판매를 금지하고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여부를 사전에 고지했는지 여부와 관계없이 모든 이미테이션 제품은 판매가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유명상표를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도용했을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05824598"/>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저작권 침해 금지</a:t>
                      </a:r>
                    </a:p>
                    <a:p>
                      <a:r>
                        <a:rPr lang="ko-KR" altLang="en-US" sz="1400" b="0" i="0" kern="1200" dirty="0" smtClean="0">
                          <a:solidFill>
                            <a:schemeClr val="dk1"/>
                          </a:solidFill>
                          <a:effectLst/>
                          <a:latin typeface="+mn-lt"/>
                          <a:ea typeface="+mn-ea"/>
                          <a:cs typeface="+mn-cs"/>
                        </a:rPr>
                        <a:t>상품 등록 시 타인이 촬영한 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타인이 창작한 이미지나 문구 등 인간의 사상 또는 감정을 표현한 모든 창작물을 무단으로 사용하는 경우 저작권 침해에 해당하므로 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저작권을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연예인의 사진 및 동영상은 연예인 본인 및 소속 매니지먼트 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광고회사 등에 대한 저작권 또는 초상권 침해에 해당하여 이를 금하고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잡지 등에 수록된 연예인 사진을 </a:t>
                      </a:r>
                      <a:r>
                        <a:rPr lang="ko-KR" altLang="en-US" sz="1400" b="0" i="0" kern="1200" dirty="0" err="1" smtClean="0">
                          <a:solidFill>
                            <a:schemeClr val="dk1"/>
                          </a:solidFill>
                          <a:effectLst/>
                          <a:latin typeface="+mn-lt"/>
                          <a:ea typeface="+mn-ea"/>
                          <a:cs typeface="+mn-cs"/>
                        </a:rPr>
                        <a:t>스캔하여</a:t>
                      </a:r>
                      <a:r>
                        <a:rPr lang="ko-KR" altLang="en-US" sz="1400" b="0" i="0" kern="1200" dirty="0" smtClean="0">
                          <a:solidFill>
                            <a:schemeClr val="dk1"/>
                          </a:solidFill>
                          <a:effectLst/>
                          <a:latin typeface="+mn-lt"/>
                          <a:ea typeface="+mn-ea"/>
                          <a:cs typeface="+mn-cs"/>
                        </a:rPr>
                        <a:t> 사용하는 경우</a:t>
                      </a:r>
                    </a:p>
                    <a:p>
                      <a:r>
                        <a:rPr lang="ko-KR" altLang="en-US" sz="1400" b="0" i="0" kern="1200" dirty="0" smtClean="0">
                          <a:solidFill>
                            <a:schemeClr val="dk1"/>
                          </a:solidFill>
                          <a:effectLst/>
                          <a:latin typeface="+mn-lt"/>
                          <a:ea typeface="+mn-ea"/>
                          <a:cs typeface="+mn-cs"/>
                        </a:rPr>
                        <a:t>연예인 사진 동영상을 무단으로 사용한 경우</a:t>
                      </a:r>
                    </a:p>
                    <a:p>
                      <a:r>
                        <a:rPr lang="ko-KR" altLang="en-US" sz="1400" b="0" i="0" kern="1200" dirty="0" smtClean="0">
                          <a:solidFill>
                            <a:schemeClr val="dk1"/>
                          </a:solidFill>
                          <a:effectLst/>
                          <a:latin typeface="+mn-lt"/>
                          <a:ea typeface="+mn-ea"/>
                          <a:cs typeface="+mn-cs"/>
                        </a:rPr>
                        <a:t>연예인 이름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스타일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같은 문구를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사용하는 경우</a:t>
                      </a:r>
                    </a:p>
                    <a:p>
                      <a:r>
                        <a:rPr lang="ko-KR" altLang="en-US" sz="1400" b="0" i="0" kern="1200" dirty="0" smtClean="0">
                          <a:solidFill>
                            <a:schemeClr val="dk1"/>
                          </a:solidFill>
                          <a:effectLst/>
                          <a:latin typeface="+mn-lt"/>
                          <a:ea typeface="+mn-ea"/>
                          <a:cs typeface="+mn-cs"/>
                        </a:rPr>
                        <a:t>방송화면을 </a:t>
                      </a:r>
                      <a:r>
                        <a:rPr lang="ko-KR" altLang="en-US" sz="1400" b="0" i="0" kern="1200" dirty="0" err="1" smtClean="0">
                          <a:solidFill>
                            <a:schemeClr val="dk1"/>
                          </a:solidFill>
                          <a:effectLst/>
                          <a:latin typeface="+mn-lt"/>
                          <a:ea typeface="+mn-ea"/>
                          <a:cs typeface="+mn-cs"/>
                        </a:rPr>
                        <a:t>캡쳐하여</a:t>
                      </a:r>
                      <a:r>
                        <a:rPr lang="ko-KR" altLang="en-US" sz="1400" b="0" i="0" kern="1200" dirty="0" smtClean="0">
                          <a:solidFill>
                            <a:schemeClr val="dk1"/>
                          </a:solidFill>
                          <a:effectLst/>
                          <a:latin typeface="+mn-lt"/>
                          <a:ea typeface="+mn-ea"/>
                          <a:cs typeface="+mn-cs"/>
                        </a:rPr>
                        <a:t> 사용한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적발 시 해당 상품은 판매 중지됩니다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타인의 초상권 및 </a:t>
                      </a:r>
                      <a:r>
                        <a:rPr lang="ko-KR" altLang="en-US" sz="1400" b="0" i="0" kern="1200" dirty="0" err="1" smtClean="0">
                          <a:solidFill>
                            <a:schemeClr val="dk1"/>
                          </a:solidFill>
                          <a:effectLst/>
                          <a:latin typeface="+mn-lt"/>
                          <a:ea typeface="+mn-ea"/>
                          <a:cs typeface="+mn-cs"/>
                        </a:rPr>
                        <a:t>성명권을</a:t>
                      </a:r>
                      <a:r>
                        <a:rPr lang="ko-KR" altLang="en-US" sz="1400" b="0" i="0" kern="1200" dirty="0" smtClean="0">
                          <a:solidFill>
                            <a:schemeClr val="dk1"/>
                          </a:solidFill>
                          <a:effectLst/>
                          <a:latin typeface="+mn-lt"/>
                          <a:ea typeface="+mn-ea"/>
                          <a:cs typeface="+mn-cs"/>
                        </a:rPr>
                        <a:t>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707155223"/>
              </p:ext>
            </p:extLst>
          </p:nvPr>
        </p:nvGraphicFramePr>
        <p:xfrm>
          <a:off x="179390" y="876315"/>
          <a:ext cx="8788566" cy="4111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3096284">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기타 권리침해 행위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전</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조의 권리 이외에 특허권 등 산업재산권을 침해하는 행위 및 명예 등 타인의 권리를 침해하는 행위를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특허권 등 산업재산권을 침해하는 행위 및 명예훼손 등 타인의 권리를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기타 법령 준수 의무 위반한 상품의 판매 금지행위</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전기용품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의료기기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화장품 등 개별 법령에 의하여 판매에 일정한 자격이 필요한 경우나 상품 자체에 유통을 위한 검증이 필요한 경우에는 관련 법령이 요구하는 조건을 갖추지 아니한 상품의 판매 또는 관련 법령이 요구하는 조건을 갖추지 아니한 판매자의 상품 판매는 금지됩니다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법령상 요구되는 준수의무를 다 하지 않은 경우에는 경고의 횟수에 따라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부여될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사전 공지 또는 통지가 있은 일부 상품의 경우 아래 경고 횟수와 무관하게 회원 자격이 제한될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690285154"/>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회원들에게 온라인 거래장소를 제공하고 기타 부가정보를 제공함에 그치는 것이므로 물품거래서비스를 통하여 이루어지는 회원 상호간의 거래와 관련된 물품진행의 관리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거래이행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물품배송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청약철회 또는 반품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물품으로 인한 분쟁해결 등 필요한 사후처리는 거래당사자인 회원들이 직접 수행하여야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이에 대하여 관여하지 않으며 어떠한 책임도 부담하지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천재지변 또는 이에 준하는 불가항력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또는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통신의 두절 등으로 인하여 일시적 또는 종국적으로 서비스를 제공할 수 없는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제공에 관한 책임이 면제됩니다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회사는 회사가 제공하는 인터넷사이트 화면에 게시하거나 기타의 방법으로 회원들에게 통지합니다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인터넷 이용자 또는 회원의 귀책사유로 인한 서비스 이용의 장애에 대하여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물품거래서비스를 통하여 거래되는 물품의 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물품등록정보의 오류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미비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가짜 상품 등으로 인하여 회원이 입는 손해에 대해서는 책임</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제조물책임</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회원이 다른 회원이 게재한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사실의 정확성 등을 신뢰함으로써 입은 손해에 대하여 책임을 지지 않습니다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전소법</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4</a:t>
                      </a:r>
                      <a:r>
                        <a:rPr lang="ko-KR" altLang="en-US" sz="1400" b="0" i="0" kern="1200" dirty="0" smtClean="0">
                          <a:solidFill>
                            <a:schemeClr val="dk1"/>
                          </a:solidFill>
                          <a:effectLst/>
                          <a:latin typeface="+mn-lt"/>
                          <a:ea typeface="+mn-ea"/>
                          <a:cs typeface="+mn-cs"/>
                        </a:rPr>
                        <a:t>항에 의거하여 판매회원의 정보를 열람할 수 있는 방법을 구매자에게 제공할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당해 정보를 기재하지 아니하거나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허위로 기재함으로써 발생하는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78364852"/>
              </p:ext>
            </p:extLst>
          </p:nvPr>
        </p:nvGraphicFramePr>
        <p:xfrm>
          <a:off x="179390" y="620688"/>
          <a:ext cx="8788566" cy="61227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600" b="0" i="0" kern="1200" dirty="0" smtClean="0">
                          <a:solidFill>
                            <a:schemeClr val="dk1"/>
                          </a:solidFill>
                          <a:effectLst/>
                          <a:latin typeface="+mn-lt"/>
                          <a:ea typeface="+mn-ea"/>
                          <a:cs typeface="+mn-cs"/>
                        </a:rPr>
                        <a:t>제 </a:t>
                      </a:r>
                      <a:r>
                        <a:rPr lang="en-US" altLang="ko-KR" sz="1600" b="0" i="0" kern="1200" dirty="0" smtClean="0">
                          <a:solidFill>
                            <a:schemeClr val="dk1"/>
                          </a:solidFill>
                          <a:effectLst/>
                          <a:latin typeface="+mn-lt"/>
                          <a:ea typeface="+mn-ea"/>
                          <a:cs typeface="+mn-cs"/>
                        </a:rPr>
                        <a:t>2 </a:t>
                      </a:r>
                      <a:r>
                        <a:rPr lang="ko-KR" altLang="en-US" sz="1600" b="0" i="0" kern="1200" dirty="0" smtClean="0">
                          <a:solidFill>
                            <a:schemeClr val="dk1"/>
                          </a:solidFill>
                          <a:effectLst/>
                          <a:latin typeface="+mn-lt"/>
                          <a:ea typeface="+mn-ea"/>
                          <a:cs typeface="+mn-cs"/>
                        </a:rPr>
                        <a:t>조 </a:t>
                      </a:r>
                      <a:r>
                        <a:rPr lang="en-US" altLang="ko-KR" sz="1600" b="0" i="0" kern="1200" dirty="0" smtClean="0">
                          <a:solidFill>
                            <a:schemeClr val="dk1"/>
                          </a:solidFill>
                          <a:effectLst/>
                          <a:latin typeface="+mn-lt"/>
                          <a:ea typeface="+mn-ea"/>
                          <a:cs typeface="+mn-cs"/>
                        </a:rPr>
                        <a:t>(</a:t>
                      </a:r>
                      <a:r>
                        <a:rPr lang="ko-KR" altLang="en-US" sz="1600" b="0" i="0" kern="1200" dirty="0" smtClean="0">
                          <a:solidFill>
                            <a:schemeClr val="dk1"/>
                          </a:solidFill>
                          <a:effectLst/>
                          <a:latin typeface="+mn-lt"/>
                          <a:ea typeface="+mn-ea"/>
                          <a:cs typeface="+mn-cs"/>
                        </a:rPr>
                        <a:t>용어의 정의</a:t>
                      </a:r>
                      <a:r>
                        <a:rPr lang="en-US" altLang="ko-KR" sz="16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효율적 이용을 위해 회사가 임의로 책정 또는 지급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조정할 수 있는 재산적 가치가 없는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상의 가상 데이터를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이용함에 있어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서비스상</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게시한 문자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등의 정보 형태의 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및 각종 파일과 링크 등을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정보통신망 이용촉진 및 정보보호에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 제</a:t>
                      </a:r>
                      <a:r>
                        <a:rPr lang="en-US" altLang="ko-KR" sz="1400" b="0" i="0" kern="1200" dirty="0" smtClean="0">
                          <a:solidFill>
                            <a:schemeClr val="dk1"/>
                          </a:solidFill>
                          <a:effectLst/>
                          <a:latin typeface="+mn-lt"/>
                          <a:ea typeface="+mn-ea"/>
                          <a:cs typeface="+mn-cs"/>
                        </a:rPr>
                        <a:t>6</a:t>
                      </a:r>
                      <a:r>
                        <a:rPr lang="ko-KR" altLang="en-US" sz="1400" b="0" i="0" kern="1200" dirty="0" smtClean="0">
                          <a:solidFill>
                            <a:schemeClr val="dk1"/>
                          </a:solidFill>
                          <a:effectLst/>
                          <a:latin typeface="+mn-lt"/>
                          <a:ea typeface="+mn-ea"/>
                          <a:cs typeface="+mn-cs"/>
                        </a:rPr>
                        <a:t>호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제</a:t>
                      </a:r>
                      <a:r>
                        <a:rPr lang="en-US" altLang="ko-KR" sz="1400" b="0" i="0" kern="1200" dirty="0" smtClean="0">
                          <a:solidFill>
                            <a:schemeClr val="dk1"/>
                          </a:solidFill>
                          <a:effectLst/>
                          <a:latin typeface="+mn-lt"/>
                          <a:ea typeface="+mn-ea"/>
                          <a:cs typeface="+mn-cs"/>
                        </a:rPr>
                        <a:t>13</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항의 정보를 통칭합니다</a:t>
                      </a:r>
                    </a:p>
                  </a:txBody>
                  <a:tcPr/>
                </a:tc>
                <a:tc>
                  <a:txBody>
                    <a:bodyPr/>
                    <a:lstStyle/>
                    <a:p>
                      <a:pPr latinLnBrk="1">
                        <a:defRPr lang="ko-KR" altLang="en-US"/>
                      </a:pPr>
                      <a:r>
                        <a:rPr lang="ko-KR" altLang="en-US" sz="1400" dirty="0" smtClean="0"/>
                        <a:t>없음</a:t>
                      </a:r>
                      <a:endParaRPr lang="ko-KR" altLang="en-US" sz="1400" dirty="0"/>
                    </a:p>
                  </a:txBody>
                  <a:tcP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명시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효력 및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 약관의 내용을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쉽게 알 수 있도록 서비스 초기 화면에 게시합니다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규제에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전자상거래 등에서의 소비자보호에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ko-KR" altLang="en-US" sz="1400" b="0" i="0" kern="1200" dirty="0" smtClean="0">
                          <a:solidFill>
                            <a:schemeClr val="dk1"/>
                          </a:solidFill>
                          <a:effectLst/>
                          <a:latin typeface="+mn-lt"/>
                          <a:ea typeface="+mn-ea"/>
                          <a:cs typeface="+mn-cs"/>
                        </a:rPr>
                        <a:t>’ 등 관련법을 위배하지 않는 범위에서 이 약관을 개정할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약관을 개정할 경우에는 적용일자 및 개정사유를 명시하여 현행약관과 함께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방식에 따라 그 개정약관의 적용일자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전부터 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불리한 내용으로 약관을 개정하는 경우에는 그 적용일자 </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일 전부터 공지 외에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등록된 </a:t>
                      </a:r>
                      <a:r>
                        <a:rPr lang="ko-KR" altLang="en-US" sz="1400" b="0" i="0" kern="1200" dirty="0" err="1" smtClean="0">
                          <a:solidFill>
                            <a:schemeClr val="dk1"/>
                          </a:solidFill>
                          <a:effectLst/>
                          <a:latin typeface="+mn-lt"/>
                          <a:ea typeface="+mn-ea"/>
                          <a:cs typeface="+mn-cs"/>
                        </a:rPr>
                        <a:t>이메일</a:t>
                      </a:r>
                      <a:r>
                        <a:rPr lang="ko-KR" altLang="en-US" sz="1400" b="0" i="0" kern="1200" dirty="0" smtClean="0">
                          <a:solidFill>
                            <a:schemeClr val="dk1"/>
                          </a:solidFill>
                          <a:effectLst/>
                          <a:latin typeface="+mn-lt"/>
                          <a:ea typeface="+mn-ea"/>
                          <a:cs typeface="+mn-cs"/>
                        </a:rPr>
                        <a:t> 등 전자적 수단을 통해 별도로 명확히 통지하도록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전항에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통지하면서 공지 기간 이내에 거부의사를 표시하지 않으면 승인한 것으로 본다는 뜻을 명확하게 고지하였음에도 회원이 명시적으로 거부의사를 밝히지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동의하지 않는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개정약관의 내용을 적용할 수 없으며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회원은 제</a:t>
                      </a:r>
                      <a:r>
                        <a:rPr lang="en-US" altLang="ko-KR" sz="1400" b="0" i="0" kern="1200" dirty="0" smtClean="0">
                          <a:solidFill>
                            <a:schemeClr val="dk1"/>
                          </a:solidFill>
                          <a:effectLst/>
                          <a:latin typeface="+mn-lt"/>
                          <a:ea typeface="+mn-ea"/>
                          <a:cs typeface="+mn-cs"/>
                        </a:rPr>
                        <a:t>9</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규정에 따라 이용계약을 해지할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dirty="0" smtClean="0"/>
                        <a:t>없음</a:t>
                      </a:r>
                      <a:endParaRPr lang="ko-KR" altLang="en-US" dirty="0"/>
                    </a:p>
                  </a:txBody>
                  <a:tcPr/>
                </a:tc>
              </a:tr>
            </a:tbl>
          </a:graphicData>
        </a:graphic>
      </p:graphicFrame>
    </p:spTree>
    <p:extLst>
      <p:ext uri="{BB962C8B-B14F-4D97-AF65-F5344CB8AC3E}">
        <p14:creationId xmlns:p14="http://schemas.microsoft.com/office/powerpoint/2010/main" val="374974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144907461"/>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회사와 </a:t>
                      </a:r>
                      <a:r>
                        <a:rPr lang="ko-KR" altLang="en-US" sz="1400" b="0" i="0" kern="1200" dirty="0" err="1" smtClean="0">
                          <a:solidFill>
                            <a:schemeClr val="dk1"/>
                          </a:solidFill>
                          <a:effectLst/>
                          <a:latin typeface="+mn-lt"/>
                          <a:ea typeface="+mn-ea"/>
                          <a:cs typeface="+mn-cs"/>
                        </a:rPr>
                        <a:t>피연결회사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서비스 화면과 링크 등으로 연결된 사이트를 운영하는 회사를 말합니다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독자적으로 운영되며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피연결회사와</a:t>
                      </a:r>
                      <a:r>
                        <a:rPr lang="ko-KR" altLang="en-US" sz="1400" b="0" i="0" kern="1200" dirty="0" smtClean="0">
                          <a:solidFill>
                            <a:schemeClr val="dk1"/>
                          </a:solidFill>
                          <a:effectLst/>
                          <a:latin typeface="+mn-lt"/>
                          <a:ea typeface="+mn-ea"/>
                          <a:cs typeface="+mn-cs"/>
                        </a:rPr>
                        <a:t> 회원간에 이루어진 거래에 대하여는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거래시스템만을 제공할 뿐이며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자신의 개인정보를 타인에게 유출 또는 제공함으로써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발생하는 피해에 대해서 회사는 일체의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ko-KR" altLang="en-US" sz="1400" b="0" i="0" kern="1200" dirty="0" err="1" smtClean="0">
                          <a:solidFill>
                            <a:schemeClr val="dk1"/>
                          </a:solidFill>
                          <a:effectLst/>
                          <a:latin typeface="+mn-lt"/>
                          <a:ea typeface="+mn-ea"/>
                          <a:cs typeface="+mn-cs"/>
                        </a:rPr>
                        <a:t>서비스내</a:t>
                      </a:r>
                      <a:r>
                        <a:rPr lang="ko-KR" altLang="en-US" sz="1400" b="0" i="0" kern="1200" dirty="0" smtClean="0">
                          <a:solidFill>
                            <a:schemeClr val="dk1"/>
                          </a:solidFill>
                          <a:effectLst/>
                          <a:latin typeface="+mn-lt"/>
                          <a:ea typeface="+mn-ea"/>
                          <a:cs typeface="+mn-cs"/>
                        </a:rPr>
                        <a:t> 화면 또는 링크된 웹사이트를 통하여 광고한 제품 또는 서비스의 내용과 품질에 대하여 감시할 의무 기타 어떠한 책임도 지지 아니합니다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회사및</a:t>
                      </a:r>
                      <a:r>
                        <a:rPr lang="ko-KR" altLang="en-US" sz="1400" b="0" i="0" kern="1200" dirty="0" smtClean="0">
                          <a:solidFill>
                            <a:schemeClr val="dk1"/>
                          </a:solidFill>
                          <a:effectLst/>
                          <a:latin typeface="+mn-lt"/>
                          <a:ea typeface="+mn-ea"/>
                          <a:cs typeface="+mn-cs"/>
                        </a:rPr>
                        <a:t> 회사의 임직원 그리고 대리인은 다음과 같은 사항으로부터 발생하는 손해에 대해 책임을 지지 아니합니다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회원 상태정보의 허위 또는 부정확성에 기인하는 손해</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그 성질과 경위를 불문하고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접속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이용과정에서 발생하는 개인적인 손해</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서버에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접속 또는 서버의 불법적인 이용으로부터 발생하는 손해</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서버에 대한 전송 또는 서버로부터의 전송에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방해 또는 중단행위로부터 발생하는 손해</a:t>
                      </a:r>
                    </a:p>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이용하여 불법적으로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유포하거나 또는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유포되도록 한 모든 바이러스</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스파이웨어</a:t>
                      </a:r>
                      <a:r>
                        <a:rPr lang="ko-KR" altLang="en-US" sz="1400" b="0" i="0" kern="1200" dirty="0" smtClean="0">
                          <a:solidFill>
                            <a:schemeClr val="dk1"/>
                          </a:solidFill>
                          <a:effectLst/>
                          <a:latin typeface="+mn-lt"/>
                          <a:ea typeface="+mn-ea"/>
                          <a:cs typeface="+mn-cs"/>
                        </a:rPr>
                        <a:t> 및 기타 악성 프로그램으로 인한 손해</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29284204"/>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전송된 데이터의 오류 및 생략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누락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파괴 등으로 발생되는 손해</a:t>
                      </a:r>
                    </a:p>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회원간의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상태정보 등록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과정에서 발생하는 명예훼손 기타 불법행위로 인한 각종 민형사상 책임</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회사는 적법한 권리자의 요구가 있는 경우에는 당해 상품 및 용역 등에 관한 정보를 삭제하거나 수정할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이로 인한 손해배상을 회사에 청구할 수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기타 관련 법령 및 회사에서 제공한 이용약관 및 개별약관의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 </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소식 등의 </a:t>
                      </a:r>
                      <a:r>
                        <a:rPr lang="ko-KR" altLang="en-US" sz="1400" b="0" i="0" kern="1200" dirty="0" err="1" smtClean="0">
                          <a:solidFill>
                            <a:schemeClr val="dk1"/>
                          </a:solidFill>
                          <a:effectLst/>
                          <a:latin typeface="+mn-lt"/>
                          <a:ea typeface="+mn-ea"/>
                          <a:cs typeface="+mn-cs"/>
                        </a:rPr>
                        <a:t>주시의무를</a:t>
                      </a:r>
                      <a:r>
                        <a:rPr lang="ko-KR" altLang="en-US" sz="1400" b="0" i="0" kern="1200" dirty="0" smtClean="0">
                          <a:solidFill>
                            <a:schemeClr val="dk1"/>
                          </a:solidFill>
                          <a:effectLst/>
                          <a:latin typeface="+mn-lt"/>
                          <a:ea typeface="+mn-ea"/>
                          <a:cs typeface="+mn-cs"/>
                        </a:rPr>
                        <a:t> 게을리하여 발생한 판매회원의 피해에 대해서 회사는 일절 책임을 지지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회사는 가짜 상품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일명 </a:t>
                      </a:r>
                      <a:r>
                        <a:rPr lang="ko-KR" altLang="en-US" sz="1400" b="0" i="0" kern="1200" dirty="0" err="1" smtClean="0">
                          <a:solidFill>
                            <a:schemeClr val="dk1"/>
                          </a:solidFill>
                          <a:effectLst/>
                          <a:latin typeface="+mn-lt"/>
                          <a:ea typeface="+mn-ea"/>
                          <a:cs typeface="+mn-cs"/>
                        </a:rPr>
                        <a:t>짝퉁</a:t>
                      </a:r>
                      <a:r>
                        <a:rPr lang="en-US" altLang="ko-KR" sz="1400" b="0" i="0" kern="1200" dirty="0" smtClean="0">
                          <a:solidFill>
                            <a:schemeClr val="dk1"/>
                          </a:solidFill>
                          <a:effectLst/>
                          <a:latin typeface="+mn-lt"/>
                          <a:ea typeface="+mn-ea"/>
                          <a:cs typeface="+mn-cs"/>
                        </a:rPr>
                        <a:t>,SA,</a:t>
                      </a:r>
                      <a:r>
                        <a:rPr lang="ko-KR" altLang="en-US" sz="1400" b="0" i="0" kern="1200" dirty="0" smtClean="0">
                          <a:solidFill>
                            <a:schemeClr val="dk1"/>
                          </a:solidFill>
                          <a:effectLst/>
                          <a:latin typeface="+mn-lt"/>
                          <a:ea typeface="+mn-ea"/>
                          <a:cs typeface="+mn-cs"/>
                        </a:rPr>
                        <a:t>이미테이션 등 상표 및 저작권에 문제가 있는 것</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판매하는 행위를 금지합니다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smtClean="0">
                          <a:solidFill>
                            <a:schemeClr val="dk1"/>
                          </a:solidFill>
                          <a:effectLst/>
                          <a:latin typeface="+mn-lt"/>
                          <a:ea typeface="+mn-ea"/>
                          <a:cs typeface="+mn-cs"/>
                        </a:rPr>
                        <a:t>콘솔 게임 쇼핑몰을 </a:t>
                      </a:r>
                      <a:r>
                        <a:rPr lang="ko-KR" altLang="en-US" sz="1400" b="0" i="0" kern="1200" dirty="0" smtClean="0">
                          <a:solidFill>
                            <a:schemeClr val="dk1"/>
                          </a:solidFill>
                          <a:effectLst/>
                          <a:latin typeface="+mn-lt"/>
                          <a:ea typeface="+mn-ea"/>
                          <a:cs typeface="+mn-cs"/>
                        </a:rPr>
                        <a:t>기반으로 한 거래시스템만을 제공할 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판매회원이 등록한 상품 및 용역 등에 관한 정보 또는 구매자와의 거래에 관하여 분쟁이 발생한 경우 회사는 그 분쟁에 개입하지 않으며 그 분쟁의 결과로 인한 모든 책임은 판매회원이 부담합니다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또한 이와 관련하여 회사가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손해를 배상하거나 기타 비용을 지출한 경우 회사는 판매회원에게 </a:t>
                      </a:r>
                      <a:r>
                        <a:rPr lang="ko-KR" altLang="en-US" sz="1400" b="0" i="0" kern="1200" dirty="0" err="1" smtClean="0">
                          <a:solidFill>
                            <a:schemeClr val="dk1"/>
                          </a:solidFill>
                          <a:effectLst/>
                          <a:latin typeface="+mn-lt"/>
                          <a:ea typeface="+mn-ea"/>
                          <a:cs typeface="+mn-cs"/>
                        </a:rPr>
                        <a:t>구상권을</a:t>
                      </a:r>
                      <a:r>
                        <a:rPr lang="ko-KR" altLang="en-US" sz="1400" b="0" i="0" kern="1200" dirty="0" smtClean="0">
                          <a:solidFill>
                            <a:schemeClr val="dk1"/>
                          </a:solidFill>
                          <a:effectLst/>
                          <a:latin typeface="+mn-lt"/>
                          <a:ea typeface="+mn-ea"/>
                          <a:cs typeface="+mn-cs"/>
                        </a:rPr>
                        <a:t> 행사할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분쟁의 합리적이고 원활한 조정을 위하여 회사가 설치 운영하는 분쟁조정센터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고객센터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통하여 예외적으로 당해 분쟁에 개입할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분쟁조정센터의 결정을 </a:t>
                      </a:r>
                      <a:r>
                        <a:rPr lang="ko-KR" altLang="en-US" sz="1400" b="0" i="0" kern="1200" dirty="0" err="1" smtClean="0">
                          <a:solidFill>
                            <a:schemeClr val="dk1"/>
                          </a:solidFill>
                          <a:effectLst/>
                          <a:latin typeface="+mn-lt"/>
                          <a:ea typeface="+mn-ea"/>
                          <a:cs typeface="+mn-cs"/>
                        </a:rPr>
                        <a:t>신의칙에</a:t>
                      </a:r>
                      <a:r>
                        <a:rPr lang="ko-KR" altLang="en-US" sz="1400" b="0" i="0" kern="1200" dirty="0" smtClean="0">
                          <a:solidFill>
                            <a:schemeClr val="dk1"/>
                          </a:solidFill>
                          <a:effectLst/>
                          <a:latin typeface="+mn-lt"/>
                          <a:ea typeface="+mn-ea"/>
                          <a:cs typeface="+mn-cs"/>
                        </a:rPr>
                        <a:t> 입각하여 최대한 존중해야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00046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756704"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수집 및 이용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92212545"/>
              </p:ext>
            </p:extLst>
          </p:nvPr>
        </p:nvGraphicFramePr>
        <p:xfrm>
          <a:off x="179390" y="876315"/>
          <a:ext cx="8788566" cy="17641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회원가입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이용자 식별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이용 및 상담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부정 이용 방지</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항목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휴대전화번호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성별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생년월일</a:t>
                      </a:r>
                      <a:endParaRPr lang="en-US" altLang="ko-KR" sz="1400" b="0" i="0" kern="1200" dirty="0" smtClean="0">
                        <a:solidFill>
                          <a:schemeClr val="dk1"/>
                        </a:solidFill>
                        <a:effectLst/>
                        <a:latin typeface="+mn-lt"/>
                        <a:ea typeface="+mn-ea"/>
                        <a:cs typeface="+mn-cs"/>
                      </a:endParaRPr>
                    </a:p>
                    <a:p>
                      <a:endParaRPr lang="en-US" altLang="ko-KR"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보유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이용기간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탈퇴 후 </a:t>
                      </a:r>
                      <a:r>
                        <a:rPr lang="en-US" altLang="ko-KR" sz="1400" b="0" i="0" kern="1200" dirty="0" smtClean="0">
                          <a:solidFill>
                            <a:schemeClr val="dk1"/>
                          </a:solidFill>
                          <a:effectLst/>
                          <a:latin typeface="+mn-lt"/>
                          <a:ea typeface="+mn-ea"/>
                          <a:cs typeface="+mn-cs"/>
                        </a:rPr>
                        <a:t>5</a:t>
                      </a:r>
                      <a:r>
                        <a:rPr lang="ko-KR" altLang="en-US" sz="1400" b="0" i="0" kern="1200" dirty="0" smtClean="0">
                          <a:solidFill>
                            <a:schemeClr val="dk1"/>
                          </a:solidFill>
                          <a:effectLst/>
                          <a:latin typeface="+mn-lt"/>
                          <a:ea typeface="+mn-ea"/>
                          <a:cs typeface="+mn-cs"/>
                        </a:rPr>
                        <a:t>일까지 또는 법령에 따른 보존기간</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210081"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국외 이전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481757161"/>
              </p:ext>
            </p:extLst>
          </p:nvPr>
        </p:nvGraphicFramePr>
        <p:xfrm>
          <a:off x="179390" y="876315"/>
          <a:ext cx="8788566" cy="43244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dirty="0" smtClean="0"/>
                        <a:t>개인정보 국외 이전 동의</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주식회사 </a:t>
                      </a:r>
                      <a:r>
                        <a:rPr lang="ko-KR" altLang="en-US" sz="1400" b="0" i="0" kern="1200" dirty="0" smtClean="0">
                          <a:solidFill>
                            <a:schemeClr val="dk1"/>
                          </a:solidFill>
                          <a:effectLst/>
                          <a:latin typeface="+mn-lt"/>
                          <a:ea typeface="+mn-ea"/>
                          <a:cs typeface="+mn-cs"/>
                        </a:rPr>
                        <a:t>콘솔 게임 쇼핑몰은 </a:t>
                      </a:r>
                      <a:r>
                        <a:rPr lang="ko-KR" altLang="en-US" sz="1400" b="0" i="0" kern="1200" dirty="0" smtClean="0">
                          <a:solidFill>
                            <a:schemeClr val="dk1"/>
                          </a:solidFill>
                          <a:effectLst/>
                          <a:latin typeface="+mn-lt"/>
                          <a:ea typeface="+mn-ea"/>
                          <a:cs typeface="+mn-cs"/>
                        </a:rPr>
                        <a:t>안정적인 서비스 제공을 위하여 아마존 </a:t>
                      </a:r>
                      <a:r>
                        <a:rPr lang="ko-KR" altLang="en-US" sz="1400" b="0" i="0" kern="1200" dirty="0" err="1" smtClean="0">
                          <a:solidFill>
                            <a:schemeClr val="dk1"/>
                          </a:solidFill>
                          <a:effectLst/>
                          <a:latin typeface="+mn-lt"/>
                          <a:ea typeface="+mn-ea"/>
                          <a:cs typeface="+mn-cs"/>
                        </a:rPr>
                        <a:t>웹서버를</a:t>
                      </a:r>
                      <a:r>
                        <a:rPr lang="ko-KR" altLang="en-US" sz="1400" b="0" i="0" kern="1200" dirty="0" smtClean="0">
                          <a:solidFill>
                            <a:schemeClr val="dk1"/>
                          </a:solidFill>
                          <a:effectLst/>
                          <a:latin typeface="+mn-lt"/>
                          <a:ea typeface="+mn-ea"/>
                          <a:cs typeface="+mn-cs"/>
                        </a:rPr>
                        <a:t> 이용하고 있으며 이에 사용자의 개인 정보를 국외 서버에 이전할 수 있습니다</a:t>
                      </a:r>
                      <a:r>
                        <a:rPr lang="en-US" altLang="ko-KR" sz="1400" b="0" i="0" kern="1200" dirty="0" smtClean="0">
                          <a:solidFill>
                            <a:schemeClr val="dk1"/>
                          </a:solidFill>
                          <a:effectLst/>
                          <a:latin typeface="+mn-lt"/>
                          <a:ea typeface="+mn-ea"/>
                          <a:cs typeface="+mn-cs"/>
                        </a:rPr>
                        <a:t>.</a:t>
                      </a: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Amazon Web Service, </a:t>
                      </a:r>
                      <a:r>
                        <a:rPr lang="en-US" altLang="ko-KR" sz="1400" b="0" i="0" kern="1200" dirty="0" err="1" smtClean="0">
                          <a:solidFill>
                            <a:schemeClr val="dk1"/>
                          </a:solidFill>
                          <a:effectLst/>
                          <a:latin typeface="+mn-lt"/>
                          <a:ea typeface="+mn-ea"/>
                          <a:cs typeface="+mn-cs"/>
                        </a:rPr>
                        <a:t>Inc</a:t>
                      </a:r>
                      <a:endParaRPr lang="en-US" altLang="ko-KR" sz="1400" b="0" i="0" kern="1200" dirty="0" smtClean="0">
                        <a:solidFill>
                          <a:schemeClr val="dk1"/>
                        </a:solidFill>
                        <a:effectLst/>
                        <a:latin typeface="+mn-lt"/>
                        <a:ea typeface="+mn-ea"/>
                        <a:cs typeface="+mn-cs"/>
                      </a:endParaRP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자가 소재하는 국가</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미국</a:t>
                      </a:r>
                    </a:p>
                    <a:p>
                      <a:r>
                        <a:rPr lang="ko-KR" altLang="en-US" sz="1400" b="1" i="0" kern="1200" dirty="0" smtClean="0">
                          <a:solidFill>
                            <a:schemeClr val="dk1"/>
                          </a:solidFill>
                          <a:effectLst/>
                          <a:latin typeface="+mn-lt"/>
                          <a:ea typeface="+mn-ea"/>
                          <a:cs typeface="+mn-cs"/>
                        </a:rPr>
                        <a:t>개인 정보 보호 책임자 연락처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dhkim@withsellit.com</a:t>
                      </a:r>
                    </a:p>
                    <a:p>
                      <a:r>
                        <a:rPr lang="ko-KR" altLang="en-US" sz="1400" b="1" i="0" kern="1200" dirty="0" smtClean="0">
                          <a:solidFill>
                            <a:schemeClr val="dk1"/>
                          </a:solidFill>
                          <a:effectLst/>
                          <a:latin typeface="+mn-lt"/>
                          <a:ea typeface="+mn-ea"/>
                          <a:cs typeface="+mn-cs"/>
                        </a:rPr>
                        <a:t>이전 받는 자의 개인 정보 이용 목적</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시스템 제공자로써 해당 정보의 단순 저장</a:t>
                      </a:r>
                    </a:p>
                    <a:p>
                      <a:r>
                        <a:rPr lang="ko-KR" altLang="en-US" sz="1400" b="1" i="0" kern="1200" dirty="0" smtClean="0">
                          <a:solidFill>
                            <a:schemeClr val="dk1"/>
                          </a:solidFill>
                          <a:effectLst/>
                          <a:latin typeface="+mn-lt"/>
                          <a:ea typeface="+mn-ea"/>
                          <a:cs typeface="+mn-cs"/>
                        </a:rPr>
                        <a:t>이전하는 개인정보의 항목</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거래내역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주소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계좌정보</a:t>
                      </a:r>
                    </a:p>
                    <a:p>
                      <a:r>
                        <a:rPr lang="ko-KR" altLang="en-US" sz="1400" b="1" i="0" kern="1200" dirty="0" smtClean="0">
                          <a:solidFill>
                            <a:schemeClr val="dk1"/>
                          </a:solidFill>
                          <a:effectLst/>
                          <a:latin typeface="+mn-lt"/>
                          <a:ea typeface="+mn-ea"/>
                          <a:cs typeface="+mn-cs"/>
                        </a:rPr>
                        <a:t>이전 시기 및 이전 방법</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수시로 암호화 되어 전송</a:t>
                      </a:r>
                    </a:p>
                    <a:p>
                      <a:r>
                        <a:rPr lang="ko-KR" altLang="en-US" sz="1400" b="1" i="0" kern="1200" dirty="0" err="1" smtClean="0">
                          <a:solidFill>
                            <a:schemeClr val="dk1"/>
                          </a:solidFill>
                          <a:effectLst/>
                          <a:latin typeface="+mn-lt"/>
                          <a:ea typeface="+mn-ea"/>
                          <a:cs typeface="+mn-cs"/>
                        </a:rPr>
                        <a:t>이전받는자의</a:t>
                      </a:r>
                      <a:r>
                        <a:rPr lang="ko-KR" altLang="en-US" sz="1400" b="1" i="0" kern="1200" dirty="0" smtClean="0">
                          <a:solidFill>
                            <a:schemeClr val="dk1"/>
                          </a:solidFill>
                          <a:effectLst/>
                          <a:latin typeface="+mn-lt"/>
                          <a:ea typeface="+mn-ea"/>
                          <a:cs typeface="+mn-cs"/>
                        </a:rPr>
                        <a:t> 개인 정보 보유 및 이용기간</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콘솔 게임 쇼핑몰이 </a:t>
                      </a:r>
                      <a:r>
                        <a:rPr lang="ko-KR" altLang="en-US" sz="1400" b="0" i="0" kern="1200" dirty="0" smtClean="0">
                          <a:solidFill>
                            <a:schemeClr val="dk1"/>
                          </a:solidFill>
                          <a:effectLst/>
                          <a:latin typeface="+mn-lt"/>
                          <a:ea typeface="+mn-ea"/>
                          <a:cs typeface="+mn-cs"/>
                        </a:rPr>
                        <a:t>아마존 </a:t>
                      </a:r>
                      <a:r>
                        <a:rPr lang="ko-KR" altLang="en-US" sz="1400" b="0" i="0" kern="1200" dirty="0" err="1" smtClean="0">
                          <a:solidFill>
                            <a:schemeClr val="dk1"/>
                          </a:solidFill>
                          <a:effectLst/>
                          <a:latin typeface="+mn-lt"/>
                          <a:ea typeface="+mn-ea"/>
                          <a:cs typeface="+mn-cs"/>
                        </a:rPr>
                        <a:t>웹서비스를</a:t>
                      </a:r>
                      <a:r>
                        <a:rPr lang="ko-KR" altLang="en-US" sz="1400" b="0" i="0" kern="1200" dirty="0" smtClean="0">
                          <a:solidFill>
                            <a:schemeClr val="dk1"/>
                          </a:solidFill>
                          <a:effectLst/>
                          <a:latin typeface="+mn-lt"/>
                          <a:ea typeface="+mn-ea"/>
                          <a:cs typeface="+mn-cs"/>
                        </a:rPr>
                        <a:t> 이용하는 </a:t>
                      </a:r>
                      <a:r>
                        <a:rPr lang="ko-KR" altLang="en-US" sz="1400" b="0" i="0" kern="1200" dirty="0" err="1" smtClean="0">
                          <a:solidFill>
                            <a:schemeClr val="dk1"/>
                          </a:solidFill>
                          <a:effectLst/>
                          <a:latin typeface="+mn-lt"/>
                          <a:ea typeface="+mn-ea"/>
                          <a:cs typeface="+mn-cs"/>
                        </a:rPr>
                        <a:t>기간동안</a:t>
                      </a:r>
                      <a:endParaRPr lang="ko-KR" altLang="en-US" sz="1400" b="0" i="0" kern="1200" dirty="0" smtClean="0">
                        <a:solidFill>
                          <a:schemeClr val="dk1"/>
                        </a:solidFill>
                        <a:effectLst/>
                        <a:latin typeface="+mn-lt"/>
                        <a:ea typeface="+mn-ea"/>
                        <a:cs typeface="+mn-cs"/>
                      </a:endParaRP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238005318"/>
              </p:ext>
            </p:extLst>
          </p:nvPr>
        </p:nvGraphicFramePr>
        <p:xfrm>
          <a:off x="179390" y="589730"/>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해석</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개별 서비스에 대해서 별도의 이용약관 및 정책</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둘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내용이 이 약관과 상충할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우선하여 적용됩니다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 약관에 명시되지 않은 사항은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위치정보보호법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공정거래위원회가 정하는 전자상거래 등에서의 소비자보호지침 및 관계 법령 또는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따릅니다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이용계약은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되고자 하는 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약관의 내용에 대하여 동의를 한 후 회원가입신청을 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이러한 신청에 대하여 승낙함으로써 체결됩니다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신청에 대하여 서비스 이용을 승낙함을 원칙으로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 각 호에 해당하는 신청에 대하여는 승낙을 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사후에 이용계약을 해지할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가입신청자가 이 약관에 의하여 이전에 회원자격을 상실한 적이 있는 경우</a:t>
                      </a:r>
                    </a:p>
                    <a:p>
                      <a:r>
                        <a:rPr lang="ko-KR" altLang="en-US" sz="1400" b="0" i="0" kern="1200" dirty="0" smtClean="0">
                          <a:solidFill>
                            <a:schemeClr val="dk1"/>
                          </a:solidFill>
                          <a:effectLst/>
                          <a:latin typeface="+mn-lt"/>
                          <a:ea typeface="+mn-ea"/>
                          <a:cs typeface="+mn-cs"/>
                        </a:rPr>
                        <a:t>타인의 명의를 도용하여 이용신청을 하는 경우</a:t>
                      </a:r>
                    </a:p>
                    <a:p>
                      <a:r>
                        <a:rPr lang="ko-KR" altLang="en-US" sz="1400" b="0" i="0" kern="1200" dirty="0" smtClean="0">
                          <a:solidFill>
                            <a:schemeClr val="dk1"/>
                          </a:solidFill>
                          <a:effectLst/>
                          <a:latin typeface="+mn-lt"/>
                          <a:ea typeface="+mn-ea"/>
                          <a:cs typeface="+mn-cs"/>
                        </a:rPr>
                        <a:t>허위의 정보를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제시하는 내용을 기재하지 않은 경우</a:t>
                      </a:r>
                    </a:p>
                    <a:p>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세 미만 아동이 정보통신망 이용촉진 및 정보보호 등에 관한 법률에서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입력 시 법정대리인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부모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동의를 얻지 아니한 경우</a:t>
                      </a:r>
                    </a:p>
                    <a:p>
                      <a:r>
                        <a:rPr lang="ko-KR" altLang="en-US" sz="1400" b="0" i="0" kern="1200" dirty="0" smtClean="0">
                          <a:solidFill>
                            <a:schemeClr val="dk1"/>
                          </a:solidFill>
                          <a:effectLst/>
                          <a:latin typeface="+mn-lt"/>
                          <a:ea typeface="+mn-ea"/>
                          <a:cs typeface="+mn-cs"/>
                        </a:rPr>
                        <a:t>이용자의 귀책사유로 인하여 승인이 불가능하거나 기타 규정한 제반 사항을 위반하며 신청하는 경우</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경우 이용대금을 납부한 후 서비스를 이용하는 것을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유료서비스 이용계약 성립시기는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구매완료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신청절차 상에서 표시한 시점으로 합니다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423021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024958200"/>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만 </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세 미만의 미성년회원이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이용하고자 하는 경우에 부모 등 법정대리인의 동의를 얻거나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계약체결 후 추인을 얻지 않으면 미성년자 본인 또는 법정대리인이 그 계약을 취소할 수 있다는 내용을 계약체결 전에 고지하는 조치를 취합니다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서비스관련설비의 여유가 없거나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 또는 업무상 문제가 있는 경우에는 승낙을 유보할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항에 따라 회원가입신청의 승낙을 하지 아니하거나 유보한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원칙적으로 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알리도록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이용계약의 성립 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가입완료를 신청절차 상에서 표시한 시점으로 합니다</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회사정책에 따라 등급별로 구분하여 이용시간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이용횟수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메뉴 등을 세분하여 이용에 차등을 둘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영화 및 비디오물의 진흥에 관한 법률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청소년보호법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등에 따른 등급 및 연령 준수를 위해 이용제한이나 등급별 제한을 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개인정보관리화면을 통하여 언제든지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열람하고 수정할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관리를 위해 필요한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수정이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회원가입신청 시 기재한 사항이 변경되었을 경우 온라인으로 수정을 하거나 전자우편 기타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그 변경사항을 알려야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항의 변경사항을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알리지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91860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874007747"/>
              </p:ext>
            </p:extLst>
          </p:nvPr>
        </p:nvGraphicFramePr>
        <p:xfrm>
          <a:off x="179390" y="876315"/>
          <a:ext cx="8788566" cy="54826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관리에 대한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관한 관리책임은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이용하도록 하여서는 안 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개인정보 유출 우려가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반사회적 또는 미풍양속에 어긋나거나 회사 및 회사의 운영자로 오인한 우려가 있는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도용되거나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사용하고 있음을 인지한 경우에는 이를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통지하고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따라야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항의 경우에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그 사실을 통지하지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통지한 경우에도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따르지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이 약관의 의무를 위반하거나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정상적인 운영을 방해한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경고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일시정지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영구이용정지 등으로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단계적으로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전항에도 불구하고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주민등록법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명의도용 및 결제도용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보호법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불법프로그램의 제공 및 운영방해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불법통신 및 해킹</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악성프로그램의 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접속권한 초과행위 등과 같이 관련법을 위반한 경우에는 즉시 영구이용정지를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항에 따른 영구이용정지 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통해 획득한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혜택 등도 모두 소멸되며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이에 대해 별도로 보상하지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계속해서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개월 이상 로그인하지 않는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운영의 효율성을 위해 이용을 제한할 수 있습니다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5002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767183025"/>
              </p:ext>
            </p:extLst>
          </p:nvPr>
        </p:nvGraphicFramePr>
        <p:xfrm>
          <a:off x="179390" y="876315"/>
          <a:ext cx="8788566" cy="4629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본 조의 이용제한 범위 내에서 제한의 조건 및 세부내용은 이용제한정책 및 개별 서비스상의 운영정책에서 정하는 바에 의합니다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본 조에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제한하거나 계약을 해지하는 경우에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본 조에 따른 이용제한 등에 대해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절차에 따라 이의신청을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때 이의가 정당하다고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인정하는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재개합니다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계약해제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해지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언제든지 서비스초기화면의 고객센터 또는 내 정보 관리 메뉴 등을 통하여 이용계약 해지 신청을 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 등이 정하는 바에 따라 이를 즉시 처리하여야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관련법 및 개인정보취급방침에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회원정보를 보유하는 경우를 제외하고는 해지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모든 데이터는 소멸됩니다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해지하는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 메일</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블로그</a:t>
                      </a:r>
                      <a:r>
                        <a:rPr lang="ko-KR" altLang="en-US" sz="1400" b="0" i="0" kern="1200" dirty="0" smtClean="0">
                          <a:solidFill>
                            <a:schemeClr val="dk1"/>
                          </a:solidFill>
                          <a:effectLst/>
                          <a:latin typeface="+mn-lt"/>
                          <a:ea typeface="+mn-ea"/>
                          <a:cs typeface="+mn-cs"/>
                        </a:rPr>
                        <a:t> 등과 같이 본인 계정에 등록된 게시물 일체는 삭제됩니다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타인에 의해 담기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스크랩 등이 되어 </a:t>
                      </a:r>
                      <a:r>
                        <a:rPr lang="ko-KR" altLang="en-US" sz="1400" b="0" i="0" kern="1200" dirty="0" err="1" smtClean="0">
                          <a:solidFill>
                            <a:schemeClr val="dk1"/>
                          </a:solidFill>
                          <a:effectLst/>
                          <a:latin typeface="+mn-lt"/>
                          <a:ea typeface="+mn-ea"/>
                          <a:cs typeface="+mn-cs"/>
                        </a:rPr>
                        <a:t>재게시되거나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공용게시판에 등록된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삭제되지 않으니 사전에 삭제 후 탈퇴하시기 바랍니다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42600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42798761"/>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이용신청을 승낙한 때부터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개시하며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연중무휴</a:t>
                      </a:r>
                      <a:r>
                        <a:rPr lang="en-US" altLang="ko-KR" sz="1400" b="0" i="0" kern="1200" dirty="0" smtClean="0">
                          <a:solidFill>
                            <a:schemeClr val="dk1"/>
                          </a:solidFill>
                          <a:effectLst/>
                          <a:latin typeface="+mn-lt"/>
                          <a:ea typeface="+mn-ea"/>
                          <a:cs typeface="+mn-cs"/>
                        </a:rPr>
                        <a:t>, 1</a:t>
                      </a:r>
                      <a:r>
                        <a:rPr lang="ko-KR" altLang="en-US" sz="1400" b="0" i="0" kern="1200" dirty="0" smtClean="0">
                          <a:solidFill>
                            <a:schemeClr val="dk1"/>
                          </a:solidFill>
                          <a:effectLst/>
                          <a:latin typeface="+mn-lt"/>
                          <a:ea typeface="+mn-ea"/>
                          <a:cs typeface="+mn-cs"/>
                        </a:rPr>
                        <a:t>일 </a:t>
                      </a:r>
                      <a:r>
                        <a:rPr lang="en-US" altLang="ko-KR" sz="1400" b="0" i="0" kern="1200" dirty="0" smtClean="0">
                          <a:solidFill>
                            <a:schemeClr val="dk1"/>
                          </a:solidFill>
                          <a:effectLst/>
                          <a:latin typeface="+mn-lt"/>
                          <a:ea typeface="+mn-ea"/>
                          <a:cs typeface="+mn-cs"/>
                        </a:rPr>
                        <a:t>24</a:t>
                      </a:r>
                      <a:r>
                        <a:rPr lang="ko-KR" altLang="en-US" sz="1400" b="0" i="0" kern="1200" dirty="0" smtClean="0">
                          <a:solidFill>
                            <a:schemeClr val="dk1"/>
                          </a:solidFill>
                          <a:effectLst/>
                          <a:latin typeface="+mn-lt"/>
                          <a:ea typeface="+mn-ea"/>
                          <a:cs typeface="+mn-cs"/>
                        </a:rPr>
                        <a:t>시간 제공함을 원칙으로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일정범위로 분할하여 각 범위 별로 이용가능시간을 별도로 지정할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이러한 경우에는 그 내용을 사전에 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컴퓨터 등 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및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통신두절 또는 운영상 상당한 이유가 있는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제공을 일시적으로 중단할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사전에 통지할 수 없는 부득이한 사유가 있는 경우 사후에 통지할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제공에 필요한 경우 정기점검을 실시할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정기점검시간은 서비스제공화면 등에 공지한 바에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단말기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무료로 제공하며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에서 제공하는 범위 내의 단말기에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다운로드 및 설치하여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단말의 종류 및 통신사에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구성과 기능에 차이가 있을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공개한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통해 전체 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 제반 서비스 및 </a:t>
                      </a:r>
                      <a:r>
                        <a:rPr lang="ko-KR" altLang="en-US" sz="1400" b="0" i="0" kern="1200" dirty="0" err="1" smtClean="0">
                          <a:solidFill>
                            <a:schemeClr val="dk1"/>
                          </a:solidFill>
                          <a:effectLst/>
                          <a:latin typeface="+mn-lt"/>
                          <a:ea typeface="+mn-ea"/>
                          <a:cs typeface="+mn-cs"/>
                        </a:rPr>
                        <a:t>제휴사에</a:t>
                      </a:r>
                      <a:r>
                        <a:rPr lang="ko-KR" altLang="en-US" sz="1400" b="0" i="0" kern="1200" dirty="0" smtClean="0">
                          <a:solidFill>
                            <a:schemeClr val="dk1"/>
                          </a:solidFill>
                          <a:effectLst/>
                          <a:latin typeface="+mn-lt"/>
                          <a:ea typeface="+mn-ea"/>
                          <a:cs typeface="+mn-cs"/>
                        </a:rPr>
                        <a:t> 공유될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195737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59335475"/>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광고서비스</a:t>
                      </a:r>
                    </a:p>
                    <a:p>
                      <a:r>
                        <a:rPr lang="ko-KR" altLang="en-US" sz="1400" b="0" i="0" kern="1200" dirty="0" smtClean="0">
                          <a:solidFill>
                            <a:schemeClr val="dk1"/>
                          </a:solidFill>
                          <a:effectLst/>
                          <a:latin typeface="+mn-lt"/>
                          <a:ea typeface="+mn-ea"/>
                          <a:cs typeface="+mn-cs"/>
                        </a:rPr>
                        <a:t>유료서비스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제반 서비스 및 기타 물품등록서비스 또는 거래 관련 서비스를 의미합니다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물품거래 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제공하는 인터넷 사이트 </a:t>
                      </a:r>
                      <a:r>
                        <a:rPr lang="en-US" altLang="ko-KR" sz="1400" b="0" i="0" kern="1200" dirty="0" smtClean="0">
                          <a:solidFill>
                            <a:schemeClr val="dk1"/>
                          </a:solidFill>
                          <a:effectLst/>
                          <a:latin typeface="+mn-lt"/>
                          <a:ea typeface="+mn-ea"/>
                          <a:cs typeface="+mn-cs"/>
                        </a:rPr>
                        <a:t>(www.console.com) , </a:t>
                      </a:r>
                      <a:r>
                        <a:rPr lang="ko-KR" altLang="en-US" sz="1400" b="0" i="0" kern="1200" dirty="0" smtClean="0">
                          <a:solidFill>
                            <a:schemeClr val="dk1"/>
                          </a:solidFill>
                          <a:effectLst/>
                          <a:latin typeface="+mn-lt"/>
                          <a:ea typeface="+mn-ea"/>
                          <a:cs typeface="+mn-cs"/>
                        </a:rPr>
                        <a:t>어플리케이션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 </a:t>
                      </a:r>
                      <a:r>
                        <a:rPr lang="ko-KR" altLang="en-US" sz="1400" b="0" i="0" kern="1200" dirty="0" smtClean="0">
                          <a:solidFill>
                            <a:schemeClr val="dk1"/>
                          </a:solidFill>
                          <a:effectLst/>
                          <a:latin typeface="+mn-lt"/>
                          <a:ea typeface="+mn-ea"/>
                          <a:cs typeface="+mn-cs"/>
                        </a:rPr>
                        <a:t>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서비스를 통하여 회원 상호간에 물품매매거래가 이루어질 수 있는 사이버 거래장소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사이버 거래장소 </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각 회원에 대한 판매정보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 등 회원의 물품기록을 모아 각 회원이 물품거래서비스를 신속하고 편리하게 이용하도록 하기 위하여 제공하는 서비스를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기타 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 서비스 이외에 회사가 제공하는 서비스를 통하여 회원에게 온라인으로 제공하는 정보서비스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부동산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자동차정보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커뮤니티등의</a:t>
                      </a:r>
                      <a:r>
                        <a:rPr lang="ko-KR" altLang="en-US" sz="1400" b="0" i="0" kern="1200" dirty="0" smtClean="0">
                          <a:solidFill>
                            <a:schemeClr val="dk1"/>
                          </a:solidFill>
                          <a:effectLst/>
                          <a:latin typeface="+mn-lt"/>
                          <a:ea typeface="+mn-ea"/>
                          <a:cs typeface="+mn-cs"/>
                        </a:rPr>
                        <a:t> 인터넷 서비스를 말합니다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en-US" altLang="ko-KR" sz="1400" dirty="0" smtClean="0"/>
                    </a:p>
                  </a:txBody>
                  <a:tcPr/>
                </a:tc>
              </a:tr>
            </a:tbl>
          </a:graphicData>
        </a:graphic>
      </p:graphicFrame>
    </p:spTree>
    <p:extLst>
      <p:ext uri="{BB962C8B-B14F-4D97-AF65-F5344CB8AC3E}">
        <p14:creationId xmlns:p14="http://schemas.microsoft.com/office/powerpoint/2010/main" val="4155068092"/>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6999</Words>
  <Application>Microsoft Office PowerPoint</Application>
  <PresentationFormat>화면 슬라이드 쇼(4:3)</PresentationFormat>
  <Paragraphs>466</Paragraphs>
  <Slides>33</Slides>
  <Notes>0</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1_디자인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kkj</dc:creator>
  <cp:keywords/>
  <dc:description/>
  <cp:lastModifiedBy>USER</cp:lastModifiedBy>
  <cp:revision>1741</cp:revision>
  <dcterms:created xsi:type="dcterms:W3CDTF">2005-03-18T02:48:44Z</dcterms:created>
  <dcterms:modified xsi:type="dcterms:W3CDTF">2018-09-20T01:05:44Z</dcterms:modified>
  <cp:category/>
</cp:coreProperties>
</file>