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61" r:id="rId2"/>
    <p:sldId id="262" r:id="rId3"/>
    <p:sldId id="263" r:id="rId4"/>
    <p:sldId id="330" r:id="rId5"/>
    <p:sldId id="264" r:id="rId6"/>
    <p:sldId id="331" r:id="rId7"/>
    <p:sldId id="259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</p:sldIdLst>
  <p:sldSz cx="9144000" cy="6858000" type="screen4x3"/>
  <p:notesSz cx="6797675" cy="9928225"/>
  <p:custDataLst>
    <p:tags r:id="rId23"/>
  </p:custDataLst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62A90"/>
    <a:srgbClr val="FEC2B8"/>
    <a:srgbClr val="AED1FC"/>
    <a:srgbClr val="FD4E56"/>
    <a:srgbClr val="022146"/>
    <a:srgbClr val="EB6C03"/>
    <a:srgbClr val="033D81"/>
    <a:srgbClr val="FD313B"/>
    <a:srgbClr val="904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81839" autoAdjust="0"/>
  </p:normalViewPr>
  <p:slideViewPr>
    <p:cSldViewPr>
      <p:cViewPr varScale="1">
        <p:scale>
          <a:sx n="82" d="100"/>
          <a:sy n="82" d="100"/>
        </p:scale>
        <p:origin x="10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96"/>
      </p:cViewPr>
      <p:guideLst>
        <p:guide orient="horz" pos="3127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2"/>
          </a:xfrm>
          <a:prstGeom prst="rect">
            <a:avLst/>
          </a:prstGeom>
        </p:spPr>
        <p:txBody>
          <a:bodyPr vert="horz" lIns="91416" tIns="45707" rIns="91416" bIns="457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412"/>
          </a:xfrm>
          <a:prstGeom prst="rect">
            <a:avLst/>
          </a:prstGeom>
        </p:spPr>
        <p:txBody>
          <a:bodyPr vert="horz" lIns="91416" tIns="45707" rIns="91416" bIns="45707" rtlCol="0"/>
          <a:lstStyle>
            <a:lvl1pPr algn="r">
              <a:defRPr sz="1200"/>
            </a:lvl1pPr>
          </a:lstStyle>
          <a:p>
            <a:fld id="{B3BE4E0D-3600-4D81-83C8-7599A2345009}" type="datetimeFigureOut">
              <a:rPr lang="ko-KR" altLang="en-US" smtClean="0"/>
              <a:pPr/>
              <a:t>2019-05-04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6412"/>
          </a:xfrm>
          <a:prstGeom prst="rect">
            <a:avLst/>
          </a:prstGeom>
        </p:spPr>
        <p:txBody>
          <a:bodyPr vert="horz" lIns="91416" tIns="45707" rIns="91416" bIns="457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6412"/>
          </a:xfrm>
          <a:prstGeom prst="rect">
            <a:avLst/>
          </a:prstGeom>
        </p:spPr>
        <p:txBody>
          <a:bodyPr vert="horz" lIns="91416" tIns="45707" rIns="91416" bIns="45707" rtlCol="0" anchor="b"/>
          <a:lstStyle>
            <a:lvl1pPr algn="r">
              <a:defRPr sz="1200"/>
            </a:lvl1pPr>
          </a:lstStyle>
          <a:p>
            <a:fld id="{0E04D026-3745-4CCB-B8EE-F687623560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19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1138" y="4715907"/>
            <a:ext cx="6407393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092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2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fld id="{5662412C-1C77-4187-AC0A-E90316108D4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91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62412C-1C77-4187-AC0A-E90316108D44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336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62412C-1C77-4187-AC0A-E90316108D44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464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62412C-1C77-4187-AC0A-E90316108D44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67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480" y="1804041"/>
            <a:ext cx="7345020" cy="15529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lumMod val="65000"/>
                <a:lumOff val="35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 sz="2400" dirty="0"/>
          </a:p>
        </p:txBody>
      </p:sp>
      <p:sp>
        <p:nvSpPr>
          <p:cNvPr id="7" name="텍스트 개체 틀 21"/>
          <p:cNvSpPr>
            <a:spLocks noGrp="1"/>
          </p:cNvSpPr>
          <p:nvPr>
            <p:ph type="body" sz="quarter" idx="11" hasCustomPrompt="1"/>
          </p:nvPr>
        </p:nvSpPr>
        <p:spPr>
          <a:xfrm>
            <a:off x="899490" y="1870936"/>
            <a:ext cx="7201000" cy="140422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3600" b="1" baseline="0">
                <a:latin typeface="맑은 고딕" panose="020B0503020000020004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(English title)</a:t>
            </a:r>
            <a:endParaRPr lang="ko-KR" altLang="en-US" dirty="0"/>
          </a:p>
        </p:txBody>
      </p:sp>
      <p:sp>
        <p:nvSpPr>
          <p:cNvPr id="11" name="Rectangle 7"/>
          <p:cNvSpPr txBox="1">
            <a:spLocks noChangeArrowheads="1"/>
          </p:cNvSpPr>
          <p:nvPr userDrawn="1"/>
        </p:nvSpPr>
        <p:spPr>
          <a:xfrm>
            <a:off x="1346482" y="5661310"/>
            <a:ext cx="640975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000" b="1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Dept. of Computer Science</a:t>
            </a:r>
            <a:r>
              <a:rPr lang="en-US" altLang="ko-KR" sz="2000" b="1" kern="0" baseline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and Engineering</a:t>
            </a:r>
            <a:endParaRPr lang="en-US" altLang="ko-KR" sz="2000" b="1" kern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>
            <a:off x="2418491" y="4207311"/>
            <a:ext cx="4265744" cy="432269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72070" y="836978"/>
            <a:ext cx="239520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>
              <a:buNone/>
            </a:pPr>
            <a:r>
              <a:rPr lang="en-US" altLang="ko-KR" sz="2000" b="1" dirty="0">
                <a:solidFill>
                  <a:srgbClr val="B11E1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HCIR</a:t>
            </a:r>
            <a:r>
              <a:rPr lang="en-US" altLang="ko-KR" sz="2000" b="1" baseline="0" dirty="0">
                <a:solidFill>
                  <a:srgbClr val="B11E1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Lab Seminar</a:t>
            </a:r>
            <a:endParaRPr lang="ko-KR" altLang="en-US" sz="2000" b="1" dirty="0">
              <a:solidFill>
                <a:srgbClr val="B11E1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86818" y="6101105"/>
            <a:ext cx="826343" cy="712365"/>
          </a:xfrm>
          <a:prstGeom prst="rect">
            <a:avLst/>
          </a:prstGeom>
        </p:spPr>
      </p:pic>
      <p:sp>
        <p:nvSpPr>
          <p:cNvPr id="10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2418491" y="4652961"/>
            <a:ext cx="4265744" cy="432269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(Date)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755469" y="1700760"/>
            <a:ext cx="7632000" cy="714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755469" y="3140960"/>
            <a:ext cx="7632000" cy="714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793488" y="1772198"/>
            <a:ext cx="7557025" cy="1403914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lvl1pPr marL="342900" marR="0" indent="-342900" algn="l" defTabSz="914400" rtl="0" eaLnBrk="0" fontAlgn="base" latinLnBrk="1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1">
                <a:solidFill>
                  <a:srgbClr val="033D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(Section title)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93489" y="3573020"/>
            <a:ext cx="7557024" cy="165623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33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5370" y="57150"/>
            <a:ext cx="8919715" cy="72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(Title)</a:t>
            </a:r>
          </a:p>
        </p:txBody>
      </p:sp>
    </p:spTree>
    <p:extLst>
      <p:ext uri="{BB962C8B-B14F-4D97-AF65-F5344CB8AC3E}">
        <p14:creationId xmlns:p14="http://schemas.microsoft.com/office/powerpoint/2010/main" val="367629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제목 +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395420" y="980660"/>
            <a:ext cx="8353160" cy="5688790"/>
          </a:xfrm>
          <a:prstGeom prst="rect">
            <a:avLst/>
          </a:prstGeom>
        </p:spPr>
        <p:txBody>
          <a:bodyPr/>
          <a:lstStyle>
            <a:lvl1pPr marL="360000" indent="-360000" algn="l" latinLnBrk="0"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720000" indent="-180000" algn="l" latinLnBrk="0">
              <a:spcBef>
                <a:spcPts val="600"/>
              </a:spcBef>
              <a:buFont typeface="Times New Roman" pitchFamily="18" charset="0"/>
              <a:buChar char="-"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2pPr>
            <a:lvl3pPr marL="1143000" indent="-228600" algn="l" latinLnBrk="0">
              <a:buFont typeface="Arial" panose="020B0604020202020204" pitchFamily="34" charset="0"/>
              <a:buChar char="•"/>
              <a:defRPr sz="1600" b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endParaRPr lang="ko-KR" altLang="en-US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5370" y="57150"/>
            <a:ext cx="8919715" cy="72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(Title)</a:t>
            </a:r>
          </a:p>
        </p:txBody>
      </p:sp>
    </p:spTree>
    <p:extLst>
      <p:ext uri="{BB962C8B-B14F-4D97-AF65-F5344CB8AC3E}">
        <p14:creationId xmlns:p14="http://schemas.microsoft.com/office/powerpoint/2010/main" val="17916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836640"/>
          </a:xfrm>
          <a:prstGeom prst="rect">
            <a:avLst/>
          </a:prstGeom>
          <a:solidFill>
            <a:srgbClr val="033D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6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370" y="57150"/>
            <a:ext cx="8919715" cy="72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(Title)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838200" y="1447800"/>
            <a:ext cx="7367588" cy="42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sz="24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772525" y="6545263"/>
            <a:ext cx="390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 eaLnBrk="0" latinLnBrk="0" hangingPunct="0">
              <a:spcBef>
                <a:spcPct val="0"/>
              </a:spcBef>
              <a:buFontTx/>
              <a:buNone/>
            </a:pPr>
            <a:fld id="{38D00567-43C2-45A2-9ADE-63DFA1B962D3}" type="slidenum">
              <a:rPr lang="en-US" altLang="ko-KR" sz="1400" smtClean="0">
                <a:solidFill>
                  <a:srgbClr val="000000"/>
                </a:solidFill>
                <a:ea typeface="굴림체" pitchFamily="49" charset="-127"/>
              </a:rPr>
              <a:pPr algn="r" eaLnBrk="0" latinLnBrk="0" hangingPunct="0">
                <a:spcBef>
                  <a:spcPct val="0"/>
                </a:spcBef>
                <a:buFontTx/>
                <a:buNone/>
              </a:pPr>
              <a:t>‹#›</a:t>
            </a:fld>
            <a:endParaRPr lang="en-US" altLang="ko-KR" sz="1400" dirty="0">
              <a:solidFill>
                <a:srgbClr val="000000"/>
              </a:solidFill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3" r:id="rId2"/>
    <p:sldLayoutId id="2147484007" r:id="rId3"/>
    <p:sldLayoutId id="2147484011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panose="020B0604020202020204" pitchFamily="34" charset="0"/>
          <a:ea typeface="맑은 고딕" pitchFamily="50" charset="-127"/>
          <a:cs typeface="Arial" panose="020B060402020202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500" dirty="0"/>
              <a:t>A</a:t>
            </a:r>
            <a:r>
              <a:rPr lang="ko-KR" altLang="en-US" sz="2500" dirty="0"/>
              <a:t> </a:t>
            </a:r>
            <a:r>
              <a:rPr lang="en-US" altLang="ko-KR" sz="2500" dirty="0"/>
              <a:t>distributional</a:t>
            </a:r>
            <a:r>
              <a:rPr lang="ko-KR" altLang="en-US" sz="2500" dirty="0"/>
              <a:t> </a:t>
            </a:r>
            <a:r>
              <a:rPr lang="en-US" altLang="ko-KR" sz="2500" dirty="0"/>
              <a:t>Perspective on Reinforcement Learning</a:t>
            </a:r>
            <a:endParaRPr lang="ko-KR" altLang="en-US" sz="25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2367118" y="3928053"/>
            <a:ext cx="4265744" cy="432269"/>
          </a:xfrm>
        </p:spPr>
        <p:txBody>
          <a:bodyPr/>
          <a:lstStyle/>
          <a:p>
            <a:r>
              <a:rPr lang="en-US" altLang="ko-KR" sz="1500" dirty="0"/>
              <a:t>Marc </a:t>
            </a:r>
            <a:r>
              <a:rPr lang="en-US" altLang="ko-KR" sz="1500" dirty="0" err="1"/>
              <a:t>G.Bellemare</a:t>
            </a:r>
            <a:r>
              <a:rPr lang="en-US" altLang="ko-KR" sz="1500" dirty="0"/>
              <a:t>, Will Dabney, Remi </a:t>
            </a:r>
            <a:r>
              <a:rPr lang="en-US" altLang="ko-KR" sz="1500" dirty="0" err="1"/>
              <a:t>Munos</a:t>
            </a:r>
            <a:endParaRPr lang="en-US" altLang="ko-KR" sz="1500" dirty="0"/>
          </a:p>
          <a:p>
            <a:r>
              <a:rPr lang="en-US" altLang="ko-KR" sz="1500" dirty="0"/>
              <a:t>Deep Mind</a:t>
            </a:r>
            <a:endParaRPr lang="ko-KR" altLang="en-US" sz="15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>
          <a:xfrm>
            <a:off x="2367118" y="4941001"/>
            <a:ext cx="4265744" cy="432269"/>
          </a:xfrm>
        </p:spPr>
        <p:txBody>
          <a:bodyPr/>
          <a:lstStyle/>
          <a:p>
            <a:r>
              <a:rPr lang="en-US" altLang="ko-KR" dirty="0"/>
              <a:t>PMLR 2017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CB48C-CB0B-4106-9EC4-F13D9CE68B11}"/>
              </a:ext>
            </a:extLst>
          </p:cNvPr>
          <p:cNvSpPr txBox="1"/>
          <p:nvPr/>
        </p:nvSpPr>
        <p:spPr>
          <a:xfrm>
            <a:off x="4499990" y="5057396"/>
            <a:ext cx="3600500" cy="66941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>
              <a:buNone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2019.05.04</a:t>
            </a:r>
          </a:p>
          <a:p>
            <a:pPr algn="r">
              <a:buNone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Presented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by Soo-Han Kang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6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 논문에서는 </a:t>
                </a:r>
                <a:r>
                  <a:rPr lang="en-US" altLang="ko-KR" dirty="0"/>
                  <a:t>Distributional</a:t>
                </a:r>
                <a:r>
                  <a:rPr lang="ko-KR" altLang="en-US" dirty="0"/>
                  <a:t>을 표현하기 위해 </a:t>
                </a:r>
                <a:r>
                  <a:rPr lang="en-US" altLang="ko-KR" dirty="0"/>
                  <a:t>support(N)</a:t>
                </a:r>
                <a:r>
                  <a:rPr lang="ko-KR" altLang="en-US" dirty="0"/>
                  <a:t>라는 파라미터를 사용</a:t>
                </a:r>
                <a:r>
                  <a:rPr lang="en-US" altLang="ko-KR" dirty="0"/>
                  <a:t>(z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atom</a:t>
                </a:r>
                <a:r>
                  <a:rPr lang="ko-KR" altLang="en-US" dirty="0"/>
                  <a:t>이라 표현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:0≤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이러한 </a:t>
                </a:r>
                <a:r>
                  <a:rPr lang="en-US" altLang="ko-KR" dirty="0"/>
                  <a:t>atom</a:t>
                </a:r>
                <a:r>
                  <a:rPr lang="ko-KR" altLang="en-US" dirty="0"/>
                  <a:t>은 어떤 의미에서 분포에 대한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표준적인 결과＂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657" t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Parametric Distribution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6E1C71-5692-4B07-B281-F8271BCAB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121" y="4149100"/>
            <a:ext cx="4425757" cy="1584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29DCE9-275A-4065-97B2-ADDDD5662B5B}"/>
                  </a:ext>
                </a:extLst>
              </p:cNvPr>
              <p:cNvSpPr txBox="1"/>
              <p:nvPr/>
            </p:nvSpPr>
            <p:spPr>
              <a:xfrm>
                <a:off x="2699740" y="5564043"/>
                <a:ext cx="3872107" cy="33855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55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55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55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4  </m:t>
                          </m:r>
                        </m:sub>
                      </m:sSub>
                      <m:r>
                        <a:rPr lang="en-US" altLang="ko-KR" sz="155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155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55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sz="155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sz="155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sz="155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5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 sz="15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29DCE9-275A-4065-97B2-ADDDD56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40" y="5564043"/>
                <a:ext cx="387210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7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하지만 이렇게 </a:t>
                </a:r>
                <a:r>
                  <a:rPr lang="en-US" altLang="ko-KR" dirty="0"/>
                  <a:t>Discrete </a:t>
                </a:r>
                <a:r>
                  <a:rPr lang="ko-KR" altLang="en-US" dirty="0"/>
                  <a:t>분포를 사용하면 문제가 발생</a:t>
                </a:r>
                <a:endParaRPr lang="en-US" altLang="ko-KR" dirty="0"/>
              </a:p>
              <a:p>
                <a:r>
                  <a:rPr lang="en-US" altLang="ko-KR" dirty="0"/>
                  <a:t>Bellman Update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Support</a:t>
                </a:r>
                <a:r>
                  <a:rPr lang="ko-KR" altLang="en-US" dirty="0"/>
                  <a:t>가 불일치</a:t>
                </a:r>
                <a:endParaRPr lang="en-US" altLang="ko-KR" dirty="0"/>
              </a:p>
              <a:p>
                <a:r>
                  <a:rPr lang="ko-KR" altLang="en-US" dirty="0"/>
                  <a:t>여기서 </a:t>
                </a:r>
                <a:r>
                  <a:rPr lang="en-US" altLang="ko-KR" dirty="0"/>
                  <a:t>Section 3</a:t>
                </a:r>
                <a:r>
                  <a:rPr lang="ko-KR" altLang="en-US" dirty="0"/>
                  <a:t>의 분석을 토대로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Wasserstein Metric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Minimize</a:t>
                </a:r>
                <a:r>
                  <a:rPr lang="ko-KR" altLang="en-US" dirty="0"/>
                  <a:t>하는 것이 매우 </a:t>
                </a:r>
                <a:r>
                  <a:rPr lang="en-US" altLang="ko-KR" dirty="0"/>
                  <a:t>Natural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하지만 두번째 문제가 발생</a:t>
                </a:r>
                <a:endParaRPr lang="en-US" altLang="ko-KR" dirty="0"/>
              </a:p>
              <a:p>
                <a:r>
                  <a:rPr lang="en-US" altLang="ko-KR" dirty="0"/>
                  <a:t>Wasserstein Loss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Sample transition</a:t>
                </a:r>
                <a:r>
                  <a:rPr lang="ko-KR" altLang="en-US" dirty="0"/>
                  <a:t>에서 사용할 수가 없음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대신에 </a:t>
                </a:r>
                <a:r>
                  <a:rPr lang="en-US" altLang="ko-KR" dirty="0"/>
                  <a:t>sample Bellman Update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Support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Projection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657" t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Projected Bellman Update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1C8FA5-3159-44C8-A3A5-60F976C3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50" y="4368503"/>
            <a:ext cx="5040700" cy="24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2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이러한 </a:t>
                </a:r>
                <a:r>
                  <a:rPr lang="en-US" altLang="ko-KR" dirty="0"/>
                  <a:t>Projection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Bellman Update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Multi Class Classification</a:t>
                </a:r>
                <a:r>
                  <a:rPr lang="ko-KR" altLang="en-US" dirty="0"/>
                  <a:t>으로 감소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𝐺𝑟𝑒𝑒𝑑𝑦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𝑃𝑜𝑙𝑖𝑐𝑦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𝑎𝑡𝑜𝑚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𝑐𝑜𝑚𝑝𝑜𝑛𝑒𝑛𝑡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𝑝𝑟𝑜𝑗𝑒𝑐𝑡𝑒𝑑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Φ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[1−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acc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nary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657" t="-643" r="-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Projected Bellman Update</a:t>
            </a:r>
          </a:p>
        </p:txBody>
      </p:sp>
    </p:spTree>
    <p:extLst>
      <p:ext uri="{BB962C8B-B14F-4D97-AF65-F5344CB8AC3E}">
        <p14:creationId xmlns:p14="http://schemas.microsoft.com/office/powerpoint/2010/main" val="108543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508FC4-AEE2-49D1-B850-827B4EB171B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290357" y="1340710"/>
            <a:ext cx="6409740" cy="51127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Projected Bellman Update</a:t>
            </a:r>
          </a:p>
        </p:txBody>
      </p:sp>
    </p:spTree>
    <p:extLst>
      <p:ext uri="{BB962C8B-B14F-4D97-AF65-F5344CB8AC3E}">
        <p14:creationId xmlns:p14="http://schemas.microsoft.com/office/powerpoint/2010/main" val="336921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94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A211F6-5842-4E61-A7CC-FFDF260ECA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7430" y="1936404"/>
            <a:ext cx="7639050" cy="27051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6B2713-8FDC-4951-A6CF-06D2DB473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8" y="4921596"/>
            <a:ext cx="8633677" cy="14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추후에 </a:t>
            </a:r>
            <a:r>
              <a:rPr lang="en-US" altLang="ko-KR" dirty="0"/>
              <a:t>Wasserstein Loss</a:t>
            </a:r>
            <a:r>
              <a:rPr lang="ko-KR" altLang="en-US" dirty="0"/>
              <a:t>를 사용함으로 </a:t>
            </a:r>
            <a:r>
              <a:rPr lang="en-US" altLang="ko-KR" dirty="0"/>
              <a:t>QR-DQN -&gt; IQN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</p:txBody>
      </p:sp>
      <p:pic>
        <p:nvPicPr>
          <p:cNvPr id="1028" name="Picture 4" descr="Network">
            <a:extLst>
              <a:ext uri="{FF2B5EF4-FFF2-40B4-BE49-F238E27FC236}">
                <a16:creationId xmlns:a16="http://schemas.microsoft.com/office/drawing/2014/main" id="{6F29E290-E520-42BB-A35C-F5D5961B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6593"/>
            <a:ext cx="9144000" cy="339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tributional RL">
            <a:extLst>
              <a:ext uri="{FF2B5EF4-FFF2-40B4-BE49-F238E27FC236}">
                <a16:creationId xmlns:a16="http://schemas.microsoft.com/office/drawing/2014/main" id="{2FAC92C4-0648-4938-98A4-5654B8422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227" y="1423202"/>
            <a:ext cx="45720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39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</p:txBody>
      </p:sp>
      <p:pic>
        <p:nvPicPr>
          <p:cNvPr id="2050" name="Picture 2" descr="Projection1">
            <a:extLst>
              <a:ext uri="{FF2B5EF4-FFF2-40B4-BE49-F238E27FC236}">
                <a16:creationId xmlns:a16="http://schemas.microsoft.com/office/drawing/2014/main" id="{986612AA-A628-4339-8050-3B955E7338D5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5" y="908650"/>
            <a:ext cx="8353425" cy="362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ion2">
            <a:extLst>
              <a:ext uri="{FF2B5EF4-FFF2-40B4-BE49-F238E27FC236}">
                <a16:creationId xmlns:a16="http://schemas.microsoft.com/office/drawing/2014/main" id="{115B3683-C78B-429A-A97A-5C303AB0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05" y="4665837"/>
            <a:ext cx="2808390" cy="21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98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1ED956-D2B6-41A0-8488-4975AF5274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Projection2">
            <a:extLst>
              <a:ext uri="{FF2B5EF4-FFF2-40B4-BE49-F238E27FC236}">
                <a16:creationId xmlns:a16="http://schemas.microsoft.com/office/drawing/2014/main" id="{FF8EEABE-5965-4733-9428-4E9E44712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4963"/>
            <a:ext cx="9144000" cy="36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56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1ED956-D2B6-41A0-8488-4975AF5274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algorithm">
            <a:extLst>
              <a:ext uri="{FF2B5EF4-FFF2-40B4-BE49-F238E27FC236}">
                <a16:creationId xmlns:a16="http://schemas.microsoft.com/office/drawing/2014/main" id="{47CD44E8-0972-4EAE-8072-FF3A4635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4497"/>
            <a:ext cx="9144000" cy="33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4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sz="2400" dirty="0"/>
              <a:t>Summary</a:t>
            </a:r>
          </a:p>
          <a:p>
            <a:r>
              <a:rPr lang="en-US" altLang="ko-KR" sz="2400" dirty="0"/>
              <a:t>Motivation</a:t>
            </a:r>
          </a:p>
          <a:p>
            <a:r>
              <a:rPr lang="en-US" altLang="ko-KR" sz="2400" dirty="0"/>
              <a:t>Main Method</a:t>
            </a:r>
          </a:p>
          <a:p>
            <a:r>
              <a:rPr lang="en-US" altLang="ko-KR" sz="2400" dirty="0"/>
              <a:t>Result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61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2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RL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/>
                  <a:t>Value Function</a:t>
                </a:r>
                <a:r>
                  <a:rPr lang="ko-KR" altLang="en-US" sz="2400" dirty="0"/>
                  <a:t>이 </a:t>
                </a:r>
                <a:r>
                  <a:rPr lang="en-US" altLang="ko-KR" sz="2400" dirty="0"/>
                  <a:t>Expectation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2400" dirty="0"/>
              </a:p>
              <a:p>
                <a:r>
                  <a:rPr lang="en-US" altLang="ko-KR" sz="2400" dirty="0"/>
                  <a:t>Bellman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𝐸𝑅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𝐸𝑄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en-US" altLang="ko-KR" sz="2400" dirty="0"/>
                  <a:t>Value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Function</a:t>
                </a:r>
                <a:r>
                  <a:rPr lang="ko-KR" altLang="en-US" sz="2400" dirty="0"/>
                  <a:t>을 </a:t>
                </a:r>
                <a:r>
                  <a:rPr lang="en-US" altLang="ko-KR" sz="2400" dirty="0"/>
                  <a:t>Distributional Perspective</a:t>
                </a:r>
                <a:r>
                  <a:rPr lang="ko-KR" altLang="en-US" sz="2400" dirty="0"/>
                  <a:t>로 보자</a:t>
                </a:r>
                <a:r>
                  <a:rPr lang="en-US" altLang="ko-KR" sz="2400" dirty="0"/>
                  <a:t>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  <a:p>
                <a:r>
                  <a:rPr lang="en-US" altLang="ko-KR" sz="2400" dirty="0"/>
                  <a:t>Bellman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ko-KR" altLang="en-US" sz="2400" dirty="0"/>
                  <a:t>이렇게 </a:t>
                </a:r>
                <a:r>
                  <a:rPr lang="en-US" altLang="ko-KR" sz="2400" dirty="0"/>
                  <a:t>Bellman Equation</a:t>
                </a:r>
                <a:r>
                  <a:rPr lang="ko-KR" altLang="en-US" sz="2400" dirty="0"/>
                  <a:t>으로 표현가능 하면</a:t>
                </a:r>
                <a:r>
                  <a:rPr lang="en-US" altLang="ko-KR" sz="2400" dirty="0"/>
                  <a:t>, Q-Learning </a:t>
                </a:r>
                <a:r>
                  <a:rPr lang="ko-KR" altLang="en-US" sz="2400" dirty="0"/>
                  <a:t>이나</a:t>
                </a:r>
                <a:r>
                  <a:rPr lang="en-US" altLang="ko-KR" sz="2400" dirty="0"/>
                  <a:t> </a:t>
                </a:r>
                <a:r>
                  <a:rPr lang="en-US" altLang="ko-KR" sz="2400" dirty="0" err="1"/>
                  <a:t>Sarsa</a:t>
                </a:r>
                <a:r>
                  <a:rPr lang="ko-KR" altLang="en-US" sz="2400" dirty="0"/>
                  <a:t>를 사용할 수 있겠다</a:t>
                </a:r>
                <a:r>
                  <a:rPr lang="en-US" altLang="ko-KR" sz="2400" dirty="0"/>
                  <a:t>!</a:t>
                </a:r>
              </a:p>
              <a:p>
                <a:endParaRPr lang="en-US" altLang="ko-KR" sz="24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022" t="-857" r="-730" b="-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98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5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RL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/>
                  <a:t>Value Function</a:t>
                </a:r>
                <a:r>
                  <a:rPr lang="ko-KR" altLang="en-US" sz="2400" dirty="0"/>
                  <a:t>이 </a:t>
                </a:r>
                <a:r>
                  <a:rPr lang="en-US" altLang="ko-KR" sz="2400" dirty="0"/>
                  <a:t>Expectation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 Distributional Perspective RL</a:t>
                </a:r>
                <a:r>
                  <a:rPr lang="ko-KR" altLang="en-US" sz="2400" dirty="0"/>
                  <a:t>이 존재 하였으나</a:t>
                </a:r>
                <a:r>
                  <a:rPr lang="en-US" altLang="ko-KR" sz="2400" dirty="0"/>
                  <a:t>, </a:t>
                </a:r>
              </a:p>
              <a:p>
                <a:pPr lvl="1"/>
                <a:r>
                  <a:rPr lang="en-US" altLang="ko-KR" sz="2200" dirty="0"/>
                  <a:t>To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model parametric uncertainty</a:t>
                </a:r>
              </a:p>
              <a:p>
                <a:pPr lvl="1"/>
                <a:r>
                  <a:rPr lang="en-US" altLang="ko-KR" sz="2200" dirty="0"/>
                  <a:t>To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design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risk-sensitive algorithms</a:t>
                </a:r>
              </a:p>
              <a:p>
                <a:pPr lvl="1"/>
                <a:r>
                  <a:rPr lang="en-US" altLang="ko-KR" sz="2200" dirty="0"/>
                  <a:t>Theoretical analysis</a:t>
                </a:r>
              </a:p>
              <a:p>
                <a:pPr lvl="1"/>
                <a:endParaRPr lang="en-US" altLang="ko-KR" sz="2200" dirty="0"/>
              </a:p>
              <a:p>
                <a:r>
                  <a:rPr lang="ko-KR" altLang="en-US" sz="2400" dirty="0"/>
                  <a:t>이 논문은 이렇게 한 측면으로의 </a:t>
                </a:r>
                <a:r>
                  <a:rPr lang="en-US" altLang="ko-KR" sz="2400" dirty="0"/>
                  <a:t>Distributional Perspective RL</a:t>
                </a:r>
                <a:r>
                  <a:rPr lang="ko-KR" altLang="en-US" sz="2400" dirty="0"/>
                  <a:t>이 아닌 </a:t>
                </a:r>
                <a:r>
                  <a:rPr lang="en-US" altLang="ko-KR" sz="2400" dirty="0"/>
                  <a:t>Value Distribution</a:t>
                </a:r>
                <a:r>
                  <a:rPr lang="ko-KR" altLang="en-US" sz="2400" dirty="0"/>
                  <a:t>을 사용</a:t>
                </a:r>
                <a:endParaRPr lang="en-US" altLang="ko-KR" sz="2400" dirty="0"/>
              </a:p>
              <a:p>
                <a:endParaRPr lang="en-US" altLang="ko-KR" sz="24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022" t="-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95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sz="1800" dirty="0"/>
              <a:t>Contraction of the policy evaluation Bellman Operator</a:t>
            </a:r>
          </a:p>
          <a:p>
            <a:pPr lvl="1"/>
            <a:r>
              <a:rPr lang="en-US" altLang="ko-KR" dirty="0" err="1"/>
              <a:t>Rosler</a:t>
            </a:r>
            <a:r>
              <a:rPr lang="en-US" altLang="ko-KR" dirty="0"/>
              <a:t>(1992)</a:t>
            </a:r>
            <a:r>
              <a:rPr lang="ko-KR" altLang="en-US" dirty="0"/>
              <a:t>의 연구를 바탕으로 </a:t>
            </a:r>
            <a:r>
              <a:rPr lang="en-US" altLang="ko-KR" dirty="0"/>
              <a:t>Fixed Policy</a:t>
            </a:r>
            <a:r>
              <a:rPr lang="ko-KR" altLang="en-US" dirty="0"/>
              <a:t>에서</a:t>
            </a:r>
            <a:r>
              <a:rPr lang="en-US" altLang="ko-KR" dirty="0"/>
              <a:t>, Value Distribution</a:t>
            </a:r>
            <a:r>
              <a:rPr lang="ko-KR" altLang="en-US" dirty="0"/>
              <a:t>에 대한 </a:t>
            </a:r>
            <a:r>
              <a:rPr lang="en-US" altLang="ko-KR" dirty="0"/>
              <a:t>Bellman</a:t>
            </a:r>
            <a:r>
              <a:rPr lang="ko-KR" altLang="en-US" dirty="0"/>
              <a:t> </a:t>
            </a:r>
            <a:r>
              <a:rPr lang="en-US" altLang="ko-KR" dirty="0"/>
              <a:t>Operator</a:t>
            </a:r>
            <a:r>
              <a:rPr lang="ko-KR" altLang="en-US" dirty="0"/>
              <a:t>의 </a:t>
            </a:r>
            <a:r>
              <a:rPr lang="en-US" altLang="ko-KR" dirty="0"/>
              <a:t>Contraction</a:t>
            </a:r>
            <a:r>
              <a:rPr lang="ko-KR" altLang="en-US" dirty="0"/>
              <a:t>은 </a:t>
            </a:r>
            <a:r>
              <a:rPr lang="en-US" altLang="ko-KR" dirty="0"/>
              <a:t>Wasserstein Metric</a:t>
            </a:r>
            <a:r>
              <a:rPr lang="ko-KR" altLang="en-US" dirty="0"/>
              <a:t>을 최대화 하는 것</a:t>
            </a:r>
            <a:endParaRPr lang="en-US" altLang="ko-KR" dirty="0"/>
          </a:p>
          <a:p>
            <a:endParaRPr lang="en-US" altLang="ko-KR" sz="1800" dirty="0"/>
          </a:p>
          <a:p>
            <a:r>
              <a:rPr lang="en-US" altLang="ko-KR" sz="1800" dirty="0"/>
              <a:t>Instability in the control setting</a:t>
            </a:r>
          </a:p>
          <a:p>
            <a:pPr lvl="1"/>
            <a:r>
              <a:rPr lang="en-US" altLang="ko-KR" dirty="0"/>
              <a:t>Distributional Bellman Optimality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  <a:r>
              <a:rPr lang="ko-KR" altLang="en-US" dirty="0"/>
              <a:t>에서의 </a:t>
            </a:r>
            <a:r>
              <a:rPr lang="en-US" altLang="ko-KR" dirty="0"/>
              <a:t>Instability</a:t>
            </a:r>
            <a:r>
              <a:rPr lang="ko-KR" altLang="en-US" dirty="0"/>
              <a:t>를 증명</a:t>
            </a:r>
            <a:endParaRPr lang="en-US" altLang="ko-KR" dirty="0"/>
          </a:p>
          <a:p>
            <a:pPr lvl="1"/>
            <a:r>
              <a:rPr lang="en-US" altLang="ko-KR" dirty="0"/>
              <a:t>Expectation value</a:t>
            </a:r>
            <a:r>
              <a:rPr lang="ko-KR" altLang="en-US" dirty="0"/>
              <a:t>로 </a:t>
            </a:r>
            <a:r>
              <a:rPr lang="en-US" altLang="ko-KR" dirty="0"/>
              <a:t>optimality operator</a:t>
            </a:r>
            <a:r>
              <a:rPr lang="ko-KR" altLang="en-US" dirty="0"/>
              <a:t>를 축약 하였을 때</a:t>
            </a:r>
            <a:r>
              <a:rPr lang="en-US" altLang="ko-KR" dirty="0"/>
              <a:t>, Distribution</a:t>
            </a:r>
            <a:r>
              <a:rPr lang="ko-KR" altLang="en-US" dirty="0"/>
              <a:t>에 대한 </a:t>
            </a:r>
            <a:r>
              <a:rPr lang="en-US" altLang="ko-KR" dirty="0"/>
              <a:t>metric</a:t>
            </a:r>
            <a:r>
              <a:rPr lang="ko-KR" altLang="en-US" dirty="0"/>
              <a:t>의 축약이 아님</a:t>
            </a:r>
            <a:endParaRPr lang="en-US" altLang="ko-KR" dirty="0"/>
          </a:p>
          <a:p>
            <a:endParaRPr lang="en-US" altLang="ko-KR" sz="1800" dirty="0"/>
          </a:p>
          <a:p>
            <a:r>
              <a:rPr lang="en-US" altLang="ko-KR" sz="1800" dirty="0"/>
              <a:t>Better Approximations</a:t>
            </a:r>
          </a:p>
          <a:p>
            <a:pPr lvl="1"/>
            <a:r>
              <a:rPr lang="ko-KR" altLang="en-US" dirty="0"/>
              <a:t>알고리즘 관점으로 볼 때 </a:t>
            </a:r>
            <a:r>
              <a:rPr lang="en-US" altLang="ko-KR" dirty="0"/>
              <a:t>Expectation </a:t>
            </a:r>
            <a:r>
              <a:rPr lang="ko-KR" altLang="en-US" dirty="0"/>
              <a:t>근사를 할 때보다 </a:t>
            </a:r>
            <a:r>
              <a:rPr lang="en-US" altLang="ko-KR" dirty="0"/>
              <a:t>Distribution</a:t>
            </a:r>
            <a:r>
              <a:rPr lang="ko-KR" altLang="en-US" dirty="0"/>
              <a:t>을 근사 할 때 많은 이점</a:t>
            </a:r>
            <a:endParaRPr lang="en-US" altLang="ko-KR" dirty="0"/>
          </a:p>
          <a:p>
            <a:pPr lvl="1"/>
            <a:r>
              <a:rPr lang="en-US" altLang="ko-KR" dirty="0"/>
              <a:t>Distributional </a:t>
            </a:r>
            <a:r>
              <a:rPr lang="ko-KR" altLang="en-US" dirty="0"/>
              <a:t>관점에서는 </a:t>
            </a:r>
            <a:r>
              <a:rPr lang="en-US" altLang="ko-KR" dirty="0"/>
              <a:t>Value</a:t>
            </a:r>
            <a:r>
              <a:rPr lang="ko-KR" altLang="en-US" dirty="0"/>
              <a:t>의 </a:t>
            </a:r>
            <a:r>
              <a:rPr lang="en-US" altLang="ko-KR" dirty="0"/>
              <a:t>Multimodality</a:t>
            </a:r>
            <a:r>
              <a:rPr lang="ko-KR" altLang="en-US" dirty="0"/>
              <a:t>를 보존</a:t>
            </a:r>
            <a:r>
              <a:rPr lang="en-US" altLang="ko-KR" dirty="0"/>
              <a:t>(</a:t>
            </a:r>
            <a:r>
              <a:rPr lang="ko-KR" altLang="en-US" dirty="0"/>
              <a:t>안정적인 학습을 한다고 믿음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Nonstationary Policy</a:t>
            </a:r>
            <a:r>
              <a:rPr lang="ko-KR" altLang="en-US" dirty="0"/>
              <a:t>에 대한 학습효과를 완화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78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Main Method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86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altLang="ko-KR" b="0" dirty="0">
                    <a:latin typeface="Cambria Math" panose="02040503050406030204" pitchFamily="18" charset="0"/>
                  </a:rPr>
                  <a:t>Bellman Optima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lity Equation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은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unique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한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Fixed Point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Q*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 존재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ko-KR" altLang="en-US" b="0" dirty="0">
                    <a:latin typeface="Cambria Math" panose="02040503050406030204" pitchFamily="18" charset="0"/>
                  </a:rPr>
                  <a:t>이러한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Bellman Equation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Contraction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을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Bellman Operator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로 표현 가능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𝐸𝑅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𝐸𝑄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𝐸𝑅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Pre>
                        <m:sPre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`∈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sPre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Our first aim is to gain an understanding of the theoretical </a:t>
                </a:r>
                <a:r>
                  <a:rPr lang="en-US" altLang="ko-KR" dirty="0" err="1"/>
                  <a:t>behaviour</a:t>
                </a:r>
                <a:r>
                  <a:rPr lang="en-US" altLang="ko-KR" dirty="0"/>
                  <a:t> of the distributional analogues of the Bellman operators, in particular in the less well-understood control setting. The reader strictly interested in the algorithmic contribution may choose to skip this section.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</a:t>
                </a:r>
                <a:r>
                  <a:rPr lang="ko-KR" altLang="en-US" dirty="0"/>
                  <a:t>장 내용은 우리가 기존에 사용했던 </a:t>
                </a:r>
                <a:r>
                  <a:rPr lang="en-US" altLang="ko-KR" dirty="0"/>
                  <a:t>Q-Value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Bellman Equation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Distribution Value</a:t>
                </a:r>
                <a:r>
                  <a:rPr lang="ko-KR" altLang="en-US" dirty="0"/>
                  <a:t>인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Q-Value</a:t>
                </a:r>
                <a:r>
                  <a:rPr lang="ko-KR" altLang="en-US" dirty="0"/>
                  <a:t>대신 사용할 수 있음을 증명하는 파트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657" t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875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0"/>
  <p:tag name="EMBEDFONTS" val="0"/>
  <p:tag name="USEBOLDAMS" val="0"/>
  <p:tag name="DEFAULTDISPLAYSOURCE" val="\documentclass{slides}\pagestyle{empty}&#10;\usepackage{amsmath}&#10;\begin{document}&#10;\begin{equation*}&#10;&#10;\end{equation*}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FONTSIZE" val="10"/>
  <p:tag name="DEFAULTWORDWRAP" val="0"/>
  <p:tag name="DEFAULTWIDTH" val="348"/>
  <p:tag name="DEFAULTHEIGHT" val="250"/>
</p:tagLst>
</file>

<file path=ppt/theme/theme1.xml><?xml version="1.0" encoding="utf-8"?>
<a:theme xmlns:a="http://schemas.openxmlformats.org/drawingml/2006/main" name="RIT Lab, Dept. of EECS, KAIST (학위논문)">
  <a:themeElements>
    <a:clrScheme name="RIT Lab, Dept. of EECS, KAI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IT Lab, Dept. of EECS, KAIST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None/>
          <a:tabLst/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 anchorCtr="0">
        <a:spAutoFit/>
      </a:bodyPr>
      <a:lstStyle>
        <a:defPPr>
          <a:buNone/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RIT Lab, Dept. of EECS, KAI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T Lab, Dept. of EECS, KAIS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Phd_proposal_2004_11_29_발표용5</Template>
  <TotalTime>1457</TotalTime>
  <Words>553</Words>
  <Application>Microsoft Office PowerPoint</Application>
  <PresentationFormat>화면 슬라이드 쇼(4:3)</PresentationFormat>
  <Paragraphs>88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Arial Unicode MS</vt:lpstr>
      <vt:lpstr>굴림</vt:lpstr>
      <vt:lpstr>굴림체</vt:lpstr>
      <vt:lpstr>맑은 고딕</vt:lpstr>
      <vt:lpstr>Arial</vt:lpstr>
      <vt:lpstr>Cambria Math</vt:lpstr>
      <vt:lpstr>Times New Roman</vt:lpstr>
      <vt:lpstr>Wingdings</vt:lpstr>
      <vt:lpstr>RIT Lab, Dept. of EECS, KAIST (학위논문)</vt:lpstr>
      <vt:lpstr>PowerPoint 프레젠테이션</vt:lpstr>
      <vt:lpstr>Contents</vt:lpstr>
      <vt:lpstr>PowerPoint 프레젠테이션</vt:lpstr>
      <vt:lpstr>Summary</vt:lpstr>
      <vt:lpstr>PowerPoint 프레젠테이션</vt:lpstr>
      <vt:lpstr>Motivation</vt:lpstr>
      <vt:lpstr>Motivation</vt:lpstr>
      <vt:lpstr>PowerPoint 프레젠테이션</vt:lpstr>
      <vt:lpstr>Main Method</vt:lpstr>
      <vt:lpstr>Parametric Distribution</vt:lpstr>
      <vt:lpstr>Projected Bellman Update</vt:lpstr>
      <vt:lpstr>Projected Bellman Update</vt:lpstr>
      <vt:lpstr>Projected Bellman Update</vt:lpstr>
      <vt:lpstr>PowerPoint 프레젠테이션</vt:lpstr>
      <vt:lpstr>Result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jhhan</dc:creator>
  <cp:lastModifiedBy>hcir</cp:lastModifiedBy>
  <cp:revision>6120</cp:revision>
  <cp:lastPrinted>2017-06-24T09:27:58Z</cp:lastPrinted>
  <dcterms:created xsi:type="dcterms:W3CDTF">1601-01-01T00:00:00Z</dcterms:created>
  <dcterms:modified xsi:type="dcterms:W3CDTF">2019-05-04T03:10:19Z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