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60CB2-4D59-409B-B446-29DF2AE83FAA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F4F8-D3B7-408A-959C-192A6F9CF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2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D85AB-ED6A-4DD1-8E61-227B33A5CF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70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4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6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5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6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1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1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7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0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DF662-739D-40B2-B2A4-8A79FE59E6A2}" type="datetimeFigureOut">
              <a:rPr lang="ko-KR" altLang="en-US" smtClean="0"/>
              <a:t>2024. 5. 8.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6C97-BD6C-4F60-AD7B-D9CAC5F30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72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4.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장바구니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1688476" y="2228671"/>
            <a:ext cx="3191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주문건이 아무것도 없을 때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E17AB-7A92-E113-BBE8-E2743FF76C10}"/>
              </a:ext>
            </a:extLst>
          </p:cNvPr>
          <p:cNvSpPr txBox="1"/>
          <p:nvPr/>
        </p:nvSpPr>
        <p:spPr>
          <a:xfrm>
            <a:off x="6865030" y="2228670"/>
            <a:ext cx="2566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주문건이 추가됐을 때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565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4.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장바구니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1688476" y="2228671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선택 됐을 때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FB2A-D9FA-BFD1-2E5B-30954D82F53D}"/>
              </a:ext>
            </a:extLst>
          </p:cNvPr>
          <p:cNvSpPr txBox="1"/>
          <p:nvPr/>
        </p:nvSpPr>
        <p:spPr>
          <a:xfrm>
            <a:off x="7294619" y="2228670"/>
            <a:ext cx="2499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선택 이 해제 됐을 때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12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4.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장바구니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1688476" y="2228671"/>
            <a:ext cx="2425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상품이 있을 때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6FB2A-D9FA-BFD1-2E5B-30954D82F53D}"/>
              </a:ext>
            </a:extLst>
          </p:cNvPr>
          <p:cNvSpPr txBox="1"/>
          <p:nvPr/>
        </p:nvSpPr>
        <p:spPr>
          <a:xfrm>
            <a:off x="7294619" y="2228670"/>
            <a:ext cx="2648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장바구니 페이지 스샷</a:t>
            </a:r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삭제 버튼을 눌렀을 때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512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4.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장바구니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6407433" y="2685870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선택한 상품 주문했을 때 뜨는 팝업 스샷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선택한 상품에 대한 주문건만 </a:t>
            </a:r>
            <a:r>
              <a:rPr kumimoji="1" lang="ko-KR" altLang="en-US" dirty="0" err="1"/>
              <a:t>계산이되고</a:t>
            </a:r>
            <a:endParaRPr kumimoji="1" lang="en-US" altLang="ko-KR" dirty="0"/>
          </a:p>
          <a:p>
            <a:r>
              <a:rPr kumimoji="1" lang="ko-KR" altLang="en-US" dirty="0"/>
              <a:t>팝업창이 닫히며 </a:t>
            </a:r>
            <a:endParaRPr kumimoji="1" lang="en-US" altLang="ko-KR" dirty="0"/>
          </a:p>
          <a:p>
            <a:r>
              <a:rPr kumimoji="1" lang="ko-KR" altLang="en-US" dirty="0"/>
              <a:t>선택이 되지 않은 주문건만 리스트에 남는다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02BAD-0D78-1E60-6F29-F967DC603DCA}"/>
              </a:ext>
            </a:extLst>
          </p:cNvPr>
          <p:cNvSpPr txBox="1"/>
          <p:nvPr/>
        </p:nvSpPr>
        <p:spPr>
          <a:xfrm>
            <a:off x="975191" y="269890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선택한 상품 주문했을 때 테이블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373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4.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장바구니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6920747" y="2719926"/>
            <a:ext cx="492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전체 상품 주문했을 때 뜨는 팝업 스샷</a:t>
            </a:r>
            <a:endParaRPr kumimoji="1" lang="en-US" altLang="ko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닫기 버튼을 누르면 주문건이 삭제되고 </a:t>
            </a:r>
            <a:endParaRPr kumimoji="1" lang="en-US" altLang="ko-KR" dirty="0"/>
          </a:p>
          <a:p>
            <a:r>
              <a:rPr kumimoji="1" lang="ko-KR" altLang="en-US" dirty="0"/>
              <a:t>팝업이 닫히며</a:t>
            </a:r>
            <a:endParaRPr kumimoji="1" lang="en-US" altLang="ko-KR" dirty="0"/>
          </a:p>
          <a:p>
            <a:r>
              <a:rPr kumimoji="1" lang="ko-KR" altLang="en-US" dirty="0"/>
              <a:t>장바구니 리스트가 초기화된다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02BAD-0D78-1E60-6F29-F967DC603DCA}"/>
              </a:ext>
            </a:extLst>
          </p:cNvPr>
          <p:cNvSpPr txBox="1"/>
          <p:nvPr/>
        </p:nvSpPr>
        <p:spPr>
          <a:xfrm>
            <a:off x="975191" y="2698906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일부 선택 된 상품 주문했을 때 테이블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605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문제점 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02BAD-0D78-1E60-6F29-F967DC603DCA}"/>
              </a:ext>
            </a:extLst>
          </p:cNvPr>
          <p:cNvSpPr txBox="1"/>
          <p:nvPr/>
        </p:nvSpPr>
        <p:spPr>
          <a:xfrm>
            <a:off x="604157" y="1443841"/>
            <a:ext cx="117565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dirty="0"/>
              <a:t>인터넷 쇼핑몰을 구현하기엔 우리가 배운 </a:t>
            </a:r>
            <a:r>
              <a:rPr kumimoji="1" lang="en-US" altLang="ko-KR" dirty="0"/>
              <a:t>SWING</a:t>
            </a:r>
            <a:r>
              <a:rPr kumimoji="1" lang="ko-KR" altLang="en-US" dirty="0"/>
              <a:t> 관련 메서드의 범위가 너무 적었음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해결방법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필요한 메서드가 있을 때마다 웹에 관련 키워드를 검색해서 활용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자바 기초 문법에 대한 이해도가 부족함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3-1.</a:t>
            </a:r>
            <a:r>
              <a:rPr kumimoji="1" lang="ko-KR" altLang="en-US" dirty="0"/>
              <a:t> 해결방법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수업 녹화본과 자료들을 복습하면서 기능을 이해하고 활용함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Git</a:t>
            </a:r>
            <a:r>
              <a:rPr kumimoji="1" lang="ko-KR" altLang="en-US" dirty="0"/>
              <a:t> 시스템과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SourceTree</a:t>
            </a:r>
            <a:r>
              <a:rPr kumimoji="1" lang="ko-KR" altLang="en-US" dirty="0"/>
              <a:t> 툴을 사용해 형상관리를 진행하는 과정에서 어려움이 있었음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2-1.</a:t>
            </a:r>
            <a:r>
              <a:rPr kumimoji="1" lang="ko-KR" altLang="en-US" dirty="0"/>
              <a:t> 같은 파일을 동시에 수정하면 충돌 오류가 생김</a:t>
            </a:r>
            <a:endParaRPr kumimoji="1" lang="en-US" altLang="ko-KR" dirty="0"/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2-1.</a:t>
            </a:r>
            <a:r>
              <a:rPr kumimoji="1" lang="ko-KR" altLang="en-US" dirty="0"/>
              <a:t> 해결방법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충돌 오류가 생기면 해당 조원과 대면해서 비교하고 수정함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2-2.</a:t>
            </a:r>
            <a:r>
              <a:rPr kumimoji="1" lang="ko-KR" altLang="en-US" dirty="0"/>
              <a:t> 모든 인원이 </a:t>
            </a:r>
            <a:r>
              <a:rPr kumimoji="1" lang="en-US" altLang="ko-KR" dirty="0"/>
              <a:t>main</a:t>
            </a:r>
            <a:r>
              <a:rPr kumimoji="1" lang="ko-KR" altLang="en-US" dirty="0"/>
              <a:t>에서 작업을 진행해 </a:t>
            </a:r>
            <a:r>
              <a:rPr kumimoji="1" lang="ko-KR" altLang="en-US" dirty="0" err="1"/>
              <a:t>커밋을</a:t>
            </a:r>
            <a:r>
              <a:rPr kumimoji="1" lang="ko-KR" altLang="en-US" dirty="0"/>
              <a:t> 잘못하거나 </a:t>
            </a:r>
            <a:r>
              <a:rPr kumimoji="1" lang="ko-KR" altLang="en-US" dirty="0" err="1"/>
              <a:t>푸쉬를</a:t>
            </a:r>
            <a:r>
              <a:rPr kumimoji="1" lang="ko-KR" altLang="en-US" dirty="0"/>
              <a:t> 잘못한 경우 되돌아가지 못하는 오류 발생</a:t>
            </a:r>
            <a:endParaRPr kumimoji="1" lang="en-US" altLang="ko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2-2</a:t>
            </a:r>
            <a:r>
              <a:rPr kumimoji="1" lang="ko-KR" altLang="en-US" dirty="0"/>
              <a:t>해결방법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각 조원마다 </a:t>
            </a:r>
            <a:r>
              <a:rPr kumimoji="1" lang="ko-KR" altLang="en-US" dirty="0" err="1"/>
              <a:t>브랜치를</a:t>
            </a:r>
            <a:r>
              <a:rPr kumimoji="1" lang="ko-KR" altLang="en-US" dirty="0"/>
              <a:t> 나눠서 각자의 코드를 관리하고 팀장이 </a:t>
            </a:r>
            <a:r>
              <a:rPr kumimoji="1" lang="en-US" altLang="ko-KR" dirty="0"/>
              <a:t>main </a:t>
            </a:r>
            <a:r>
              <a:rPr kumimoji="1" lang="ko-KR" altLang="en-US" dirty="0" err="1"/>
              <a:t>브랜치에</a:t>
            </a:r>
            <a:r>
              <a:rPr kumimoji="1" lang="ko-KR" altLang="en-US" dirty="0"/>
              <a:t> 매일 정해진 시간에 병합 함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9498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 err="1">
                <a:solidFill>
                  <a:srgbClr val="204AA9"/>
                </a:solidFill>
                <a:latin typeface="+mj-ea"/>
                <a:ea typeface="+mj-ea"/>
              </a:rPr>
              <a:t>느낀점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 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02BAD-0D78-1E60-6F29-F967DC603DCA}"/>
              </a:ext>
            </a:extLst>
          </p:cNvPr>
          <p:cNvSpPr txBox="1"/>
          <p:nvPr/>
        </p:nvSpPr>
        <p:spPr>
          <a:xfrm>
            <a:off x="179614" y="1196678"/>
            <a:ext cx="11756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SWING </a:t>
            </a:r>
            <a:r>
              <a:rPr kumimoji="1" lang="ko-KR" altLang="en-US" dirty="0"/>
              <a:t>의 난이도가 생각보다 높았음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실제로 자바를 활용하는 것이 어려워 복습의 필요성을 느낌</a:t>
            </a:r>
            <a:endParaRPr kumimoji="1" lang="en-US" altLang="ko-KR" dirty="0"/>
          </a:p>
          <a:p>
            <a:pPr marL="342900" indent="-342900">
              <a:buAutoNum type="arabicPeriod" startAt="3"/>
            </a:pPr>
            <a:r>
              <a:rPr kumimoji="1" lang="en-US" altLang="ko-KR" dirty="0"/>
              <a:t>Git</a:t>
            </a:r>
            <a:r>
              <a:rPr kumimoji="1" lang="ko-KR" altLang="en-US" dirty="0"/>
              <a:t>세팅이 </a:t>
            </a:r>
            <a:r>
              <a:rPr kumimoji="1" lang="ko-KR" altLang="en-US" dirty="0" err="1"/>
              <a:t>오래걸려</a:t>
            </a:r>
            <a:r>
              <a:rPr kumimoji="1" lang="ko-KR" altLang="en-US" dirty="0"/>
              <a:t> 프로젝트 초반에 시행착오가 있어 다음 프로젝트 때에는 미리 준비를 </a:t>
            </a:r>
            <a:r>
              <a:rPr kumimoji="1" lang="ko-KR" altLang="en-US" dirty="0" err="1"/>
              <a:t>해야겠다고</a:t>
            </a:r>
            <a:r>
              <a:rPr kumimoji="1" lang="ko-KR" altLang="en-US" dirty="0"/>
              <a:t> 느낌 </a:t>
            </a:r>
            <a:endParaRPr kumimoji="1" lang="en-US" altLang="ko-KR" dirty="0"/>
          </a:p>
          <a:p>
            <a:pPr marL="342900" indent="-342900">
              <a:buAutoNum type="arabicPeriod" startAt="3"/>
            </a:pPr>
            <a:r>
              <a:rPr kumimoji="1" lang="ko-KR" altLang="en-US" dirty="0"/>
              <a:t>왜 객체 지향 언어인 </a:t>
            </a:r>
            <a:r>
              <a:rPr kumimoji="1" lang="en-US" altLang="ko-KR" dirty="0"/>
              <a:t>JAVA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사용하는지에 대해 이해하게 됨 </a:t>
            </a:r>
            <a:endParaRPr kumimoji="1" lang="en-US" altLang="ko-KR" dirty="0"/>
          </a:p>
          <a:p>
            <a:pPr marL="342900" indent="-342900">
              <a:buAutoNum type="arabicPeriod" startAt="3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07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408212" y="2628900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Q&amp;A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 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592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408212" y="2628900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감사합니다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.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005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8871" y="1970605"/>
            <a:ext cx="5635526" cy="202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33"/>
              </a:lnSpc>
            </a:pPr>
            <a:r>
              <a:rPr lang="en-US" sz="5666" dirty="0">
                <a:solidFill>
                  <a:srgbClr val="222222"/>
                </a:solidFill>
                <a:latin typeface="+mj-ea"/>
                <a:ea typeface="+mj-ea"/>
              </a:rPr>
              <a:t>Java </a:t>
            </a:r>
            <a:r>
              <a:rPr lang="ko-KR" altLang="en-US" sz="5666" dirty="0">
                <a:solidFill>
                  <a:srgbClr val="222222"/>
                </a:solidFill>
                <a:latin typeface="+mj-ea"/>
                <a:ea typeface="+mj-ea"/>
              </a:rPr>
              <a:t>프로젝트</a:t>
            </a:r>
            <a:endParaRPr lang="en-US" altLang="ko-KR" sz="5666" dirty="0">
              <a:solidFill>
                <a:srgbClr val="222222"/>
              </a:solidFill>
              <a:latin typeface="+mj-ea"/>
              <a:ea typeface="+mj-ea"/>
            </a:endParaRPr>
          </a:p>
          <a:p>
            <a:pPr>
              <a:lnSpc>
                <a:spcPts val="7933"/>
              </a:lnSpc>
            </a:pPr>
            <a:r>
              <a:rPr lang="ko-KR" altLang="en-US" sz="5666" dirty="0">
                <a:solidFill>
                  <a:srgbClr val="222222"/>
                </a:solidFill>
                <a:latin typeface="+mj-ea"/>
                <a:ea typeface="+mj-ea"/>
              </a:rPr>
              <a:t>쇼핑몰 구현</a:t>
            </a:r>
            <a:endParaRPr lang="en-US" sz="566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73889" y="4116936"/>
            <a:ext cx="4054208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ko-KR" altLang="en-US" sz="2666" dirty="0" err="1">
                <a:solidFill>
                  <a:srgbClr val="222222"/>
                </a:solidFill>
                <a:latin typeface="+mj-ea"/>
                <a:ea typeface="+mj-ea"/>
              </a:rPr>
              <a:t>정상필</a:t>
            </a:r>
            <a:endParaRPr lang="en-US" altLang="ko-KR" sz="2666" dirty="0">
              <a:solidFill>
                <a:srgbClr val="222222"/>
              </a:solidFill>
              <a:latin typeface="+mj-ea"/>
              <a:ea typeface="+mj-ea"/>
            </a:endParaRPr>
          </a:p>
          <a:p>
            <a:pPr>
              <a:lnSpc>
                <a:spcPts val="3733"/>
              </a:lnSpc>
            </a:pPr>
            <a:r>
              <a:rPr lang="ko-KR" altLang="en-US" sz="2666" dirty="0" err="1">
                <a:solidFill>
                  <a:srgbClr val="222222"/>
                </a:solidFill>
                <a:latin typeface="+mj-ea"/>
                <a:ea typeface="+mj-ea"/>
              </a:rPr>
              <a:t>유지명</a:t>
            </a:r>
            <a:endParaRPr lang="en-US" altLang="ko-KR" sz="2666" dirty="0">
              <a:solidFill>
                <a:srgbClr val="222222"/>
              </a:solidFill>
              <a:latin typeface="+mj-ea"/>
              <a:ea typeface="+mj-ea"/>
            </a:endParaRPr>
          </a:p>
          <a:p>
            <a:pPr>
              <a:lnSpc>
                <a:spcPts val="3733"/>
              </a:lnSpc>
            </a:pPr>
            <a:r>
              <a:rPr lang="ko-KR" altLang="en-US" sz="2666" dirty="0">
                <a:solidFill>
                  <a:srgbClr val="222222"/>
                </a:solidFill>
                <a:latin typeface="+mj-ea"/>
                <a:ea typeface="+mj-ea"/>
              </a:rPr>
              <a:t>이환희</a:t>
            </a:r>
            <a:endParaRPr lang="en-US" altLang="ko-KR" sz="2666" dirty="0">
              <a:solidFill>
                <a:srgbClr val="222222"/>
              </a:solidFill>
              <a:latin typeface="+mj-ea"/>
              <a:ea typeface="+mj-ea"/>
            </a:endParaRPr>
          </a:p>
          <a:p>
            <a:pPr>
              <a:lnSpc>
                <a:spcPts val="3733"/>
              </a:lnSpc>
            </a:pPr>
            <a:endParaRPr lang="en-US" sz="266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73890" y="1293272"/>
            <a:ext cx="1265089" cy="60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67"/>
              </a:lnSpc>
            </a:pPr>
            <a:r>
              <a:rPr lang="en-US" sz="3334" dirty="0">
                <a:solidFill>
                  <a:srgbClr val="204AA9"/>
                </a:solidFill>
                <a:latin typeface="+mj-ea"/>
                <a:ea typeface="+mj-ea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86355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32540" y="1776966"/>
            <a:ext cx="52888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2666">
                <a:solidFill>
                  <a:srgbClr val="204AA9"/>
                </a:solidFill>
                <a:latin typeface="Nanum Myeongjo Bold Bold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6503932" y="2255729"/>
            <a:ext cx="4003541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7193007" y="1881213"/>
            <a:ext cx="2936380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6"/>
              </a:lnSpc>
            </a:pPr>
            <a:r>
              <a:rPr lang="ko-KR" altLang="en-US" sz="1666" spc="76" dirty="0">
                <a:solidFill>
                  <a:srgbClr val="222222"/>
                </a:solidFill>
                <a:latin typeface="+mn-ea"/>
              </a:rPr>
              <a:t> 프로젝트 소개</a:t>
            </a:r>
            <a:endParaRPr lang="en-US" sz="1666" spc="76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3813" y="685800"/>
            <a:ext cx="30721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rgbClr val="204AA9"/>
                </a:solidFill>
              </a:rPr>
              <a:t>Java </a:t>
            </a:r>
            <a:r>
              <a:rPr lang="ko-KR" altLang="en-US" sz="4800" b="1" dirty="0">
                <a:solidFill>
                  <a:srgbClr val="204AA9"/>
                </a:solidFill>
              </a:rPr>
              <a:t>프로젝트</a:t>
            </a:r>
            <a:endParaRPr lang="en-US" altLang="ko-KR" sz="4800" b="1" dirty="0">
              <a:solidFill>
                <a:srgbClr val="204AA9"/>
              </a:solidFill>
            </a:endParaRPr>
          </a:p>
          <a:p>
            <a:r>
              <a:rPr lang="ko-KR" altLang="en-US" sz="4800" b="1" dirty="0">
                <a:solidFill>
                  <a:srgbClr val="204AA9"/>
                </a:solidFill>
              </a:rPr>
              <a:t>목차</a:t>
            </a:r>
          </a:p>
        </p:txBody>
      </p:sp>
      <p:sp>
        <p:nvSpPr>
          <p:cNvPr id="37" name="TextBox 2"/>
          <p:cNvSpPr txBox="1"/>
          <p:nvPr/>
        </p:nvSpPr>
        <p:spPr>
          <a:xfrm>
            <a:off x="6432540" y="2554956"/>
            <a:ext cx="52888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2666" dirty="0">
                <a:solidFill>
                  <a:srgbClr val="204AA9"/>
                </a:solidFill>
                <a:latin typeface="Nanum Myeongjo Bold Bold"/>
              </a:rPr>
              <a:t>02</a:t>
            </a:r>
          </a:p>
        </p:txBody>
      </p:sp>
      <p:sp>
        <p:nvSpPr>
          <p:cNvPr id="38" name="AutoShape 5"/>
          <p:cNvSpPr/>
          <p:nvPr/>
        </p:nvSpPr>
        <p:spPr>
          <a:xfrm flipV="1">
            <a:off x="6503932" y="3033719"/>
            <a:ext cx="4003541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39" name="TextBox 8"/>
          <p:cNvSpPr txBox="1"/>
          <p:nvPr/>
        </p:nvSpPr>
        <p:spPr>
          <a:xfrm>
            <a:off x="7193007" y="2659203"/>
            <a:ext cx="2936380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6"/>
              </a:lnSpc>
            </a:pPr>
            <a:r>
              <a:rPr lang="ko-KR" altLang="en-US" sz="1666" spc="76" dirty="0">
                <a:solidFill>
                  <a:srgbClr val="222222"/>
                </a:solidFill>
                <a:latin typeface="+mj-ea"/>
                <a:ea typeface="+mj-ea"/>
              </a:rPr>
              <a:t> 개발 환경</a:t>
            </a:r>
            <a:endParaRPr lang="en-US" sz="1666" spc="7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0" name="TextBox 2"/>
          <p:cNvSpPr txBox="1"/>
          <p:nvPr/>
        </p:nvSpPr>
        <p:spPr>
          <a:xfrm>
            <a:off x="6402332" y="3324754"/>
            <a:ext cx="528885" cy="47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2666" dirty="0">
                <a:solidFill>
                  <a:srgbClr val="204AA9"/>
                </a:solidFill>
                <a:latin typeface="Nanum Myeongjo Bold Bold"/>
              </a:rPr>
              <a:t>03</a:t>
            </a:r>
          </a:p>
        </p:txBody>
      </p:sp>
      <p:sp>
        <p:nvSpPr>
          <p:cNvPr id="41" name="AutoShape 5"/>
          <p:cNvSpPr/>
          <p:nvPr/>
        </p:nvSpPr>
        <p:spPr>
          <a:xfrm flipV="1">
            <a:off x="6473725" y="3803517"/>
            <a:ext cx="4003541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42" name="TextBox 8"/>
          <p:cNvSpPr txBox="1"/>
          <p:nvPr/>
        </p:nvSpPr>
        <p:spPr>
          <a:xfrm>
            <a:off x="7162800" y="3429001"/>
            <a:ext cx="2936380" cy="26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6"/>
              </a:lnSpc>
            </a:pPr>
            <a:r>
              <a:rPr lang="ko-KR" altLang="en-US" sz="1666" spc="76" dirty="0">
                <a:solidFill>
                  <a:srgbClr val="222222"/>
                </a:solidFill>
                <a:latin typeface="+mj-ea"/>
                <a:ea typeface="+mj-ea"/>
              </a:rPr>
              <a:t>프로젝트 주요기능</a:t>
            </a:r>
            <a:endParaRPr lang="en-US" sz="1666" spc="7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3" name="TextBox 2"/>
          <p:cNvSpPr txBox="1"/>
          <p:nvPr/>
        </p:nvSpPr>
        <p:spPr>
          <a:xfrm>
            <a:off x="6402332" y="4102744"/>
            <a:ext cx="790675" cy="43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altLang="ko-KR" sz="2666" dirty="0">
                <a:solidFill>
                  <a:srgbClr val="204AA9"/>
                </a:solidFill>
                <a:latin typeface="Nanum Myeongjo Bold Bold"/>
              </a:rPr>
              <a:t>04</a:t>
            </a:r>
            <a:endParaRPr lang="en-US" sz="2666" dirty="0">
              <a:solidFill>
                <a:srgbClr val="204AA9"/>
              </a:solidFill>
              <a:latin typeface="Nanum Myeongjo Bold Bold"/>
            </a:endParaRPr>
          </a:p>
        </p:txBody>
      </p:sp>
      <p:sp>
        <p:nvSpPr>
          <p:cNvPr id="44" name="AutoShape 5"/>
          <p:cNvSpPr/>
          <p:nvPr/>
        </p:nvSpPr>
        <p:spPr>
          <a:xfrm flipV="1">
            <a:off x="6473725" y="4581507"/>
            <a:ext cx="4003541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45" name="TextBox 8"/>
          <p:cNvSpPr txBox="1"/>
          <p:nvPr/>
        </p:nvSpPr>
        <p:spPr>
          <a:xfrm>
            <a:off x="7162800" y="4206991"/>
            <a:ext cx="3505200" cy="269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16"/>
              </a:lnSpc>
            </a:pPr>
            <a:r>
              <a:rPr lang="ko-KR" altLang="en-US" sz="1666" spc="76" dirty="0">
                <a:solidFill>
                  <a:srgbClr val="222222"/>
                </a:solidFill>
                <a:latin typeface="+mj-ea"/>
                <a:ea typeface="+mj-ea"/>
              </a:rPr>
              <a:t>문제점</a:t>
            </a:r>
            <a:endParaRPr lang="en-US" sz="1666" spc="7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7" name="AutoShape 5"/>
          <p:cNvSpPr/>
          <p:nvPr/>
        </p:nvSpPr>
        <p:spPr>
          <a:xfrm flipV="1">
            <a:off x="6473725" y="5378317"/>
            <a:ext cx="4003541" cy="0"/>
          </a:xfrm>
          <a:prstGeom prst="line">
            <a:avLst/>
          </a:prstGeom>
          <a:ln w="2857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48" name="TextBox 8"/>
          <p:cNvSpPr txBox="1"/>
          <p:nvPr/>
        </p:nvSpPr>
        <p:spPr>
          <a:xfrm>
            <a:off x="7162800" y="5003801"/>
            <a:ext cx="2936380" cy="269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6"/>
              </a:lnSpc>
            </a:pPr>
            <a:r>
              <a:rPr lang="ko-KR" altLang="en-US" sz="1666" spc="76" dirty="0" err="1">
                <a:solidFill>
                  <a:srgbClr val="222222"/>
                </a:solidFill>
                <a:latin typeface="+mj-ea"/>
                <a:ea typeface="+mj-ea"/>
              </a:rPr>
              <a:t>느낀점</a:t>
            </a:r>
            <a:endParaRPr lang="en-US" sz="1666" spc="76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2FE62D-4744-B31C-B489-B1052448C412}"/>
              </a:ext>
            </a:extLst>
          </p:cNvPr>
          <p:cNvSpPr txBox="1"/>
          <p:nvPr/>
        </p:nvSpPr>
        <p:spPr>
          <a:xfrm>
            <a:off x="6372125" y="4808687"/>
            <a:ext cx="790675" cy="43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altLang="ko-KR" sz="2666" dirty="0">
                <a:solidFill>
                  <a:srgbClr val="204AA9"/>
                </a:solidFill>
                <a:latin typeface="Nanum Myeongjo Bold Bold"/>
              </a:rPr>
              <a:t>05</a:t>
            </a:r>
            <a:endParaRPr lang="en-US" sz="2666" dirty="0">
              <a:solidFill>
                <a:srgbClr val="204AA9"/>
              </a:solidFill>
              <a:latin typeface="Nanum Myeongjo Bold Bold"/>
            </a:endParaRPr>
          </a:p>
        </p:txBody>
      </p:sp>
    </p:spTree>
    <p:extLst>
      <p:ext uri="{BB962C8B-B14F-4D97-AF65-F5344CB8AC3E}">
        <p14:creationId xmlns:p14="http://schemas.microsoft.com/office/powerpoint/2010/main" val="7939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11959" cy="6970353"/>
            <a:chOff x="0" y="0"/>
            <a:chExt cx="1902386" cy="3148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2386" cy="3148250"/>
            </a:xfrm>
            <a:custGeom>
              <a:avLst/>
              <a:gdLst/>
              <a:ahLst/>
              <a:cxnLst/>
              <a:rect l="l" t="t" r="r" b="b"/>
              <a:pathLst>
                <a:path w="1902386" h="3148250">
                  <a:moveTo>
                    <a:pt x="0" y="0"/>
                  </a:moveTo>
                  <a:lnTo>
                    <a:pt x="1902386" y="0"/>
                  </a:lnTo>
                  <a:lnTo>
                    <a:pt x="1902386" y="3148250"/>
                  </a:lnTo>
                  <a:lnTo>
                    <a:pt x="0" y="3148250"/>
                  </a:lnTo>
                  <a:close/>
                </a:path>
              </a:pathLst>
            </a:custGeom>
            <a:solidFill>
              <a:srgbClr val="204AA9"/>
            </a:solidFill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02386" cy="32054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67"/>
                </a:lnSpc>
              </a:pPr>
              <a:endParaRPr sz="1200">
                <a:latin typeface="+mj-ea"/>
                <a:ea typeface="+mj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4910996" y="228600"/>
            <a:ext cx="1929143" cy="0"/>
          </a:xfrm>
          <a:prstGeom prst="line">
            <a:avLst/>
          </a:prstGeom>
          <a:ln w="4762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4911613" y="317823"/>
            <a:ext cx="20828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0"/>
              </a:lnSpc>
            </a:pPr>
            <a:r>
              <a:rPr lang="ko-KR" altLang="en-US" sz="2000" spc="92" dirty="0">
                <a:solidFill>
                  <a:srgbClr val="204AA9"/>
                </a:solidFill>
                <a:latin typeface="+mj-ea"/>
                <a:ea typeface="+mj-ea"/>
              </a:rPr>
              <a:t>작업기간</a:t>
            </a:r>
            <a:endParaRPr lang="en-US" sz="2000" spc="92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11614" y="749311"/>
            <a:ext cx="1900667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82"/>
              </a:lnSpc>
            </a:pPr>
            <a:r>
              <a:rPr lang="en-US" sz="1066" spc="49" dirty="0">
                <a:solidFill>
                  <a:srgbClr val="222222"/>
                </a:solidFill>
                <a:latin typeface="+mj-ea"/>
                <a:ea typeface="+mj-ea"/>
              </a:rPr>
              <a:t>24.04.24 ~ 24.05.08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5800" y="1802596"/>
            <a:ext cx="3130339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프로젝트</a:t>
            </a:r>
            <a:endParaRPr lang="en-US" altLang="ko-KR" sz="4000" dirty="0">
              <a:solidFill>
                <a:srgbClr val="FFFFFF"/>
              </a:solidFill>
              <a:latin typeface="+mj-ea"/>
              <a:ea typeface="+mj-ea"/>
            </a:endParaRPr>
          </a:p>
          <a:p>
            <a:pPr>
              <a:lnSpc>
                <a:spcPts val="5600"/>
              </a:lnSpc>
            </a:pPr>
            <a:r>
              <a:rPr lang="ko-KR" altLang="en-US" sz="4000" dirty="0">
                <a:solidFill>
                  <a:srgbClr val="FFFFFF"/>
                </a:solidFill>
                <a:latin typeface="+mj-ea"/>
                <a:ea typeface="+mj-ea"/>
              </a:rPr>
              <a:t>소개</a:t>
            </a:r>
            <a:endParaRPr lang="en-US" sz="40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4" name="AutoShape 14"/>
          <p:cNvSpPr/>
          <p:nvPr/>
        </p:nvSpPr>
        <p:spPr>
          <a:xfrm flipV="1">
            <a:off x="4910996" y="2266419"/>
            <a:ext cx="1929143" cy="0"/>
          </a:xfrm>
          <a:prstGeom prst="line">
            <a:avLst/>
          </a:prstGeom>
          <a:ln w="4762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16" name="TextBox 16"/>
          <p:cNvSpPr txBox="1"/>
          <p:nvPr/>
        </p:nvSpPr>
        <p:spPr>
          <a:xfrm>
            <a:off x="4911613" y="2355642"/>
            <a:ext cx="20828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0"/>
              </a:lnSpc>
            </a:pPr>
            <a:r>
              <a:rPr lang="ko-KR" altLang="en-US" sz="2000" spc="92" dirty="0">
                <a:solidFill>
                  <a:srgbClr val="204AA9"/>
                </a:solidFill>
                <a:latin typeface="+mj-ea"/>
                <a:ea typeface="+mj-ea"/>
              </a:rPr>
              <a:t>메인 서비스</a:t>
            </a:r>
            <a:endParaRPr lang="en-US" sz="2000" spc="92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11614" y="2787130"/>
            <a:ext cx="1900667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쇼핑몰 </a:t>
            </a:r>
            <a:r>
              <a:rPr lang="ko-KR" altLang="en-US" sz="1066" spc="49" dirty="0" err="1">
                <a:solidFill>
                  <a:srgbClr val="222222"/>
                </a:solidFill>
                <a:latin typeface="+mj-ea"/>
                <a:ea typeface="+mj-ea"/>
              </a:rPr>
              <a:t>메인화면</a:t>
            </a: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 구현</a:t>
            </a:r>
            <a:endParaRPr lang="en-US" altLang="ko-KR" sz="1066" spc="49" dirty="0">
              <a:solidFill>
                <a:srgbClr val="222222"/>
              </a:solidFill>
              <a:latin typeface="+mj-ea"/>
              <a:ea typeface="+mj-ea"/>
            </a:endParaRPr>
          </a:p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상품 상세페이지 열람 </a:t>
            </a:r>
            <a:endParaRPr lang="en-US" sz="1066" spc="49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22" name="AutoShape 5"/>
          <p:cNvSpPr/>
          <p:nvPr/>
        </p:nvSpPr>
        <p:spPr>
          <a:xfrm flipV="1">
            <a:off x="4911305" y="1273556"/>
            <a:ext cx="1929143" cy="0"/>
          </a:xfrm>
          <a:prstGeom prst="line">
            <a:avLst/>
          </a:prstGeom>
          <a:ln w="4762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3" name="TextBox 7"/>
          <p:cNvSpPr txBox="1"/>
          <p:nvPr/>
        </p:nvSpPr>
        <p:spPr>
          <a:xfrm>
            <a:off x="4911922" y="1362779"/>
            <a:ext cx="20828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0"/>
              </a:lnSpc>
            </a:pPr>
            <a:r>
              <a:rPr lang="ko-KR" altLang="en-US" sz="2000" spc="92" dirty="0">
                <a:solidFill>
                  <a:srgbClr val="204AA9"/>
                </a:solidFill>
                <a:latin typeface="+mj-ea"/>
                <a:ea typeface="+mj-ea"/>
              </a:rPr>
              <a:t>프로젝트 소개</a:t>
            </a:r>
            <a:endParaRPr lang="en-US" altLang="ko-KR" sz="2000" spc="92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4911923" y="1794267"/>
            <a:ext cx="1900667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82"/>
              </a:lnSpc>
            </a:pPr>
            <a:r>
              <a:rPr lang="en-US" altLang="ko-KR" sz="1066" spc="49" dirty="0">
                <a:solidFill>
                  <a:srgbClr val="222222"/>
                </a:solidFill>
                <a:latin typeface="+mj-ea"/>
                <a:ea typeface="+mj-ea"/>
              </a:rPr>
              <a:t>Java </a:t>
            </a: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환경에서 쇼핑몰 구현</a:t>
            </a:r>
            <a:endParaRPr lang="en-US" altLang="ko-KR" sz="1066" spc="49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25" name="AutoShape 14"/>
          <p:cNvSpPr/>
          <p:nvPr/>
        </p:nvSpPr>
        <p:spPr>
          <a:xfrm flipV="1">
            <a:off x="4911305" y="3311375"/>
            <a:ext cx="1929143" cy="0"/>
          </a:xfrm>
          <a:prstGeom prst="line">
            <a:avLst/>
          </a:prstGeom>
          <a:ln w="4762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6" name="TextBox 16"/>
          <p:cNvSpPr txBox="1"/>
          <p:nvPr/>
        </p:nvSpPr>
        <p:spPr>
          <a:xfrm>
            <a:off x="4911922" y="3400598"/>
            <a:ext cx="20828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0"/>
              </a:lnSpc>
            </a:pPr>
            <a:r>
              <a:rPr lang="ko-KR" altLang="en-US" sz="2000" spc="92" dirty="0">
                <a:solidFill>
                  <a:srgbClr val="204AA9"/>
                </a:solidFill>
                <a:latin typeface="+mj-ea"/>
                <a:ea typeface="+mj-ea"/>
              </a:rPr>
              <a:t>로그인 서비스</a:t>
            </a:r>
            <a:endParaRPr lang="en-US" sz="2000" spc="92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4911922" y="3832086"/>
            <a:ext cx="3114478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로그인시 회원가입 데이터 기반으로 </a:t>
            </a:r>
            <a:endParaRPr lang="en-US" altLang="ko-KR" sz="1066" spc="49" dirty="0">
              <a:solidFill>
                <a:srgbClr val="222222"/>
              </a:solidFill>
              <a:latin typeface="+mj-ea"/>
              <a:ea typeface="+mj-ea"/>
            </a:endParaRPr>
          </a:p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유저 데이터 저장 </a:t>
            </a:r>
            <a:endParaRPr lang="en-US" altLang="ko-KR" sz="1066" spc="49" dirty="0">
              <a:solidFill>
                <a:srgbClr val="222222"/>
              </a:solidFill>
              <a:latin typeface="+mj-ea"/>
              <a:ea typeface="+mj-ea"/>
            </a:endParaRPr>
          </a:p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아이디 비밀번호 찾기 서비스</a:t>
            </a:r>
            <a:endParaRPr lang="en-US" sz="1066" spc="49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28" name="AutoShape 14"/>
          <p:cNvSpPr/>
          <p:nvPr/>
        </p:nvSpPr>
        <p:spPr>
          <a:xfrm flipV="1">
            <a:off x="4910996" y="4826034"/>
            <a:ext cx="1929143" cy="0"/>
          </a:xfrm>
          <a:prstGeom prst="line">
            <a:avLst/>
          </a:prstGeom>
          <a:ln w="47625" cap="flat">
            <a:solidFill>
              <a:srgbClr val="204AA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ore-KR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4911613" y="4915257"/>
            <a:ext cx="2082800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80"/>
              </a:lnSpc>
            </a:pPr>
            <a:r>
              <a:rPr lang="ko-KR" altLang="en-US" sz="2000" spc="92" dirty="0">
                <a:solidFill>
                  <a:srgbClr val="204AA9"/>
                </a:solidFill>
                <a:latin typeface="+mj-ea"/>
                <a:ea typeface="+mj-ea"/>
              </a:rPr>
              <a:t>장바구니 서비스</a:t>
            </a:r>
            <a:endParaRPr lang="en-US" sz="2000" spc="92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4911614" y="5346745"/>
            <a:ext cx="1900667" cy="36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장바구니 테이블 구현</a:t>
            </a:r>
            <a:endParaRPr lang="en-US" altLang="ko-KR" sz="1066" spc="49" dirty="0">
              <a:solidFill>
                <a:srgbClr val="222222"/>
              </a:solidFill>
              <a:latin typeface="+mj-ea"/>
              <a:ea typeface="+mj-ea"/>
            </a:endParaRPr>
          </a:p>
          <a:p>
            <a:pPr algn="just">
              <a:lnSpc>
                <a:spcPts val="1482"/>
              </a:lnSpc>
            </a:pPr>
            <a:r>
              <a:rPr lang="ko-KR" altLang="en-US" sz="1066" spc="49" dirty="0">
                <a:solidFill>
                  <a:srgbClr val="222222"/>
                </a:solidFill>
                <a:latin typeface="+mj-ea"/>
                <a:ea typeface="+mj-ea"/>
              </a:rPr>
              <a:t>상품 주문하기 구현</a:t>
            </a:r>
            <a:endParaRPr lang="en-US" sz="1066" spc="49" dirty="0">
              <a:solidFill>
                <a:srgbClr val="22222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91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/>
          <p:cNvSpPr txBox="1"/>
          <p:nvPr/>
        </p:nvSpPr>
        <p:spPr>
          <a:xfrm>
            <a:off x="-406400" y="-1954"/>
            <a:ext cx="3861047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n-ea"/>
              </a:rPr>
              <a:t>개발환경</a:t>
            </a:r>
            <a:endParaRPr lang="en-US" sz="4000" dirty="0">
              <a:solidFill>
                <a:srgbClr val="204AA9"/>
              </a:solidFill>
              <a:latin typeface="+mn-ea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502037" y="1193800"/>
            <a:ext cx="8776455" cy="4647033"/>
            <a:chOff x="2133600" y="1897040"/>
            <a:chExt cx="13164682" cy="6970549"/>
          </a:xfrm>
        </p:grpSpPr>
        <p:grpSp>
          <p:nvGrpSpPr>
            <p:cNvPr id="23" name="그룹 22"/>
            <p:cNvGrpSpPr/>
            <p:nvPr/>
          </p:nvGrpSpPr>
          <p:grpSpPr>
            <a:xfrm>
              <a:off x="2133600" y="2324100"/>
              <a:ext cx="13164682" cy="6543489"/>
              <a:chOff x="2133600" y="2378770"/>
              <a:chExt cx="13164682" cy="654348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514952-4793-A92C-7051-C679A91AA621}"/>
                  </a:ext>
                </a:extLst>
              </p:cNvPr>
              <p:cNvSpPr txBox="1"/>
              <p:nvPr/>
            </p:nvSpPr>
            <p:spPr>
              <a:xfrm>
                <a:off x="4695550" y="3209968"/>
                <a:ext cx="3226993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67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JAVA   v11</a:t>
                </a:r>
                <a:endParaRPr lang="ko-KR" altLang="en-US" sz="1867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EBED6C-534F-DF2D-E53E-C011EFDB99CB}"/>
                  </a:ext>
                </a:extLst>
              </p:cNvPr>
              <p:cNvSpPr txBox="1"/>
              <p:nvPr/>
            </p:nvSpPr>
            <p:spPr>
              <a:xfrm>
                <a:off x="10412808" y="3209968"/>
                <a:ext cx="3226993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67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프로그래밍 언어</a:t>
                </a:r>
              </a:p>
            </p:txBody>
          </p:sp>
          <p:pic>
            <p:nvPicPr>
              <p:cNvPr id="5" name="Picture 8" descr="Java 강좌 - 시작">
                <a:extLst>
                  <a:ext uri="{FF2B5EF4-FFF2-40B4-BE49-F238E27FC236}">
                    <a16:creationId xmlns:a16="http://schemas.microsoft.com/office/drawing/2014/main" id="{A8FE85F6-E0E0-950D-ACCE-E61D8C3B55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2378770"/>
                <a:ext cx="2193833" cy="1640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1D2F9A-ED8C-1570-6B1F-6776E3882F81}"/>
                  </a:ext>
                </a:extLst>
              </p:cNvPr>
              <p:cNvSpPr txBox="1"/>
              <p:nvPr/>
            </p:nvSpPr>
            <p:spPr>
              <a:xfrm>
                <a:off x="4535803" y="4651590"/>
                <a:ext cx="3546490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67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Eclipse</a:t>
                </a:r>
                <a:endParaRPr lang="ko-KR" altLang="en-US" sz="1867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BA4A57-F005-B6D7-AA91-63FC0825CC94}"/>
                  </a:ext>
                </a:extLst>
              </p:cNvPr>
              <p:cNvSpPr txBox="1"/>
              <p:nvPr/>
            </p:nvSpPr>
            <p:spPr>
              <a:xfrm>
                <a:off x="11060355" y="4651590"/>
                <a:ext cx="1713097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67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개발 툴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695807-F56F-9B54-79B6-007FAE47F339}"/>
                  </a:ext>
                </a:extLst>
              </p:cNvPr>
              <p:cNvSpPr txBox="1"/>
              <p:nvPr/>
            </p:nvSpPr>
            <p:spPr>
              <a:xfrm>
                <a:off x="4313200" y="6390537"/>
                <a:ext cx="3991968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867" dirty="0" err="1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Github</a:t>
                </a:r>
                <a:endParaRPr lang="ko-KR" altLang="en-US" sz="1867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06898-531D-6520-63A3-9B660F88E36C}"/>
                  </a:ext>
                </a:extLst>
              </p:cNvPr>
              <p:cNvSpPr txBox="1"/>
              <p:nvPr/>
            </p:nvSpPr>
            <p:spPr>
              <a:xfrm>
                <a:off x="8754324" y="6913758"/>
                <a:ext cx="6543958" cy="569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867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rPr>
                  <a:t>코드 공유를 통한 협업</a:t>
                </a: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6588" y="4372142"/>
                <a:ext cx="1179968" cy="1179968"/>
              </a:xfrm>
              <a:prstGeom prst="rect">
                <a:avLst/>
              </a:prstGeom>
            </p:spPr>
          </p:pic>
          <p:pic>
            <p:nvPicPr>
              <p:cNvPr id="17" name="그림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2663" y="5891456"/>
                <a:ext cx="1270785" cy="1270785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4161" y="7501587"/>
                <a:ext cx="2367787" cy="1420672"/>
              </a:xfrm>
              <a:prstGeom prst="rect">
                <a:avLst/>
              </a:prstGeom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2154161" y="1897040"/>
              <a:ext cx="12312000" cy="415499"/>
              <a:chOff x="2513880" y="1882784"/>
              <a:chExt cx="8129338" cy="4154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A93DB1-15BC-A827-28B6-F5ACF27AE1D4}"/>
                  </a:ext>
                </a:extLst>
              </p:cNvPr>
              <p:cNvSpPr txBox="1"/>
              <p:nvPr/>
            </p:nvSpPr>
            <p:spPr>
              <a:xfrm>
                <a:off x="2513880" y="1882784"/>
                <a:ext cx="4804229" cy="4154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12920"/>
                    </a:solidFill>
                    <a:latin typeface="+mn-ea"/>
                  </a:rPr>
                  <a:t>개발 환경</a:t>
                </a:r>
                <a:r>
                  <a:rPr lang="en-US" altLang="ko-KR" sz="1200" dirty="0">
                    <a:solidFill>
                      <a:srgbClr val="012920"/>
                    </a:solidFill>
                    <a:latin typeface="+mn-ea"/>
                  </a:rPr>
                  <a:t> </a:t>
                </a: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C35791-95C4-598D-E879-8842C47FA7BD}"/>
                  </a:ext>
                </a:extLst>
              </p:cNvPr>
              <p:cNvSpPr txBox="1"/>
              <p:nvPr/>
            </p:nvSpPr>
            <p:spPr>
              <a:xfrm>
                <a:off x="7276783" y="1882784"/>
                <a:ext cx="3366435" cy="41549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rgbClr val="012920"/>
                    </a:solidFill>
                    <a:latin typeface="+mn-ea"/>
                  </a:rPr>
                  <a:t>사용기술</a:t>
                </a:r>
                <a:endParaRPr lang="ko-KR" altLang="en-US" sz="1200" dirty="0">
                  <a:latin typeface="+mn-ea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D695807-F56F-9B54-79B6-007FAE47F339}"/>
              </a:ext>
            </a:extLst>
          </p:cNvPr>
          <p:cNvSpPr txBox="1"/>
          <p:nvPr/>
        </p:nvSpPr>
        <p:spPr>
          <a:xfrm>
            <a:off x="2964592" y="5094449"/>
            <a:ext cx="26613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SourceTree</a:t>
            </a:r>
            <a:endParaRPr lang="ko-KR" altLang="en-US" sz="1867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713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730047" y="1969248"/>
            <a:ext cx="369125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53"/>
              </a:lnSpc>
            </a:pPr>
            <a:endParaRPr lang="en-US" sz="1333" spc="61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922353"/>
            <a:ext cx="3913043" cy="5498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98B86-26A2-90CC-5856-D3DA9EC3E39D}"/>
              </a:ext>
            </a:extLst>
          </p:cNvPr>
          <p:cNvSpPr txBox="1"/>
          <p:nvPr/>
        </p:nvSpPr>
        <p:spPr>
          <a:xfrm>
            <a:off x="7093233" y="1490911"/>
            <a:ext cx="314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회원가입창</a:t>
            </a:r>
            <a:r>
              <a:rPr kumimoji="1" lang="ko-KR" altLang="en-US" dirty="0"/>
              <a:t> 스크린샷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중복확인에 대한 기능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9DC8-347F-8645-19F1-5602DB6610E0}"/>
              </a:ext>
            </a:extLst>
          </p:cNvPr>
          <p:cNvSpPr txBox="1"/>
          <p:nvPr/>
        </p:nvSpPr>
        <p:spPr>
          <a:xfrm>
            <a:off x="-1" y="74416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1.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로그인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/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 회원가입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66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730047" y="1969248"/>
            <a:ext cx="3691259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53"/>
              </a:lnSpc>
            </a:pPr>
            <a:endParaRPr lang="en-US" sz="1333" spc="61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98B86-26A2-90CC-5856-D3DA9EC3E39D}"/>
              </a:ext>
            </a:extLst>
          </p:cNvPr>
          <p:cNvSpPr txBox="1"/>
          <p:nvPr/>
        </p:nvSpPr>
        <p:spPr>
          <a:xfrm>
            <a:off x="7093233" y="1490911"/>
            <a:ext cx="3145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아이디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회원가입 창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중복확인에 대한 기능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A9DC8-347F-8645-19F1-5602DB6610E0}"/>
              </a:ext>
            </a:extLst>
          </p:cNvPr>
          <p:cNvSpPr txBox="1"/>
          <p:nvPr/>
        </p:nvSpPr>
        <p:spPr>
          <a:xfrm>
            <a:off x="-1" y="74416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1.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로그인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/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 회원가입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52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2524015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2.</a:t>
            </a:r>
            <a:r>
              <a:rPr lang="ko-KR" altLang="en-US" sz="4000" dirty="0" err="1">
                <a:solidFill>
                  <a:srgbClr val="204AA9"/>
                </a:solidFill>
                <a:latin typeface="+mj-ea"/>
                <a:ea typeface="+mj-ea"/>
              </a:rPr>
              <a:t>메인페이지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/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카테고리 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7093233" y="1490911"/>
            <a:ext cx="5030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메인페이지</a:t>
            </a:r>
            <a:r>
              <a:rPr kumimoji="1" lang="ko-KR" altLang="en-US" dirty="0"/>
              <a:t> 스샷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소분류 카테고리 페이지 스샷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458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F587-44D9-FCD8-8B23-15BC6C06244E}"/>
              </a:ext>
            </a:extLst>
          </p:cNvPr>
          <p:cNvSpPr txBox="1"/>
          <p:nvPr/>
        </p:nvSpPr>
        <p:spPr>
          <a:xfrm>
            <a:off x="-538844" y="156059"/>
            <a:ext cx="10025743" cy="654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프로젝트 주요기능  </a:t>
            </a:r>
            <a:r>
              <a:rPr lang="en-US" altLang="ko-KR" sz="4000" dirty="0">
                <a:solidFill>
                  <a:srgbClr val="204AA9"/>
                </a:solidFill>
                <a:latin typeface="+mj-ea"/>
                <a:ea typeface="+mj-ea"/>
              </a:rPr>
              <a:t>3.</a:t>
            </a:r>
            <a:r>
              <a:rPr lang="ko-KR" altLang="en-US" sz="4000" dirty="0">
                <a:solidFill>
                  <a:srgbClr val="204AA9"/>
                </a:solidFill>
                <a:latin typeface="+mj-ea"/>
                <a:ea typeface="+mj-ea"/>
              </a:rPr>
              <a:t>상세페이지</a:t>
            </a:r>
            <a:endParaRPr lang="en-US" sz="4000" dirty="0">
              <a:solidFill>
                <a:srgbClr val="204AA9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2C2AF-0FEE-7F4D-8A95-CDDDC173BA95}"/>
              </a:ext>
            </a:extLst>
          </p:cNvPr>
          <p:cNvSpPr txBox="1"/>
          <p:nvPr/>
        </p:nvSpPr>
        <p:spPr>
          <a:xfrm>
            <a:off x="3876505" y="1817482"/>
            <a:ext cx="61750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제품 상세 페이지 스샷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설명</a:t>
            </a:r>
            <a:r>
              <a:rPr kumimoji="1" lang="en-US" altLang="ko-KR" dirty="0"/>
              <a:t>-</a:t>
            </a:r>
            <a:r>
              <a:rPr kumimoji="1" lang="ko-KR" altLang="en-US" dirty="0"/>
              <a:t> 수량 </a:t>
            </a:r>
            <a:r>
              <a:rPr kumimoji="1" lang="ko-KR" altLang="en-US" dirty="0" err="1"/>
              <a:t>콤보박스</a:t>
            </a:r>
            <a:r>
              <a:rPr kumimoji="1" lang="ko-KR" altLang="en-US" dirty="0"/>
              <a:t> 수정 되고 장바구니에 넘기는 기능  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972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458</Words>
  <Application>Microsoft Macintosh PowerPoint</Application>
  <PresentationFormat>와이드스크린</PresentationFormat>
  <Paragraphs>127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Nanum Myeongjo Bold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지명 유</cp:lastModifiedBy>
  <cp:revision>8</cp:revision>
  <dcterms:created xsi:type="dcterms:W3CDTF">2024-05-07T07:25:34Z</dcterms:created>
  <dcterms:modified xsi:type="dcterms:W3CDTF">2024-05-08T06:05:08Z</dcterms:modified>
</cp:coreProperties>
</file>