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6.svg" ContentType="image/sv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450"/>
    <p:restoredTop sz="84724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"/>
          <p:cNvSpPr/>
          <p:nvPr/>
        </p:nvSpPr>
        <p:spPr>
          <a:xfrm flipV="1">
            <a:off x="0" y="0"/>
            <a:ext cx="6197599" cy="3582988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4" name=""/>
          <p:cNvGrpSpPr/>
          <p:nvPr/>
        </p:nvGrpSpPr>
        <p:grpSpPr>
          <a:xfrm rot="20467452" flipV="1">
            <a:off x="1447940" y="26995"/>
            <a:ext cx="5786035" cy="5478937"/>
            <a:chOff x="1214414" y="0"/>
            <a:chExt cx="7289840" cy="6858000"/>
          </a:xfrm>
        </p:grpSpPr>
        <p:sp>
          <p:nvSpPr>
            <p:cNvPr id="31" name="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2" name="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5" name="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6" name="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7" name="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8" name="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9" name="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0" name="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2" name="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3" name="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4" name="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5" name="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6" name="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7" name="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8" name="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9" name="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0" name="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1" name="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2" name="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3" name=""/>
            <p:cNvSpPr/>
            <p:nvPr/>
          </p:nvSpPr>
          <p:spPr>
            <a:xfrm>
              <a:off x="6935986" y="1216041"/>
              <a:ext cx="428596" cy="428597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4" name="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5" name="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6" name="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7" name="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8" name="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9" name="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0" name="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09599" y="3429000"/>
            <a:ext cx="9525066" cy="1074551"/>
          </a:xfrm>
        </p:spPr>
        <p:txBody>
          <a:bodyPr/>
          <a:lstStyle>
            <a:lvl1pPr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609599" y="4500569"/>
            <a:ext cx="8534399" cy="587697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1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7C8F9AC-C743-4CF1-9CDC-5778D607EC85}" type="datetime1">
              <a:rPr lang="ko-KR" altLang="en-US"/>
              <a:pPr>
                <a:defRPr lang="ko-KR" altLang="en-US"/>
              </a:pPr>
              <a:t>2024-09-08</a:t>
            </a:fld>
            <a:endParaRPr lang="ko-KR" altLang="en-US"/>
          </a:p>
        </p:txBody>
      </p:sp>
      <p:sp>
        <p:nvSpPr>
          <p:cNvPr id="61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2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0" y="2743200"/>
            <a:ext cx="7117490" cy="41148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73" name=""/>
          <p:cNvGrpSpPr/>
          <p:nvPr/>
        </p:nvGrpSpPr>
        <p:grpSpPr>
          <a:xfrm rot="0">
            <a:off x="2627756" y="32658"/>
            <a:ext cx="8611754" cy="6705600"/>
            <a:chOff x="2627756" y="32657"/>
            <a:chExt cx="8611754" cy="6705600"/>
          </a:xfrm>
        </p:grpSpPr>
        <p:grpSp>
          <p:nvGrpSpPr>
            <p:cNvPr id="72" name=""/>
            <p:cNvGrpSpPr/>
            <p:nvPr/>
          </p:nvGrpSpPr>
          <p:grpSpPr>
            <a:xfrm rot="0">
              <a:off x="2627756" y="3734710"/>
              <a:ext cx="3410708" cy="3003547"/>
              <a:chOff x="2627756" y="3734710"/>
              <a:chExt cx="3410708" cy="3003547"/>
            </a:xfrm>
          </p:grpSpPr>
          <p:sp>
            <p:nvSpPr>
              <p:cNvPr id="41" name=""/>
              <p:cNvSpPr/>
              <p:nvPr/>
            </p:nvSpPr>
            <p:spPr>
              <a:xfrm>
                <a:off x="3226777" y="4956309"/>
                <a:ext cx="1420760" cy="140634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2" name=""/>
              <p:cNvSpPr/>
              <p:nvPr/>
            </p:nvSpPr>
            <p:spPr>
              <a:xfrm>
                <a:off x="4885882" y="5131720"/>
                <a:ext cx="849922" cy="8412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3" name=""/>
              <p:cNvSpPr/>
              <p:nvPr/>
            </p:nvSpPr>
            <p:spPr>
              <a:xfrm>
                <a:off x="4594205" y="4074646"/>
                <a:ext cx="586480" cy="58053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4" name=""/>
              <p:cNvSpPr/>
              <p:nvPr/>
            </p:nvSpPr>
            <p:spPr>
              <a:xfrm>
                <a:off x="3545119" y="4503066"/>
                <a:ext cx="373218" cy="36943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5" name=""/>
              <p:cNvSpPr/>
              <p:nvPr/>
            </p:nvSpPr>
            <p:spPr>
              <a:xfrm>
                <a:off x="5662112" y="3804560"/>
                <a:ext cx="376351" cy="372533"/>
              </a:xfrm>
              <a:prstGeom prst="ellipse">
                <a:avLst/>
              </a:prstGeom>
              <a:solidFill>
                <a:schemeClr val="accent2"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7" name=""/>
              <p:cNvSpPr/>
              <p:nvPr/>
            </p:nvSpPr>
            <p:spPr>
              <a:xfrm>
                <a:off x="4039084" y="4433215"/>
                <a:ext cx="508076" cy="502921"/>
              </a:xfrm>
              <a:prstGeom prst="ellipse">
                <a:avLst/>
              </a:prstGeom>
              <a:solidFill>
                <a:schemeClr val="accent2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8" name=""/>
              <p:cNvSpPr/>
              <p:nvPr/>
            </p:nvSpPr>
            <p:spPr>
              <a:xfrm>
                <a:off x="4885882" y="3734710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5" name=""/>
              <p:cNvSpPr/>
              <p:nvPr/>
            </p:nvSpPr>
            <p:spPr>
              <a:xfrm>
                <a:off x="5238714" y="4223664"/>
                <a:ext cx="668033" cy="661255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6" name=""/>
              <p:cNvSpPr/>
              <p:nvPr/>
            </p:nvSpPr>
            <p:spPr>
              <a:xfrm>
                <a:off x="4603616" y="4782468"/>
                <a:ext cx="247767" cy="24525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7" name=""/>
              <p:cNvSpPr/>
              <p:nvPr/>
            </p:nvSpPr>
            <p:spPr>
              <a:xfrm>
                <a:off x="4533050" y="6109627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4" name=""/>
              <p:cNvSpPr/>
              <p:nvPr/>
            </p:nvSpPr>
            <p:spPr>
              <a:xfrm>
                <a:off x="2627756" y="4992019"/>
                <a:ext cx="558233" cy="5525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5" name=""/>
              <p:cNvSpPr/>
              <p:nvPr/>
            </p:nvSpPr>
            <p:spPr>
              <a:xfrm>
                <a:off x="2698322" y="5900076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7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6" name=""/>
              <p:cNvSpPr/>
              <p:nvPr/>
            </p:nvSpPr>
            <p:spPr>
              <a:xfrm>
                <a:off x="2839455" y="6157728"/>
                <a:ext cx="586480" cy="58053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grpSp>
          <p:nvGrpSpPr>
            <p:cNvPr id="71" name=""/>
            <p:cNvGrpSpPr/>
            <p:nvPr/>
          </p:nvGrpSpPr>
          <p:grpSpPr>
            <a:xfrm rot="0">
              <a:off x="7778629" y="32657"/>
              <a:ext cx="3460881" cy="3934884"/>
              <a:chOff x="7778630" y="32657"/>
              <a:chExt cx="3460881" cy="3934884"/>
            </a:xfrm>
          </p:grpSpPr>
          <p:sp>
            <p:nvSpPr>
              <p:cNvPr id="46" name=""/>
              <p:cNvSpPr/>
              <p:nvPr/>
            </p:nvSpPr>
            <p:spPr>
              <a:xfrm>
                <a:off x="8349460" y="3068802"/>
                <a:ext cx="558233" cy="5525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9" name=""/>
              <p:cNvSpPr/>
              <p:nvPr/>
            </p:nvSpPr>
            <p:spPr>
              <a:xfrm>
                <a:off x="9048826" y="2756803"/>
                <a:ext cx="1179251" cy="1167286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0" name=""/>
              <p:cNvSpPr/>
              <p:nvPr/>
            </p:nvSpPr>
            <p:spPr>
              <a:xfrm>
                <a:off x="8413728" y="2128149"/>
                <a:ext cx="849922" cy="8412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1" name=""/>
              <p:cNvSpPr/>
              <p:nvPr/>
            </p:nvSpPr>
            <p:spPr>
              <a:xfrm>
                <a:off x="7849196" y="2896504"/>
                <a:ext cx="247767" cy="245254"/>
              </a:xfrm>
              <a:prstGeom prst="ellipse">
                <a:avLst/>
              </a:prstGeom>
              <a:solidFill>
                <a:schemeClr val="accent2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2" name=""/>
              <p:cNvSpPr/>
              <p:nvPr/>
            </p:nvSpPr>
            <p:spPr>
              <a:xfrm>
                <a:off x="8837126" y="3595009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3" name=""/>
              <p:cNvSpPr/>
              <p:nvPr/>
            </p:nvSpPr>
            <p:spPr>
              <a:xfrm>
                <a:off x="8131462" y="3595009"/>
                <a:ext cx="376351" cy="3725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4" name=""/>
              <p:cNvSpPr/>
              <p:nvPr/>
            </p:nvSpPr>
            <p:spPr>
              <a:xfrm>
                <a:off x="7778630" y="3595009"/>
                <a:ext cx="247767" cy="24525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8" name=""/>
              <p:cNvSpPr/>
              <p:nvPr/>
            </p:nvSpPr>
            <p:spPr>
              <a:xfrm>
                <a:off x="9542790" y="1918597"/>
                <a:ext cx="668033" cy="661255"/>
              </a:xfrm>
              <a:prstGeom prst="ellipse">
                <a:avLst/>
              </a:prstGeom>
              <a:solidFill>
                <a:schemeClr val="accent2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9" name=""/>
              <p:cNvSpPr/>
              <p:nvPr/>
            </p:nvSpPr>
            <p:spPr>
              <a:xfrm>
                <a:off x="10319022" y="1988448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0" name=""/>
              <p:cNvSpPr/>
              <p:nvPr/>
            </p:nvSpPr>
            <p:spPr>
              <a:xfrm>
                <a:off x="10036755" y="870840"/>
                <a:ext cx="423367" cy="419071"/>
              </a:xfrm>
              <a:prstGeom prst="ellipse">
                <a:avLst/>
              </a:prstGeom>
              <a:solidFill>
                <a:schemeClr val="accent2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1" name=""/>
              <p:cNvSpPr/>
              <p:nvPr/>
            </p:nvSpPr>
            <p:spPr>
              <a:xfrm>
                <a:off x="10389588" y="1010541"/>
                <a:ext cx="849922" cy="8412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2" name=""/>
              <p:cNvSpPr/>
              <p:nvPr/>
            </p:nvSpPr>
            <p:spPr>
              <a:xfrm>
                <a:off x="10460155" y="731139"/>
                <a:ext cx="247767" cy="24525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3" name=""/>
              <p:cNvSpPr/>
              <p:nvPr/>
            </p:nvSpPr>
            <p:spPr>
              <a:xfrm>
                <a:off x="10036756" y="32657"/>
                <a:ext cx="661687" cy="65497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7" name=""/>
              <p:cNvSpPr/>
              <p:nvPr/>
            </p:nvSpPr>
            <p:spPr>
              <a:xfrm>
                <a:off x="10787897" y="79200"/>
                <a:ext cx="247767" cy="245254"/>
              </a:xfrm>
              <a:prstGeom prst="ellipse">
                <a:avLst/>
              </a:prstGeom>
              <a:solidFill>
                <a:schemeClr val="accent2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415331" y="2285992"/>
            <a:ext cx="11361335" cy="1470025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8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92ABC9BA-42AA-4685-93DD-7FD76BFF3AE1}" type="datetime1">
              <a:rPr lang="ko-KR" altLang="en-US"/>
              <a:pPr>
                <a:defRPr lang="ko-KR" altLang="en-US"/>
              </a:pPr>
              <a:t>2024-09-08</a:t>
            </a:fld>
            <a:endParaRPr lang="ko-KR" altLang="en-US"/>
          </a:p>
        </p:txBody>
      </p:sp>
      <p:sp>
        <p:nvSpPr>
          <p:cNvPr id="6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0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2819400"/>
            <a:ext cx="6985686" cy="40386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" name=""/>
          <p:cNvSpPr/>
          <p:nvPr/>
        </p:nvSpPr>
        <p:spPr>
          <a:xfrm flipH="1" flipV="1">
            <a:off x="4810895" y="0"/>
            <a:ext cx="7381102" cy="4267200"/>
          </a:xfrm>
          <a:prstGeom prst="rtTriangle">
            <a:avLst/>
          </a:prstGeom>
          <a:gradFill>
            <a:gsLst>
              <a:gs pos="74000">
                <a:schemeClr val="accent1">
                  <a:lumMod val="60000"/>
                  <a:lumOff val="40000"/>
                  <a:alpha val="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8" name=""/>
          <p:cNvGrpSpPr/>
          <p:nvPr/>
        </p:nvGrpSpPr>
        <p:grpSpPr>
          <a:xfrm rot="20271788" flipH="1" flipV="1">
            <a:off x="7542619" y="674421"/>
            <a:ext cx="5045434" cy="4795550"/>
            <a:chOff x="1214414" y="0"/>
            <a:chExt cx="7289840" cy="6858000"/>
          </a:xfrm>
        </p:grpSpPr>
        <p:sp>
          <p:nvSpPr>
            <p:cNvPr id="9" name="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8" name="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0" name="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1" name="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2" name="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4" name="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6" name="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7" name="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8" name=""/>
            <p:cNvSpPr/>
            <p:nvPr/>
          </p:nvSpPr>
          <p:spPr>
            <a:xfrm>
              <a:off x="7286644" y="857232"/>
              <a:ext cx="428596" cy="428596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9" name="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0" name="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1" name="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2" name="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3" name="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4" name="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5" name="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015999" y="914400"/>
            <a:ext cx="8229599" cy="1129604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9" name=""/>
          <p:cNvSpPr>
            <a:spLocks noGrp="1"/>
          </p:cNvSpPr>
          <p:nvPr>
            <p:ph type="body" sz="quarter" idx="14"/>
          </p:nvPr>
        </p:nvSpPr>
        <p:spPr>
          <a:xfrm>
            <a:off x="1015999" y="2133600"/>
            <a:ext cx="8244417" cy="35702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A537D4F-2816-4191-B966-3AB5762B9300}" type="datetime1">
              <a:rPr lang="ko-KR" altLang="en-US"/>
              <a:pPr>
                <a:defRPr lang="ko-KR" altLang="en-US"/>
              </a:pPr>
              <a:t>2024-09-08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5400000">
            <a:off x="8102456" y="2768620"/>
            <a:ext cx="6858000" cy="1320799"/>
            <a:chOff x="0" y="0"/>
            <a:chExt cx="9144000" cy="990600"/>
          </a:xfrm>
        </p:grpSpPr>
        <p:sp>
          <p:nvSpPr>
            <p:cNvPr id="8" name="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10" name=""/>
          <p:cNvGrpSpPr/>
          <p:nvPr/>
        </p:nvGrpSpPr>
        <p:grpSpPr>
          <a:xfrm rot="5400000">
            <a:off x="10440342" y="5411142"/>
            <a:ext cx="1080000" cy="1871315"/>
            <a:chOff x="8077200" y="152400"/>
            <a:chExt cx="928516" cy="1664292"/>
          </a:xfrm>
        </p:grpSpPr>
        <p:sp>
          <p:nvSpPr>
            <p:cNvPr id="11" name="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11043813" y="274638"/>
            <a:ext cx="116114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98582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9A09CFD-CD73-42CD-8107-FABA9430AA5B}" type="datetime1">
              <a:rPr lang="ko-KR" altLang="en-US"/>
              <a:pPr>
                <a:defRPr lang="ko-KR" altLang="en-US"/>
              </a:pPr>
              <a:t>2024-09-08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8047A4E-B306-4D3E-8C4B-2AC13D241DAE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" y="1133474"/>
            <a:ext cx="10972799" cy="514299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60BDF17-240F-45C2-9667-5F01B32F94EA}" type="datetime1">
              <a:rPr lang="ko-KR" altLang="en-US"/>
              <a:pPr>
                <a:defRPr lang="ko-KR" altLang="en-US"/>
              </a:pPr>
              <a:t>2024-09-08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475B81-6B56-4E14-881C-F068C03C5382}" type="datetime1">
              <a:rPr lang="ko-KR" altLang="en-US"/>
              <a:pPr>
                <a:defRPr lang="ko-KR" altLang="en-US"/>
              </a:pPr>
              <a:t>2024-09-08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2" name=""/>
          <p:cNvGrpSpPr/>
          <p:nvPr/>
        </p:nvGrpSpPr>
        <p:grpSpPr>
          <a:xfrm rot="0">
            <a:off x="10692937" y="151200"/>
            <a:ext cx="1368000" cy="2440800"/>
            <a:chOff x="8077200" y="152400"/>
            <a:chExt cx="928516" cy="1664292"/>
          </a:xfrm>
        </p:grpSpPr>
        <p:sp>
          <p:nvSpPr>
            <p:cNvPr id="6" name="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7" name="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 flipH="1" flipV="1">
            <a:off x="5865340" y="-1"/>
            <a:ext cx="6326658" cy="36576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4624923"/>
            <a:ext cx="10972799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4191000"/>
            <a:ext cx="10972799" cy="433923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39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FB287CB-68EA-421A-A4AD-33B9DC2E91B2}" type="datetime1">
              <a:rPr lang="ko-KR" altLang="en-US"/>
              <a:pPr>
                <a:defRPr lang="ko-KR" altLang="en-US"/>
              </a:pPr>
              <a:t>2024-09-08</a:t>
            </a:fld>
            <a:endParaRPr lang="ko-KR" altLang="en-US"/>
          </a:p>
        </p:txBody>
      </p:sp>
      <p:sp>
        <p:nvSpPr>
          <p:cNvPr id="4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1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4" name=""/>
          <p:cNvGrpSpPr/>
          <p:nvPr/>
        </p:nvGrpSpPr>
        <p:grpSpPr>
          <a:xfrm rot="1140000" flipH="1" flipV="1">
            <a:off x="5121617" y="-77708"/>
            <a:ext cx="5760000" cy="5457600"/>
            <a:chOff x="1214414" y="0"/>
            <a:chExt cx="7289840" cy="6858000"/>
          </a:xfrm>
        </p:grpSpPr>
        <p:sp>
          <p:nvSpPr>
            <p:cNvPr id="37" name="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8" name="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2" name="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3" name="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4" name="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5" name="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6" name="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7" name="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8" name="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9" name="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0" name="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1" name="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2" name="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3" name="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4" name="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5" name="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6" name="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7" name="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8" name="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9" name=""/>
            <p:cNvSpPr/>
            <p:nvPr/>
          </p:nvSpPr>
          <p:spPr>
            <a:xfrm>
              <a:off x="6935986" y="1216041"/>
              <a:ext cx="428596" cy="428597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0" name="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1" name="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2" name="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3" name="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4" name="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5" name="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6" name="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76177"/>
            <a:ext cx="10972799" cy="8683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13"/>
          </p:nvPr>
        </p:nvSpPr>
        <p:spPr>
          <a:xfrm>
            <a:off x="609599" y="1071563"/>
            <a:ext cx="5295899" cy="5143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4"/>
          </p:nvPr>
        </p:nvSpPr>
        <p:spPr>
          <a:xfrm>
            <a:off x="6286499" y="1071563"/>
            <a:ext cx="5295899" cy="5143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264C91A-EF41-4988-8E36-6CAFB7D2E136}" type="datetime1">
              <a:rPr lang="ko-KR" altLang="en-US"/>
              <a:pPr>
                <a:defRPr lang="ko-KR" altLang="en-US"/>
              </a:pPr>
              <a:t>2024-09-08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BE2AEF3-4D86-4CBE-9B32-DDE7C01B53B0}" type="datetime1">
              <a:rPr lang="ko-KR" altLang="en-US"/>
              <a:pPr>
                <a:defRPr lang="ko-KR" altLang="en-US"/>
              </a:pPr>
              <a:t>2024-09-08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609599" y="76177"/>
            <a:ext cx="10972799" cy="86834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142984"/>
            <a:ext cx="10972799" cy="504680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E9D41CA-F875-454A-B646-AC4E6349A4E4}" type="datetime1">
              <a:rPr lang="ko-KR" altLang="en-US"/>
              <a:pPr>
                <a:defRPr lang="ko-KR" altLang="en-US"/>
              </a:pPr>
              <a:t>2024-09-08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76177"/>
            <a:ext cx="10972799" cy="8683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3"/>
          </p:nvPr>
        </p:nvSpPr>
        <p:spPr>
          <a:xfrm>
            <a:off x="609599" y="1114425"/>
            <a:ext cx="530859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sz="quarter" idx="14"/>
          </p:nvPr>
        </p:nvSpPr>
        <p:spPr>
          <a:xfrm>
            <a:off x="6273799" y="1114425"/>
            <a:ext cx="530859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sz="quarter" idx="15"/>
          </p:nvPr>
        </p:nvSpPr>
        <p:spPr>
          <a:xfrm>
            <a:off x="609599" y="3748106"/>
            <a:ext cx="530859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20" name=""/>
          <p:cNvSpPr>
            <a:spLocks noGrp="1"/>
          </p:cNvSpPr>
          <p:nvPr>
            <p:ph sz="quarter" idx="16"/>
          </p:nvPr>
        </p:nvSpPr>
        <p:spPr>
          <a:xfrm>
            <a:off x="6273799" y="3748106"/>
            <a:ext cx="530859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C519585-A1C3-4349-A2A9-E286BDE96C0E}" type="datetime1">
              <a:rPr lang="ko-KR" altLang="en-US"/>
              <a:pPr>
                <a:defRPr lang="ko-KR" altLang="en-US"/>
              </a:pPr>
              <a:t>2024-09-08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0" y="0"/>
            <a:ext cx="12191999" cy="990600"/>
            <a:chOff x="0" y="0"/>
            <a:chExt cx="9144000" cy="990600"/>
          </a:xfrm>
        </p:grpSpPr>
        <p:sp>
          <p:nvSpPr>
            <p:cNvPr id="9" name="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11" name=""/>
          <p:cNvGrpSpPr/>
          <p:nvPr/>
        </p:nvGrpSpPr>
        <p:grpSpPr>
          <a:xfrm rot="0">
            <a:off x="10764946" y="180000"/>
            <a:ext cx="1367999" cy="3268800"/>
            <a:chOff x="7681902" y="180972"/>
            <a:chExt cx="1328754" cy="3270256"/>
          </a:xfrm>
        </p:grpSpPr>
        <p:sp>
          <p:nvSpPr>
            <p:cNvPr id="12" name=""/>
            <p:cNvSpPr/>
            <p:nvPr/>
          </p:nvSpPr>
          <p:spPr>
            <a:xfrm>
              <a:off x="7977182" y="2224094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/>
            <p:nvPr/>
          </p:nvSpPr>
          <p:spPr>
            <a:xfrm>
              <a:off x="7681902" y="114299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"/>
            <p:cNvSpPr/>
            <p:nvPr/>
          </p:nvSpPr>
          <p:spPr>
            <a:xfrm>
              <a:off x="8382000" y="762000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"/>
            <p:cNvSpPr/>
            <p:nvPr/>
          </p:nvSpPr>
          <p:spPr>
            <a:xfrm>
              <a:off x="7977182" y="79533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"/>
            <p:cNvSpPr/>
            <p:nvPr/>
          </p:nvSpPr>
          <p:spPr>
            <a:xfrm>
              <a:off x="8334372" y="1295400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"/>
            <p:cNvSpPr/>
            <p:nvPr/>
          </p:nvSpPr>
          <p:spPr>
            <a:xfrm>
              <a:off x="7691430" y="186690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8" name=""/>
            <p:cNvSpPr/>
            <p:nvPr/>
          </p:nvSpPr>
          <p:spPr>
            <a:xfrm>
              <a:off x="8610600" y="320040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"/>
            <p:cNvSpPr/>
            <p:nvPr/>
          </p:nvSpPr>
          <p:spPr>
            <a:xfrm>
              <a:off x="8562972" y="180972"/>
              <a:ext cx="428628" cy="4286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20" name=""/>
          <p:cNvGrpSpPr/>
          <p:nvPr/>
        </p:nvGrpSpPr>
        <p:grpSpPr>
          <a:xfrm rot="0" flipH="1" flipV="1">
            <a:off x="35432" y="3277456"/>
            <a:ext cx="1367999" cy="3268800"/>
            <a:chOff x="7681902" y="180972"/>
            <a:chExt cx="1328754" cy="3270256"/>
          </a:xfrm>
        </p:grpSpPr>
        <p:sp>
          <p:nvSpPr>
            <p:cNvPr id="21" name=""/>
            <p:cNvSpPr/>
            <p:nvPr/>
          </p:nvSpPr>
          <p:spPr>
            <a:xfrm>
              <a:off x="7977182" y="2224094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2" name=""/>
            <p:cNvSpPr/>
            <p:nvPr/>
          </p:nvSpPr>
          <p:spPr>
            <a:xfrm>
              <a:off x="7681902" y="114299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"/>
            <p:cNvSpPr/>
            <p:nvPr/>
          </p:nvSpPr>
          <p:spPr>
            <a:xfrm>
              <a:off x="8382000" y="762000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4" name=""/>
            <p:cNvSpPr/>
            <p:nvPr/>
          </p:nvSpPr>
          <p:spPr>
            <a:xfrm>
              <a:off x="7977182" y="79533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"/>
            <p:cNvSpPr/>
            <p:nvPr/>
          </p:nvSpPr>
          <p:spPr>
            <a:xfrm>
              <a:off x="8334372" y="1295400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6" name=""/>
            <p:cNvSpPr/>
            <p:nvPr/>
          </p:nvSpPr>
          <p:spPr>
            <a:xfrm>
              <a:off x="7691430" y="186690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7" name=""/>
            <p:cNvSpPr/>
            <p:nvPr/>
          </p:nvSpPr>
          <p:spPr>
            <a:xfrm>
              <a:off x="8610600" y="320040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8" name=""/>
            <p:cNvSpPr/>
            <p:nvPr/>
          </p:nvSpPr>
          <p:spPr>
            <a:xfrm>
              <a:off x="8562972" y="180972"/>
              <a:ext cx="428628" cy="4286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89717" y="116585"/>
            <a:ext cx="7315199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1393371"/>
            <a:ext cx="7315199" cy="3334204"/>
          </a:xfrm>
          <a:solidFill>
            <a:schemeClr val="bg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4909457"/>
            <a:ext cx="7315199" cy="126274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18D79A8-719F-4115-92E5-24663253EB2B}" type="datetime1">
              <a:rPr lang="ko-KR" altLang="en-US"/>
              <a:pPr>
                <a:defRPr lang="ko-KR" altLang="en-US"/>
              </a:pPr>
              <a:t>2024-09-08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8C3B62A-3DFE-4006-8418-4121DC00BB4B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물방울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0"/>
            <a:ext cx="12191999" cy="990600"/>
            <a:chOff x="0" y="0"/>
            <a:chExt cx="9144000" cy="990600"/>
          </a:xfrm>
        </p:grpSpPr>
        <p:sp>
          <p:nvSpPr>
            <p:cNvPr id="10" name="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8" name=""/>
          <p:cNvGrpSpPr/>
          <p:nvPr/>
        </p:nvGrpSpPr>
        <p:grpSpPr>
          <a:xfrm rot="0">
            <a:off x="11124819" y="158400"/>
            <a:ext cx="972000" cy="1663200"/>
            <a:chOff x="8077200" y="152400"/>
            <a:chExt cx="928516" cy="1664292"/>
          </a:xfrm>
        </p:grpSpPr>
        <p:sp>
          <p:nvSpPr>
            <p:cNvPr id="12" name="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76177"/>
            <a:ext cx="10972799" cy="86834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133476"/>
            <a:ext cx="10972799" cy="506635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4100758-C520-409D-A43F-1BA465BE9CC9}" type="datetime1">
              <a:rPr lang="ko-KR" altLang="en-US"/>
              <a:pPr>
                <a:defRPr lang="ko-KR" altLang="en-US"/>
              </a:pPr>
              <a:t>2024-09-08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£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80000"/>
        <a:buFont typeface="Wingdings"/>
        <a:buChar char="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SzPct val="80000"/>
        <a:buFont typeface="Wingdings"/>
        <a:buChar char="£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36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7025" indent="-1714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250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Relationship Id="rId7" Type="http://schemas.openxmlformats.org/officeDocument/2006/relationships/image" Target="../media/image6.svg"  /><Relationship Id="rId8" Type="http://schemas.openxmlformats.org/officeDocument/2006/relationships/image" Target="../media/image7.png"  /><Relationship Id="rId9" Type="http://schemas.openxmlformats.org/officeDocument/2006/relationships/image" Target="../media/image8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ko-KR"/>
              <a:t>외부 </a:t>
            </a:r>
            <a:r>
              <a:rPr lang="en-US" altLang="ko-KR"/>
              <a:t>API</a:t>
            </a:r>
            <a:r>
              <a:rPr lang="ko-KR" altLang="ko-KR"/>
              <a:t> 활용 웹 개발 프로젝트</a:t>
            </a:r>
            <a:endParaRPr lang="ko-KR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소원을 말하는 </a:t>
            </a:r>
            <a:r>
              <a:rPr lang="en-US" altLang="ko-KR"/>
              <a:t>MES</a:t>
            </a:r>
            <a:r>
              <a:rPr lang="ko-KR" altLang="en-US"/>
              <a:t> 시스템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sz="quarter" idx="14"/>
          </p:nvPr>
        </p:nvSpPr>
        <p:spPr>
          <a:xfrm>
            <a:off x="875961" y="1917573"/>
            <a:ext cx="4254837" cy="4535805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팀원 소개</a:t>
            </a:r>
            <a:endParaRPr lang="ko-KR" altLang="en-US"/>
          </a:p>
          <a:p>
            <a:pPr>
              <a:defRPr/>
            </a:pPr>
            <a:r>
              <a:rPr lang="ko-KR" altLang="en-US"/>
              <a:t>동기</a:t>
            </a:r>
            <a:endParaRPr lang="ko-KR" altLang="en-US"/>
          </a:p>
          <a:p>
            <a:pPr>
              <a:defRPr/>
            </a:pPr>
            <a:r>
              <a:rPr lang="ko-KR" altLang="en-US"/>
              <a:t>개발환경</a:t>
            </a:r>
            <a:endParaRPr lang="ko-KR" altLang="en-US"/>
          </a:p>
          <a:p>
            <a:pPr>
              <a:defRPr/>
            </a:pPr>
            <a:r>
              <a:rPr lang="ko-KR" altLang="en-US"/>
              <a:t>스킬</a:t>
            </a:r>
            <a:endParaRPr lang="ko-KR" altLang="en-US"/>
          </a:p>
          <a:p>
            <a:pPr>
              <a:defRPr/>
            </a:pPr>
            <a:r>
              <a:rPr lang="ko-KR" altLang="en-US"/>
              <a:t>스케줄</a:t>
            </a:r>
            <a:endParaRPr lang="en-US" altLang="ko-KR"/>
          </a:p>
          <a:p>
            <a:pPr>
              <a:defRPr/>
            </a:pPr>
            <a:r>
              <a:rPr lang="en-US" altLang="ko-KR"/>
              <a:t>UML</a:t>
            </a:r>
            <a:endParaRPr lang="en-US" altLang="ko-KR"/>
          </a:p>
          <a:p>
            <a:pPr>
              <a:defRPr/>
            </a:pPr>
            <a:r>
              <a:rPr lang="ko-KR" altLang="en-US"/>
              <a:t>스토리보드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4692438" y="1917573"/>
            <a:ext cx="4122208" cy="4535805"/>
          </a:xfrm>
          <a:prstGeom prst="rect">
            <a:avLst/>
          </a:prstGeom>
        </p:spPr>
        <p:txBody>
          <a:bodyPr vert="horz" lIns="91440" tIns="45720" rIns="91440" bIns="45720"/>
          <a:p>
            <a:pPr marL="261938" indent="-2619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Char char="£"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ERD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61938" indent="-2619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Char char="£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구현 화면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61938" indent="-2619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Char char="£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코드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61938" indent="-2619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Char char="£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후기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팀원 소개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" y="1382389"/>
            <a:ext cx="10972799" cy="5142997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정근승</a:t>
            </a:r>
            <a:r>
              <a:rPr lang="en-US" altLang="ko-KR"/>
              <a:t>(</a:t>
            </a:r>
            <a:r>
              <a:rPr lang="ko-KR" altLang="en-US"/>
              <a:t>팀장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전체적인 통괄 및 정보</a:t>
            </a:r>
            <a:r>
              <a:rPr lang="en-US" altLang="ko-KR"/>
              <a:t>/BOM </a:t>
            </a:r>
            <a:r>
              <a:rPr lang="ko-KR" altLang="en-US"/>
              <a:t>페이지 서블릿 구현</a:t>
            </a:r>
            <a:endParaRPr lang="ko-KR" altLang="en-US"/>
          </a:p>
          <a:p>
            <a:pPr>
              <a:defRPr/>
            </a:pPr>
            <a:r>
              <a:rPr lang="ko-KR" altLang="en-US"/>
              <a:t>권대호 </a:t>
            </a:r>
            <a:r>
              <a:rPr lang="en-US" altLang="ko-KR"/>
              <a:t>:</a:t>
            </a:r>
            <a:r>
              <a:rPr lang="ko-KR" altLang="en-US"/>
              <a:t> 생산관리 및 메인페이지 서블릿 구현</a:t>
            </a:r>
            <a:endParaRPr lang="ko-KR" altLang="en-US"/>
          </a:p>
          <a:p>
            <a:pPr>
              <a:defRPr/>
            </a:pPr>
            <a:r>
              <a:rPr lang="ko-KR" altLang="en-US"/>
              <a:t>정다올 </a:t>
            </a:r>
            <a:r>
              <a:rPr lang="en-US" altLang="ko-KR"/>
              <a:t>:</a:t>
            </a:r>
            <a:r>
              <a:rPr lang="ko-KR" altLang="en-US"/>
              <a:t> 설비관리 서블릿 구현</a:t>
            </a:r>
            <a:endParaRPr lang="ko-KR" altLang="en-US"/>
          </a:p>
          <a:p>
            <a:pPr>
              <a:defRPr/>
            </a:pPr>
            <a:r>
              <a:rPr lang="ko-KR" altLang="en-US"/>
              <a:t>김소원 </a:t>
            </a:r>
            <a:r>
              <a:rPr lang="en-US" altLang="ko-KR"/>
              <a:t>:</a:t>
            </a:r>
            <a:r>
              <a:rPr lang="ko-KR" altLang="en-US"/>
              <a:t> 품질관리 서블릿 구현</a:t>
            </a:r>
            <a:endParaRPr lang="ko-KR" altLang="en-US"/>
          </a:p>
          <a:p>
            <a:pPr>
              <a:defRPr/>
            </a:pPr>
            <a:r>
              <a:rPr lang="ko-KR" altLang="en-US"/>
              <a:t>김진홍 </a:t>
            </a:r>
            <a:r>
              <a:rPr lang="en-US" altLang="ko-KR"/>
              <a:t>:</a:t>
            </a:r>
            <a:r>
              <a:rPr lang="ko-KR" altLang="en-US"/>
              <a:t> 재고관리 및 로그인</a:t>
            </a:r>
            <a:r>
              <a:rPr lang="en-US" altLang="ko-KR"/>
              <a:t>/</a:t>
            </a:r>
            <a:r>
              <a:rPr lang="ko-KR" altLang="en-US"/>
              <a:t>회원가입 서블릿 구현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609600" y="4149089"/>
            <a:ext cx="10972800" cy="2499489"/>
          </a:xfrm>
          <a:prstGeom prst="rect">
            <a:avLst/>
          </a:prstGeom>
        </p:spPr>
        <p:txBody>
          <a:bodyPr vert="horz" lIns="91440" tIns="45720" rIns="91440" bIns="45720"/>
          <a:p>
            <a:pPr>
              <a:defRPr/>
            </a:pPr>
            <a:r>
              <a:rPr lang="ko-KR" altLang="en-US" sz="3900"/>
              <a:t>동기</a:t>
            </a:r>
            <a:endParaRPr lang="ko-KR" altLang="en-US" sz="2400"/>
          </a:p>
          <a:p>
            <a:pPr marL="261938" indent="-261938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Char char="£"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61938" indent="-261938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Char char="£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배관 제조 업체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61938" indent="-261938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Char char="£"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차 프로젝트에서 프론트엔드로 구현한 사이트를 보완하고 서블릿으로 교체하기 위해 그대로 진행하였습니다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개발환경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운영체제</a:t>
            </a:r>
            <a:r>
              <a:rPr lang="en-US" altLang="ko-KR"/>
              <a:t>(OS)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window 10 Home 64bit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통합 개발환경</a:t>
            </a:r>
            <a:r>
              <a:rPr lang="en-US" altLang="ko-KR"/>
              <a:t>(IDE)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Eclipse( Java development Kit ver.11 ),</a:t>
            </a:r>
            <a:r>
              <a:rPr lang="ko-KR" altLang="en-US"/>
              <a:t> VSCode ( </a:t>
            </a:r>
            <a:r>
              <a:rPr lang="en-US" altLang="ko-KR"/>
              <a:t>HTML, CSS, JavaScript</a:t>
            </a:r>
            <a:r>
              <a:rPr lang="ko-KR" altLang="en-US"/>
              <a:t>)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데이터 베이스</a:t>
            </a:r>
            <a:r>
              <a:rPr lang="en-US" altLang="ko-KR"/>
              <a:t>(DB)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Oracle SQL developer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웹 애플리케이션 서버</a:t>
            </a:r>
            <a:r>
              <a:rPr lang="en-US" altLang="ko-KR"/>
              <a:t>(WAS) : Tomcat ver.9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형상 관리 (Version Control) : SourceTree, GitHub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기타 </a:t>
            </a:r>
            <a:r>
              <a:rPr lang="en-US" altLang="ko-KR"/>
              <a:t>:</a:t>
            </a:r>
            <a:r>
              <a:rPr lang="ko-KR" altLang="en-US"/>
              <a:t> Miro</a:t>
            </a:r>
            <a:r>
              <a:rPr lang="en-US" altLang="ko-KR"/>
              <a:t>(</a:t>
            </a:r>
            <a:r>
              <a:rPr lang="ko-KR" altLang="en-US"/>
              <a:t>스토리보드와 UML</a:t>
            </a:r>
            <a:r>
              <a:rPr lang="en-US" altLang="ko-KR"/>
              <a:t>),</a:t>
            </a:r>
            <a:r>
              <a:rPr lang="ko-KR" altLang="en-US"/>
              <a:t> 구글 스프레드시트</a:t>
            </a:r>
            <a:r>
              <a:rPr lang="en-US" altLang="ko-KR"/>
              <a:t>(</a:t>
            </a:r>
            <a:r>
              <a:rPr lang="ko-KR" altLang="en-US"/>
              <a:t>간트차트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70061" y="2995093"/>
            <a:ext cx="709879" cy="70987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46170" y="5042230"/>
            <a:ext cx="620648" cy="62064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99743" y="4064097"/>
            <a:ext cx="1068705" cy="59847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848720" y="5042230"/>
            <a:ext cx="824865" cy="82486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375981" y="5914521"/>
            <a:ext cx="1981676" cy="72390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632567" y="3704972"/>
            <a:ext cx="1041018" cy="9576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056495" y="2288464"/>
            <a:ext cx="2027618" cy="114053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650370" y="2689225"/>
            <a:ext cx="883792" cy="883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스킬 습득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3"/>
          </p:nvPr>
        </p:nvSpPr>
        <p:spPr>
          <a:xfrm>
            <a:off x="609599" y="1114425"/>
            <a:ext cx="5310000" cy="2502000"/>
          </a:xfrm>
          <a:ln w="12700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/>
            </a:pPr>
            <a:r>
              <a:rPr lang="ko-KR" altLang="en-US"/>
              <a:t>Java/JSP/Servlet</a:t>
            </a:r>
            <a:r>
              <a:rPr lang="en-US" altLang="ko-KR"/>
              <a:t> : </a:t>
            </a:r>
            <a:r>
              <a:rPr lang="ko-KR" altLang="en-US" sz="2200"/>
              <a:t>로직을 처리하는 백엔드 코드를 작성하고 클라이언트와 서버간의 통신을 구현하는 스킬</a:t>
            </a:r>
            <a:endParaRPr lang="ko-KR" altLang="en-US"/>
          </a:p>
          <a:p>
            <a:pPr>
              <a:defRPr/>
            </a:pPr>
            <a:r>
              <a:rPr lang="ko-KR" altLang="en-US"/>
              <a:t>API 개발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 sz="2200"/>
              <a:t>클라이언트와 서버 간 데이터를 주고 받기 위한 </a:t>
            </a:r>
            <a:r>
              <a:rPr lang="en-US" altLang="ko-KR" sz="2200"/>
              <a:t>RESTful API</a:t>
            </a:r>
            <a:r>
              <a:rPr lang="ko-KR" altLang="en-US" sz="2200"/>
              <a:t>를 설계하고 구현하는 스킬</a:t>
            </a:r>
            <a:endParaRPr lang="ko-KR" altLang="en-US" sz="2200"/>
          </a:p>
        </p:txBody>
      </p:sp>
      <p:sp>
        <p:nvSpPr>
          <p:cNvPr id="4" name=""/>
          <p:cNvSpPr>
            <a:spLocks noGrp="1"/>
          </p:cNvSpPr>
          <p:nvPr>
            <p:ph sz="quarter" idx="14"/>
          </p:nvPr>
        </p:nvSpPr>
        <p:spPr>
          <a:xfrm>
            <a:off x="6273798" y="1114425"/>
            <a:ext cx="5310000" cy="2502000"/>
          </a:xfrm>
          <a:ln w="12700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/>
            </a:pPr>
            <a:r>
              <a:rPr lang="ko-KR" altLang="en-US"/>
              <a:t>ERD 설계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 sz="2200"/>
              <a:t>DB</a:t>
            </a:r>
            <a:r>
              <a:rPr lang="ko-KR" altLang="en-US" sz="2200"/>
              <a:t> 테이블 구조와 관계를 정의하는 다이어그램 작성 향상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ko-KR" altLang="en-US"/>
              <a:t>DB 최적화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 sz="2200"/>
              <a:t>데이터베이스 성능을 높이기 위해 인덱싱 및 쿼리 최적화 스킬</a:t>
            </a:r>
            <a:endParaRPr lang="ko-KR" altLang="en-US" sz="2200"/>
          </a:p>
        </p:txBody>
      </p:sp>
      <p:sp>
        <p:nvSpPr>
          <p:cNvPr id="5" name=""/>
          <p:cNvSpPr>
            <a:spLocks noGrp="1"/>
          </p:cNvSpPr>
          <p:nvPr>
            <p:ph sz="quarter" idx="15"/>
          </p:nvPr>
        </p:nvSpPr>
        <p:spPr>
          <a:xfrm>
            <a:off x="609599" y="3748106"/>
            <a:ext cx="5310000" cy="2502000"/>
          </a:xfrm>
          <a:ln w="12700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/>
            </a:pPr>
            <a:r>
              <a:rPr lang="ko-KR" altLang="en-US"/>
              <a:t>AJAX/Fetch </a:t>
            </a:r>
            <a:r>
              <a:rPr lang="en-US" altLang="ko-KR"/>
              <a:t>: </a:t>
            </a:r>
            <a:r>
              <a:rPr lang="en-US" altLang="ko-KR" sz="2200"/>
              <a:t>JavaScript를 이용하여 비동기적으로 서버와 데이터를 주고받는 기술</a:t>
            </a:r>
            <a:endParaRPr lang="en-US" altLang="ko-KR" sz="2200"/>
          </a:p>
          <a:p>
            <a:pPr>
              <a:defRPr/>
            </a:pPr>
            <a:endParaRPr lang="en-US" altLang="ko-KR" sz="2200"/>
          </a:p>
          <a:p>
            <a:pPr>
              <a:defRPr/>
            </a:pPr>
            <a:r>
              <a:rPr lang="ko-KR" altLang="en-US"/>
              <a:t>JSON 파싱</a:t>
            </a:r>
            <a:r>
              <a:rPr lang="en-US" altLang="ko-KR"/>
              <a:t> : </a:t>
            </a:r>
            <a:r>
              <a:rPr lang="en-US" altLang="ko-KR" sz="2200"/>
              <a:t>서버로부터 받은 JSON 데이터를 처리하고, 프론트엔드에서 이를 활용하는 기술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16"/>
          </p:nvPr>
        </p:nvSpPr>
        <p:spPr>
          <a:xfrm>
            <a:off x="6273798" y="3748106"/>
            <a:ext cx="5310000" cy="2502000"/>
          </a:xfrm>
          <a:ln w="12700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/>
            </a:pPr>
            <a:r>
              <a:rPr lang="ko-KR" altLang="en-US"/>
              <a:t>팀워크 및 의사소통</a:t>
            </a:r>
            <a:r>
              <a:rPr lang="en-US" altLang="ko-KR"/>
              <a:t> : </a:t>
            </a:r>
            <a:r>
              <a:rPr lang="en-US" altLang="ko-KR" sz="2200"/>
              <a:t>팀원들과의 협업을 통해 효과적인 커뮤니케이션 방법과 문제 해결 능력</a:t>
            </a:r>
            <a:endParaRPr lang="en-US" altLang="ko-KR"/>
          </a:p>
          <a:p>
            <a:pPr>
              <a:defRPr/>
            </a:pPr>
            <a:r>
              <a:rPr lang="ko-KR" altLang="en-US"/>
              <a:t>디버깅</a:t>
            </a:r>
            <a:r>
              <a:rPr lang="en-US" altLang="ko-KR"/>
              <a:t> : </a:t>
            </a:r>
            <a:r>
              <a:rPr lang="en-US" altLang="ko-KR" sz="2200"/>
              <a:t>개발 중 발생하는 오류를 분석하고, 디버깅을 통해 문제를 해결하는 스킬 향상</a:t>
            </a:r>
            <a:endParaRPr lang="en-US" altLang="ko-KR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스케줄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3"/>
          </p:nvPr>
        </p:nvSpPr>
        <p:spPr>
          <a:xfrm>
            <a:off x="609599" y="1484757"/>
            <a:ext cx="5308599" cy="2500313"/>
          </a:xfrm>
        </p:spPr>
        <p:txBody>
          <a:bodyPr/>
          <a:lstStyle/>
          <a:p>
            <a:pPr>
              <a:defRPr/>
            </a:pPr>
            <a:r>
              <a:rPr lang="ko-KR" altLang="en-US" sz="1900"/>
              <a:t>1주차: 기획 및 초기 설계</a:t>
            </a:r>
            <a:endParaRPr lang="ko-KR" altLang="en-US" sz="1900"/>
          </a:p>
          <a:p>
            <a:pPr>
              <a:defRPr/>
            </a:pPr>
            <a:endParaRPr lang="ko-KR" altLang="en-US" sz="1900"/>
          </a:p>
          <a:p>
            <a:pPr>
              <a:defRPr/>
            </a:pPr>
            <a:r>
              <a:rPr lang="ko-KR" altLang="en-US" sz="1900"/>
              <a:t>프로젝트 요구 사항 확정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데이터베이스 설계 및 ERD 다이어그램 작성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기본 백엔드 구조 설계 (Controller, Service, DAO 구조)</a:t>
            </a:r>
            <a:endParaRPr lang="ko-KR" altLang="en-US" sz="1900"/>
          </a:p>
        </p:txBody>
      </p:sp>
      <p:sp>
        <p:nvSpPr>
          <p:cNvPr id="4" name=""/>
          <p:cNvSpPr>
            <a:spLocks noGrp="1"/>
          </p:cNvSpPr>
          <p:nvPr>
            <p:ph sz="quarter" idx="14"/>
          </p:nvPr>
        </p:nvSpPr>
        <p:spPr>
          <a:xfrm>
            <a:off x="6273799" y="1484757"/>
            <a:ext cx="5308599" cy="2500313"/>
          </a:xfrm>
        </p:spPr>
        <p:txBody>
          <a:bodyPr/>
          <a:lstStyle/>
          <a:p>
            <a:pPr>
              <a:defRPr/>
            </a:pPr>
            <a:r>
              <a:rPr lang="ko-KR" altLang="en-US" sz="1900"/>
              <a:t>2주차: 개발 및 연동</a:t>
            </a:r>
            <a:endParaRPr lang="ko-KR" altLang="en-US" sz="1900"/>
          </a:p>
          <a:p>
            <a:pPr>
              <a:defRPr/>
            </a:pPr>
            <a:endParaRPr lang="ko-KR" altLang="en-US" sz="1900"/>
          </a:p>
          <a:p>
            <a:pPr>
              <a:defRPr/>
            </a:pPr>
            <a:r>
              <a:rPr lang="ko-KR" altLang="en-US" sz="1900"/>
              <a:t>데이터베이스 구축 및 초기 데이터 삽입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API 및 백엔드 로직 구현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프론트엔드-백엔드 연동</a:t>
            </a:r>
            <a:endParaRPr lang="ko-KR" altLang="en-US" sz="1900"/>
          </a:p>
        </p:txBody>
      </p:sp>
      <p:sp>
        <p:nvSpPr>
          <p:cNvPr id="5" name=""/>
          <p:cNvSpPr>
            <a:spLocks noGrp="1"/>
          </p:cNvSpPr>
          <p:nvPr>
            <p:ph sz="quarter" idx="15"/>
          </p:nvPr>
        </p:nvSpPr>
        <p:spPr>
          <a:xfrm>
            <a:off x="609599" y="4118438"/>
            <a:ext cx="5308599" cy="2500313"/>
          </a:xfrm>
        </p:spPr>
        <p:txBody>
          <a:bodyPr/>
          <a:lstStyle/>
          <a:p>
            <a:pPr>
              <a:defRPr/>
            </a:pPr>
            <a:r>
              <a:rPr lang="ko-KR" altLang="en-US" sz="1900"/>
              <a:t>3주차: 테스트 및 최종 조정</a:t>
            </a:r>
            <a:endParaRPr lang="ko-KR" altLang="en-US" sz="1900"/>
          </a:p>
          <a:p>
            <a:pPr>
              <a:defRPr/>
            </a:pPr>
            <a:endParaRPr lang="ko-KR" altLang="en-US" sz="1900"/>
          </a:p>
          <a:p>
            <a:pPr>
              <a:defRPr/>
            </a:pPr>
            <a:r>
              <a:rPr lang="ko-KR" altLang="en-US" sz="1900"/>
              <a:t>통합 테스트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버그 수정 및 최종 피드백 반영</a:t>
            </a:r>
            <a:endParaRPr lang="ko-KR" altLang="en-US" sz="1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간트 차트</a:t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342202" y="1166363"/>
            <a:ext cx="9507595" cy="5142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물방울">
  <a:themeElements>
    <a:clrScheme name="물방울">
      <a:dk1>
        <a:srgbClr val="333333"/>
      </a:dk1>
      <a:lt1>
        <a:srgbClr val="ffffff"/>
      </a:lt1>
      <a:dk2>
        <a:srgbClr val="24aa7e"/>
      </a:dk2>
      <a:lt2>
        <a:srgbClr val="b9d6db"/>
      </a:lt2>
      <a:accent1>
        <a:srgbClr val="2e6774"/>
      </a:accent1>
      <a:accent2>
        <a:srgbClr val="00825a"/>
      </a:accent2>
      <a:accent3>
        <a:srgbClr val="31255d"/>
      </a:accent3>
      <a:accent4>
        <a:srgbClr val="49711e"/>
      </a:accent4>
      <a:accent5>
        <a:srgbClr val="92d050"/>
      </a:accent5>
      <a:accent6>
        <a:srgbClr val="f79646"/>
      </a:accent6>
      <a:hlink>
        <a:srgbClr val="0000ff"/>
      </a:hlink>
      <a:folHlink>
        <a:srgbClr val="800080"/>
      </a:folHlink>
    </a:clrScheme>
    <a:fontScheme name="물방울">
      <a:majorFont>
        <a:latin typeface="Tahoma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물방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100000"/>
                <a:alpha val="100000"/>
                <a:hueMod val="600000"/>
                <a:satMod val="100000"/>
                <a:lumMod val="100000"/>
              </a:schemeClr>
            </a:gs>
            <a:gs pos="50000">
              <a:schemeClr val="phClr">
                <a:tint val="30000"/>
                <a:shade val="80000"/>
                <a:alpha val="100000"/>
                <a:hueMod val="100000"/>
                <a:satMod val="100000"/>
                <a:lum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200000"/>
                <a:lum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245</ep:Words>
  <ep:PresentationFormat>화면 슬라이드 쇼(4:3)</ep:PresentationFormat>
  <ep:Paragraphs>52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물방울</vt:lpstr>
      <vt:lpstr>외부 API 활용 웹 개발 프로젝트</vt:lpstr>
      <vt:lpstr>목차</vt:lpstr>
      <vt:lpstr>팀원 소개</vt:lpstr>
      <vt:lpstr>개발환경</vt:lpstr>
      <vt:lpstr>스킬 습득</vt:lpstr>
      <vt:lpstr>스케줄</vt:lpstr>
      <vt:lpstr>간트 차트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2015-12-02T08:34:04.001</dcterms:created>
  <cp:lastModifiedBy>bijou</cp:lastModifiedBy>
  <dcterms:modified xsi:type="dcterms:W3CDTF">2024-09-08T10:30:12.147</dcterms:modified>
  <cp:revision>27</cp:revision>
  <cp:version>0906.0100.01</cp:version>
</cp:coreProperties>
</file>