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2" r:id="rId5"/>
    <p:sldId id="264" r:id="rId6"/>
    <p:sldId id="265" r:id="rId7"/>
    <p:sldId id="268" r:id="rId8"/>
    <p:sldId id="260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2B7"/>
    <a:srgbClr val="BFD2B3"/>
    <a:srgbClr val="EFB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9CACB-1CD5-4104-AA6F-47115CD6D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020D21-67F6-4E3B-AD74-C7CAF63FB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45599-7D2C-4EA5-97D1-99B2DAE3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C655-B115-4B55-BF56-B5560B56FC35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31298-3B8B-4F13-BFBF-1C714548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9BA635-9DA8-46DB-9DBB-6E623876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0374-98E5-43E9-922C-585CD7358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87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55FCC-A513-4C7F-B70B-AFDFA55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619473-3C12-4B50-ADCB-2119D1524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E8EAF-E37F-4959-AA75-5E1354A5E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C655-B115-4B55-BF56-B5560B56FC35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AF6DA-EB69-4B78-80D3-B711341A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A3BD99-2E68-4242-9C4D-C24E5765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0374-98E5-43E9-922C-585CD7358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65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813F23-3B83-4535-825C-C66F2E278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20017F-A671-4B9D-968A-73C103E1A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E684D-C26E-411B-ADA1-71FA1405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C655-B115-4B55-BF56-B5560B56FC35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F079D-F5A7-4F09-AD4B-7E421AC8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062B0-DF23-4A49-9321-A8AF898C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0374-98E5-43E9-922C-585CD7358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27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F96EE-AF96-44CE-85EA-AA085829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B6379-E940-4814-AFF8-BEC7CADF6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B24669-9D73-4AFA-9AF1-FC0905B3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C655-B115-4B55-BF56-B5560B56FC35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14742-33ED-4A81-8FA9-AF633291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09297-2D02-4E2F-A26D-77A52A2C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0374-98E5-43E9-922C-585CD7358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9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B1C4D-819A-47C4-8C81-1DD7F97F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FF248-222F-4696-A8B6-39609EDBC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58292-29D9-4187-8ED3-73728139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C655-B115-4B55-BF56-B5560B56FC35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56C21-B11A-4CD6-B905-274C405A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233CF-6536-490F-8C96-D26DB814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0374-98E5-43E9-922C-585CD7358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9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DCD13-4869-4212-A05E-42FA6248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F18D3-B7DF-4E68-B35C-C39874409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F59731-7C63-4C34-A04D-5B6D31A57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592EFD-89C3-40C6-8EB4-9459A9E7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C655-B115-4B55-BF56-B5560B56FC35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F176D2-FE95-4D95-9DCF-56195042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426F67-B78A-4E6A-84EF-EC4E65D9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0374-98E5-43E9-922C-585CD7358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57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FC46E-4A5E-42A8-B7C9-3D4B1793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9579F-E746-4B35-9E0A-E8F7E716D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70196-341A-4B5C-ACC6-90FFAB4F0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144384-BBF2-4339-AC9D-4C859DD3B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AEFF5B-44C6-4593-B5D6-C97420E8F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EF32D6-FD66-44D5-891D-B5F5312A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C655-B115-4B55-BF56-B5560B56FC35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407F78-9D14-4373-B215-74BD698A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73E6F3-BDC2-4897-A23F-61C2CD44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0374-98E5-43E9-922C-585CD7358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9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4F43A-BFB7-4B70-A45B-326864F2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129023-6CEF-472F-9554-E5EC4A52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C655-B115-4B55-BF56-B5560B56FC35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253F4E-788C-40E5-BBBC-83FB71CC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FFC4FE-67C3-476E-ACF5-4ED79B8D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0374-98E5-43E9-922C-585CD7358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4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E2D7B5-D894-4103-AF5C-153E9D37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C655-B115-4B55-BF56-B5560B56FC35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D5FBF6-F15D-4241-AE15-77DF136C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5CED00-6366-4D4F-8849-2631741D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0374-98E5-43E9-922C-585CD7358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8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265EC-0328-4EF4-A828-D633AFED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5D584-97D0-4E2D-A4F0-82B828BC9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0C03F6-1703-402B-A4FC-7DF7D7FDF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D2D40A-3084-4CC3-A4B9-DF9DE98C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C655-B115-4B55-BF56-B5560B56FC35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85D71F-BD17-4021-80E7-B4ED5DA3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C986F-FB4A-489A-9281-FBC93722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0374-98E5-43E9-922C-585CD7358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27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37DF9-CC6D-44E8-9FD7-C335E6B49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B9EDE6-19E8-486D-AD69-786D81036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8BD136-B8E0-4E3D-84FB-FFD23BCB7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7FE1AF-DDAE-4337-ABAC-AE17B7A3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C655-B115-4B55-BF56-B5560B56FC35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269113-BB71-4531-9A21-F80DE03F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B8158B-14E6-4375-A502-7956179A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80374-98E5-43E9-922C-585CD7358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1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201AC2-6D6A-48A3-8599-1E7A3836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013236-14A0-4432-9346-49CFE553B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B1B8D-9BAD-49ED-9B7F-B4B238F79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0C655-B115-4B55-BF56-B5560B56FC35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E37BD-2CE9-480A-A9D1-0F8BAC581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701908-FF27-4864-B7FA-B97E14367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80374-98E5-43E9-922C-585CD7358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9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449" y="3998441"/>
            <a:ext cx="619135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000" kern="0" spc="-133" dirty="0">
                <a:solidFill>
                  <a:srgbClr val="478C5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Gmarket Sans Medium" pitchFamily="34" charset="0"/>
              </a:rPr>
              <a:t>웹 개발 스토리보드</a:t>
            </a:r>
            <a:endParaRPr lang="en-US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-558800" y="4521262"/>
            <a:ext cx="3014227" cy="2940294"/>
            <a:chOff x="-512046" y="7046611"/>
            <a:chExt cx="4140341" cy="40387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51721" y="479439"/>
            <a:ext cx="491055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-133" dirty="0">
                <a:solidFill>
                  <a:srgbClr val="478C5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Gmarket Sans Medium" pitchFamily="34" charset="0"/>
              </a:rPr>
              <a:t>스마트융합 </a:t>
            </a:r>
            <a:r>
              <a:rPr lang="ko-KR" altLang="en-US" sz="1600" kern="0" spc="-133" dirty="0" err="1">
                <a:solidFill>
                  <a:srgbClr val="478C5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Gmarket Sans Medium" pitchFamily="34" charset="0"/>
              </a:rPr>
              <a:t>풀스택</a:t>
            </a:r>
            <a:r>
              <a:rPr lang="ko-KR" altLang="en-US" sz="1600" kern="0" spc="-133" dirty="0">
                <a:solidFill>
                  <a:srgbClr val="478C5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Gmarket Sans Medium" pitchFamily="34" charset="0"/>
              </a:rPr>
              <a:t> 개발</a:t>
            </a:r>
            <a:endParaRPr lang="en-US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40810" y="3684789"/>
            <a:ext cx="3908856" cy="117235"/>
            <a:chOff x="6211215" y="5527182"/>
            <a:chExt cx="5863284" cy="1758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1215" y="5527182"/>
              <a:ext cx="5863284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804400" y="-492495"/>
            <a:ext cx="3611312" cy="3156948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70424" y="2010692"/>
            <a:ext cx="598474" cy="2281909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7733" y="2870200"/>
            <a:ext cx="886783" cy="1344633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840515" y="2484160"/>
            <a:ext cx="6509443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400" kern="0" spc="-333" dirty="0">
                <a:solidFill>
                  <a:srgbClr val="478C5C"/>
                </a:solidFill>
                <a:latin typeface="Gmarket Sans Light" pitchFamily="34" charset="0"/>
                <a:cs typeface="Gmarket Sans Light" pitchFamily="34" charset="0"/>
              </a:rPr>
              <a:t>폰크닉</a:t>
            </a:r>
            <a:endParaRPr lang="en-US" sz="1867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77B2ED88-EEC3-4CBC-AB6B-F1B97CE9AD1E}"/>
              </a:ext>
            </a:extLst>
          </p:cNvPr>
          <p:cNvSpPr txBox="1"/>
          <p:nvPr/>
        </p:nvSpPr>
        <p:spPr>
          <a:xfrm>
            <a:off x="10109200" y="6044003"/>
            <a:ext cx="199421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000" kern="0" spc="-133" dirty="0">
                <a:solidFill>
                  <a:srgbClr val="478C5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Gmarket Sans Medium" pitchFamily="34" charset="0"/>
              </a:rPr>
              <a:t>강민지    정경미</a:t>
            </a:r>
            <a:endParaRPr lang="en-US" altLang="ko-KR" sz="2000" kern="0" spc="-133" dirty="0">
              <a:solidFill>
                <a:srgbClr val="478C5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Gmarket Sans Medium" pitchFamily="34" charset="0"/>
            </a:endParaRPr>
          </a:p>
          <a:p>
            <a:pPr algn="ctr"/>
            <a:r>
              <a:rPr lang="ko-KR" altLang="en-US" sz="2000" kern="0" spc="-133" dirty="0">
                <a:solidFill>
                  <a:srgbClr val="478C5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하나경    </a:t>
            </a:r>
            <a:r>
              <a:rPr lang="ko-KR" altLang="en-US" sz="2000" kern="0" spc="-133" dirty="0" err="1">
                <a:solidFill>
                  <a:srgbClr val="478C5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허지원</a:t>
            </a:r>
            <a:endParaRPr lang="en-US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BF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80757" y="-837899"/>
            <a:ext cx="8355947" cy="8406349"/>
            <a:chOff x="6571135" y="-1256849"/>
            <a:chExt cx="12533921" cy="126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6571135" y="-1256849"/>
              <a:ext cx="12533921" cy="1260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67936" y="4543770"/>
            <a:ext cx="3957279" cy="3888230"/>
            <a:chOff x="-2351905" y="6815654"/>
            <a:chExt cx="5935919" cy="58323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5420000">
              <a:off x="-2351905" y="6815654"/>
              <a:ext cx="5935919" cy="583234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4801" y="1837629"/>
            <a:ext cx="2667079" cy="9131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334" kern="0" spc="-267" dirty="0">
                <a:solidFill>
                  <a:srgbClr val="FFFFFF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NanumSquareRoundOTF ExtraBold" pitchFamily="34" charset="0"/>
              </a:rPr>
              <a:t>목차</a:t>
            </a:r>
            <a:endParaRPr lang="en-US" sz="2133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1855730" y="4544740"/>
            <a:ext cx="2880778" cy="491819"/>
            <a:chOff x="2783595" y="6817110"/>
            <a:chExt cx="4321167" cy="73772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3595" y="6817110"/>
              <a:ext cx="4321167" cy="737728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6641CFA-C9E6-402B-8DBE-FBA0A9F9A43E}"/>
              </a:ext>
            </a:extLst>
          </p:cNvPr>
          <p:cNvSpPr txBox="1"/>
          <p:nvPr/>
        </p:nvSpPr>
        <p:spPr>
          <a:xfrm>
            <a:off x="7455494" y="635001"/>
            <a:ext cx="137088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팀원소개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7F1032-87CE-420E-8283-E25535429F61}"/>
              </a:ext>
            </a:extLst>
          </p:cNvPr>
          <p:cNvSpPr txBox="1"/>
          <p:nvPr/>
        </p:nvSpPr>
        <p:spPr>
          <a:xfrm>
            <a:off x="7455494" y="1577111"/>
            <a:ext cx="166744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서비스개요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2E31B8-67CC-48FF-B28C-4D62AAF5B1DA}"/>
              </a:ext>
            </a:extLst>
          </p:cNvPr>
          <p:cNvSpPr txBox="1"/>
          <p:nvPr/>
        </p:nvSpPr>
        <p:spPr>
          <a:xfrm>
            <a:off x="7455494" y="2684215"/>
            <a:ext cx="201048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Flow Chart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329C1B-63DB-4826-9AE8-4C2D381562FE}"/>
              </a:ext>
            </a:extLst>
          </p:cNvPr>
          <p:cNvSpPr txBox="1"/>
          <p:nvPr/>
        </p:nvSpPr>
        <p:spPr>
          <a:xfrm>
            <a:off x="7455493" y="3708695"/>
            <a:ext cx="119455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UI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구현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531A60-9A9D-46D8-A98B-9E95CBD8E082}"/>
              </a:ext>
            </a:extLst>
          </p:cNvPr>
          <p:cNvSpPr txBox="1"/>
          <p:nvPr/>
        </p:nvSpPr>
        <p:spPr>
          <a:xfrm>
            <a:off x="7455494" y="4834193"/>
            <a:ext cx="145745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작업 분배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591BCE-0033-4CA1-978E-47B5296E8E31}"/>
              </a:ext>
            </a:extLst>
          </p:cNvPr>
          <p:cNvSpPr txBox="1"/>
          <p:nvPr/>
        </p:nvSpPr>
        <p:spPr>
          <a:xfrm>
            <a:off x="6227062" y="338310"/>
            <a:ext cx="726481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74CA7E-9F6A-45A4-AE55-E583ACCA16D6}"/>
              </a:ext>
            </a:extLst>
          </p:cNvPr>
          <p:cNvSpPr txBox="1"/>
          <p:nvPr/>
        </p:nvSpPr>
        <p:spPr>
          <a:xfrm>
            <a:off x="6227062" y="1275800"/>
            <a:ext cx="824265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B61AF0-AC60-4B1D-BFD2-2F6DE342283E}"/>
              </a:ext>
            </a:extLst>
          </p:cNvPr>
          <p:cNvSpPr txBox="1"/>
          <p:nvPr/>
        </p:nvSpPr>
        <p:spPr>
          <a:xfrm>
            <a:off x="6228305" y="2328235"/>
            <a:ext cx="825867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1AC788-20BA-435D-82A1-72CA63C7D10B}"/>
              </a:ext>
            </a:extLst>
          </p:cNvPr>
          <p:cNvSpPr txBox="1"/>
          <p:nvPr/>
        </p:nvSpPr>
        <p:spPr>
          <a:xfrm>
            <a:off x="6237761" y="3429000"/>
            <a:ext cx="835485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A85AA-A737-4D9D-84FB-F2B4D15B506D}"/>
              </a:ext>
            </a:extLst>
          </p:cNvPr>
          <p:cNvSpPr txBox="1"/>
          <p:nvPr/>
        </p:nvSpPr>
        <p:spPr>
          <a:xfrm>
            <a:off x="6235014" y="4529266"/>
            <a:ext cx="825867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A72164E4-2508-4419-A1E3-FE4059BBAF84}"/>
              </a:ext>
            </a:extLst>
          </p:cNvPr>
          <p:cNvSpPr txBox="1"/>
          <p:nvPr/>
        </p:nvSpPr>
        <p:spPr>
          <a:xfrm>
            <a:off x="672178" y="481811"/>
            <a:ext cx="222342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kern="0" spc="-267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Gmarket Sans Light" pitchFamily="34" charset="0"/>
              </a:rPr>
              <a:t>팀원 소개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13" name="그룹 1001">
            <a:extLst>
              <a:ext uri="{FF2B5EF4-FFF2-40B4-BE49-F238E27FC236}">
                <a16:creationId xmlns:a16="http://schemas.microsoft.com/office/drawing/2014/main" id="{FDB7DBBD-CB62-4394-9BB4-EEC0F19D4AF7}"/>
              </a:ext>
            </a:extLst>
          </p:cNvPr>
          <p:cNvGrpSpPr/>
          <p:nvPr/>
        </p:nvGrpSpPr>
        <p:grpSpPr>
          <a:xfrm>
            <a:off x="672178" y="1241787"/>
            <a:ext cx="2375822" cy="206013"/>
            <a:chOff x="1008266" y="1862680"/>
            <a:chExt cx="3563733" cy="309019"/>
          </a:xfrm>
        </p:grpSpPr>
        <p:pic>
          <p:nvPicPr>
            <p:cNvPr id="14" name="Object 4">
              <a:extLst>
                <a:ext uri="{FF2B5EF4-FFF2-40B4-BE49-F238E27FC236}">
                  <a16:creationId xmlns:a16="http://schemas.microsoft.com/office/drawing/2014/main" id="{6B526F32-B5A9-4EFC-919A-31F5136741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l="60043" t="-89571" b="-2"/>
            <a:stretch/>
          </p:blipFill>
          <p:spPr>
            <a:xfrm rot="10800000">
              <a:off x="1008266" y="1862680"/>
              <a:ext cx="3563733" cy="309019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EFE8E1-3E93-45DF-A3CD-822D56ECAF16}"/>
              </a:ext>
            </a:extLst>
          </p:cNvPr>
          <p:cNvGrpSpPr/>
          <p:nvPr/>
        </p:nvGrpSpPr>
        <p:grpSpPr>
          <a:xfrm>
            <a:off x="4419600" y="1447800"/>
            <a:ext cx="2228481" cy="813057"/>
            <a:chOff x="9304762" y="3119391"/>
            <a:chExt cx="8057044" cy="2811420"/>
          </a:xfrm>
        </p:grpSpPr>
        <p:pic>
          <p:nvPicPr>
            <p:cNvPr id="21" name="Object 8">
              <a:extLst>
                <a:ext uri="{FF2B5EF4-FFF2-40B4-BE49-F238E27FC236}">
                  <a16:creationId xmlns:a16="http://schemas.microsoft.com/office/drawing/2014/main" id="{DF3DD7C3-02FE-4B44-AFC9-4AA595D2D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04762" y="3119391"/>
              <a:ext cx="8057044" cy="281142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F617AEF-131C-4AC3-91DA-645E00C6D9AE}"/>
              </a:ext>
            </a:extLst>
          </p:cNvPr>
          <p:cNvSpPr txBox="1"/>
          <p:nvPr/>
        </p:nvSpPr>
        <p:spPr>
          <a:xfrm>
            <a:off x="4959821" y="1638885"/>
            <a:ext cx="117051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67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정경미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F952DB-E2F0-4172-B842-DD16F9B266DA}"/>
              </a:ext>
            </a:extLst>
          </p:cNvPr>
          <p:cNvSpPr txBox="1"/>
          <p:nvPr/>
        </p:nvSpPr>
        <p:spPr>
          <a:xfrm>
            <a:off x="7061201" y="1638885"/>
            <a:ext cx="166263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67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팀장</a:t>
            </a:r>
            <a:r>
              <a:rPr lang="en-US" altLang="ko-KR" sz="2667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2667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발표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4869031-7161-4C6F-9FC1-4AD25F7235D7}"/>
              </a:ext>
            </a:extLst>
          </p:cNvPr>
          <p:cNvGrpSpPr/>
          <p:nvPr/>
        </p:nvGrpSpPr>
        <p:grpSpPr>
          <a:xfrm>
            <a:off x="4419600" y="2552700"/>
            <a:ext cx="2228481" cy="813057"/>
            <a:chOff x="9304762" y="3119391"/>
            <a:chExt cx="8057044" cy="2811420"/>
          </a:xfrm>
        </p:grpSpPr>
        <p:pic>
          <p:nvPicPr>
            <p:cNvPr id="25" name="Object 8">
              <a:extLst>
                <a:ext uri="{FF2B5EF4-FFF2-40B4-BE49-F238E27FC236}">
                  <a16:creationId xmlns:a16="http://schemas.microsoft.com/office/drawing/2014/main" id="{0096E740-5878-49F1-BDF5-9A9561C20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04762" y="3119391"/>
              <a:ext cx="8057044" cy="2811420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DA67472-11CC-40F9-8ED2-E0898DE30787}"/>
              </a:ext>
            </a:extLst>
          </p:cNvPr>
          <p:cNvSpPr txBox="1"/>
          <p:nvPr/>
        </p:nvSpPr>
        <p:spPr>
          <a:xfrm>
            <a:off x="4959821" y="2743785"/>
            <a:ext cx="117051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67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하나경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9B26F0-6B62-412B-928F-77E4CEDA9C7B}"/>
              </a:ext>
            </a:extLst>
          </p:cNvPr>
          <p:cNvSpPr txBox="1"/>
          <p:nvPr/>
        </p:nvSpPr>
        <p:spPr>
          <a:xfrm>
            <a:off x="7061200" y="2743785"/>
            <a:ext cx="168828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67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PPT </a:t>
            </a:r>
            <a:r>
              <a:rPr lang="ko-KR" altLang="en-US" sz="2667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제작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5BB134-F6B5-49D2-94C4-DA1F7F367F78}"/>
              </a:ext>
            </a:extLst>
          </p:cNvPr>
          <p:cNvGrpSpPr/>
          <p:nvPr/>
        </p:nvGrpSpPr>
        <p:grpSpPr>
          <a:xfrm>
            <a:off x="4419600" y="3685936"/>
            <a:ext cx="2228481" cy="813057"/>
            <a:chOff x="9304762" y="3119391"/>
            <a:chExt cx="8057044" cy="2811420"/>
          </a:xfrm>
        </p:grpSpPr>
        <p:pic>
          <p:nvPicPr>
            <p:cNvPr id="29" name="Object 8">
              <a:extLst>
                <a:ext uri="{FF2B5EF4-FFF2-40B4-BE49-F238E27FC236}">
                  <a16:creationId xmlns:a16="http://schemas.microsoft.com/office/drawing/2014/main" id="{105CE1AA-9C2C-44D6-BD1A-5AA02239A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04762" y="3119391"/>
              <a:ext cx="8057044" cy="2811420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E11A2FE-B477-4999-AA86-75054E7D2216}"/>
              </a:ext>
            </a:extLst>
          </p:cNvPr>
          <p:cNvSpPr txBox="1"/>
          <p:nvPr/>
        </p:nvSpPr>
        <p:spPr>
          <a:xfrm>
            <a:off x="4959821" y="3877021"/>
            <a:ext cx="117051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67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강민지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EBFDB3-2738-45D2-9AB2-32F5D0DBEE15}"/>
              </a:ext>
            </a:extLst>
          </p:cNvPr>
          <p:cNvSpPr txBox="1"/>
          <p:nvPr/>
        </p:nvSpPr>
        <p:spPr>
          <a:xfrm>
            <a:off x="7061200" y="3877021"/>
            <a:ext cx="149912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67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자료조사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8D1E221-1B93-42B2-8C09-B829A4EF73EB}"/>
              </a:ext>
            </a:extLst>
          </p:cNvPr>
          <p:cNvGrpSpPr/>
          <p:nvPr/>
        </p:nvGrpSpPr>
        <p:grpSpPr>
          <a:xfrm>
            <a:off x="4419600" y="4819500"/>
            <a:ext cx="2228481" cy="813057"/>
            <a:chOff x="9304762" y="3119391"/>
            <a:chExt cx="8057044" cy="2811420"/>
          </a:xfrm>
        </p:grpSpPr>
        <p:pic>
          <p:nvPicPr>
            <p:cNvPr id="33" name="Object 8">
              <a:extLst>
                <a:ext uri="{FF2B5EF4-FFF2-40B4-BE49-F238E27FC236}">
                  <a16:creationId xmlns:a16="http://schemas.microsoft.com/office/drawing/2014/main" id="{C2152BD1-20B8-42B8-8FC9-8F4B1511E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04762" y="3119391"/>
              <a:ext cx="8057044" cy="2811420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4254328-920D-4FBA-8880-2741662403F8}"/>
              </a:ext>
            </a:extLst>
          </p:cNvPr>
          <p:cNvSpPr txBox="1"/>
          <p:nvPr/>
        </p:nvSpPr>
        <p:spPr>
          <a:xfrm>
            <a:off x="4959821" y="5010585"/>
            <a:ext cx="117051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67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허지원</a:t>
            </a:r>
            <a:endParaRPr lang="ko-KR" altLang="en-US" sz="2667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DF9652-D2EB-402F-AD4F-FA69DA86BD0C}"/>
              </a:ext>
            </a:extLst>
          </p:cNvPr>
          <p:cNvSpPr txBox="1"/>
          <p:nvPr/>
        </p:nvSpPr>
        <p:spPr>
          <a:xfrm>
            <a:off x="7061200" y="5010585"/>
            <a:ext cx="149912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67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자료조사</a:t>
            </a:r>
          </a:p>
        </p:txBody>
      </p:sp>
    </p:spTree>
    <p:extLst>
      <p:ext uri="{BB962C8B-B14F-4D97-AF65-F5344CB8AC3E}">
        <p14:creationId xmlns:p14="http://schemas.microsoft.com/office/powerpoint/2010/main" val="223457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42B792-09C7-4512-B169-57BD89096981}"/>
              </a:ext>
            </a:extLst>
          </p:cNvPr>
          <p:cNvSpPr/>
          <p:nvPr/>
        </p:nvSpPr>
        <p:spPr>
          <a:xfrm>
            <a:off x="0" y="0"/>
            <a:ext cx="12192000" cy="523221"/>
          </a:xfrm>
          <a:prstGeom prst="rect">
            <a:avLst/>
          </a:prstGeom>
          <a:solidFill>
            <a:srgbClr val="EF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8ADE018-DFBA-49F3-A958-AE6F99872C5F}"/>
              </a:ext>
            </a:extLst>
          </p:cNvPr>
          <p:cNvSpPr txBox="1"/>
          <p:nvPr/>
        </p:nvSpPr>
        <p:spPr>
          <a:xfrm>
            <a:off x="157540" y="33977"/>
            <a:ext cx="263444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Gmarket Sans Light" pitchFamily="34" charset="0"/>
              </a:rPr>
              <a:t>서비스 개요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0D540-0454-411F-AF4B-85E3A98D8C38}"/>
              </a:ext>
            </a:extLst>
          </p:cNvPr>
          <p:cNvSpPr txBox="1"/>
          <p:nvPr/>
        </p:nvSpPr>
        <p:spPr>
          <a:xfrm>
            <a:off x="3494809" y="1209011"/>
            <a:ext cx="800561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hangingPunct="1">
              <a:lnSpc>
                <a:spcPct val="150000"/>
              </a:lnSpc>
            </a:pPr>
            <a:r>
              <a:rPr lang="ko-KR" altLang="en-US" sz="1600" i="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웹소켓</a:t>
            </a:r>
            <a:r>
              <a:rPr lang="ko-KR" altLang="en-US" sz="160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기반 메타로드 기술을 이용하여 가상 공간사용자에게 오프라인 </a:t>
            </a:r>
            <a:endParaRPr lang="en-US" altLang="ko-KR" sz="1600" i="0" kern="1200" dirty="0">
              <a:solidFill>
                <a:schemeClr val="tx1">
                  <a:lumMod val="85000"/>
                  <a:lumOff val="1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0" indent="0" hangingPunct="1">
              <a:lnSpc>
                <a:spcPct val="150000"/>
              </a:lnSpc>
            </a:pPr>
            <a:r>
              <a:rPr lang="ko-KR" altLang="en-US" sz="160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문화생활 경험을 제공하며 가상 전시회</a:t>
            </a:r>
            <a:r>
              <a:rPr lang="en-US" altLang="ko-KR" sz="160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60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지역 자영업자에게 무료 홍보 기회 제공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72EF2A-FBDB-4549-8639-AED4F1729E17}"/>
              </a:ext>
            </a:extLst>
          </p:cNvPr>
          <p:cNvSpPr txBox="1"/>
          <p:nvPr/>
        </p:nvSpPr>
        <p:spPr>
          <a:xfrm>
            <a:off x="795482" y="1409066"/>
            <a:ext cx="1512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hangingPunct="1"/>
            <a:r>
              <a:rPr lang="ko-KR" altLang="en-US" sz="20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기획서비스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20F11-9E4D-4A34-9AB8-123DF39D1579}"/>
              </a:ext>
            </a:extLst>
          </p:cNvPr>
          <p:cNvSpPr txBox="1"/>
          <p:nvPr/>
        </p:nvSpPr>
        <p:spPr>
          <a:xfrm>
            <a:off x="3494809" y="2184862"/>
            <a:ext cx="800561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hangingPunct="1">
              <a:lnSpc>
                <a:spcPct val="150000"/>
              </a:lnSpc>
            </a:pPr>
            <a:r>
              <a:rPr lang="en-US" altLang="ko-KR" sz="1600" kern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COVID-19 </a:t>
            </a:r>
            <a:r>
              <a:rPr lang="ko-KR" altLang="en-US" sz="1600" kern="12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펜데믹</a:t>
            </a:r>
            <a:r>
              <a:rPr lang="ko-KR" altLang="en-US" sz="1600" kern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시대에 오프라인 문화생활 제약이 커짐</a:t>
            </a:r>
          </a:p>
          <a:p>
            <a:pPr marL="0" indent="0" hangingPunct="1">
              <a:lnSpc>
                <a:spcPct val="150000"/>
              </a:lnSpc>
            </a:pPr>
            <a:r>
              <a:rPr lang="ko-KR" altLang="en-US" sz="1600" kern="12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비대면</a:t>
            </a:r>
            <a:r>
              <a:rPr lang="ko-KR" altLang="en-US" sz="1600" kern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문화생활을 제공하고 지역 경제 활성화 및 상생을 목표로 함</a:t>
            </a:r>
            <a:endParaRPr lang="ko-KR" altLang="en-US" sz="1600" b="0" i="0" kern="1200" dirty="0">
              <a:solidFill>
                <a:schemeClr val="dk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8B9AF-0ED4-4491-A8EB-9C50FAC93237}"/>
              </a:ext>
            </a:extLst>
          </p:cNvPr>
          <p:cNvSpPr txBox="1"/>
          <p:nvPr/>
        </p:nvSpPr>
        <p:spPr>
          <a:xfrm>
            <a:off x="795482" y="2391233"/>
            <a:ext cx="2565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hangingPunct="1"/>
            <a:r>
              <a:rPr lang="ko-KR" altLang="en-US" sz="20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서비스 배경 및 목적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CAD03-8C9D-4EA9-AE1A-B8381D3FC77D}"/>
              </a:ext>
            </a:extLst>
          </p:cNvPr>
          <p:cNvSpPr txBox="1"/>
          <p:nvPr/>
        </p:nvSpPr>
        <p:spPr>
          <a:xfrm>
            <a:off x="3494808" y="3324453"/>
            <a:ext cx="800561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hangingPunct="1">
              <a:lnSpc>
                <a:spcPct val="150000"/>
              </a:lnSpc>
            </a:pPr>
            <a:r>
              <a:rPr lang="ko-KR" altLang="en-US" sz="1600" kern="12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폰크닉은</a:t>
            </a:r>
            <a:r>
              <a:rPr lang="ko-KR" altLang="en-US" sz="1600" kern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가상 피크닉을 즐기는 </a:t>
            </a:r>
            <a:r>
              <a:rPr lang="ko-KR" altLang="en-US" sz="1600" b="1" kern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소비 유저</a:t>
            </a:r>
            <a:r>
              <a:rPr lang="ko-KR" altLang="en-US" sz="1600" kern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와 작품 또는 가게를 홍보하는  </a:t>
            </a:r>
            <a:endParaRPr lang="en-US" altLang="ko-KR" sz="1600" kern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0" indent="0" hangingPunct="1">
              <a:lnSpc>
                <a:spcPct val="150000"/>
              </a:lnSpc>
            </a:pPr>
            <a:r>
              <a:rPr lang="ko-KR" altLang="en-US" sz="1600" b="1" kern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공급 유저</a:t>
            </a:r>
            <a:r>
              <a:rPr lang="ko-KR" altLang="en-US" sz="1600" kern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 나누어 서비스를 제공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DA7CE6-9456-43D9-A126-B803140A9528}"/>
              </a:ext>
            </a:extLst>
          </p:cNvPr>
          <p:cNvSpPr txBox="1"/>
          <p:nvPr/>
        </p:nvSpPr>
        <p:spPr>
          <a:xfrm>
            <a:off x="795482" y="3524508"/>
            <a:ext cx="17156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hangingPunct="1"/>
            <a:r>
              <a:rPr lang="ko-KR" altLang="en-US" sz="20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서비스 대상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3A079-819B-4652-B313-CD09E1300860}"/>
              </a:ext>
            </a:extLst>
          </p:cNvPr>
          <p:cNvSpPr txBox="1"/>
          <p:nvPr/>
        </p:nvSpPr>
        <p:spPr>
          <a:xfrm>
            <a:off x="3494808" y="4439139"/>
            <a:ext cx="8005619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hangingPunct="1">
              <a:lnSpc>
                <a:spcPct val="150000"/>
              </a:lnSpc>
            </a:pPr>
            <a:r>
              <a:rPr lang="ko-KR" altLang="en-US" sz="1600" b="0" kern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게스트 유저는 사이트를 통해 무료로  전시회 작품을  감상할 수 있고</a:t>
            </a:r>
            <a:r>
              <a:rPr lang="en-US" altLang="ko-KR" sz="1600" b="0" kern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600" b="0" i="0" kern="12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메타로드 기술을 </a:t>
            </a:r>
            <a:endParaRPr lang="en-US" altLang="ko-KR" sz="1600" b="0" i="0" kern="1200" dirty="0"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0" indent="0" hangingPunct="1">
              <a:lnSpc>
                <a:spcPct val="150000"/>
              </a:lnSpc>
            </a:pPr>
            <a:r>
              <a:rPr lang="ko-KR" altLang="en-US" sz="1600" b="0" i="0" kern="12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이용함 타 유저의 위치좌표 실시간 반영을 통해 실제 같은 문화생활을 경험할 수 있음</a:t>
            </a:r>
          </a:p>
          <a:p>
            <a:pPr marL="0" indent="0" hangingPunct="1">
              <a:lnSpc>
                <a:spcPct val="150000"/>
              </a:lnSpc>
            </a:pPr>
            <a:r>
              <a:rPr lang="ko-KR" altLang="en-US" sz="1600" b="0" i="0" kern="12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공급유저는 </a:t>
            </a:r>
            <a:r>
              <a:rPr lang="ko-KR" altLang="en-US" sz="1600" b="0" kern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직접 개인 작품을 전시 하거나 </a:t>
            </a:r>
            <a:r>
              <a:rPr lang="en-US" altLang="ko-KR" sz="1600" b="0" kern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</a:t>
            </a:r>
            <a:r>
              <a:rPr lang="ko-KR" altLang="en-US" sz="1600" b="0" kern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작가</a:t>
            </a:r>
            <a:r>
              <a:rPr lang="en-US" altLang="ko-KR" sz="1600" b="0" kern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 </a:t>
            </a:r>
            <a:r>
              <a:rPr lang="ko-KR" altLang="en-US" sz="1600" b="0" kern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자신의 가게를 등록하여 소비자에게 </a:t>
            </a:r>
            <a:endParaRPr lang="en-US" altLang="ko-KR" sz="1600" b="0" kern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0" indent="0" hangingPunct="1">
              <a:lnSpc>
                <a:spcPct val="150000"/>
              </a:lnSpc>
            </a:pPr>
            <a:r>
              <a:rPr lang="ko-KR" altLang="en-US" sz="1600" b="0" kern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가게정보 및 메뉴 등을 스스로 소개함</a:t>
            </a:r>
            <a:r>
              <a:rPr lang="en-US" altLang="ko-KR" sz="1600" b="0" kern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</a:t>
            </a:r>
            <a:r>
              <a:rPr lang="ko-KR" altLang="en-US" sz="1600" b="0" kern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점주</a:t>
            </a:r>
            <a:r>
              <a:rPr lang="en-US" altLang="ko-KR" sz="1600" b="0" kern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  <a:r>
              <a:rPr lang="ko-KR" altLang="en-US" sz="16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600" b="0" i="0" kern="12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메타로드 기술을 이용해 타 유저의 위치좌표 실시간 반영을 통해 실제 문화생활 대리만족감 극대화함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9BF96-F5AD-43A2-86DE-C29476FFF42D}"/>
              </a:ext>
            </a:extLst>
          </p:cNvPr>
          <p:cNvSpPr txBox="1"/>
          <p:nvPr/>
        </p:nvSpPr>
        <p:spPr>
          <a:xfrm>
            <a:off x="795482" y="4638284"/>
            <a:ext cx="1512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hangingPunct="1"/>
            <a:r>
              <a:rPr lang="ko-KR" altLang="en-US" sz="20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주요 기능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F11CC24-1685-4BCE-A475-797CC60C1815}"/>
              </a:ext>
            </a:extLst>
          </p:cNvPr>
          <p:cNvCxnSpPr>
            <a:cxnSpLocks/>
          </p:cNvCxnSpPr>
          <p:nvPr/>
        </p:nvCxnSpPr>
        <p:spPr>
          <a:xfrm>
            <a:off x="719282" y="2083955"/>
            <a:ext cx="1057563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F735FF-EBBB-4224-A87C-80227ABA8C9F}"/>
              </a:ext>
            </a:extLst>
          </p:cNvPr>
          <p:cNvCxnSpPr>
            <a:cxnSpLocks/>
          </p:cNvCxnSpPr>
          <p:nvPr/>
        </p:nvCxnSpPr>
        <p:spPr>
          <a:xfrm>
            <a:off x="719282" y="3164609"/>
            <a:ext cx="1057563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6C2182E-5BDF-4CD7-AF7A-8565AED0E190}"/>
              </a:ext>
            </a:extLst>
          </p:cNvPr>
          <p:cNvCxnSpPr>
            <a:cxnSpLocks/>
          </p:cNvCxnSpPr>
          <p:nvPr/>
        </p:nvCxnSpPr>
        <p:spPr>
          <a:xfrm>
            <a:off x="719282" y="4245263"/>
            <a:ext cx="1057563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43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8AFA69B-F3FF-4C41-A379-221A51D34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450" y="955675"/>
            <a:ext cx="9273101" cy="494665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B64D47-8976-4D1E-B46C-7B3E884A971A}"/>
              </a:ext>
            </a:extLst>
          </p:cNvPr>
          <p:cNvSpPr/>
          <p:nvPr/>
        </p:nvSpPr>
        <p:spPr>
          <a:xfrm>
            <a:off x="0" y="1"/>
            <a:ext cx="12192000" cy="381000"/>
          </a:xfrm>
          <a:prstGeom prst="rect">
            <a:avLst/>
          </a:prstGeom>
          <a:solidFill>
            <a:srgbClr val="EF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612C1FD1-AB31-4A59-B16B-6046256A645B}"/>
              </a:ext>
            </a:extLst>
          </p:cNvPr>
          <p:cNvSpPr txBox="1"/>
          <p:nvPr/>
        </p:nvSpPr>
        <p:spPr>
          <a:xfrm>
            <a:off x="157539" y="33977"/>
            <a:ext cx="358896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Flow Chart   -  </a:t>
            </a:r>
            <a:r>
              <a:rPr lang="ko-KR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전체  흐름도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45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E05EC5-2295-4079-B057-03AB41452733}"/>
              </a:ext>
            </a:extLst>
          </p:cNvPr>
          <p:cNvSpPr/>
          <p:nvPr/>
        </p:nvSpPr>
        <p:spPr>
          <a:xfrm>
            <a:off x="0" y="1"/>
            <a:ext cx="12192000" cy="381000"/>
          </a:xfrm>
          <a:prstGeom prst="rect">
            <a:avLst/>
          </a:prstGeom>
          <a:solidFill>
            <a:srgbClr val="EF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7010D1-D427-4E21-8275-E41941848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08" y="571499"/>
            <a:ext cx="3509081" cy="6124575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12DB48ED-ED79-47F8-9BEB-E6668D7F54EC}"/>
              </a:ext>
            </a:extLst>
          </p:cNvPr>
          <p:cNvSpPr txBox="1"/>
          <p:nvPr/>
        </p:nvSpPr>
        <p:spPr>
          <a:xfrm>
            <a:off x="157539" y="33977"/>
            <a:ext cx="331908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Flow Chart   -  </a:t>
            </a:r>
            <a:r>
              <a:rPr lang="ko-KR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전시회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00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E05EC5-2295-4079-B057-03AB41452733}"/>
              </a:ext>
            </a:extLst>
          </p:cNvPr>
          <p:cNvSpPr/>
          <p:nvPr/>
        </p:nvSpPr>
        <p:spPr>
          <a:xfrm>
            <a:off x="0" y="1"/>
            <a:ext cx="12192000" cy="381000"/>
          </a:xfrm>
          <a:prstGeom prst="rect">
            <a:avLst/>
          </a:prstGeom>
          <a:solidFill>
            <a:srgbClr val="EF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12DB48ED-ED79-47F8-9BEB-E6668D7F54EC}"/>
              </a:ext>
            </a:extLst>
          </p:cNvPr>
          <p:cNvSpPr txBox="1"/>
          <p:nvPr/>
        </p:nvSpPr>
        <p:spPr>
          <a:xfrm>
            <a:off x="157539" y="33977"/>
            <a:ext cx="350006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Flow Chart   -  </a:t>
            </a:r>
            <a:r>
              <a:rPr lang="ko-KR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등록페이지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C0C6EA-5348-445D-9753-1ECCC61B9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596" y="468063"/>
            <a:ext cx="7674808" cy="635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4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2178" y="481811"/>
            <a:ext cx="602718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267" dirty="0">
                <a:solidFill>
                  <a:srgbClr val="206D38"/>
                </a:solidFill>
                <a:latin typeface="Gmarket Sans Light" pitchFamily="34" charset="0"/>
                <a:cs typeface="Gmarket Sans Light" pitchFamily="34" charset="0"/>
              </a:rPr>
              <a:t>지그문트 프로이트</a:t>
            </a:r>
            <a:endParaRPr lang="en-US" sz="1200" dirty="0"/>
          </a:p>
        </p:txBody>
      </p:sp>
      <p:sp>
        <p:nvSpPr>
          <p:cNvPr id="3" name="Object 3"/>
          <p:cNvSpPr txBox="1"/>
          <p:nvPr/>
        </p:nvSpPr>
        <p:spPr>
          <a:xfrm>
            <a:off x="4690304" y="543059"/>
            <a:ext cx="290046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133" dirty="0">
                <a:solidFill>
                  <a:srgbClr val="206D38"/>
                </a:solidFill>
                <a:latin typeface="Gmarket Sans Medium" pitchFamily="34" charset="0"/>
                <a:cs typeface="Gmarket Sans Medium" pitchFamily="34" charset="0"/>
              </a:rPr>
              <a:t>프로이트의 주요 이론과 정신분석학의 탄생 배경</a:t>
            </a:r>
            <a:endParaRPr lang="en-US" sz="12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72178" y="1241788"/>
            <a:ext cx="5945910" cy="108671"/>
            <a:chOff x="1008267" y="1862681"/>
            <a:chExt cx="8918865" cy="16300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08267" y="1862681"/>
              <a:ext cx="8918865" cy="1630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8844" y="1691371"/>
            <a:ext cx="3711105" cy="3585646"/>
            <a:chOff x="1483265" y="2537056"/>
            <a:chExt cx="5566657" cy="537846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3265" y="2537056"/>
              <a:ext cx="5566657" cy="537846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73403" y="5472081"/>
            <a:ext cx="3941986" cy="6669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67" kern="0" spc="-200" dirty="0">
                <a:solidFill>
                  <a:srgbClr val="206D38"/>
                </a:solidFill>
                <a:latin typeface="Gmarket Sans Medium" pitchFamily="34" charset="0"/>
                <a:cs typeface="Gmarket Sans Medium" pitchFamily="34" charset="0"/>
              </a:rPr>
              <a:t>Sigmund Freud</a:t>
            </a:r>
          </a:p>
          <a:p>
            <a:pPr algn="ctr"/>
            <a:r>
              <a:rPr lang="en-US" sz="1867" kern="0" spc="-200" dirty="0">
                <a:solidFill>
                  <a:srgbClr val="206D38"/>
                </a:solidFill>
                <a:latin typeface="Gmarket Sans Medium" pitchFamily="34" charset="0"/>
                <a:cs typeface="Gmarket Sans Medium" pitchFamily="34" charset="0"/>
              </a:rPr>
              <a:t>(1856 ~ 1939)</a:t>
            </a:r>
            <a:endParaRPr lang="en-US" sz="1200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699216" y="1592566"/>
            <a:ext cx="5640771" cy="1494339"/>
            <a:chOff x="8548823" y="2388848"/>
            <a:chExt cx="8461157" cy="224150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48823" y="2388848"/>
              <a:ext cx="8461157" cy="22415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17341" y="3190630"/>
            <a:ext cx="5640771" cy="1508973"/>
            <a:chOff x="8576011" y="4785945"/>
            <a:chExt cx="8461157" cy="22634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8576011" y="4785945"/>
              <a:ext cx="8461157" cy="22634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99216" y="4781317"/>
            <a:ext cx="5640771" cy="1492063"/>
            <a:chOff x="8548823" y="7171975"/>
            <a:chExt cx="8461157" cy="223809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48823" y="7171975"/>
              <a:ext cx="8461157" cy="223809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069842" y="2206063"/>
            <a:ext cx="7385377" cy="502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33" kern="0" spc="-67" dirty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관련 내용을 3줄 내외로 작성해 주세요. 사용된 폰트는 Noto Sans CJK KR Regular입니다. 글자 사이즈는 20입니다.관련 내용을 3줄 내외로 작성해 주세요.</a:t>
            </a:r>
            <a:endParaRPr lang="en-US" sz="1200" dirty="0"/>
          </a:p>
        </p:txBody>
      </p:sp>
      <p:sp>
        <p:nvSpPr>
          <p:cNvPr id="21" name="Object 21"/>
          <p:cNvSpPr txBox="1"/>
          <p:nvPr/>
        </p:nvSpPr>
        <p:spPr>
          <a:xfrm>
            <a:off x="6045474" y="1793860"/>
            <a:ext cx="762026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-133" dirty="0">
                <a:solidFill>
                  <a:srgbClr val="206D38"/>
                </a:solidFill>
                <a:latin typeface="Gmarket Sans Medium" pitchFamily="34" charset="0"/>
                <a:cs typeface="Gmarket Sans Medium" pitchFamily="34" charset="0"/>
              </a:rPr>
              <a:t>소제목을 써주세요</a:t>
            </a:r>
            <a:endParaRPr lang="en-US" sz="1200" dirty="0"/>
          </a:p>
        </p:txBody>
      </p:sp>
      <p:sp>
        <p:nvSpPr>
          <p:cNvPr id="22" name="Object 22"/>
          <p:cNvSpPr txBox="1"/>
          <p:nvPr/>
        </p:nvSpPr>
        <p:spPr>
          <a:xfrm>
            <a:off x="6095238" y="3428571"/>
            <a:ext cx="762026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-133" dirty="0">
                <a:solidFill>
                  <a:srgbClr val="206D38"/>
                </a:solidFill>
                <a:latin typeface="Gmarket Sans Medium" pitchFamily="34" charset="0"/>
                <a:cs typeface="Gmarket Sans Medium" pitchFamily="34" charset="0"/>
              </a:rPr>
              <a:t>소제목을 써주세요</a:t>
            </a:r>
            <a:endParaRPr lang="en-US" sz="1200" dirty="0"/>
          </a:p>
        </p:txBody>
      </p:sp>
      <p:sp>
        <p:nvSpPr>
          <p:cNvPr id="23" name="Object 23"/>
          <p:cNvSpPr txBox="1"/>
          <p:nvPr/>
        </p:nvSpPr>
        <p:spPr>
          <a:xfrm>
            <a:off x="6045474" y="4984241"/>
            <a:ext cx="762026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-133" dirty="0">
                <a:solidFill>
                  <a:srgbClr val="206D38"/>
                </a:solidFill>
                <a:latin typeface="Gmarket Sans Medium" pitchFamily="34" charset="0"/>
                <a:cs typeface="Gmarket Sans Medium" pitchFamily="34" charset="0"/>
              </a:rPr>
              <a:t>소제목을 써주세요</a:t>
            </a:r>
            <a:endParaRPr lang="en-US" sz="1200" dirty="0"/>
          </a:p>
        </p:txBody>
      </p:sp>
      <p:sp>
        <p:nvSpPr>
          <p:cNvPr id="24" name="Object 24"/>
          <p:cNvSpPr txBox="1"/>
          <p:nvPr/>
        </p:nvSpPr>
        <p:spPr>
          <a:xfrm>
            <a:off x="6045474" y="3780368"/>
            <a:ext cx="7385377" cy="502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33" kern="0" spc="-67" dirty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관련 내용을 3줄 내외로 작성해 주세요. 사용된 폰트는 Noto Sans CJK KR Regular입니다. 글자 사이즈는 20입니다.관련 내용을 3줄 내외로 작성해 주세요.</a:t>
            </a:r>
            <a:endParaRPr lang="en-US" sz="1200" dirty="0"/>
          </a:p>
        </p:txBody>
      </p:sp>
      <p:sp>
        <p:nvSpPr>
          <p:cNvPr id="25" name="Object 25"/>
          <p:cNvSpPr txBox="1"/>
          <p:nvPr/>
        </p:nvSpPr>
        <p:spPr>
          <a:xfrm>
            <a:off x="6045474" y="5379987"/>
            <a:ext cx="7385377" cy="502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33" kern="0" spc="-67" dirty="0">
                <a:solidFill>
                  <a:srgbClr val="206D38"/>
                </a:solidFill>
                <a:latin typeface="Noto Sans CJK KR Regular" pitchFamily="34" charset="0"/>
                <a:cs typeface="Noto Sans CJK KR Regular" pitchFamily="34" charset="0"/>
              </a:rPr>
              <a:t>관련 내용을 3줄 내외로 작성해 주세요. 사용된 폰트는 Noto Sans CJK KR Regular입니다. 글자 사이즈는 20입니다.관련 내용을 3줄 내외로 작성해 주세요.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D0B6BA-124E-43F9-BAEA-2FB58A84A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92200"/>
            <a:ext cx="788035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8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286</Words>
  <Application>Microsoft Office PowerPoint</Application>
  <PresentationFormat>와이드스크린</PresentationFormat>
  <Paragraphs>53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Gmarket Sans Light</vt:lpstr>
      <vt:lpstr>Gmarket Sans Medium</vt:lpstr>
      <vt:lpstr>G마켓 산스 Light</vt:lpstr>
      <vt:lpstr>Noto Sans CJK KR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 나경</dc:creator>
  <cp:lastModifiedBy>하 나경</cp:lastModifiedBy>
  <cp:revision>2</cp:revision>
  <dcterms:created xsi:type="dcterms:W3CDTF">2022-02-10T14:08:38Z</dcterms:created>
  <dcterms:modified xsi:type="dcterms:W3CDTF">2022-02-10T14:43:10Z</dcterms:modified>
</cp:coreProperties>
</file>