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0"/>
  </p:notesMasterIdLst>
  <p:sldIdLst>
    <p:sldId id="300" r:id="rId5"/>
    <p:sldId id="302" r:id="rId6"/>
    <p:sldId id="304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4" r:id="rId15"/>
    <p:sldId id="321" r:id="rId16"/>
    <p:sldId id="322" r:id="rId17"/>
    <p:sldId id="323" r:id="rId18"/>
    <p:sldId id="303" r:id="rId19"/>
  </p:sldIdLst>
  <p:sldSz cx="10691813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367">
          <p15:clr>
            <a:srgbClr val="A4A3A4"/>
          </p15:clr>
        </p15:guide>
        <p15:guide id="3" pos="3458" userDrawn="1">
          <p15:clr>
            <a:srgbClr val="A4A3A4"/>
          </p15:clr>
        </p15:guide>
        <p15:guide id="4" orient="horz" pos="2358" userDrawn="1">
          <p15:clr>
            <a:srgbClr val="A4A3A4"/>
          </p15:clr>
        </p15:guide>
        <p15:guide id="5" orient="horz" pos="1156" userDrawn="1">
          <p15:clr>
            <a:srgbClr val="A4A3A4"/>
          </p15:clr>
        </p15:guide>
        <p15:guide id="6" orient="horz" pos="45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ADC"/>
    <a:srgbClr val="FBE5D6"/>
    <a:srgbClr val="FF3300"/>
    <a:srgbClr val="0B3665"/>
    <a:srgbClr val="6EACC8"/>
    <a:srgbClr val="FF9900"/>
    <a:srgbClr val="3399FF"/>
    <a:srgbClr val="2D6BDB"/>
    <a:srgbClr val="1E51AE"/>
    <a:srgbClr val="0F2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6" autoAdjust="0"/>
    <p:restoredTop sz="96224" autoAdjust="0"/>
  </p:normalViewPr>
  <p:slideViewPr>
    <p:cSldViewPr snapToGrid="0" showGuides="1">
      <p:cViewPr varScale="1">
        <p:scale>
          <a:sx n="150" d="100"/>
          <a:sy n="150" d="100"/>
        </p:scale>
        <p:origin x="4152" y="126"/>
      </p:cViewPr>
      <p:guideLst>
        <p:guide pos="3367"/>
        <p:guide pos="3458"/>
        <p:guide orient="horz" pos="2358"/>
        <p:guide orient="horz" pos="1156"/>
        <p:guide orient="horz" pos="4558"/>
      </p:guideLst>
    </p:cSldViewPr>
  </p:slideViewPr>
  <p:outlineViewPr>
    <p:cViewPr>
      <p:scale>
        <a:sx n="33" d="100"/>
        <a:sy n="33" d="100"/>
      </p:scale>
      <p:origin x="0" y="-149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8A9AF-572E-4872-BEC0-7C4F79FCE70F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4670A-C086-4EFE-B9A5-EA1DDAEA4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49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9E00EF4-6344-DC57-1504-D936CB031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4577" y="6955900"/>
            <a:ext cx="65752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4691A-8E59-481E-8278-C1EC6773A962}" type="slidenum">
              <a:rPr lang="ko-KR" altLang="en-US" smtClean="0">
                <a:latin typeface="맑은 고딕" panose="020B0503020000020004" pitchFamily="50" charset="-127"/>
              </a:rPr>
              <a:pPr/>
              <a:t>‹#›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858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4AB6494-0FDD-468E-B073-AAAB08A82B05}"/>
              </a:ext>
            </a:extLst>
          </p:cNvPr>
          <p:cNvSpPr txBox="1"/>
          <p:nvPr userDrawn="1"/>
        </p:nvSpPr>
        <p:spPr>
          <a:xfrm>
            <a:off x="503245" y="226684"/>
            <a:ext cx="59670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400" b="1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14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rgbClr val="09152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7B442C0-9EF9-0DF5-EB95-9814FEAB7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4577" y="6955900"/>
            <a:ext cx="65752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4691A-8E59-481E-8278-C1EC6773A962}" type="slidenum">
              <a:rPr lang="ko-KR" altLang="en-US" smtClean="0">
                <a:latin typeface="맑은 고딕" panose="020B0503020000020004" pitchFamily="50" charset="-127"/>
              </a:rPr>
              <a:pPr/>
              <a:t>‹#›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32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바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999FAE-1E1F-40A9-8E2E-1BC9088BD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91813" cy="70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5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D1F678-97E2-4545-B1CA-A8C5C9E1BF73}"/>
              </a:ext>
            </a:extLst>
          </p:cNvPr>
          <p:cNvSpPr/>
          <p:nvPr userDrawn="1"/>
        </p:nvSpPr>
        <p:spPr>
          <a:xfrm>
            <a:off x="0" y="1038225"/>
            <a:ext cx="10692000" cy="162207"/>
          </a:xfrm>
          <a:prstGeom prst="rect">
            <a:avLst/>
          </a:prstGeom>
          <a:solidFill>
            <a:srgbClr val="091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672DB6-D07F-46A4-A0CC-43AC7C97A5C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167321"/>
          </a:xfrm>
          <a:prstGeom prst="rect">
            <a:avLst/>
          </a:prstGeom>
        </p:spPr>
      </p:pic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EC054DA7-21D2-4C39-8817-9445E9BC3628}"/>
              </a:ext>
            </a:extLst>
          </p:cNvPr>
          <p:cNvSpPr/>
          <p:nvPr userDrawn="1"/>
        </p:nvSpPr>
        <p:spPr>
          <a:xfrm flipV="1">
            <a:off x="425099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85000">
                <a:schemeClr val="bg1">
                  <a:lumMod val="85000"/>
                </a:schemeClr>
              </a:gs>
              <a:gs pos="56000">
                <a:schemeClr val="bg1"/>
              </a:gs>
              <a:gs pos="27000">
                <a:schemeClr val="bg1">
                  <a:lumMod val="9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B9D2E36-18E8-44C7-AD56-CFFCDEF667B8}"/>
              </a:ext>
            </a:extLst>
          </p:cNvPr>
          <p:cNvSpPr/>
          <p:nvPr userDrawn="1"/>
        </p:nvSpPr>
        <p:spPr>
          <a:xfrm>
            <a:off x="292101" y="-2"/>
            <a:ext cx="130274" cy="1200434"/>
          </a:xfrm>
          <a:prstGeom prst="triangle">
            <a:avLst>
              <a:gd name="adj" fmla="val 100000"/>
            </a:avLst>
          </a:prstGeom>
          <a:solidFill>
            <a:srgbClr val="091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C1D9CFB1-9860-F11E-C39D-6838DA4C1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4577" y="6955900"/>
            <a:ext cx="65752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4691A-8E59-481E-8278-C1EC6773A962}" type="slidenum">
              <a:rPr lang="ko-KR" altLang="en-US" smtClean="0">
                <a:latin typeface="맑은 고딕" panose="020B0503020000020004" pitchFamily="50" charset="-127"/>
              </a:rPr>
              <a:pPr/>
              <a:t>‹#›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73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6" r:id="rId2"/>
    <p:sldLayoutId id="2147483685" r:id="rId3"/>
  </p:sldLayoutIdLst>
  <p:hf sldNum="0" hdr="0" ftr="0" dt="0"/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7" userDrawn="1">
          <p15:clr>
            <a:srgbClr val="F26B43"/>
          </p15:clr>
        </p15:guide>
        <p15:guide id="2" orient="horz" pos="2381" userDrawn="1">
          <p15:clr>
            <a:srgbClr val="F26B43"/>
          </p15:clr>
        </p15:guide>
        <p15:guide id="3" pos="3390" userDrawn="1">
          <p15:clr>
            <a:srgbClr val="F26B43"/>
          </p15:clr>
        </p15:guide>
        <p15:guide id="4" pos="3345" userDrawn="1">
          <p15:clr>
            <a:srgbClr val="F26B43"/>
          </p15:clr>
        </p15:guide>
        <p15:guide id="5" orient="horz" pos="748" userDrawn="1">
          <p15:clr>
            <a:srgbClr val="F26B43"/>
          </p15:clr>
        </p15:guide>
        <p15:guide id="6" pos="264" userDrawn="1">
          <p15:clr>
            <a:srgbClr val="F26B43"/>
          </p15:clr>
        </p15:guide>
        <p15:guide id="7" pos="6475" userDrawn="1">
          <p15:clr>
            <a:srgbClr val="F26B43"/>
          </p15:clr>
        </p15:guide>
        <p15:guide id="8" orient="horz" pos="44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F03E29A7-043A-4770-9206-C834946AE229}"/>
              </a:ext>
            </a:extLst>
          </p:cNvPr>
          <p:cNvSpPr txBox="1"/>
          <p:nvPr/>
        </p:nvSpPr>
        <p:spPr>
          <a:xfrm>
            <a:off x="2673784" y="1473236"/>
            <a:ext cx="5344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2024</a:t>
            </a:r>
            <a:r>
              <a:rPr lang="ko-KR" altLang="en-US" sz="2000" b="1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ko-KR" altLang="en-US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지능화 파일럿 프로젝트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0A1E17-25C5-42A0-A73F-9F651ADF7684}"/>
              </a:ext>
            </a:extLst>
          </p:cNvPr>
          <p:cNvSpPr txBox="1"/>
          <p:nvPr/>
        </p:nvSpPr>
        <p:spPr>
          <a:xfrm>
            <a:off x="3095075" y="1890342"/>
            <a:ext cx="4501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계획서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38F653-FE83-4AF6-AB26-497B8B62310D}"/>
              </a:ext>
            </a:extLst>
          </p:cNvPr>
          <p:cNvSpPr txBox="1"/>
          <p:nvPr/>
        </p:nvSpPr>
        <p:spPr>
          <a:xfrm>
            <a:off x="8122024" y="6099149"/>
            <a:ext cx="2166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2024. 06. 30.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3E9BCD32-33D0-4FF9-936A-7B4B8403CF69}"/>
              </a:ext>
            </a:extLst>
          </p:cNvPr>
          <p:cNvSpPr/>
          <p:nvPr/>
        </p:nvSpPr>
        <p:spPr>
          <a:xfrm>
            <a:off x="2274001" y="2801460"/>
            <a:ext cx="79605" cy="116889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양쪽 모서리가 둥근 사각형 166">
            <a:extLst>
              <a:ext uri="{FF2B5EF4-FFF2-40B4-BE49-F238E27FC236}">
                <a16:creationId xmlns:a16="http://schemas.microsoft.com/office/drawing/2014/main" id="{CB19F375-95FD-4D04-AD0D-AD922147E1FA}"/>
              </a:ext>
            </a:extLst>
          </p:cNvPr>
          <p:cNvSpPr/>
          <p:nvPr/>
        </p:nvSpPr>
        <p:spPr>
          <a:xfrm rot="5400000">
            <a:off x="4443398" y="-698394"/>
            <a:ext cx="1725414" cy="831276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0F2548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E76D2E2-CB53-4D23-BBB0-8CC55C1D3C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1149720" y="3955286"/>
            <a:ext cx="8312763" cy="67677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40C67C9-A130-44A8-8C77-994FB81CA4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149720" y="2480847"/>
            <a:ext cx="8312763" cy="241342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140BC86A-5C3C-476B-BA40-08AC7D28AF09}"/>
              </a:ext>
            </a:extLst>
          </p:cNvPr>
          <p:cNvGrpSpPr/>
          <p:nvPr/>
        </p:nvGrpSpPr>
        <p:grpSpPr>
          <a:xfrm>
            <a:off x="1290540" y="2371171"/>
            <a:ext cx="1383244" cy="439183"/>
            <a:chOff x="6444157" y="729993"/>
            <a:chExt cx="925048" cy="439183"/>
          </a:xfrm>
        </p:grpSpPr>
        <p:sp>
          <p:nvSpPr>
            <p:cNvPr id="38" name="양쪽 모서리가 둥근 사각형 25">
              <a:extLst>
                <a:ext uri="{FF2B5EF4-FFF2-40B4-BE49-F238E27FC236}">
                  <a16:creationId xmlns:a16="http://schemas.microsoft.com/office/drawing/2014/main" id="{341DE67F-B36A-4233-A4A4-D1881F123AC9}"/>
                </a:ext>
              </a:extLst>
            </p:cNvPr>
            <p:cNvSpPr/>
            <p:nvPr/>
          </p:nvSpPr>
          <p:spPr>
            <a:xfrm rot="10800000">
              <a:off x="6444157" y="729994"/>
              <a:ext cx="925047" cy="439182"/>
            </a:xfrm>
            <a:prstGeom prst="round2SameRect">
              <a:avLst/>
            </a:prstGeom>
            <a:gradFill>
              <a:gsLst>
                <a:gs pos="4667">
                  <a:srgbClr val="FFAA01"/>
                </a:gs>
                <a:gs pos="16000">
                  <a:srgbClr val="FFDA3F"/>
                </a:gs>
                <a:gs pos="77000">
                  <a:srgbClr val="FFDA3F"/>
                </a:gs>
                <a:gs pos="88000">
                  <a:srgbClr val="EA7B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5AA211B8-BB8E-4436-833C-9AE1C5B60A25}"/>
                </a:ext>
              </a:extLst>
            </p:cNvPr>
            <p:cNvSpPr/>
            <p:nvPr/>
          </p:nvSpPr>
          <p:spPr bwMode="auto">
            <a:xfrm rot="5400000">
              <a:off x="6722553" y="451597"/>
              <a:ext cx="341583" cy="898375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FFFF0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9D4F9E50-BB14-4F54-B0FE-6DE66CA119C6}"/>
                </a:ext>
              </a:extLst>
            </p:cNvPr>
            <p:cNvSpPr/>
            <p:nvPr/>
          </p:nvSpPr>
          <p:spPr bwMode="auto">
            <a:xfrm rot="16200000" flipH="1">
              <a:off x="6726455" y="447695"/>
              <a:ext cx="360451" cy="925048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C1FA953-F013-4F4C-92F9-6FEA3FBC8A46}"/>
              </a:ext>
            </a:extLst>
          </p:cNvPr>
          <p:cNvSpPr txBox="1"/>
          <p:nvPr/>
        </p:nvSpPr>
        <p:spPr>
          <a:xfrm>
            <a:off x="1544373" y="2447668"/>
            <a:ext cx="7662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1pPr>
            <a:lvl2pPr marL="494297" indent="3457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2pPr>
            <a:lvl3pPr marL="990323" indent="5185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3pPr>
            <a:lvl4pPr marL="1486348" indent="6913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4pPr>
            <a:lvl5pPr marL="1980645" indent="10370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5pPr>
            <a:lvl6pPr marL="2488768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6pPr>
            <a:lvl7pPr marL="2986522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7pPr>
            <a:lvl8pPr marL="3484275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8pPr>
            <a:lvl9pPr marL="3982029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800" b="1" i="1" dirty="0">
                <a:ln w="1270">
                  <a:noFill/>
                </a:ln>
                <a:gradFill>
                  <a:gsLst>
                    <a:gs pos="6667">
                      <a:schemeClr val="tx1"/>
                    </a:gs>
                    <a:gs pos="36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1800" b="1" i="1" dirty="0">
              <a:ln w="1270">
                <a:noFill/>
              </a:ln>
              <a:gradFill>
                <a:gsLst>
                  <a:gs pos="6667">
                    <a:schemeClr val="tx1"/>
                  </a:gs>
                  <a:gs pos="36000">
                    <a:schemeClr val="tx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6">
            <a:extLst>
              <a:ext uri="{FF2B5EF4-FFF2-40B4-BE49-F238E27FC236}">
                <a16:creationId xmlns:a16="http://schemas.microsoft.com/office/drawing/2014/main" id="{CCC54D7F-EFDB-4C0E-87FA-3978BED1A81E}"/>
              </a:ext>
            </a:extLst>
          </p:cNvPr>
          <p:cNvSpPr txBox="1"/>
          <p:nvPr/>
        </p:nvSpPr>
        <p:spPr>
          <a:xfrm>
            <a:off x="1414585" y="2814343"/>
            <a:ext cx="7862641" cy="12926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1pPr>
            <a:lvl2pPr marL="494297" indent="3457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2pPr>
            <a:lvl3pPr marL="990323" indent="5185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3pPr>
            <a:lvl4pPr marL="1486348" indent="6913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4pPr>
            <a:lvl5pPr marL="1980645" indent="10370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5pPr>
            <a:lvl6pPr marL="2488768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6pPr>
            <a:lvl7pPr marL="2986522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7pPr>
            <a:lvl8pPr marL="3484275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8pPr>
            <a:lvl9pPr marL="3982029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프리 </a:t>
            </a:r>
            <a:r>
              <a:rPr lang="ko-KR" altLang="en-US" sz="2400" b="1" dirty="0" err="1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트레인드</a:t>
            </a:r>
            <a:r>
              <a:rPr lang="ko-KR" altLang="en-US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CNN </a:t>
            </a:r>
            <a:r>
              <a:rPr lang="ko-KR" altLang="en-US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모델을 활용한</a:t>
            </a:r>
            <a:endParaRPr lang="en-US" altLang="ko-KR" sz="2400" b="1" dirty="0">
              <a:ln w="1270">
                <a:noFill/>
              </a:ln>
              <a:gradFill>
                <a:gsLst>
                  <a:gs pos="95413">
                    <a:schemeClr val="bg1"/>
                  </a:gs>
                  <a:gs pos="86239">
                    <a:schemeClr val="bg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ko-KR" altLang="en-US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흉부 </a:t>
            </a:r>
            <a:r>
              <a:rPr lang="en-US" altLang="ko-KR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X-ray </a:t>
            </a:r>
            <a:r>
              <a:rPr lang="ko-KR" altLang="en-US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기반 폐렴 진단</a:t>
            </a:r>
          </a:p>
          <a:p>
            <a:pPr algn="ctr">
              <a:defRPr/>
            </a:pPr>
            <a:r>
              <a:rPr lang="en-US" altLang="ko-KR" sz="18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Diagnosis</a:t>
            </a:r>
            <a:r>
              <a:rPr lang="ko-KR" altLang="en-US" sz="18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of</a:t>
            </a:r>
            <a:r>
              <a:rPr lang="ko-KR" altLang="en-US" sz="18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Pneumonia</a:t>
            </a:r>
            <a:r>
              <a:rPr lang="ko-KR" altLang="en-US" sz="18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Based</a:t>
            </a:r>
            <a:r>
              <a:rPr lang="ko-KR" altLang="en-US" sz="18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on</a:t>
            </a:r>
            <a:r>
              <a:rPr lang="ko-KR" altLang="en-US" sz="18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Chest</a:t>
            </a:r>
            <a:r>
              <a:rPr lang="ko-KR" altLang="en-US" sz="18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X-ray Images Using Pre-Trained CNN Model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53DB33-8CCC-460B-A4D1-60BA90466F61}"/>
              </a:ext>
            </a:extLst>
          </p:cNvPr>
          <p:cNvSpPr txBox="1"/>
          <p:nvPr/>
        </p:nvSpPr>
        <p:spPr>
          <a:xfrm>
            <a:off x="6079614" y="5680237"/>
            <a:ext cx="4208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김정호</a:t>
            </a:r>
            <a:r>
              <a:rPr lang="en-US" altLang="ko-KR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(2023254023)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B2516F6-F930-28B7-9ECC-1CA39CF7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58" y="7089688"/>
            <a:ext cx="2840755" cy="42221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318A43DC-D1ED-DBB1-CDBF-1E8F749A5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114" y="7103759"/>
            <a:ext cx="2022741" cy="4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28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모델의 학습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방법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902771" y="2036977"/>
            <a:ext cx="9139575" cy="3982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+mn-ea"/>
              </a:rPr>
              <a:t>하이퍼파라미터</a:t>
            </a:r>
            <a:r>
              <a:rPr lang="ko-KR" altLang="en-US" sz="1400" dirty="0">
                <a:latin typeface="+mn-ea"/>
              </a:rPr>
              <a:t> 설정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optimizer = Adam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batch size = 100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epoch = 50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learning rate = 0.0001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loss function = Binary </a:t>
            </a:r>
            <a:r>
              <a:rPr lang="en-US" altLang="ko-KR" sz="1400" dirty="0" err="1">
                <a:latin typeface="+mn-ea"/>
              </a:rPr>
              <a:t>crossentropy</a:t>
            </a:r>
            <a:endParaRPr lang="en-US" altLang="ko-KR" sz="1400" dirty="0">
              <a:latin typeface="+mn-ea"/>
            </a:endParaRPr>
          </a:p>
          <a:p>
            <a:pPr lvl="1">
              <a:lnSpc>
                <a:spcPct val="130000"/>
              </a:lnSpc>
            </a:pP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 컴퓨터 사양 </a:t>
            </a:r>
            <a:r>
              <a:rPr lang="en-US" altLang="ko-KR" sz="1400" dirty="0">
                <a:latin typeface="+mn-ea"/>
              </a:rPr>
              <a:t>(H/W)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CPU : </a:t>
            </a:r>
            <a:r>
              <a:rPr lang="en-US" altLang="ko-KR" sz="14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13th Gen Intel(R) Core(TM) i9-13900KF   3.00 GHz</a:t>
            </a:r>
            <a:endParaRPr lang="en-US" altLang="ko-KR" sz="1400" dirty="0">
              <a:latin typeface="+mn-ea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RAM : 20GB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GPU : </a:t>
            </a:r>
            <a:r>
              <a:rPr lang="en-US" altLang="ko-KR" sz="14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NVIDIA GeForce RTX 3060</a:t>
            </a:r>
          </a:p>
          <a:p>
            <a:pPr lvl="1">
              <a:lnSpc>
                <a:spcPct val="130000"/>
              </a:lnSpc>
            </a:pP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 AI Framework (S/W)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latin typeface="+mn-ea"/>
              </a:rPr>
              <a:t>Tensorflow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및 </a:t>
            </a:r>
            <a:r>
              <a:rPr lang="en-US" altLang="ko-KR" sz="1400" dirty="0" err="1">
                <a:latin typeface="+mn-ea"/>
              </a:rPr>
              <a:t>Keras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D352B7-5CEF-988B-36A6-167C1E6C6C95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10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21637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방법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77931" y="1535240"/>
            <a:ext cx="3895805" cy="381458"/>
            <a:chOff x="430306" y="1408458"/>
            <a:chExt cx="3895805" cy="381458"/>
          </a:xfrm>
        </p:grpSpPr>
        <p:sp>
          <p:nvSpPr>
            <p:cNvPr id="4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모델의 성능평가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6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945054" y="1961816"/>
            <a:ext cx="9139575" cy="621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분류성능을 측정하기 위해 정확도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정밀도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재현율</a:t>
            </a:r>
            <a:r>
              <a:rPr lang="en-US" altLang="ko-KR" sz="1400">
                <a:latin typeface="+mn-ea"/>
              </a:rPr>
              <a:t>, F1-score</a:t>
            </a:r>
            <a:r>
              <a:rPr lang="ko-KR" altLang="en-US" sz="1400">
                <a:latin typeface="+mn-ea"/>
              </a:rPr>
              <a:t>를 사용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TP (true positive), FP (false positive), FN (false negative) </a:t>
            </a:r>
            <a:r>
              <a:rPr lang="ko-KR" altLang="en-US" sz="1400">
                <a:latin typeface="+mn-ea"/>
              </a:rPr>
              <a:t>및 </a:t>
            </a:r>
            <a:r>
              <a:rPr lang="en-US" altLang="ko-KR" sz="1400">
                <a:latin typeface="+mn-ea"/>
              </a:rPr>
              <a:t>TN (true negative)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11D3AEE-5BC9-CFC7-0873-1F5423BAB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964" y="2844550"/>
            <a:ext cx="2711798" cy="57792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1CB0CBC-2520-BED3-DB5E-ADFBA7FDE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964" y="3683563"/>
            <a:ext cx="1867139" cy="99580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E2E8AF7-FDCF-1A57-E349-110B557AC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095" y="4976214"/>
            <a:ext cx="2969641" cy="5868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A72C67-5D91-3B24-21F5-4F456ACF3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59" y="2908295"/>
            <a:ext cx="5350704" cy="301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850220-94B2-E1BD-F12D-E8B95867732E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11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818561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 marL="0" marR="0" lvl="0" indent="0" algn="l" defTabSz="4572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800" b="1" i="0" u="none" strike="noStrike" kern="1200" cap="none" spc="0" normalizeH="0" baseline="0" noProof="0">
                  <a:ln w="1270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모델의 학습 곡선</a:t>
              </a:r>
              <a:endParaRPr kumimoji="1" lang="ko-KR" altLang="en-US" sz="1800" b="1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ctr" defTabSz="4572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800" b="1" i="0" u="none" strike="noStrike" kern="1200" cap="none" spc="-80" normalizeH="0" baseline="0" noProof="0" dirty="0">
                    <a:ln w="127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1.</a:t>
                </a:r>
                <a:endParaRPr kumimoji="1" lang="ko-KR" altLang="en-US" sz="1800" b="1" i="0" u="none" strike="noStrike" kern="1200" cap="none" spc="-80" normalizeH="0" baseline="0" noProof="0" dirty="0">
                  <a:ln w="127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연구 결과 및 토의</a:t>
            </a:r>
            <a:endParaRPr kumimoji="0" lang="ko-KR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0E0A40-CEEA-B5B9-15A7-F74216BAB8C2}"/>
              </a:ext>
            </a:extLst>
          </p:cNvPr>
          <p:cNvSpPr txBox="1"/>
          <p:nvPr/>
        </p:nvSpPr>
        <p:spPr>
          <a:xfrm>
            <a:off x="897429" y="1835034"/>
            <a:ext cx="9139575" cy="3148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손실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(loss)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및 정확도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(accuracy)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/>
              <a:t>학습 및 검증 데이터에 대한 손실 및 정확도를 </a:t>
            </a:r>
            <a:r>
              <a:rPr lang="en-US" altLang="ko-KR" sz="1400" dirty="0"/>
              <a:t>Epoch</a:t>
            </a:r>
            <a:r>
              <a:rPr lang="ko-KR" altLang="en-US" sz="1400" dirty="0"/>
              <a:t>별로 추적하여 모델의 학습 성능 평가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R="0" lvl="1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ko-KR" altLang="en-US" sz="14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과적합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방지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dirty="0"/>
              <a:t>Early Stopping </a:t>
            </a:r>
            <a:r>
              <a:rPr lang="ko-KR" altLang="en-US" sz="1400" dirty="0"/>
              <a:t>기법을 통해 과적합을 방지하고 최적의 성능을 가진 </a:t>
            </a:r>
            <a:r>
              <a:rPr lang="en-US" altLang="ko-KR" sz="1400" dirty="0"/>
              <a:t>epoch</a:t>
            </a:r>
            <a:r>
              <a:rPr lang="ko-KR" altLang="en-US" sz="1400" dirty="0"/>
              <a:t>에서 학습 종료</a:t>
            </a:r>
            <a:endParaRPr lang="en-US" altLang="ko-KR" sz="1400" dirty="0"/>
          </a:p>
          <a:p>
            <a:pPr lvl="2">
              <a:lnSpc>
                <a:spcPct val="130000"/>
              </a:lnSpc>
              <a:defRPr/>
            </a:pP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학습 결과 지표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130000"/>
              </a:lnSpc>
              <a:buFontTx/>
              <a:buChar char="-"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Training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Loss : </a:t>
            </a:r>
            <a:r>
              <a:rPr lang="ko-KR" altLang="en-US" sz="1400" dirty="0"/>
              <a:t>훈련 데이터에서 모델의 성능을 평가하는 지표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lnSpc>
                <a:spcPct val="130000"/>
              </a:lnSpc>
              <a:buFontTx/>
              <a:buChar char="-"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Vali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dation Loss : </a:t>
            </a:r>
            <a:r>
              <a:rPr lang="ko-KR" altLang="en-US" sz="1400" dirty="0"/>
              <a:t>검증 데이터에서 모델의 성능을 평가하는 지표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lnSpc>
                <a:spcPct val="130000"/>
              </a:lnSpc>
              <a:buFontTx/>
              <a:buChar char="-"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Training Accuracy :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모</a:t>
            </a:r>
            <a:r>
              <a:rPr lang="ko-KR" altLang="en-US" sz="1400" dirty="0"/>
              <a:t>델이 훈련 데이터에서 얼마나 정확하게 예측했는지 나타내는 지표</a:t>
            </a:r>
            <a:endParaRPr lang="en-US" altLang="ko-KR" sz="1400" dirty="0"/>
          </a:p>
          <a:p>
            <a:pPr marL="1200150" lvl="2" indent="-285750">
              <a:lnSpc>
                <a:spcPct val="130000"/>
              </a:lnSpc>
              <a:buFontTx/>
              <a:buChar char="-"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Validation Accuracy : </a:t>
            </a:r>
            <a:r>
              <a:rPr lang="ko-KR" altLang="en-US" sz="1400" dirty="0"/>
              <a:t>모델이 새로운 검증 데이터에서 얼마나 정확하게 예측했는지 나타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내는 지표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C4221F-F658-A94D-28F1-195DBF753940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886697-6AD6-4FDA-9E51-14A76793236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5740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 marL="0" marR="0" lvl="0" indent="0" algn="l" defTabSz="4572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800" b="1" i="0" u="none" strike="noStrike" kern="1200" cap="none" spc="0" normalizeH="0" baseline="0" noProof="0">
                  <a:ln w="1270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제안하는 모델의 분류 성능</a:t>
              </a:r>
              <a:endParaRPr kumimoji="1" lang="ko-KR" altLang="en-US" sz="1800" b="1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ctr" defTabSz="4572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800" b="1" i="0" u="none" strike="noStrike" kern="1200" cap="none" spc="-80" normalizeH="0" baseline="0" noProof="0">
                    <a:ln w="127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2.</a:t>
                </a:r>
                <a:endParaRPr kumimoji="1" lang="ko-KR" altLang="en-US" sz="1800" b="1" i="0" u="none" strike="noStrike" kern="1200" cap="none" spc="-80" normalizeH="0" baseline="0" noProof="0" dirty="0">
                  <a:ln w="127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연구 결과 및 토의</a:t>
            </a:r>
            <a:endParaRPr kumimoji="0" lang="ko-KR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995193" y="4053135"/>
            <a:ext cx="9139575" cy="14683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해석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lnSpc>
                <a:spcPct val="130000"/>
              </a:lnSpc>
              <a:buFontTx/>
              <a:buChar char="-"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True Positive(TP) : </a:t>
            </a:r>
            <a:r>
              <a:rPr lang="ko-KR" altLang="en-US" sz="1400" b="1" dirty="0"/>
              <a:t>실제로 폐렴인 이미지</a:t>
            </a:r>
            <a:r>
              <a:rPr lang="ko-KR" altLang="en-US" sz="1400" dirty="0"/>
              <a:t>를 모델이 </a:t>
            </a:r>
            <a:r>
              <a:rPr lang="ko-KR" altLang="en-US" sz="1400" b="1" dirty="0"/>
              <a:t>정확하게 폐렴으로 예측한 경우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130000"/>
              </a:lnSpc>
              <a:buFontTx/>
              <a:buChar char="-"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False Positive(FP) : </a:t>
            </a:r>
            <a:r>
              <a:rPr lang="ko-KR" altLang="en-US" sz="1400" b="1" dirty="0"/>
              <a:t>실제로 폐렴이 아닌 이미지</a:t>
            </a:r>
            <a:r>
              <a:rPr lang="ko-KR" altLang="en-US" sz="1400" dirty="0"/>
              <a:t>를 모델이 </a:t>
            </a:r>
            <a:r>
              <a:rPr lang="ko-KR" altLang="en-US" sz="1400" b="1" dirty="0"/>
              <a:t>폐렴으로 잘못 예측한 경우</a:t>
            </a:r>
            <a:endParaRPr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lnSpc>
                <a:spcPct val="130000"/>
              </a:lnSpc>
              <a:buFontTx/>
              <a:buChar char="-"/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Negative(TN) : </a:t>
            </a:r>
            <a:r>
              <a:rPr lang="ko-KR" altLang="en-US" sz="1400" b="1" dirty="0"/>
              <a:t>실제로 폐렴이 아닌 이미지</a:t>
            </a:r>
            <a:r>
              <a:rPr lang="ko-KR" altLang="en-US" sz="1400" dirty="0"/>
              <a:t>를 모델이 </a:t>
            </a:r>
            <a:r>
              <a:rPr lang="ko-KR" altLang="en-US" sz="1400" b="1" dirty="0"/>
              <a:t>정확하게 폐렴이 아니라고 예측한 경우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130000"/>
              </a:lnSpc>
              <a:buFontTx/>
              <a:buChar char="-"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False Negative(FN) : </a:t>
            </a:r>
            <a:r>
              <a:rPr lang="ko-KR" altLang="en-US" sz="1400" b="1" dirty="0"/>
              <a:t>실제로 폐렴인 이미지</a:t>
            </a:r>
            <a:r>
              <a:rPr lang="ko-KR" altLang="en-US" sz="1400" dirty="0"/>
              <a:t>를 모델이 </a:t>
            </a:r>
            <a:r>
              <a:rPr lang="ko-KR" altLang="en-US" sz="1400" b="1" dirty="0"/>
              <a:t>폐렴이 아니라고 잘못 예측한 경우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793BC6-A972-1BD0-528F-FE6090EFEEE7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886697-6AD6-4FDA-9E51-14A76793236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86D177-0D29-A282-4018-4EC61CA1C0B3}"/>
              </a:ext>
            </a:extLst>
          </p:cNvPr>
          <p:cNvSpPr txBox="1"/>
          <p:nvPr/>
        </p:nvSpPr>
        <p:spPr>
          <a:xfrm>
            <a:off x="995194" y="2163558"/>
            <a:ext cx="9139575" cy="908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혼동 행렬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130000"/>
              </a:lnSpc>
              <a:buFontTx/>
              <a:buChar char="-"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폐렴 진단 성능을 평가하기 위해 혼동행렬을 사용하여 </a:t>
            </a:r>
            <a:r>
              <a:rPr lang="en-US" altLang="ko-KR" sz="1400" dirty="0"/>
              <a:t>True Positive, False Positive, True Negative, False Negative </a:t>
            </a:r>
            <a:r>
              <a:rPr lang="ko-KR" altLang="en-US" sz="1400" dirty="0"/>
              <a:t>비율 확인</a:t>
            </a:r>
            <a:r>
              <a:rPr lang="en-US" altLang="ko-KR" sz="1400" dirty="0"/>
              <a:t>.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FBB62-0488-BE41-4749-7D5B8CEE1BB0}"/>
              </a:ext>
            </a:extLst>
          </p:cNvPr>
          <p:cNvSpPr txBox="1"/>
          <p:nvPr/>
        </p:nvSpPr>
        <p:spPr>
          <a:xfrm>
            <a:off x="995192" y="3215237"/>
            <a:ext cx="9139575" cy="341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Precision, Recall, F1-score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237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8458"/>
            <a:ext cx="4670013" cy="381458"/>
            <a:chOff x="430306" y="1408458"/>
            <a:chExt cx="4670013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4" y="1443791"/>
              <a:ext cx="3795955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 marL="0" marR="0" lvl="0" indent="0" algn="l" defTabSz="4572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800" b="1" i="0" u="none" strike="noStrike" kern="1200" cap="none" spc="0" normalizeH="0" baseline="0" noProof="0">
                  <a:ln w="1270"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제안하는 모델과 다른 모델의 비교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ctr" defTabSz="4572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800" b="1" i="0" u="none" strike="noStrike" kern="1200" cap="none" spc="-80" normalizeH="0" baseline="0" noProof="0">
                    <a:ln w="1270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3.</a:t>
                </a:r>
                <a:endParaRPr kumimoji="1" lang="ko-KR" altLang="en-US" sz="1800" b="1" i="0" u="none" strike="noStrike" kern="1200" cap="none" spc="-80" normalizeH="0" baseline="0" noProof="0" dirty="0">
                  <a:ln w="1270"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연구 결과 및 토의</a:t>
            </a:r>
            <a:endParaRPr kumimoji="0" lang="ko-KR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902771" y="2110905"/>
            <a:ext cx="9139575" cy="1461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ko-KR" altLang="en-US" sz="1400" b="1" dirty="0"/>
              <a:t>비교 대상 모델</a:t>
            </a:r>
            <a:r>
              <a:rPr lang="en-US" altLang="ko-KR" sz="1400" dirty="0"/>
              <a:t>: VGG-16, </a:t>
            </a:r>
            <a:r>
              <a:rPr lang="en-US" altLang="ko-KR" sz="1400" dirty="0" err="1"/>
              <a:t>DenseNet</a:t>
            </a:r>
            <a:r>
              <a:rPr lang="en-US" altLang="ko-KR" sz="1400" dirty="0"/>
              <a:t>, ResNet-50, </a:t>
            </a:r>
            <a:r>
              <a:rPr lang="ko-KR" altLang="en-US" sz="1400" dirty="0"/>
              <a:t>그리고 제안하는 모델을 비교</a:t>
            </a:r>
            <a:endParaRPr lang="en-US" altLang="ko-KR" sz="1400" dirty="0"/>
          </a:p>
          <a:p>
            <a:pPr marL="7429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성능 지표</a:t>
            </a:r>
            <a:endParaRPr lang="en-US" altLang="ko-KR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lnSpc>
                <a:spcPct val="130000"/>
              </a:lnSpc>
              <a:buFontTx/>
              <a:buChar char="-"/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Training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Accuracy</a:t>
            </a:r>
          </a:p>
          <a:p>
            <a:pPr marL="1200150" lvl="2" indent="-285750">
              <a:lnSpc>
                <a:spcPct val="130000"/>
              </a:lnSpc>
              <a:buFontTx/>
              <a:buChar char="-"/>
            </a:pP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Validation Accuracy</a:t>
            </a:r>
          </a:p>
          <a:p>
            <a:pPr marL="1200150" lvl="2" indent="-285750">
              <a:lnSpc>
                <a:spcPct val="130000"/>
              </a:lnSpc>
              <a:buFontTx/>
              <a:buChar char="-"/>
            </a:pP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Precision, Recall, F1-score</a:t>
            </a: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F67323-4D48-2379-6F85-14A1EDEE81D0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886697-6AD6-4FDA-9E51-14A76793236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852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A0A1E17-25C5-42A0-A73F-9F651ADF7684}"/>
              </a:ext>
            </a:extLst>
          </p:cNvPr>
          <p:cNvSpPr txBox="1"/>
          <p:nvPr/>
        </p:nvSpPr>
        <p:spPr>
          <a:xfrm>
            <a:off x="2673784" y="3196841"/>
            <a:ext cx="53442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F2C56C-2670-C2E1-7291-9AB8D02D6D0F}"/>
              </a:ext>
            </a:extLst>
          </p:cNvPr>
          <p:cNvSpPr txBox="1"/>
          <p:nvPr/>
        </p:nvSpPr>
        <p:spPr>
          <a:xfrm>
            <a:off x="2673784" y="1473236"/>
            <a:ext cx="5344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2024</a:t>
            </a:r>
            <a:r>
              <a:rPr lang="ko-KR" altLang="en-US" sz="2000" b="1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ko-KR" altLang="en-US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지능화 파일럿 프로젝트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F13B96-D580-1D75-E893-816DDF3F41CE}"/>
              </a:ext>
            </a:extLst>
          </p:cNvPr>
          <p:cNvSpPr txBox="1"/>
          <p:nvPr/>
        </p:nvSpPr>
        <p:spPr>
          <a:xfrm>
            <a:off x="3095075" y="1890342"/>
            <a:ext cx="4501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계획서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1DF064-81ED-96CC-6653-193FC1FB2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8" y="7089688"/>
            <a:ext cx="2840755" cy="4222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FD6793-2853-FEC1-6B17-EB02294B8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114" y="7103759"/>
            <a:ext cx="2022741" cy="4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9537144D-1D25-426B-A3A6-C327E6386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0029"/>
            <a:ext cx="10691813" cy="49891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2A935DB-08EF-4A75-B802-98518BDD91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006"/>
          <a:stretch/>
        </p:blipFill>
        <p:spPr>
          <a:xfrm>
            <a:off x="0" y="519"/>
            <a:ext cx="10691813" cy="25695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21A9DC-AC6D-439C-8314-22ADEF175466}"/>
              </a:ext>
            </a:extLst>
          </p:cNvPr>
          <p:cNvSpPr txBox="1"/>
          <p:nvPr/>
        </p:nvSpPr>
        <p:spPr>
          <a:xfrm>
            <a:off x="416434" y="1074267"/>
            <a:ext cx="4608954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l"/>
            <a:r>
              <a:rPr lang="en-US" altLang="ko-KR" sz="2400" b="1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2024</a:t>
            </a:r>
            <a:r>
              <a:rPr lang="ko-KR" altLang="en-US" sz="2400" b="1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ko-KR" altLang="en-US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지능화 파일럿 프로젝트</a:t>
            </a:r>
            <a:endParaRPr lang="en-US" altLang="ko-KR" sz="24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계획서</a:t>
            </a:r>
            <a:endParaRPr lang="ko-KR" altLang="en-US" sz="24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양쪽 모서리가 둥근 사각형 71">
            <a:extLst>
              <a:ext uri="{FF2B5EF4-FFF2-40B4-BE49-F238E27FC236}">
                <a16:creationId xmlns:a16="http://schemas.microsoft.com/office/drawing/2014/main" id="{3D80CE5D-E131-4078-AEE0-337C9DF34BD2}"/>
              </a:ext>
            </a:extLst>
          </p:cNvPr>
          <p:cNvSpPr/>
          <p:nvPr/>
        </p:nvSpPr>
        <p:spPr>
          <a:xfrm rot="16200000" flipV="1">
            <a:off x="1018566" y="2213902"/>
            <a:ext cx="3822149" cy="5026430"/>
          </a:xfrm>
          <a:prstGeom prst="round2SameRect">
            <a:avLst>
              <a:gd name="adj1" fmla="val 4179"/>
              <a:gd name="adj2" fmla="val 0"/>
            </a:avLst>
          </a:prstGeom>
          <a:gradFill>
            <a:gsLst>
              <a:gs pos="39000">
                <a:srgbClr val="0156B3"/>
              </a:gs>
              <a:gs pos="20000">
                <a:srgbClr val="193A7D"/>
              </a:gs>
              <a:gs pos="0">
                <a:srgbClr val="000F23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112A77-D8D0-4164-AEB9-ACEACA64A949}"/>
              </a:ext>
            </a:extLst>
          </p:cNvPr>
          <p:cNvSpPr txBox="1"/>
          <p:nvPr/>
        </p:nvSpPr>
        <p:spPr>
          <a:xfrm>
            <a:off x="742265" y="2914121"/>
            <a:ext cx="3358612" cy="36338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algn="ctr">
              <a:defRPr sz="2200" spc="-60">
                <a:solidFill>
                  <a:srgbClr val="981B45"/>
                </a:solidFill>
                <a:latin typeface="Rix모던고딕 B" pitchFamily="18" charset="-127"/>
                <a:ea typeface="Rix모던고딕 B" pitchFamily="18" charset="-127"/>
              </a:defRPr>
            </a:lvl1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배경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연구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(or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한계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목표</a:t>
            </a:r>
            <a:endParaRPr lang="en-US" altLang="ko-KR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</a:t>
            </a:r>
            <a:endParaRPr lang="en-US" altLang="ko-KR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데이터셋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방법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결과 및 토의</a:t>
            </a:r>
            <a:endParaRPr lang="en-US" altLang="ko-KR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향후 추진 일정</a:t>
            </a:r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0E9EA-92BB-4DBE-981F-5AD700A21180}"/>
              </a:ext>
            </a:extLst>
          </p:cNvPr>
          <p:cNvSpPr txBox="1"/>
          <p:nvPr/>
        </p:nvSpPr>
        <p:spPr>
          <a:xfrm>
            <a:off x="409485" y="1851234"/>
            <a:ext cx="2365712" cy="707886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l"/>
            <a:r>
              <a:rPr lang="en-US" altLang="ko-KR" sz="4000" b="1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40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51BEF96-9EEA-4871-B419-623BCF59AD1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2" t="30504" r="1794"/>
          <a:stretch/>
        </p:blipFill>
        <p:spPr>
          <a:xfrm>
            <a:off x="7372459" y="39494"/>
            <a:ext cx="2972233" cy="295380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40C53F8-6952-47C3-8722-02C449FB8112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0" r="-1"/>
          <a:stretch/>
        </p:blipFill>
        <p:spPr>
          <a:xfrm rot="16200000" flipV="1">
            <a:off x="8226289" y="1725985"/>
            <a:ext cx="2922416" cy="200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0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4" y="599583"/>
            <a:ext cx="78396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배경</a:t>
            </a:r>
            <a:endParaRPr lang="ko-KR" altLang="en-US" sz="2800" i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4" y="1437305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배경 및 필요성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A95A64-1FDE-38F7-F77F-DEC14A7DBC0F}"/>
              </a:ext>
            </a:extLst>
          </p:cNvPr>
          <p:cNvSpPr txBox="1"/>
          <p:nvPr/>
        </p:nvSpPr>
        <p:spPr>
          <a:xfrm>
            <a:off x="758011" y="1868808"/>
            <a:ext cx="6811189" cy="1666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흉부 </a:t>
            </a:r>
            <a:r>
              <a:rPr lang="en-US" altLang="ko-KR" sz="1400" dirty="0"/>
              <a:t>X-ray </a:t>
            </a:r>
            <a:r>
              <a:rPr lang="ko-KR" altLang="en-US" sz="1400" dirty="0"/>
              <a:t>이미지를 통해 폐렴을 진단하는 것은 의료 분야에서 중요한 과제이다</a:t>
            </a:r>
            <a:r>
              <a:rPr lang="en-US" altLang="ko-KR" sz="1400" dirty="0"/>
              <a:t>. </a:t>
            </a:r>
            <a:r>
              <a:rPr lang="ko-KR" altLang="en-US" sz="1400" dirty="0"/>
              <a:t>전통적으로 의료진이 직접 이미지를 분석하고 진단해왔으나</a:t>
            </a:r>
            <a:r>
              <a:rPr lang="en-US" altLang="ko-KR" sz="1400" dirty="0"/>
              <a:t>, </a:t>
            </a:r>
            <a:r>
              <a:rPr lang="ko-KR" altLang="en-US" sz="1400" dirty="0"/>
              <a:t>이는 다음과 같은 문제점이 존재함</a:t>
            </a:r>
            <a:endParaRPr lang="en-US" altLang="ko-KR" sz="1400" dirty="0"/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+mn-ea"/>
              </a:rPr>
              <a:t>시간 소모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/>
              <a:t>의료진이 수작업으로 이미지를 분석하는 데 많은 시간이 소요됨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+mn-ea"/>
              </a:rPr>
              <a:t>주관적 판단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/>
              <a:t>진단 결과가 의료진의 주관적인 판단에 따라 달라질 수 있음</a:t>
            </a:r>
            <a:endParaRPr lang="en-US" altLang="ko-KR" sz="1400" dirty="0"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3698916-0E04-125B-8AF3-5CC39452317C}"/>
              </a:ext>
            </a:extLst>
          </p:cNvPr>
          <p:cNvGrpSpPr/>
          <p:nvPr/>
        </p:nvGrpSpPr>
        <p:grpSpPr>
          <a:xfrm>
            <a:off x="335917" y="3779837"/>
            <a:ext cx="5009989" cy="381458"/>
            <a:chOff x="430306" y="1408458"/>
            <a:chExt cx="5009989" cy="381458"/>
          </a:xfrm>
        </p:grpSpPr>
        <p:sp>
          <p:nvSpPr>
            <p:cNvPr id="18" name="TextBox 36">
              <a:extLst>
                <a:ext uri="{FF2B5EF4-FFF2-40B4-BE49-F238E27FC236}">
                  <a16:creationId xmlns:a16="http://schemas.microsoft.com/office/drawing/2014/main" id="{7BCEEFB0-BBFF-379E-7657-FA0104E1617A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정의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6EC5092-6A80-5FAA-5381-0810EB12A34C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7" name="사각형: 둥근 위쪽 모서리 24">
                <a:extLst>
                  <a:ext uri="{FF2B5EF4-FFF2-40B4-BE49-F238E27FC236}">
                    <a16:creationId xmlns:a16="http://schemas.microsoft.com/office/drawing/2014/main" id="{BA31A22F-9942-7D3D-930A-9CB4FAED98AF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0B648C4-1F19-CB32-A5AA-B01731BCFE64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E0FB18A-DCBA-BCB0-91AD-0BAC90EEC0AE}"/>
              </a:ext>
            </a:extLst>
          </p:cNvPr>
          <p:cNvSpPr txBox="1"/>
          <p:nvPr/>
        </p:nvSpPr>
        <p:spPr>
          <a:xfrm>
            <a:off x="758011" y="4281359"/>
            <a:ext cx="5173556" cy="703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흉부 </a:t>
            </a:r>
            <a:r>
              <a:rPr lang="en-US" altLang="ko-KR" sz="1400" dirty="0"/>
              <a:t>X-ray </a:t>
            </a:r>
            <a:r>
              <a:rPr lang="ko-KR" altLang="en-US" sz="1400" dirty="0"/>
              <a:t>이미지를 자동으로 분석하여 폐렴 여부를 진단하는 시스템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5D3ACB-BB5A-B5AC-2B31-9AD40AD15332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3</a:t>
            </a:fld>
            <a:endParaRPr lang="ko-KR" altLang="en-US" sz="12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F39F34-3980-28AA-1C1E-9E1F0959D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423" y="3779837"/>
            <a:ext cx="2995415" cy="311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4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연구</a:t>
            </a:r>
            <a:r>
              <a:rPr lang="en-US" altLang="ko-KR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(or </a:t>
            </a:r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한계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5671DF-143B-F4D6-3223-4C854E1A0A9F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23" name="TextBox 36">
              <a:extLst>
                <a:ext uri="{FF2B5EF4-FFF2-40B4-BE49-F238E27FC236}">
                  <a16:creationId xmlns:a16="http://schemas.microsoft.com/office/drawing/2014/main" id="{97A7401D-6332-B4F2-FDC7-FC8617BA6C64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연구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(or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기술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한계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9EC2972-71B9-D11E-A7D9-7DE1691A4560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5" name="사각형: 둥근 위쪽 모서리 24">
                <a:extLst>
                  <a:ext uri="{FF2B5EF4-FFF2-40B4-BE49-F238E27FC236}">
                    <a16:creationId xmlns:a16="http://schemas.microsoft.com/office/drawing/2014/main" id="{9F9EA839-73A4-666A-5DC5-4F7A69AD1CFB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81E8E2C-5B46-AC04-A41D-119E97BCC573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CCBCE27-85C3-67E6-C7D5-55BFD5A15B69}"/>
              </a:ext>
            </a:extLst>
          </p:cNvPr>
          <p:cNvSpPr txBox="1"/>
          <p:nvPr/>
        </p:nvSpPr>
        <p:spPr>
          <a:xfrm>
            <a:off x="758012" y="1834621"/>
            <a:ext cx="9187196" cy="20220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400">
                <a:latin typeface="+mn-ea"/>
              </a:defRPr>
            </a:lvl1pPr>
            <a:lvl2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  <a:defRPr sz="1400">
                <a:latin typeface="+mn-ea"/>
              </a:defRPr>
            </a:lvl2pPr>
          </a:lstStyle>
          <a:p>
            <a:r>
              <a:rPr lang="ko-KR" altLang="en-US" b="1" dirty="0"/>
              <a:t>수작업 검사</a:t>
            </a:r>
            <a:r>
              <a:rPr lang="en-US" altLang="ko-KR" dirty="0"/>
              <a:t>: </a:t>
            </a:r>
            <a:r>
              <a:rPr lang="ko-KR" altLang="en-US" dirty="0"/>
              <a:t>숙련된 의료 전문가가 고해상도의 이미지를 수작업으로 분석하여 진단하는 방법은 시간이 많이 소요되고</a:t>
            </a:r>
            <a:r>
              <a:rPr lang="en-US" altLang="ko-KR" dirty="0"/>
              <a:t>, </a:t>
            </a:r>
            <a:r>
              <a:rPr lang="ko-KR" altLang="en-US" dirty="0"/>
              <a:t>주관적인 판단에 따라 결과가 달라질 수 있음</a:t>
            </a:r>
            <a:endParaRPr lang="en-US" altLang="ko-KR" dirty="0"/>
          </a:p>
          <a:p>
            <a:r>
              <a:rPr lang="ko-KR" altLang="en-US" b="1" dirty="0"/>
              <a:t>기계 학습 기반 분류 시스템</a:t>
            </a:r>
            <a:endParaRPr lang="en-US" altLang="ko-KR" b="1" dirty="0"/>
          </a:p>
          <a:p>
            <a:pPr lvl="1"/>
            <a:r>
              <a:rPr lang="ko-KR" altLang="en-US" b="1" dirty="0"/>
              <a:t>수동 특징 추출</a:t>
            </a:r>
            <a:r>
              <a:rPr lang="en-US" altLang="ko-KR" dirty="0"/>
              <a:t>: </a:t>
            </a:r>
            <a:r>
              <a:rPr lang="ko-KR" altLang="en-US" dirty="0"/>
              <a:t>밀도</a:t>
            </a:r>
            <a:r>
              <a:rPr lang="en-US" altLang="ko-KR" dirty="0"/>
              <a:t>, </a:t>
            </a:r>
            <a:r>
              <a:rPr lang="ko-KR" altLang="en-US" dirty="0"/>
              <a:t>기하학적 특징</a:t>
            </a:r>
            <a:r>
              <a:rPr lang="en-US" altLang="ko-KR" dirty="0"/>
              <a:t>, Radon </a:t>
            </a:r>
            <a:r>
              <a:rPr lang="ko-KR" altLang="en-US" dirty="0"/>
              <a:t>기반 특징 등 수동으로 특징을 추출해야 하므로 자동화가 어렵고</a:t>
            </a:r>
            <a:r>
              <a:rPr lang="en-US" altLang="ko-KR" dirty="0"/>
              <a:t>, </a:t>
            </a:r>
            <a:r>
              <a:rPr lang="ko-KR" altLang="en-US" dirty="0"/>
              <a:t>시간과 비용이 많이 소모됨</a:t>
            </a:r>
            <a:endParaRPr lang="en-US" altLang="ko-KR" dirty="0"/>
          </a:p>
          <a:p>
            <a:pPr lvl="1"/>
            <a:r>
              <a:rPr lang="ko-KR" altLang="en-US" b="1" dirty="0"/>
              <a:t>낮은 정확도</a:t>
            </a:r>
            <a:r>
              <a:rPr lang="en-US" altLang="ko-KR" dirty="0"/>
              <a:t>: SVM(</a:t>
            </a:r>
            <a:r>
              <a:rPr lang="ko-KR" altLang="en-US" dirty="0"/>
              <a:t>서포트 벡터 머신</a:t>
            </a:r>
            <a:r>
              <a:rPr lang="en-US" altLang="ko-KR" dirty="0"/>
              <a:t>), DT(</a:t>
            </a:r>
            <a:r>
              <a:rPr lang="ko-KR" altLang="en-US" dirty="0"/>
              <a:t>의사 결정 트리</a:t>
            </a:r>
            <a:r>
              <a:rPr lang="en-US" altLang="ko-KR" dirty="0"/>
              <a:t>), </a:t>
            </a:r>
            <a:r>
              <a:rPr lang="ko-KR" altLang="en-US" dirty="0"/>
              <a:t>앙상블 모델과 같은 기존 분류기는 의료 이미지의 복잡성을 충분히 처리하지 못해 정확도가 낮음</a:t>
            </a:r>
            <a:endParaRPr lang="en-US" altLang="ko-KR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2A708A-189E-C57B-AEE6-95FFB0C1CF4B}"/>
              </a:ext>
            </a:extLst>
          </p:cNvPr>
          <p:cNvGrpSpPr/>
          <p:nvPr/>
        </p:nvGrpSpPr>
        <p:grpSpPr>
          <a:xfrm>
            <a:off x="418897" y="3901353"/>
            <a:ext cx="4792681" cy="381458"/>
            <a:chOff x="430306" y="1408458"/>
            <a:chExt cx="4792681" cy="381458"/>
          </a:xfrm>
        </p:grpSpPr>
        <p:sp>
          <p:nvSpPr>
            <p:cNvPr id="3" name="TextBox 36">
              <a:extLst>
                <a:ext uri="{FF2B5EF4-FFF2-40B4-BE49-F238E27FC236}">
                  <a16:creationId xmlns:a16="http://schemas.microsoft.com/office/drawing/2014/main" id="{EF9F5453-038F-8CF3-1C13-FCD8C4D382EC}"/>
                </a:ext>
              </a:extLst>
            </p:cNvPr>
            <p:cNvSpPr txBox="1"/>
            <p:nvPr/>
          </p:nvSpPr>
          <p:spPr>
            <a:xfrm>
              <a:off x="1304364" y="1443791"/>
              <a:ext cx="3918623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연구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(or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기술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현황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비교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AF2FC8B-5E79-4C44-2660-B6301E66BF09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9" name="사각형: 둥근 위쪽 모서리 8">
                <a:extLst>
                  <a:ext uri="{FF2B5EF4-FFF2-40B4-BE49-F238E27FC236}">
                    <a16:creationId xmlns:a16="http://schemas.microsoft.com/office/drawing/2014/main" id="{10E43428-0FFF-0535-8088-14251DFD97FA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0208E8-4062-189B-3BFC-46C30206105A}"/>
                  </a:ext>
                </a:extLst>
              </p:cNvPr>
              <p:cNvSpPr txBox="1"/>
              <p:nvPr/>
            </p:nvSpPr>
            <p:spPr>
              <a:xfrm>
                <a:off x="6528557" y="6904144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EA64EBB-CF70-5E79-CFED-D304A4025EB8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4</a:t>
            </a:fld>
            <a:endParaRPr lang="ko-KR" altLang="en-US" sz="12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3C4400-E015-7FA7-7ACE-5E96D07EA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04" y="4468295"/>
            <a:ext cx="8555186" cy="202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4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목표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5671DF-143B-F4D6-3223-4C854E1A0A9F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23" name="TextBox 36">
              <a:extLst>
                <a:ext uri="{FF2B5EF4-FFF2-40B4-BE49-F238E27FC236}">
                  <a16:creationId xmlns:a16="http://schemas.microsoft.com/office/drawing/2014/main" id="{97A7401D-6332-B4F2-FDC7-FC8617BA6C64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목표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9EC2972-71B9-D11E-A7D9-7DE1691A4560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5" name="사각형: 둥근 위쪽 모서리 24">
                <a:extLst>
                  <a:ext uri="{FF2B5EF4-FFF2-40B4-BE49-F238E27FC236}">
                    <a16:creationId xmlns:a16="http://schemas.microsoft.com/office/drawing/2014/main" id="{9F9EA839-73A4-666A-5DC5-4F7A69AD1CFB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81E8E2C-5B46-AC04-A41D-119E97BCC573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18F6215-79D1-CF8B-DE1A-A1715869869D}"/>
              </a:ext>
            </a:extLst>
          </p:cNvPr>
          <p:cNvGrpSpPr/>
          <p:nvPr/>
        </p:nvGrpSpPr>
        <p:grpSpPr>
          <a:xfrm>
            <a:off x="430306" y="4091639"/>
            <a:ext cx="3895805" cy="381458"/>
            <a:chOff x="430306" y="1408458"/>
            <a:chExt cx="3895805" cy="381458"/>
          </a:xfrm>
        </p:grpSpPr>
        <p:sp>
          <p:nvSpPr>
            <p:cNvPr id="28" name="TextBox 36">
              <a:extLst>
                <a:ext uri="{FF2B5EF4-FFF2-40B4-BE49-F238E27FC236}">
                  <a16:creationId xmlns:a16="http://schemas.microsoft.com/office/drawing/2014/main" id="{351D83CF-59ED-C10F-E961-D60CF41CFF89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57CD9D0-3A4A-1859-D510-4D465867EECA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30" name="사각형: 둥근 위쪽 모서리 29">
                <a:extLst>
                  <a:ext uri="{FF2B5EF4-FFF2-40B4-BE49-F238E27FC236}">
                    <a16:creationId xmlns:a16="http://schemas.microsoft.com/office/drawing/2014/main" id="{C42DB9A7-3B1B-03CA-6BCC-5B84972FE476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1BE0E0-D0AD-EA67-0AAB-277FA9A02E78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1D3845C-B5AA-E161-A3AD-C42A63C4A4DA}"/>
              </a:ext>
            </a:extLst>
          </p:cNvPr>
          <p:cNvSpPr txBox="1"/>
          <p:nvPr/>
        </p:nvSpPr>
        <p:spPr>
          <a:xfrm>
            <a:off x="902770" y="1810989"/>
            <a:ext cx="7657336" cy="1343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프리 </a:t>
            </a:r>
            <a:r>
              <a:rPr lang="ko-KR" altLang="en-US" sz="1400" dirty="0" err="1"/>
              <a:t>트레인드</a:t>
            </a:r>
            <a:r>
              <a:rPr lang="ko-KR" altLang="en-US" sz="1400" dirty="0"/>
              <a:t> </a:t>
            </a:r>
            <a:r>
              <a:rPr lang="en-US" altLang="ko-KR" sz="1400" dirty="0"/>
              <a:t>CNN </a:t>
            </a:r>
            <a:r>
              <a:rPr lang="ko-KR" altLang="en-US" sz="1400" dirty="0"/>
              <a:t>모델을 활용한 흉부 </a:t>
            </a:r>
            <a:r>
              <a:rPr lang="en-US" altLang="ko-KR" sz="1400" dirty="0"/>
              <a:t>X-ray </a:t>
            </a:r>
            <a:r>
              <a:rPr lang="ko-KR" altLang="en-US" sz="1400" dirty="0"/>
              <a:t>이미지 기반 폐렴 진단</a:t>
            </a:r>
            <a:endParaRPr lang="en-US" altLang="ko-KR" sz="1400" dirty="0">
              <a:latin typeface="+mn-ea"/>
            </a:endParaRPr>
          </a:p>
          <a:p>
            <a:pPr marL="539750" lvl="1" indent="-25876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영상 데이터 준비 </a:t>
            </a:r>
            <a:endParaRPr lang="en-US" altLang="ko-KR" sz="1400" dirty="0">
              <a:latin typeface="+mn-ea"/>
            </a:endParaRPr>
          </a:p>
          <a:p>
            <a:pPr marL="539750" lvl="1" indent="-25876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Convolutional Neural Network</a:t>
            </a:r>
            <a:r>
              <a:rPr lang="ko-KR" altLang="en-US" sz="1400" dirty="0">
                <a:latin typeface="+mn-ea"/>
              </a:rPr>
              <a:t> 모델 개발 </a:t>
            </a:r>
            <a:endParaRPr lang="en-US" altLang="ko-KR" sz="1400" dirty="0">
              <a:latin typeface="+mn-ea"/>
            </a:endParaRPr>
          </a:p>
          <a:p>
            <a:pPr marL="539750" lvl="1" indent="-25876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모델 평가 및 성능 향상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BFFA42-408E-82EE-7AFC-8D7CEA32F722}"/>
              </a:ext>
            </a:extLst>
          </p:cNvPr>
          <p:cNvSpPr txBox="1"/>
          <p:nvPr/>
        </p:nvSpPr>
        <p:spPr>
          <a:xfrm>
            <a:off x="902770" y="4511549"/>
            <a:ext cx="9265934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정확하고 신속한 폐렴 진단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의료진의 부담 경감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실질적인 임상 적용 가능성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52D752-4171-7B7F-06A0-44C704796100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5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45557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 </a:t>
            </a:r>
            <a:r>
              <a:rPr lang="en-US" altLang="ko-KR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(or </a:t>
            </a:r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5671DF-143B-F4D6-3223-4C854E1A0A9F}"/>
              </a:ext>
            </a:extLst>
          </p:cNvPr>
          <p:cNvGrpSpPr/>
          <p:nvPr/>
        </p:nvGrpSpPr>
        <p:grpSpPr>
          <a:xfrm>
            <a:off x="430306" y="1408458"/>
            <a:ext cx="5645179" cy="381458"/>
            <a:chOff x="430306" y="1408458"/>
            <a:chExt cx="5645179" cy="381458"/>
          </a:xfrm>
        </p:grpSpPr>
        <p:sp>
          <p:nvSpPr>
            <p:cNvPr id="23" name="TextBox 36">
              <a:extLst>
                <a:ext uri="{FF2B5EF4-FFF2-40B4-BE49-F238E27FC236}">
                  <a16:creationId xmlns:a16="http://schemas.microsoft.com/office/drawing/2014/main" id="{97A7401D-6332-B4F2-FDC7-FC8617BA6C64}"/>
                </a:ext>
              </a:extLst>
            </p:cNvPr>
            <p:cNvSpPr txBox="1"/>
            <p:nvPr/>
          </p:nvSpPr>
          <p:spPr>
            <a:xfrm>
              <a:off x="1304365" y="1443791"/>
              <a:ext cx="477112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흉부 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X-ray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이미지 기반 폐렴 진단 관련 연구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9EC2972-71B9-D11E-A7D9-7DE1691A4560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5" name="사각형: 둥근 위쪽 모서리 24">
                <a:extLst>
                  <a:ext uri="{FF2B5EF4-FFF2-40B4-BE49-F238E27FC236}">
                    <a16:creationId xmlns:a16="http://schemas.microsoft.com/office/drawing/2014/main" id="{9F9EA839-73A4-666A-5DC5-4F7A69AD1CFB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81E8E2C-5B46-AC04-A41D-119E97BCC573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18F6215-79D1-CF8B-DE1A-A1715869869D}"/>
              </a:ext>
            </a:extLst>
          </p:cNvPr>
          <p:cNvGrpSpPr/>
          <p:nvPr/>
        </p:nvGrpSpPr>
        <p:grpSpPr>
          <a:xfrm>
            <a:off x="430305" y="4506519"/>
            <a:ext cx="4792681" cy="381458"/>
            <a:chOff x="430306" y="1408463"/>
            <a:chExt cx="4792681" cy="381458"/>
          </a:xfrm>
        </p:grpSpPr>
        <p:sp>
          <p:nvSpPr>
            <p:cNvPr id="28" name="TextBox 36">
              <a:extLst>
                <a:ext uri="{FF2B5EF4-FFF2-40B4-BE49-F238E27FC236}">
                  <a16:creationId xmlns:a16="http://schemas.microsoft.com/office/drawing/2014/main" id="{351D83CF-59ED-C10F-E961-D60CF41CFF89}"/>
                </a:ext>
              </a:extLst>
            </p:cNvPr>
            <p:cNvSpPr txBox="1"/>
            <p:nvPr/>
          </p:nvSpPr>
          <p:spPr>
            <a:xfrm>
              <a:off x="1304365" y="1443791"/>
              <a:ext cx="391862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딥러닝 기반 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CNN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이용한 폐렴 분류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57CD9D0-3A4A-1859-D510-4D465867EECA}"/>
                </a:ext>
              </a:extLst>
            </p:cNvPr>
            <p:cNvGrpSpPr/>
            <p:nvPr/>
          </p:nvGrpSpPr>
          <p:grpSpPr>
            <a:xfrm>
              <a:off x="430306" y="1408463"/>
              <a:ext cx="729983" cy="381458"/>
              <a:chOff x="6228680" y="6884184"/>
              <a:chExt cx="667988" cy="249385"/>
            </a:xfrm>
          </p:grpSpPr>
          <p:sp>
            <p:nvSpPr>
              <p:cNvPr id="30" name="사각형: 둥근 위쪽 모서리 29">
                <a:extLst>
                  <a:ext uri="{FF2B5EF4-FFF2-40B4-BE49-F238E27FC236}">
                    <a16:creationId xmlns:a16="http://schemas.microsoft.com/office/drawing/2014/main" id="{C42DB9A7-3B1B-03CA-6BCC-5B84972FE476}"/>
                  </a:ext>
                </a:extLst>
              </p:cNvPr>
              <p:cNvSpPr/>
              <p:nvPr/>
            </p:nvSpPr>
            <p:spPr>
              <a:xfrm rot="5400000">
                <a:off x="6437981" y="6674883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1BE0E0-D0AD-EA67-0AAB-277FA9A02E78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1D3845C-B5AA-E161-A3AD-C42A63C4A4DA}"/>
              </a:ext>
            </a:extLst>
          </p:cNvPr>
          <p:cNvSpPr txBox="1"/>
          <p:nvPr/>
        </p:nvSpPr>
        <p:spPr>
          <a:xfrm>
            <a:off x="902770" y="1810989"/>
            <a:ext cx="9621622" cy="2642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CheXNet</a:t>
            </a:r>
            <a:r>
              <a:rPr lang="ko-KR" altLang="en-US" sz="1400" dirty="0"/>
              <a:t>을 이용한 흉부 </a:t>
            </a:r>
            <a:r>
              <a:rPr lang="en-US" altLang="ko-KR" sz="1400" dirty="0"/>
              <a:t>X-ray </a:t>
            </a:r>
            <a:r>
              <a:rPr lang="ko-KR" altLang="en-US" sz="1400" dirty="0"/>
              <a:t>이미지에서의 폐렴 진단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Rajpurkar</a:t>
            </a:r>
            <a:r>
              <a:rPr lang="en-US" altLang="ko-KR" sz="1400" dirty="0"/>
              <a:t> et al. (2017)</a:t>
            </a:r>
            <a:endParaRPr lang="en-US" altLang="ko-KR" sz="1400" dirty="0">
              <a:latin typeface="+mn-ea"/>
            </a:endParaRPr>
          </a:p>
          <a:p>
            <a:pPr marL="538163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방법 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dirty="0" err="1"/>
              <a:t>CheXNet</a:t>
            </a:r>
            <a:r>
              <a:rPr lang="ko-KR" altLang="en-US" sz="1400" dirty="0"/>
              <a:t>은 </a:t>
            </a:r>
            <a:r>
              <a:rPr lang="en-US" altLang="ko-KR" sz="1400" dirty="0"/>
              <a:t>121</a:t>
            </a:r>
            <a:r>
              <a:rPr lang="ko-KR" altLang="en-US" sz="1400" dirty="0"/>
              <a:t>층의 </a:t>
            </a:r>
            <a:r>
              <a:rPr lang="en-US" altLang="ko-KR" sz="1400" dirty="0" err="1"/>
              <a:t>DenseNet</a:t>
            </a:r>
            <a:r>
              <a:rPr lang="ko-KR" altLang="en-US" sz="1400" dirty="0"/>
              <a:t>을 사용하여 </a:t>
            </a:r>
            <a:r>
              <a:rPr lang="en-US" altLang="ko-KR" sz="1400" dirty="0"/>
              <a:t>NIH</a:t>
            </a:r>
            <a:r>
              <a:rPr lang="ko-KR" altLang="en-US" sz="1400" dirty="0"/>
              <a:t>의 </a:t>
            </a:r>
            <a:r>
              <a:rPr lang="en-US" altLang="ko-KR" sz="1400" dirty="0"/>
              <a:t>ChestX-ray14 </a:t>
            </a:r>
            <a:r>
              <a:rPr lang="ko-KR" altLang="en-US" sz="1400" dirty="0"/>
              <a:t>데이터셋에서 폐렴을 포함한 </a:t>
            </a:r>
            <a:r>
              <a:rPr lang="en-US" altLang="ko-KR" sz="1400" dirty="0"/>
              <a:t>14</a:t>
            </a:r>
            <a:r>
              <a:rPr lang="ko-KR" altLang="en-US" sz="1400" dirty="0"/>
              <a:t>가지 흉부 질환 분류</a:t>
            </a:r>
            <a:endParaRPr lang="en-US" altLang="ko-KR" sz="1400" dirty="0">
              <a:latin typeface="+mn-ea"/>
            </a:endParaRPr>
          </a:p>
          <a:p>
            <a:pPr marL="538163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문제점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/>
              <a:t>데이터셋의 </a:t>
            </a:r>
            <a:r>
              <a:rPr lang="ko-KR" altLang="en-US" sz="1400" dirty="0" err="1"/>
              <a:t>라벨링</a:t>
            </a:r>
            <a:r>
              <a:rPr lang="ko-KR" altLang="en-US" sz="1400" dirty="0"/>
              <a:t> 오류와 불균형 문제가 존재하며</a:t>
            </a:r>
            <a:r>
              <a:rPr lang="en-US" altLang="ko-KR" sz="1400" dirty="0"/>
              <a:t>, </a:t>
            </a:r>
            <a:r>
              <a:rPr lang="ko-KR" altLang="en-US" sz="1400" dirty="0"/>
              <a:t>모델의 해석 가능성에 한계가 있음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DenseNet</a:t>
            </a:r>
            <a:r>
              <a:rPr lang="ko-KR" altLang="en-US" sz="1400" dirty="0"/>
              <a:t>을 이용한 흉부 </a:t>
            </a:r>
            <a:r>
              <a:rPr lang="en-US" altLang="ko-KR" sz="1400" dirty="0"/>
              <a:t>X-ray </a:t>
            </a:r>
            <a:r>
              <a:rPr lang="ko-KR" altLang="en-US" sz="1400" dirty="0"/>
              <a:t>이미지 분류</a:t>
            </a:r>
            <a:r>
              <a:rPr lang="en-US" altLang="ko-KR" sz="1400" dirty="0"/>
              <a:t>: Kumar et al. (2018)</a:t>
            </a:r>
            <a:endParaRPr lang="en-US" altLang="ko-KR" sz="1400" dirty="0">
              <a:latin typeface="+mn-ea"/>
            </a:endParaRPr>
          </a:p>
          <a:p>
            <a:pPr marL="538163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방법 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dirty="0"/>
              <a:t>DenseNet-121 </a:t>
            </a:r>
            <a:r>
              <a:rPr lang="ko-KR" altLang="en-US" sz="1400" dirty="0"/>
              <a:t>모델을 사용하여 </a:t>
            </a:r>
            <a:r>
              <a:rPr lang="en-US" altLang="ko-KR" sz="1400" dirty="0"/>
              <a:t>ChestX-ray14 </a:t>
            </a:r>
            <a:r>
              <a:rPr lang="ko-KR" altLang="en-US" sz="1400" dirty="0"/>
              <a:t>데이터셋에서 </a:t>
            </a:r>
            <a:r>
              <a:rPr lang="en-US" altLang="ko-KR" sz="1400" dirty="0"/>
              <a:t>8</a:t>
            </a:r>
            <a:r>
              <a:rPr lang="ko-KR" altLang="en-US" sz="1400" dirty="0"/>
              <a:t>가지 흉부 질환을 분류</a:t>
            </a:r>
            <a:endParaRPr lang="en-US" altLang="ko-KR" sz="1400" dirty="0"/>
          </a:p>
          <a:p>
            <a:pPr marL="538163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문제점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/>
              <a:t>복잡한 모델 구조로 인해 학습 시간이 오래 걸리며</a:t>
            </a:r>
            <a:r>
              <a:rPr lang="en-US" altLang="ko-KR" sz="1400" dirty="0"/>
              <a:t>, </a:t>
            </a:r>
            <a:r>
              <a:rPr lang="ko-KR" altLang="en-US" sz="1400" dirty="0"/>
              <a:t>의료 데이터의 민감성으로 인해 데이터 접근성에 한계가 있음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BFFA42-408E-82EE-7AFC-8D7CEA32F722}"/>
              </a:ext>
            </a:extLst>
          </p:cNvPr>
          <p:cNvSpPr txBox="1"/>
          <p:nvPr/>
        </p:nvSpPr>
        <p:spPr>
          <a:xfrm>
            <a:off x="868835" y="4976318"/>
            <a:ext cx="9265934" cy="1996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VGG-16</a:t>
            </a:r>
            <a:r>
              <a:rPr lang="ko-KR" altLang="en-US" sz="1400" dirty="0"/>
              <a:t>을 이용한 폐렴 진단</a:t>
            </a:r>
            <a:r>
              <a:rPr lang="en-US" altLang="ko-KR" sz="1400" dirty="0"/>
              <a:t>: Lakhani et al. (2017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marL="538163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방법 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dirty="0"/>
              <a:t>VGG-16 </a:t>
            </a:r>
            <a:r>
              <a:rPr lang="ko-KR" altLang="en-US" sz="1400" dirty="0"/>
              <a:t>모델을 사용하여 </a:t>
            </a:r>
            <a:r>
              <a:rPr lang="en-US" altLang="ko-KR" sz="1400" dirty="0"/>
              <a:t>Montgomery</a:t>
            </a:r>
            <a:r>
              <a:rPr lang="ko-KR" altLang="en-US" sz="1400" dirty="0"/>
              <a:t>와 </a:t>
            </a:r>
            <a:r>
              <a:rPr lang="en-US" altLang="ko-KR" sz="1400" dirty="0"/>
              <a:t>Shenzhen </a:t>
            </a:r>
            <a:r>
              <a:rPr lang="ko-KR" altLang="en-US" sz="1400" dirty="0"/>
              <a:t>데이터셋에서 흉부 </a:t>
            </a:r>
            <a:r>
              <a:rPr lang="en-US" altLang="ko-KR" sz="1400" dirty="0"/>
              <a:t>X-ray </a:t>
            </a:r>
            <a:r>
              <a:rPr lang="ko-KR" altLang="en-US" sz="1400" dirty="0"/>
              <a:t>이미지를 분류</a:t>
            </a:r>
            <a:endParaRPr lang="en-US" altLang="ko-KR" sz="1400" dirty="0">
              <a:latin typeface="+mn-ea"/>
            </a:endParaRPr>
          </a:p>
          <a:p>
            <a:pPr marL="538163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문제점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/>
              <a:t>모델의 크기가 커서 계산 자원이 많이 필요하며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데이터셋의 크기가 제한적</a:t>
            </a:r>
            <a:endParaRPr lang="en-US" altLang="ko-KR" sz="1400" dirty="0"/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ResNet</a:t>
            </a:r>
            <a:r>
              <a:rPr lang="ko-KR" altLang="en-US" sz="1400" dirty="0"/>
              <a:t>을 이용한 폐렴 진단</a:t>
            </a:r>
            <a:r>
              <a:rPr lang="en-US" altLang="ko-KR" sz="1400" dirty="0"/>
              <a:t>: Stephen et al. (2018)</a:t>
            </a:r>
            <a:endParaRPr lang="en-US" altLang="ko-KR" sz="1400" dirty="0">
              <a:latin typeface="+mn-ea"/>
            </a:endParaRPr>
          </a:p>
          <a:p>
            <a:pPr marL="538163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방법 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dirty="0"/>
              <a:t>ResNet-50 </a:t>
            </a:r>
            <a:r>
              <a:rPr lang="ko-KR" altLang="en-US" sz="1400" dirty="0"/>
              <a:t>모델을 사용하여 </a:t>
            </a:r>
            <a:r>
              <a:rPr lang="en-US" altLang="ko-KR" sz="1400" dirty="0"/>
              <a:t>NIH ChestX-ray14 </a:t>
            </a:r>
            <a:r>
              <a:rPr lang="ko-KR" altLang="en-US" sz="1400" dirty="0"/>
              <a:t>데이터셋에서 폐렴을 포함한 여러 흉부 질환을 분류</a:t>
            </a:r>
            <a:endParaRPr lang="en-US" altLang="ko-KR" sz="1400" dirty="0">
              <a:latin typeface="+mn-ea"/>
            </a:endParaRPr>
          </a:p>
          <a:p>
            <a:pPr marL="538163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문제점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/>
              <a:t>모델의 복잡성으로 인해 학습 시간이 길고</a:t>
            </a:r>
            <a:r>
              <a:rPr lang="en-US" altLang="ko-KR" sz="1400" dirty="0"/>
              <a:t>, </a:t>
            </a:r>
            <a:r>
              <a:rPr lang="ko-KR" altLang="en-US" sz="1400" dirty="0"/>
              <a:t>의료 데이터의 불균형 문제로 인해 성능의 한계가 있음</a:t>
            </a:r>
            <a:endParaRPr lang="en-US" altLang="ko-KR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2F89DD-9778-E15A-69A0-D8C762718C4A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6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471831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데이터셋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4352" y="3346142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전처리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데이터셋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897429" y="1835034"/>
            <a:ext cx="5229051" cy="1181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외주 업체를 통한 의료데이터 수집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수량 미정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환자의 개인정보가 제거된 상태로 제공</a:t>
            </a:r>
            <a:endParaRPr lang="en-US" altLang="ko-KR" sz="1400" dirty="0"/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혹은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흉부 </a:t>
            </a:r>
            <a:r>
              <a:rPr lang="en-US" altLang="ko-KR" sz="1400" dirty="0">
                <a:latin typeface="+mn-ea"/>
              </a:rPr>
              <a:t>X-ray </a:t>
            </a:r>
            <a:r>
              <a:rPr lang="ko-KR" altLang="en-US" sz="1400" dirty="0">
                <a:latin typeface="+mn-ea"/>
              </a:rPr>
              <a:t>이미지를 포함한 공개 데이터 셋</a:t>
            </a:r>
            <a:endParaRPr lang="en-US" altLang="ko-KR" sz="1400" dirty="0">
              <a:latin typeface="+mn-ea"/>
            </a:endParaRPr>
          </a:p>
          <a:p>
            <a:pPr marL="637200" lvl="1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폐렴 이미지 </a:t>
            </a:r>
            <a:r>
              <a:rPr lang="en-US" altLang="ko-KR" sz="1400" dirty="0">
                <a:latin typeface="+mn-ea"/>
              </a:rPr>
              <a:t>25,000</a:t>
            </a:r>
            <a:r>
              <a:rPr lang="ko-KR" altLang="en-US" sz="1400" dirty="0">
                <a:latin typeface="+mn-ea"/>
              </a:rPr>
              <a:t>장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비폐렴</a:t>
            </a:r>
            <a:r>
              <a:rPr lang="ko-KR" altLang="en-US" sz="1400" dirty="0">
                <a:latin typeface="+mn-ea"/>
              </a:rPr>
              <a:t> 이미지 </a:t>
            </a:r>
            <a:r>
              <a:rPr lang="en-US" altLang="ko-KR" sz="1400" dirty="0">
                <a:latin typeface="+mn-ea"/>
              </a:rPr>
              <a:t>25,000</a:t>
            </a:r>
            <a:r>
              <a:rPr lang="ko-KR" altLang="en-US" sz="1400" dirty="0">
                <a:latin typeface="+mn-ea"/>
              </a:rPr>
              <a:t>장</a:t>
            </a:r>
            <a:endParaRPr lang="en-US" altLang="ko-KR" sz="1400" dirty="0"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37085F-0747-0BC2-9F40-7C38242A9AF1}"/>
              </a:ext>
            </a:extLst>
          </p:cNvPr>
          <p:cNvSpPr txBox="1"/>
          <p:nvPr/>
        </p:nvSpPr>
        <p:spPr>
          <a:xfrm>
            <a:off x="901476" y="3859201"/>
            <a:ext cx="4910239" cy="230210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400">
                <a:latin typeface="+mn-ea"/>
              </a:defRPr>
            </a:lvl1pPr>
            <a:lvl2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  <a:defRPr sz="1400">
                <a:latin typeface="+mn-ea"/>
              </a:defRPr>
            </a:lvl2pPr>
          </a:lstStyle>
          <a:p>
            <a:r>
              <a:rPr lang="ko-KR" altLang="en-US" b="1" dirty="0"/>
              <a:t>이미지 크기 조정 </a:t>
            </a:r>
            <a:r>
              <a:rPr lang="en-US" altLang="ko-KR" dirty="0"/>
              <a:t>: </a:t>
            </a:r>
            <a:r>
              <a:rPr lang="ko-KR" altLang="en-US" dirty="0"/>
              <a:t>모든 이미지를 </a:t>
            </a:r>
            <a:r>
              <a:rPr lang="en-US" altLang="ko-KR" dirty="0"/>
              <a:t>CNN </a:t>
            </a:r>
            <a:r>
              <a:rPr lang="ko-KR" altLang="en-US" dirty="0"/>
              <a:t>모델에 맞게 </a:t>
            </a:r>
            <a:r>
              <a:rPr lang="en-US" altLang="ko-KR" dirty="0"/>
              <a:t>224x224 </a:t>
            </a:r>
            <a:r>
              <a:rPr lang="ko-KR" altLang="en-US" dirty="0"/>
              <a:t>픽셀 크기로 조정</a:t>
            </a:r>
            <a:endParaRPr lang="en-US" altLang="ko-KR" dirty="0"/>
          </a:p>
          <a:p>
            <a:r>
              <a:rPr lang="ko-KR" altLang="en-US" b="1" dirty="0"/>
              <a:t>정규화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픽셀 값을 </a:t>
            </a:r>
            <a:r>
              <a:rPr lang="en-US" altLang="ko-KR" dirty="0"/>
              <a:t>[0, 1] </a:t>
            </a:r>
            <a:r>
              <a:rPr lang="ko-KR" altLang="en-US" dirty="0"/>
              <a:t>범위로 </a:t>
            </a:r>
            <a:r>
              <a:rPr lang="ko-KR" altLang="en-US" dirty="0" err="1"/>
              <a:t>정규화하여</a:t>
            </a:r>
            <a:r>
              <a:rPr lang="ko-KR" altLang="en-US" dirty="0"/>
              <a:t> 모델 학습의 안정성 향상</a:t>
            </a:r>
            <a:endParaRPr lang="en-US" altLang="ko-KR" dirty="0"/>
          </a:p>
          <a:p>
            <a:r>
              <a:rPr lang="ko-KR" altLang="en-US" b="1" dirty="0"/>
              <a:t>데이터 증강 </a:t>
            </a:r>
            <a:r>
              <a:rPr lang="en-US" altLang="ko-KR" dirty="0"/>
              <a:t>: </a:t>
            </a:r>
            <a:r>
              <a:rPr lang="ko-KR" altLang="en-US" dirty="0"/>
              <a:t>원본 데이터를 무작위로 증강하여 데이터셋의 다양성과 크기를 모두 향상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     데이터셋의 다양성을 높이기 위해 회전</a:t>
            </a:r>
            <a:r>
              <a:rPr lang="en-US" altLang="ko-KR" dirty="0"/>
              <a:t>, </a:t>
            </a:r>
            <a:r>
              <a:rPr lang="ko-KR" altLang="en-US" dirty="0"/>
              <a:t>확대</a:t>
            </a:r>
            <a:r>
              <a:rPr lang="en-US" altLang="ko-KR" dirty="0"/>
              <a:t>, </a:t>
            </a:r>
            <a:r>
              <a:rPr lang="ko-KR" altLang="en-US" dirty="0"/>
              <a:t>이동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반전 등의 방법을 적용</a:t>
            </a:r>
            <a:r>
              <a:rPr lang="en-US" altLang="ko-KR" dirty="0"/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48093B-9E37-3424-AF36-5E6C6EA4F351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7</a:t>
            </a:fld>
            <a:endParaRPr lang="ko-KR" altLang="en-US" sz="12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E01EB9A-31DC-E4FE-69F5-D22C2676A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308" y="2463155"/>
            <a:ext cx="2995415" cy="311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91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8458"/>
            <a:ext cx="5243445" cy="381458"/>
            <a:chOff x="430306" y="1408458"/>
            <a:chExt cx="524344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436938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Convolutional Neural Network (CNN)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5" y="2937973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CNN</a:t>
              </a: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구조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방법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897429" y="1835034"/>
            <a:ext cx="6082491" cy="90172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400">
                <a:latin typeface="+mn-ea"/>
              </a:defRPr>
            </a:lvl1pPr>
            <a:lvl2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  <a:defRPr sz="1400">
                <a:latin typeface="+mn-ea"/>
              </a:defRPr>
            </a:lvl2pPr>
          </a:lstStyle>
          <a:p>
            <a:r>
              <a:rPr lang="ko-KR" altLang="en-US"/>
              <a:t>다층 퍼셉트론</a:t>
            </a:r>
            <a:r>
              <a:rPr lang="en-US" altLang="ko-KR"/>
              <a:t>(MLP)</a:t>
            </a:r>
            <a:r>
              <a:rPr lang="ko-KR" altLang="en-US"/>
              <a:t>의 발전된 형태이며 이미지 처리에 적합한 신경망</a:t>
            </a:r>
            <a:endParaRPr lang="en-US" altLang="ko-KR"/>
          </a:p>
          <a:p>
            <a:pPr lvl="1"/>
            <a:r>
              <a:rPr lang="ko-KR" altLang="en-US"/>
              <a:t>인간의 시각 피질과 유사하고  </a:t>
            </a:r>
            <a:r>
              <a:rPr lang="en-US" altLang="ko-KR"/>
              <a:t>2</a:t>
            </a:r>
            <a:r>
              <a:rPr lang="ko-KR" altLang="en-US"/>
              <a:t>차원</a:t>
            </a:r>
            <a:r>
              <a:rPr lang="en-US" altLang="ko-KR"/>
              <a:t>(2D) </a:t>
            </a:r>
            <a:r>
              <a:rPr lang="ko-KR" altLang="en-US"/>
              <a:t>특징을 추출하고 학습</a:t>
            </a:r>
            <a:endParaRPr lang="en-US" altLang="ko-KR"/>
          </a:p>
          <a:p>
            <a:pPr lvl="1"/>
            <a:r>
              <a:rPr lang="ko-KR" altLang="en-US"/>
              <a:t>같은 크기의 </a:t>
            </a:r>
            <a:r>
              <a:rPr lang="en-US" altLang="ko-KR"/>
              <a:t>DNN</a:t>
            </a:r>
            <a:r>
              <a:rPr lang="ko-KR" altLang="en-US"/>
              <a:t>에 비해 파라미터 수가 매우 적다</a:t>
            </a:r>
            <a:r>
              <a:rPr lang="en-US" altLang="ko-KR"/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37085F-0747-0BC2-9F40-7C38242A9AF1}"/>
              </a:ext>
            </a:extLst>
          </p:cNvPr>
          <p:cNvSpPr txBox="1"/>
          <p:nvPr/>
        </p:nvSpPr>
        <p:spPr>
          <a:xfrm>
            <a:off x="897428" y="3451032"/>
            <a:ext cx="8642812" cy="623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특징 추출 네트워크 </a:t>
            </a:r>
            <a:r>
              <a:rPr lang="en-US" altLang="ko-KR" sz="1400">
                <a:latin typeface="+mn-ea"/>
              </a:rPr>
              <a:t>: Convolution layer (+ ReLU / BN) + Pooling layer 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sz="1400">
                <a:latin typeface="+mn-ea"/>
              </a:rPr>
              <a:t> Feature map </a:t>
            </a:r>
            <a:r>
              <a:rPr lang="ko-KR" altLang="en-US" sz="1400">
                <a:latin typeface="+mn-ea"/>
              </a:rPr>
              <a:t>생성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분류 네트워크 </a:t>
            </a:r>
            <a:r>
              <a:rPr lang="en-US" altLang="ko-KR" sz="1400">
                <a:latin typeface="+mn-ea"/>
              </a:rPr>
              <a:t>: Fully connected layers + Sigmoid / Softmax  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단일</a:t>
            </a:r>
            <a:r>
              <a:rPr lang="en-US" altLang="ko-KR" sz="1400">
                <a:latin typeface="+mn-ea"/>
              </a:rPr>
              <a:t>/</a:t>
            </a:r>
            <a:r>
              <a:rPr lang="ko-KR" altLang="en-US" sz="1400">
                <a:latin typeface="+mn-ea"/>
              </a:rPr>
              <a:t>다중 </a:t>
            </a:r>
            <a:r>
              <a:rPr lang="en-US" altLang="ko-KR" sz="1400">
                <a:latin typeface="+mn-ea"/>
              </a:rPr>
              <a:t>Class (</a:t>
            </a:r>
            <a:r>
              <a:rPr lang="ko-KR" altLang="en-US" sz="1400">
                <a:latin typeface="+mn-ea"/>
              </a:rPr>
              <a:t>범주형 데이터</a:t>
            </a:r>
            <a:r>
              <a:rPr lang="en-US" altLang="ko-KR" sz="1400">
                <a:latin typeface="+mn-ea"/>
              </a:rPr>
              <a:t>)</a:t>
            </a:r>
            <a:endParaRPr lang="ko-KR" altLang="en-US" sz="1400">
              <a:latin typeface="+mn-ea"/>
            </a:endParaRPr>
          </a:p>
        </p:txBody>
      </p:sp>
      <p:pic>
        <p:nvPicPr>
          <p:cNvPr id="3" name="_x1087094960">
            <a:extLst>
              <a:ext uri="{FF2B5EF4-FFF2-40B4-BE49-F238E27FC236}">
                <a16:creationId xmlns:a16="http://schemas.microsoft.com/office/drawing/2014/main" id="{3F6DCED3-92AF-233E-D359-750C608EC0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5" b="10160"/>
          <a:stretch/>
        </p:blipFill>
        <p:spPr bwMode="auto">
          <a:xfrm>
            <a:off x="1769748" y="4205751"/>
            <a:ext cx="7341092" cy="282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BF492A-4689-EEFA-24AD-0DB704D58154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8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75929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제안하는 모델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방법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897429" y="1835034"/>
            <a:ext cx="9139575" cy="51028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400">
                <a:latin typeface="+mn-ea"/>
              </a:defRPr>
            </a:lvl1pPr>
            <a:lvl2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  <a:defRPr sz="1400">
                <a:latin typeface="+mn-ea"/>
              </a:defRPr>
            </a:lvl2pPr>
          </a:lstStyle>
          <a:p>
            <a:r>
              <a:rPr lang="ko-KR" altLang="en-US" dirty="0" err="1"/>
              <a:t>입력층</a:t>
            </a:r>
            <a:r>
              <a:rPr lang="ko-KR" altLang="en-US" dirty="0"/>
              <a:t> </a:t>
            </a:r>
            <a:r>
              <a:rPr lang="en-US" altLang="ko-KR" dirty="0"/>
              <a:t>: 224x224 </a:t>
            </a:r>
            <a:r>
              <a:rPr lang="ko-KR" altLang="en-US" dirty="0"/>
              <a:t>픽셀 크기의 이미지</a:t>
            </a:r>
            <a:endParaRPr lang="en-US" altLang="ko-KR" dirty="0"/>
          </a:p>
          <a:p>
            <a:r>
              <a:rPr lang="ko-KR" altLang="en-US" dirty="0"/>
              <a:t>특징 추출 계층</a:t>
            </a:r>
            <a:endParaRPr lang="en-US" altLang="ko-KR" dirty="0"/>
          </a:p>
          <a:p>
            <a:pPr lvl="1"/>
            <a:r>
              <a:rPr lang="ko-KR" altLang="en-US" dirty="0"/>
              <a:t>프리 </a:t>
            </a:r>
            <a:r>
              <a:rPr lang="ko-KR" altLang="en-US" dirty="0" err="1"/>
              <a:t>트레인드</a:t>
            </a:r>
            <a:r>
              <a:rPr lang="ko-KR" altLang="en-US" dirty="0"/>
              <a:t> 모델 사용 </a:t>
            </a:r>
            <a:r>
              <a:rPr lang="en-US" altLang="ko-KR" dirty="0"/>
              <a:t>: ResNet-50, VGG-16, DenseNet-121 </a:t>
            </a:r>
            <a:r>
              <a:rPr lang="ko-KR" altLang="en-US" dirty="0"/>
              <a:t>사용하여 전이 학습 적용</a:t>
            </a:r>
            <a:endParaRPr lang="en-US" altLang="ko-KR" dirty="0"/>
          </a:p>
          <a:p>
            <a:pPr lvl="1"/>
            <a:r>
              <a:rPr lang="ko-KR" altLang="en-US" dirty="0"/>
              <a:t>고정 계층 </a:t>
            </a:r>
            <a:r>
              <a:rPr lang="en-US" altLang="ko-KR" dirty="0"/>
              <a:t>: </a:t>
            </a:r>
            <a:r>
              <a:rPr lang="ko-KR" altLang="en-US" dirty="0"/>
              <a:t>프리 </a:t>
            </a:r>
            <a:r>
              <a:rPr lang="ko-KR" altLang="en-US" dirty="0" err="1"/>
              <a:t>트레인드된</a:t>
            </a:r>
            <a:r>
              <a:rPr lang="ko-KR" altLang="en-US" dirty="0"/>
              <a:t> 모델의 하위 계층을 고정한 후 상위 계층을 </a:t>
            </a:r>
            <a:r>
              <a:rPr lang="ko-KR" altLang="en-US" dirty="0" err="1"/>
              <a:t>재학습</a:t>
            </a:r>
            <a:endParaRPr lang="en-US" altLang="ko-KR" dirty="0"/>
          </a:p>
          <a:p>
            <a:pPr lvl="1"/>
            <a:r>
              <a:rPr lang="ko-KR" altLang="en-US" dirty="0" err="1"/>
              <a:t>컨볼루션</a:t>
            </a:r>
            <a:r>
              <a:rPr lang="ko-KR" altLang="en-US" dirty="0"/>
              <a:t> 레이어 </a:t>
            </a:r>
            <a:r>
              <a:rPr lang="en-US" altLang="ko-KR" dirty="0"/>
              <a:t>: 4</a:t>
            </a:r>
            <a:r>
              <a:rPr lang="ko-KR" altLang="en-US" dirty="0"/>
              <a:t>개의 </a:t>
            </a:r>
            <a:r>
              <a:rPr lang="en-US" altLang="ko-KR" dirty="0"/>
              <a:t>Conv-Pool-Conv </a:t>
            </a:r>
            <a:r>
              <a:rPr lang="ko-KR" altLang="en-US" dirty="0"/>
              <a:t>그룹에 대해 각각 </a:t>
            </a:r>
            <a:r>
              <a:rPr lang="en-US" altLang="ko-KR" dirty="0"/>
              <a:t>16, 32, 64, 128</a:t>
            </a:r>
            <a:r>
              <a:rPr lang="ko-KR" altLang="en-US" dirty="0"/>
              <a:t>개의 </a:t>
            </a:r>
            <a:r>
              <a:rPr lang="ko-KR" altLang="en-US" dirty="0" err="1"/>
              <a:t>피처맵을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ko-KR" altLang="en-US" dirty="0" err="1"/>
              <a:t>풀링</a:t>
            </a:r>
            <a:r>
              <a:rPr lang="ko-KR" altLang="en-US" dirty="0"/>
              <a:t> 레이어 </a:t>
            </a:r>
            <a:r>
              <a:rPr lang="en-US" altLang="ko-KR" dirty="0"/>
              <a:t>: </a:t>
            </a:r>
            <a:r>
              <a:rPr lang="ko-KR" altLang="en-US" dirty="0"/>
              <a:t>각 </a:t>
            </a:r>
            <a:r>
              <a:rPr lang="ko-KR" altLang="en-US" dirty="0" err="1"/>
              <a:t>컨볼루션</a:t>
            </a:r>
            <a:r>
              <a:rPr lang="ko-KR" altLang="en-US" dirty="0"/>
              <a:t> 레이어 뒤에 </a:t>
            </a:r>
            <a:r>
              <a:rPr lang="en-US" altLang="ko-KR" dirty="0"/>
              <a:t>Max Pooling Layer</a:t>
            </a:r>
            <a:r>
              <a:rPr lang="ko-KR" altLang="en-US" dirty="0"/>
              <a:t>를 추가하여 특징 </a:t>
            </a:r>
            <a:r>
              <a:rPr lang="ko-KR" altLang="en-US" dirty="0" err="1"/>
              <a:t>맵의</a:t>
            </a:r>
            <a:r>
              <a:rPr lang="ko-KR" altLang="en-US" dirty="0"/>
              <a:t> 크기를 줄여 </a:t>
            </a:r>
            <a:endParaRPr lang="en-US" altLang="ko-KR" dirty="0"/>
          </a:p>
          <a:p>
            <a:pPr lvl="1"/>
            <a:r>
              <a:rPr lang="en-US" altLang="ko-KR" dirty="0"/>
              <a:t>                  </a:t>
            </a:r>
            <a:r>
              <a:rPr lang="ko-KR" altLang="en-US" dirty="0"/>
              <a:t>데이터 처리 효율성 향상</a:t>
            </a:r>
            <a:endParaRPr lang="en-US" altLang="ko-KR" dirty="0"/>
          </a:p>
          <a:p>
            <a:pPr lvl="1"/>
            <a:r>
              <a:rPr lang="ko-KR" altLang="en-US" dirty="0"/>
              <a:t>배치 정규화 </a:t>
            </a:r>
            <a:r>
              <a:rPr lang="en-US" altLang="ko-KR" dirty="0"/>
              <a:t>: </a:t>
            </a:r>
            <a:r>
              <a:rPr lang="ko-KR" altLang="en-US" dirty="0"/>
              <a:t>각 </a:t>
            </a:r>
            <a:r>
              <a:rPr lang="ko-KR" altLang="en-US" dirty="0" err="1"/>
              <a:t>컨볼루션</a:t>
            </a:r>
            <a:r>
              <a:rPr lang="ko-KR" altLang="en-US" dirty="0"/>
              <a:t> 레이어 뒤에 배치 정규화를 적용하여 학습 안정성을 높이고 학습 속도 향상</a:t>
            </a:r>
            <a:endParaRPr lang="en-US" altLang="ko-KR" dirty="0"/>
          </a:p>
          <a:p>
            <a:r>
              <a:rPr lang="ko-KR" altLang="en-US" dirty="0"/>
              <a:t>드롭 아웃 및 규제화</a:t>
            </a:r>
            <a:endParaRPr lang="en-US" altLang="ko-KR" dirty="0"/>
          </a:p>
          <a:p>
            <a:pPr lvl="1"/>
            <a:r>
              <a:rPr lang="ko-KR" altLang="en-US" dirty="0"/>
              <a:t>드롭 아웃 </a:t>
            </a:r>
            <a:r>
              <a:rPr lang="en-US" altLang="ko-KR" dirty="0"/>
              <a:t>: </a:t>
            </a:r>
            <a:r>
              <a:rPr lang="ko-KR" altLang="en-US" dirty="0"/>
              <a:t>각 </a:t>
            </a:r>
            <a:r>
              <a:rPr lang="en-US" altLang="ko-KR" dirty="0"/>
              <a:t>Fully Connected Layer </a:t>
            </a:r>
            <a:r>
              <a:rPr lang="ko-KR" altLang="en-US" dirty="0"/>
              <a:t>전에 </a:t>
            </a:r>
            <a:r>
              <a:rPr lang="en-US" altLang="ko-KR" dirty="0"/>
              <a:t>0.5 </a:t>
            </a:r>
            <a:r>
              <a:rPr lang="ko-KR" altLang="en-US" dirty="0"/>
              <a:t>비율의 </a:t>
            </a:r>
            <a:r>
              <a:rPr lang="ko-KR" altLang="en-US" dirty="0" err="1"/>
              <a:t>드롭아웃을</a:t>
            </a:r>
            <a:r>
              <a:rPr lang="ko-KR" altLang="en-US" dirty="0"/>
              <a:t> 적용하여 </a:t>
            </a:r>
            <a:r>
              <a:rPr lang="ko-KR" altLang="en-US" dirty="0" err="1"/>
              <a:t>과적합</a:t>
            </a:r>
            <a:r>
              <a:rPr lang="ko-KR" altLang="en-US" dirty="0"/>
              <a:t> 방지</a:t>
            </a:r>
            <a:endParaRPr lang="en-US" altLang="ko-KR" dirty="0"/>
          </a:p>
          <a:p>
            <a:pPr lvl="1"/>
            <a:r>
              <a:rPr lang="en-US" altLang="ko-KR" dirty="0"/>
              <a:t>Spatial Dropout : </a:t>
            </a:r>
            <a:r>
              <a:rPr lang="ko-KR" altLang="en-US" dirty="0" err="1"/>
              <a:t>컨볼루션</a:t>
            </a:r>
            <a:r>
              <a:rPr lang="ko-KR" altLang="en-US" dirty="0"/>
              <a:t> 레이어에서 피처 맵 일부를 제거하여 과적합을 방지하고 모델의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                       </a:t>
            </a:r>
            <a:r>
              <a:rPr lang="ko-KR" altLang="en-US" dirty="0"/>
              <a:t>일반화 성능 향상</a:t>
            </a:r>
            <a:endParaRPr lang="en-US" altLang="ko-KR" dirty="0"/>
          </a:p>
          <a:p>
            <a:r>
              <a:rPr lang="ko-KR" altLang="en-US" dirty="0"/>
              <a:t>분류 계층</a:t>
            </a:r>
            <a:endParaRPr lang="en-US" altLang="ko-KR" dirty="0"/>
          </a:p>
          <a:p>
            <a:pPr lvl="1"/>
            <a:r>
              <a:rPr lang="en-US" altLang="ko-KR" dirty="0"/>
              <a:t>Flatten Layer : 2</a:t>
            </a:r>
            <a:r>
              <a:rPr lang="ko-KR" altLang="en-US" dirty="0"/>
              <a:t>차원의 특징 </a:t>
            </a:r>
            <a:r>
              <a:rPr lang="ko-KR" altLang="en-US" dirty="0" err="1"/>
              <a:t>맵을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차원 벡터로 변환</a:t>
            </a:r>
            <a:endParaRPr lang="en-US" altLang="ko-KR" dirty="0"/>
          </a:p>
          <a:p>
            <a:pPr lvl="1"/>
            <a:r>
              <a:rPr lang="ko-KR" altLang="en-US" dirty="0"/>
              <a:t>완전연결 레이어 </a:t>
            </a:r>
            <a:r>
              <a:rPr lang="en-US" altLang="ko-KR" dirty="0"/>
              <a:t>: 512</a:t>
            </a:r>
            <a:r>
              <a:rPr lang="ko-KR" altLang="en-US" dirty="0"/>
              <a:t>개의 유닛을 가진 </a:t>
            </a:r>
            <a:r>
              <a:rPr lang="en-US" altLang="ko-KR" dirty="0"/>
              <a:t>FC </a:t>
            </a:r>
            <a:r>
              <a:rPr lang="ko-KR" altLang="en-US" dirty="0"/>
              <a:t>층 </a:t>
            </a:r>
            <a:r>
              <a:rPr lang="en-US" altLang="ko-KR" dirty="0"/>
              <a:t>2</a:t>
            </a:r>
            <a:r>
              <a:rPr lang="ko-KR" altLang="en-US" dirty="0"/>
              <a:t>개를 적용해 분류를 위한 중요한 특징 학습</a:t>
            </a:r>
            <a:endParaRPr lang="en-US" altLang="ko-KR" dirty="0"/>
          </a:p>
          <a:p>
            <a:pPr lvl="1"/>
            <a:r>
              <a:rPr lang="ko-KR" altLang="en-US" dirty="0" err="1"/>
              <a:t>출력층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- Sigmoid </a:t>
            </a:r>
            <a:r>
              <a:rPr lang="ko-KR" altLang="en-US" dirty="0"/>
              <a:t>활성화 함수 </a:t>
            </a:r>
            <a:r>
              <a:rPr lang="en-US" altLang="ko-KR" dirty="0"/>
              <a:t>: </a:t>
            </a:r>
            <a:r>
              <a:rPr lang="ko-KR" altLang="en-US" dirty="0"/>
              <a:t>폐렴 여부를 이진 분류하기 위한 </a:t>
            </a:r>
            <a:r>
              <a:rPr lang="en-US" altLang="ko-KR" dirty="0"/>
              <a:t>Sigmoid </a:t>
            </a:r>
            <a:r>
              <a:rPr lang="ko-KR" altLang="en-US" dirty="0"/>
              <a:t>활성화 함수를 사용하여 </a:t>
            </a:r>
            <a:br>
              <a:rPr lang="en-US" altLang="ko-KR" dirty="0"/>
            </a:br>
            <a:r>
              <a:rPr lang="en-US" altLang="ko-KR" dirty="0"/>
              <a:t>                                       0</a:t>
            </a:r>
            <a:r>
              <a:rPr lang="ko-KR" altLang="en-US" dirty="0"/>
              <a:t>과 </a:t>
            </a:r>
            <a:r>
              <a:rPr lang="en-US" altLang="ko-KR" dirty="0"/>
              <a:t>1 </a:t>
            </a:r>
            <a:r>
              <a:rPr lang="ko-KR" altLang="en-US" dirty="0"/>
              <a:t>사이의 확률 출력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78416B-5D71-3D45-77CE-6584C4F20873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9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776983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231E1B-5A7F-4612-ACBB-3B64E708B4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265FB1-6595-466A-9A0F-D3A2C10053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7F1398-980A-4A53-9022-8C90FB6A33AD}">
  <ds:schemaRefs>
    <ds:schemaRef ds:uri="http://purl.org/dc/elements/1.1/"/>
    <ds:schemaRef ds:uri="df922d41-91bf-45f8-8b2c-e1591bc010d5"/>
    <ds:schemaRef ds:uri="http://schemas.microsoft.com/office/2006/documentManagement/types"/>
    <ds:schemaRef ds:uri="http://schemas.openxmlformats.org/package/2006/metadata/core-properties"/>
    <ds:schemaRef ds:uri="ad4f9fb4-0e06-43e2-8892-d19b32436ccd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5080</TotalTime>
  <Words>1232</Words>
  <Application>Microsoft Office PowerPoint</Application>
  <PresentationFormat>사용자 지정</PresentationFormat>
  <Paragraphs>180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김현용</dc:creator>
  <cp:lastModifiedBy>김정호</cp:lastModifiedBy>
  <cp:revision>253</cp:revision>
  <cp:lastPrinted>2024-05-22T02:14:19Z</cp:lastPrinted>
  <dcterms:created xsi:type="dcterms:W3CDTF">2021-11-09T05:01:52Z</dcterms:created>
  <dcterms:modified xsi:type="dcterms:W3CDTF">2024-09-08T07:06:41Z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