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300" r:id="rId5"/>
    <p:sldId id="302" r:id="rId6"/>
    <p:sldId id="304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4" r:id="rId15"/>
    <p:sldId id="305" r:id="rId16"/>
    <p:sldId id="303" r:id="rId17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224" autoAdjust="0"/>
  </p:normalViewPr>
  <p:slideViewPr>
    <p:cSldViewPr snapToGrid="0" showGuides="1">
      <p:cViewPr varScale="1">
        <p:scale>
          <a:sx n="106" d="100"/>
          <a:sy n="106" d="100"/>
        </p:scale>
        <p:origin x="1566" y="114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670A-C086-4EFE-B9A5-EA1DDAEA46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00EF4-6344-DC57-1504-D936CB0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442C0-9EF9-0DF5-EB95-9814FEAB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D9CFB1-9860-F11E-C39D-6838DA4C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85" r:id="rId3"/>
  </p:sldLayoutIdLst>
  <p:hf sldNum="0"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2024. 06. 30.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443398" y="-698394"/>
            <a:ext cx="1725414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3955286"/>
            <a:ext cx="8312763" cy="676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480847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90540" y="2371171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4373" y="2447668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14585" y="2814343"/>
            <a:ext cx="7862641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 </a:t>
            </a:r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트레인드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활용한</a:t>
            </a:r>
            <a:endParaRPr lang="en-US" altLang="ko-KR" sz="24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흉부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X-ray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기반 폐렴 진단</a:t>
            </a:r>
          </a:p>
          <a:p>
            <a:pPr algn="ctr">
              <a:defRPr/>
            </a:pP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Diagnosis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of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Pneumonia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Based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Chest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X-ray Images Using Pre-Trained CNN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김정호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(2023254023)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02771" y="2036977"/>
            <a:ext cx="9139575" cy="398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하이퍼파라미터</a:t>
            </a:r>
            <a:r>
              <a:rPr lang="ko-KR" altLang="en-US" sz="1400" dirty="0">
                <a:latin typeface="+mn-ea"/>
              </a:rPr>
              <a:t> 설정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수정 필요한가</a:t>
            </a:r>
            <a:r>
              <a:rPr lang="en-US" altLang="ko-KR" sz="1400" dirty="0">
                <a:latin typeface="+mn-ea"/>
              </a:rPr>
              <a:t>?)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optimizer = Adam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batch size = 100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epoch = 50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learning rate = 0.0001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loss function = Binary </a:t>
            </a:r>
            <a:r>
              <a:rPr lang="en-US" altLang="ko-KR" sz="1400" dirty="0" err="1">
                <a:latin typeface="+mn-ea"/>
              </a:rPr>
              <a:t>crossentropy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컴퓨터 사양 </a:t>
            </a:r>
            <a:r>
              <a:rPr lang="en-US" altLang="ko-KR" sz="1400" dirty="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CPU : </a:t>
            </a:r>
            <a:r>
              <a:rPr lang="en-US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13th Gen Intel(R) Core(TM) i9-13900KF   3.00 GHz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RAM : 20GB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GPU : </a:t>
            </a:r>
            <a:r>
              <a:rPr lang="en-US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RTX 3060</a:t>
            </a:r>
          </a:p>
          <a:p>
            <a:pPr lvl="1"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+mn-ea"/>
              </a:rPr>
              <a:t>Tensorflow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 err="1">
                <a:latin typeface="+mn-ea"/>
              </a:rPr>
              <a:t>Keras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352B7-5CEF-988B-36A6-167C1E6C6C95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10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2163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분류성능을 측정하기 위해 정확도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정밀도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재현율</a:t>
            </a:r>
            <a:r>
              <a:rPr lang="en-US" altLang="ko-KR" sz="1400">
                <a:latin typeface="+mn-ea"/>
              </a:rPr>
              <a:t>, F1-score</a:t>
            </a:r>
            <a:r>
              <a:rPr lang="ko-KR" altLang="en-US" sz="1400">
                <a:latin typeface="+mn-ea"/>
              </a:rPr>
              <a:t>를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TP (true positive), FP (false positive), FN (false negative)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TN (true negative)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1D3AEE-5BC9-CFC7-0873-1F5423B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4" y="2844550"/>
            <a:ext cx="2711798" cy="577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CB0CBC-2520-BED3-DB5E-ADFBA7FD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4" y="3683563"/>
            <a:ext cx="1867139" cy="9958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2E8AF7-FDCF-1A57-E349-110B557A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5" y="4976214"/>
            <a:ext cx="2969641" cy="58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A72C67-5D91-3B24-21F5-4F456ACF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908295"/>
            <a:ext cx="5350704" cy="30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50220-94B2-E1BD-F12D-E8B95867732E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1856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4117"/>
              </p:ext>
            </p:extLst>
          </p:nvPr>
        </p:nvGraphicFramePr>
        <p:xfrm>
          <a:off x="3119120" y="3629922"/>
          <a:ext cx="7250065" cy="2366137"/>
        </p:xfrm>
        <a:graphic>
          <a:graphicData uri="http://schemas.openxmlformats.org/drawingml/2006/table">
            <a:tbl>
              <a:tblPr/>
              <a:tblGrid>
                <a:gridCol w="613285">
                  <a:extLst>
                    <a:ext uri="{9D8B030D-6E8A-4147-A177-3AD203B41FA5}">
                      <a16:colId xmlns:a16="http://schemas.microsoft.com/office/drawing/2014/main" val="368725022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실험결과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8822" y="3070948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추진 일정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55287" y="148258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현황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3907"/>
              </p:ext>
            </p:extLst>
          </p:nvPr>
        </p:nvGraphicFramePr>
        <p:xfrm>
          <a:off x="744265" y="3629922"/>
          <a:ext cx="2263096" cy="2366137"/>
        </p:xfrm>
        <a:graphic>
          <a:graphicData uri="http://schemas.openxmlformats.org/drawingml/2006/table">
            <a:tbl>
              <a:tblPr/>
              <a:tblGrid>
                <a:gridCol w="2263096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330476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986136" y="345096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10032947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65D3D-B2BB-3BD8-A1A9-70B5F1EE0EF9}"/>
              </a:ext>
            </a:extLst>
          </p:cNvPr>
          <p:cNvSpPr txBox="1"/>
          <p:nvPr/>
        </p:nvSpPr>
        <p:spPr>
          <a:xfrm>
            <a:off x="921448" y="1932978"/>
            <a:ext cx="9139575" cy="34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하계방학 중에 실험장치를 구성하고 데이터를 수집한 후 예비실험을 수행함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119120" y="5273040"/>
            <a:ext cx="619760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1C68F5-61A4-3584-1CCB-1AEEE3E79EC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12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2914121"/>
            <a:ext cx="3358612" cy="3633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1868808"/>
            <a:ext cx="681118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이미지를 통해 폐렴을 진단하는 것은 의료 분야에서 중요한 과제이다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전통적으로 의료진이 직접 이미지를 분석하고 진단해왔으나</a:t>
            </a:r>
            <a:r>
              <a:rPr lang="en-US" altLang="ko-KR" sz="1400" dirty="0"/>
              <a:t>, </a:t>
            </a:r>
            <a:r>
              <a:rPr lang="ko-KR" altLang="en-US" sz="1400" dirty="0"/>
              <a:t>이는 다음과 같은 문제점이 존재함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시간 소모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의료진이 수작업으로 이미지를 분석하는 데 많은 시간이 소요됨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주관적 판단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진단 결과가 의료진의 주관적인 판단에 따라 달라질 수 있음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98916-0E04-125B-8AF3-5CC39452317C}"/>
              </a:ext>
            </a:extLst>
          </p:cNvPr>
          <p:cNvGrpSpPr/>
          <p:nvPr/>
        </p:nvGrpSpPr>
        <p:grpSpPr>
          <a:xfrm>
            <a:off x="335917" y="3779837"/>
            <a:ext cx="5009989" cy="381458"/>
            <a:chOff x="430306" y="1408458"/>
            <a:chExt cx="5009989" cy="381458"/>
          </a:xfrm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7BCEEFB0-BBFF-379E-7657-FA0104E1617A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EC5092-6A80-5FAA-5381-0810EB12A34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7" name="사각형: 둥근 위쪽 모서리 24">
                <a:extLst>
                  <a:ext uri="{FF2B5EF4-FFF2-40B4-BE49-F238E27FC236}">
                    <a16:creationId xmlns:a16="http://schemas.microsoft.com/office/drawing/2014/main" id="{BA31A22F-9942-7D3D-930A-9CB4FAED98AF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B648C4-1F19-CB32-A5AA-B01731BCFE64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758011" y="4281359"/>
            <a:ext cx="5173556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이미지를 자동으로 분석하여 폐렴 여부를 진단하는 시스템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3</a:t>
            </a:fld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9F34-3980-28AA-1C1E-9E1F0959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3" y="3779837"/>
            <a:ext cx="2995415" cy="31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9187196" cy="20220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b="1" dirty="0"/>
              <a:t>수작업 검사</a:t>
            </a:r>
            <a:r>
              <a:rPr lang="en-US" altLang="ko-KR" dirty="0"/>
              <a:t>: </a:t>
            </a:r>
            <a:r>
              <a:rPr lang="ko-KR" altLang="en-US" dirty="0"/>
              <a:t>숙련된 의료 전문가가 고해상도의 이미지를 수작업으로 분석하여 진단하는 방법은 시간이 많이 소요되고</a:t>
            </a:r>
            <a:r>
              <a:rPr lang="en-US" altLang="ko-KR" dirty="0"/>
              <a:t>, </a:t>
            </a:r>
            <a:r>
              <a:rPr lang="ko-KR" altLang="en-US" dirty="0"/>
              <a:t>주관적인 판단에 따라 결과가 달라질 수 있음</a:t>
            </a:r>
            <a:endParaRPr lang="en-US" altLang="ko-KR" dirty="0"/>
          </a:p>
          <a:p>
            <a:r>
              <a:rPr lang="ko-KR" altLang="en-US" b="1" dirty="0"/>
              <a:t>기계 학습 기반 분류 시스템</a:t>
            </a:r>
            <a:endParaRPr lang="en-US" altLang="ko-KR" b="1" dirty="0"/>
          </a:p>
          <a:p>
            <a:pPr lvl="1"/>
            <a:r>
              <a:rPr lang="ko-KR" altLang="en-US" b="1" dirty="0"/>
              <a:t>수동 특징 추출</a:t>
            </a:r>
            <a:r>
              <a:rPr lang="en-US" altLang="ko-KR" dirty="0"/>
              <a:t>: </a:t>
            </a:r>
            <a:r>
              <a:rPr lang="ko-KR" altLang="en-US" dirty="0"/>
              <a:t>밀도</a:t>
            </a:r>
            <a:r>
              <a:rPr lang="en-US" altLang="ko-KR" dirty="0"/>
              <a:t>, </a:t>
            </a:r>
            <a:r>
              <a:rPr lang="ko-KR" altLang="en-US" dirty="0"/>
              <a:t>기하학적 특징</a:t>
            </a:r>
            <a:r>
              <a:rPr lang="en-US" altLang="ko-KR" dirty="0"/>
              <a:t>, Radon </a:t>
            </a:r>
            <a:r>
              <a:rPr lang="ko-KR" altLang="en-US" dirty="0"/>
              <a:t>기반 특징 등 수동으로 특징을 추출해야 하므로 자동화가 어렵고</a:t>
            </a:r>
            <a:r>
              <a:rPr lang="en-US" altLang="ko-KR" dirty="0"/>
              <a:t>, </a:t>
            </a:r>
            <a:r>
              <a:rPr lang="ko-KR" altLang="en-US" dirty="0"/>
              <a:t>시간과 비용이 많이 소모됨</a:t>
            </a:r>
            <a:endParaRPr lang="en-US" altLang="ko-KR" dirty="0"/>
          </a:p>
          <a:p>
            <a:pPr lvl="1"/>
            <a:r>
              <a:rPr lang="ko-KR" altLang="en-US" b="1" dirty="0"/>
              <a:t>낮은 정확도</a:t>
            </a:r>
            <a:r>
              <a:rPr lang="en-US" altLang="ko-KR" dirty="0"/>
              <a:t>: SVM(</a:t>
            </a:r>
            <a:r>
              <a:rPr lang="ko-KR" altLang="en-US" dirty="0"/>
              <a:t>서포트 벡터 머신</a:t>
            </a:r>
            <a:r>
              <a:rPr lang="en-US" altLang="ko-KR" dirty="0"/>
              <a:t>), DT(</a:t>
            </a:r>
            <a:r>
              <a:rPr lang="ko-KR" altLang="en-US" dirty="0"/>
              <a:t>의사 결정 트리</a:t>
            </a:r>
            <a:r>
              <a:rPr lang="en-US" altLang="ko-KR" dirty="0"/>
              <a:t>), </a:t>
            </a:r>
            <a:r>
              <a:rPr lang="ko-KR" altLang="en-US" dirty="0"/>
              <a:t>앙상블 모델과 같은 기존 분류기는 의료 이미지의 복잡성을 충분히 처리하지 못해 정확도가 낮음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18897" y="3901353"/>
            <a:ext cx="4792681" cy="381458"/>
            <a:chOff x="430306" y="1408458"/>
            <a:chExt cx="4792681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4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A64EBB-CF70-5E79-CFED-D304A4025EB8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4</a:t>
            </a:fld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3C4400-E015-7FA7-7ACE-5E96D07E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04" y="4468295"/>
            <a:ext cx="8555186" cy="20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91639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765733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프리 </a:t>
            </a:r>
            <a:r>
              <a:rPr lang="ko-KR" altLang="en-US" sz="1400" dirty="0" err="1"/>
              <a:t>트레인드</a:t>
            </a:r>
            <a:r>
              <a:rPr lang="ko-KR" altLang="en-US" sz="1400" dirty="0"/>
              <a:t> </a:t>
            </a:r>
            <a:r>
              <a:rPr lang="en-US" altLang="ko-KR" sz="1400" dirty="0"/>
              <a:t>CNN </a:t>
            </a:r>
            <a:r>
              <a:rPr lang="ko-KR" altLang="en-US" sz="1400" dirty="0"/>
              <a:t>모델을 활용한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 기반 폐렴 진단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영상 데이터 준비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Convolutional Neural Network</a:t>
            </a:r>
            <a:r>
              <a:rPr lang="ko-KR" altLang="en-US" sz="1400" dirty="0">
                <a:latin typeface="+mn-ea"/>
              </a:rPr>
              <a:t> 모델 개발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모델 평가 및 성능 향상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정확하고 신속한 폐렴 진단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의료진의 부담 경감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실질적인 임상 적용 가능성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2D752-4171-7B7F-06A0-44C70479610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5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5645179" cy="381458"/>
            <a:chOff x="430306" y="1408458"/>
            <a:chExt cx="5645179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477112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흉부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X-ray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기반 폐렴 진단 관련 연구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506519"/>
            <a:ext cx="4792681" cy="381458"/>
            <a:chOff x="430306" y="1408463"/>
            <a:chExt cx="4792681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91862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 기반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폐렴 분류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63"/>
              <a:ext cx="729983" cy="381458"/>
              <a:chOff x="6228680" y="6884184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3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9621622" cy="26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CheXNet</a:t>
            </a:r>
            <a:r>
              <a:rPr lang="ko-KR" altLang="en-US" sz="1400" dirty="0"/>
              <a:t>을 이용한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이미지에서의 폐렴 진단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Rajpurkar</a:t>
            </a:r>
            <a:r>
              <a:rPr lang="en-US" altLang="ko-KR" sz="1400" dirty="0"/>
              <a:t> et al. (2017)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/>
              <a:t>CheXNet</a:t>
            </a:r>
            <a:r>
              <a:rPr lang="ko-KR" altLang="en-US" sz="1400" dirty="0"/>
              <a:t>은 </a:t>
            </a:r>
            <a:r>
              <a:rPr lang="en-US" altLang="ko-KR" sz="1400" dirty="0"/>
              <a:t>121</a:t>
            </a:r>
            <a:r>
              <a:rPr lang="ko-KR" altLang="en-US" sz="1400" dirty="0"/>
              <a:t>층의 </a:t>
            </a:r>
            <a:r>
              <a:rPr lang="en-US" altLang="ko-KR" sz="1400" dirty="0" err="1"/>
              <a:t>DenseNet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NIH</a:t>
            </a:r>
            <a:r>
              <a:rPr lang="ko-KR" altLang="en-US" sz="1400" dirty="0"/>
              <a:t>의 </a:t>
            </a:r>
            <a:r>
              <a:rPr lang="en-US" altLang="ko-KR" sz="1400" dirty="0"/>
              <a:t>ChestX-ray14 </a:t>
            </a:r>
            <a:r>
              <a:rPr lang="ko-KR" altLang="en-US" sz="1400" dirty="0"/>
              <a:t>데이터셋에서 폐렴을 포함한 </a:t>
            </a:r>
            <a:r>
              <a:rPr lang="en-US" altLang="ko-KR" sz="1400" dirty="0"/>
              <a:t>14</a:t>
            </a:r>
            <a:r>
              <a:rPr lang="ko-KR" altLang="en-US" sz="1400" dirty="0"/>
              <a:t>가지 흉부 질환 분류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데이터셋의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오류와 불균형 문제가 존재하며</a:t>
            </a:r>
            <a:r>
              <a:rPr lang="en-US" altLang="ko-KR" sz="1400" dirty="0"/>
              <a:t>, </a:t>
            </a:r>
            <a:r>
              <a:rPr lang="ko-KR" altLang="en-US" sz="1400" dirty="0"/>
              <a:t>모델의 해석 가능성에 한계가 있음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DenseNet</a:t>
            </a:r>
            <a:r>
              <a:rPr lang="ko-KR" altLang="en-US" sz="1400" dirty="0"/>
              <a:t>을 이용한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 분류</a:t>
            </a:r>
            <a:r>
              <a:rPr lang="en-US" altLang="ko-KR" sz="1400" dirty="0"/>
              <a:t>: Kumar et al. (2018)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/>
              <a:t>DenseNet-121 </a:t>
            </a:r>
            <a:r>
              <a:rPr lang="ko-KR" altLang="en-US" sz="1400" dirty="0"/>
              <a:t>모델을 사용하여 </a:t>
            </a:r>
            <a:r>
              <a:rPr lang="en-US" altLang="ko-KR" sz="1400" dirty="0"/>
              <a:t>ChestX-ray14 </a:t>
            </a:r>
            <a:r>
              <a:rPr lang="ko-KR" altLang="en-US" sz="1400" dirty="0"/>
              <a:t>데이터셋에서 </a:t>
            </a:r>
            <a:r>
              <a:rPr lang="en-US" altLang="ko-KR" sz="1400" dirty="0"/>
              <a:t>8</a:t>
            </a:r>
            <a:r>
              <a:rPr lang="ko-KR" altLang="en-US" sz="1400" dirty="0"/>
              <a:t>가지 흉부 질환을 분류</a:t>
            </a:r>
            <a:endParaRPr lang="en-US" altLang="ko-KR" sz="1400" dirty="0"/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복잡한 모델 구조로 인해 학습 시간이 오래 걸리며</a:t>
            </a:r>
            <a:r>
              <a:rPr lang="en-US" altLang="ko-KR" sz="1400" dirty="0"/>
              <a:t>, </a:t>
            </a:r>
            <a:r>
              <a:rPr lang="ko-KR" altLang="en-US" sz="1400" dirty="0"/>
              <a:t>의료 데이터의 민감성으로 인해 데이터 접근성에 한계가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868835" y="4976318"/>
            <a:ext cx="9265934" cy="199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VGG-16</a:t>
            </a:r>
            <a:r>
              <a:rPr lang="ko-KR" altLang="en-US" sz="1400" dirty="0"/>
              <a:t>을 이용한 폐렴 진단</a:t>
            </a:r>
            <a:r>
              <a:rPr lang="en-US" altLang="ko-KR" sz="1400" dirty="0"/>
              <a:t>: Lakhani et al. (2017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/>
              <a:t>VGG-16 </a:t>
            </a:r>
            <a:r>
              <a:rPr lang="ko-KR" altLang="en-US" sz="1400" dirty="0"/>
              <a:t>모델을 사용하여 </a:t>
            </a:r>
            <a:r>
              <a:rPr lang="en-US" altLang="ko-KR" sz="1400" dirty="0"/>
              <a:t>Montgomery</a:t>
            </a:r>
            <a:r>
              <a:rPr lang="ko-KR" altLang="en-US" sz="1400" dirty="0"/>
              <a:t>와 </a:t>
            </a:r>
            <a:r>
              <a:rPr lang="en-US" altLang="ko-KR" sz="1400" dirty="0"/>
              <a:t>Shenzhen </a:t>
            </a:r>
            <a:r>
              <a:rPr lang="ko-KR" altLang="en-US" sz="1400" dirty="0"/>
              <a:t>데이터셋에서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이미지를 분류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모델의 크기가 커서 계산 자원이 많이 필요하며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데이터셋의 크기가 제한적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ResNet</a:t>
            </a:r>
            <a:r>
              <a:rPr lang="ko-KR" altLang="en-US" sz="1400" dirty="0"/>
              <a:t>을 이용한 폐렴 진단</a:t>
            </a:r>
            <a:r>
              <a:rPr lang="en-US" altLang="ko-KR" sz="1400" dirty="0"/>
              <a:t>: Stephen et al. (2018)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/>
              <a:t>ResNet-50 </a:t>
            </a:r>
            <a:r>
              <a:rPr lang="ko-KR" altLang="en-US" sz="1400" dirty="0"/>
              <a:t>모델을 사용하여 </a:t>
            </a:r>
            <a:r>
              <a:rPr lang="en-US" altLang="ko-KR" sz="1400" dirty="0"/>
              <a:t>NIH ChestX-ray14 </a:t>
            </a:r>
            <a:r>
              <a:rPr lang="ko-KR" altLang="en-US" sz="1400" dirty="0"/>
              <a:t>데이터셋에서 폐렴을 포함한 여러 흉부 질환을 분류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모델의 복잡성으로 인해 학습 시간이 길고</a:t>
            </a:r>
            <a:r>
              <a:rPr lang="en-US" altLang="ko-KR" sz="1400" dirty="0"/>
              <a:t>, </a:t>
            </a:r>
            <a:r>
              <a:rPr lang="ko-KR" altLang="en-US" sz="1400" dirty="0"/>
              <a:t>의료 데이터의 불균형 문제로 인해 성능의 한계가 있음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89DD-9778-E15A-69A0-D8C762718C4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18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4352" y="334614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29051" cy="62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외주 업체를 통한 의료데이터 수집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수량 미정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환자의 개인정보가 제거된 상태로 제공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901476" y="3859201"/>
            <a:ext cx="4910239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b="1" dirty="0"/>
              <a:t>이미지 크기 조정 </a:t>
            </a:r>
            <a:r>
              <a:rPr lang="en-US" altLang="ko-KR" dirty="0"/>
              <a:t>: </a:t>
            </a:r>
            <a:r>
              <a:rPr lang="ko-KR" altLang="en-US" dirty="0"/>
              <a:t>모든 이미지를 </a:t>
            </a:r>
            <a:r>
              <a:rPr lang="en-US" altLang="ko-KR" dirty="0"/>
              <a:t>CNN </a:t>
            </a:r>
            <a:r>
              <a:rPr lang="ko-KR" altLang="en-US" dirty="0"/>
              <a:t>모델에 맞게 </a:t>
            </a:r>
            <a:r>
              <a:rPr lang="en-US" altLang="ko-KR" dirty="0"/>
              <a:t>224x224 </a:t>
            </a:r>
            <a:r>
              <a:rPr lang="ko-KR" altLang="en-US" dirty="0"/>
              <a:t>픽셀 크기로 조정</a:t>
            </a:r>
            <a:endParaRPr lang="en-US" altLang="ko-KR" dirty="0"/>
          </a:p>
          <a:p>
            <a:r>
              <a:rPr lang="ko-KR" altLang="en-US" b="1" dirty="0"/>
              <a:t>정규화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픽셀 값을 </a:t>
            </a:r>
            <a:r>
              <a:rPr lang="en-US" altLang="ko-KR" dirty="0"/>
              <a:t>[0, 1] </a:t>
            </a:r>
            <a:r>
              <a:rPr lang="ko-KR" altLang="en-US" dirty="0"/>
              <a:t>범위로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 학습의 안정성 향상</a:t>
            </a:r>
            <a:endParaRPr lang="en-US" altLang="ko-KR" dirty="0"/>
          </a:p>
          <a:p>
            <a:r>
              <a:rPr lang="ko-KR" altLang="en-US" b="1" dirty="0"/>
              <a:t>데이터 증강 </a:t>
            </a:r>
            <a:r>
              <a:rPr lang="en-US" altLang="ko-KR" dirty="0"/>
              <a:t>: </a:t>
            </a:r>
            <a:r>
              <a:rPr lang="ko-KR" altLang="en-US" dirty="0"/>
              <a:t>원본 데이터를 무작위로 증강하여 데이터셋의 다양성과 크기를 모두 향상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8093B-9E37-3424-AF36-5E6C6EA4F351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7</a:t>
            </a:fld>
            <a:endParaRPr lang="ko-KR" altLang="en-US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1EB9A-31DC-E4FE-69F5-D22C2676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08" y="2463155"/>
            <a:ext cx="2995415" cy="31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5243445" cy="381458"/>
            <a:chOff x="430306" y="1408458"/>
            <a:chExt cx="524344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Convolutional Neural Network (CNN)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293797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구조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6082491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다층 퍼셉트론</a:t>
            </a:r>
            <a:r>
              <a:rPr lang="en-US" altLang="ko-KR"/>
              <a:t>(MLP)</a:t>
            </a:r>
            <a:r>
              <a:rPr lang="ko-KR" altLang="en-US"/>
              <a:t>의 발전된 형태이며 이미지 처리에 적합한 신경망</a:t>
            </a:r>
            <a:endParaRPr lang="en-US" altLang="ko-KR"/>
          </a:p>
          <a:p>
            <a:pPr lvl="1"/>
            <a:r>
              <a:rPr lang="ko-KR" altLang="en-US"/>
              <a:t>인간의 시각 피질과 유사하고  </a:t>
            </a:r>
            <a:r>
              <a:rPr lang="en-US" altLang="ko-KR"/>
              <a:t>2</a:t>
            </a:r>
            <a:r>
              <a:rPr lang="ko-KR" altLang="en-US"/>
              <a:t>차원</a:t>
            </a:r>
            <a:r>
              <a:rPr lang="en-US" altLang="ko-KR"/>
              <a:t>(2D) </a:t>
            </a:r>
            <a:r>
              <a:rPr lang="ko-KR" altLang="en-US"/>
              <a:t>특징을 추출하고 학습</a:t>
            </a:r>
            <a:endParaRPr lang="en-US" altLang="ko-KR"/>
          </a:p>
          <a:p>
            <a:pPr lvl="1"/>
            <a:r>
              <a:rPr lang="ko-KR" altLang="en-US"/>
              <a:t>같은 크기의 </a:t>
            </a:r>
            <a:r>
              <a:rPr lang="en-US" altLang="ko-KR"/>
              <a:t>DNN</a:t>
            </a:r>
            <a:r>
              <a:rPr lang="ko-KR" altLang="en-US"/>
              <a:t>에 비해 파라미터 수가 매우 적다</a:t>
            </a:r>
            <a:r>
              <a:rPr lang="en-US" altLang="ko-KR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8" y="3451032"/>
            <a:ext cx="8642812" cy="623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특징 추출 네트워크 </a:t>
            </a:r>
            <a:r>
              <a:rPr lang="en-US" altLang="ko-KR" sz="1400">
                <a:latin typeface="+mn-ea"/>
              </a:rPr>
              <a:t>: Convolution layer (+ ReLU / BN) + Pooling layer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Feature map </a:t>
            </a:r>
            <a:r>
              <a:rPr lang="ko-KR" altLang="en-US" sz="1400">
                <a:latin typeface="+mn-ea"/>
              </a:rPr>
              <a:t>생성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 네트워크 </a:t>
            </a:r>
            <a:r>
              <a:rPr lang="en-US" altLang="ko-KR" sz="1400">
                <a:latin typeface="+mn-ea"/>
              </a:rPr>
              <a:t>: Fully connected layers + Sigmoid / Softmax 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단일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다중 </a:t>
            </a:r>
            <a:r>
              <a:rPr lang="en-US" altLang="ko-KR" sz="1400">
                <a:latin typeface="+mn-ea"/>
              </a:rPr>
              <a:t>Class (</a:t>
            </a:r>
            <a:r>
              <a:rPr lang="ko-KR" altLang="en-US" sz="1400">
                <a:latin typeface="+mn-ea"/>
              </a:rPr>
              <a:t>범주형 데이터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_x1087094960">
            <a:extLst>
              <a:ext uri="{FF2B5EF4-FFF2-40B4-BE49-F238E27FC236}">
                <a16:creationId xmlns:a16="http://schemas.microsoft.com/office/drawing/2014/main" id="{3F6DCED3-92AF-233E-D359-750C608EC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b="10160"/>
          <a:stretch/>
        </p:blipFill>
        <p:spPr bwMode="auto">
          <a:xfrm>
            <a:off x="1769748" y="4205751"/>
            <a:ext cx="7341092" cy="28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F492A-4689-EEFA-24AD-0DB704D58154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8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929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9139575" cy="25821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하나의 입력층</a:t>
            </a:r>
            <a:r>
              <a:rPr lang="en-US" altLang="ko-KR"/>
              <a:t>, </a:t>
            </a:r>
            <a:r>
              <a:rPr lang="ko-KR" altLang="en-US"/>
              <a:t>각각 배치 정규화</a:t>
            </a:r>
            <a:r>
              <a:rPr lang="en-US" altLang="ko-KR"/>
              <a:t>(BN), </a:t>
            </a:r>
            <a:r>
              <a:rPr lang="ko-KR" altLang="en-US"/>
              <a:t>제로 패딩 및 </a:t>
            </a:r>
            <a:r>
              <a:rPr lang="en-US" altLang="ko-KR"/>
              <a:t>ReLU </a:t>
            </a:r>
            <a:r>
              <a:rPr lang="ko-KR" altLang="en-US"/>
              <a:t>활성함수가 있는 </a:t>
            </a:r>
            <a:r>
              <a:rPr lang="en-US" altLang="ko-KR"/>
              <a:t>8</a:t>
            </a:r>
            <a:r>
              <a:rPr lang="ko-KR" altLang="en-US"/>
              <a:t>개의 </a:t>
            </a:r>
            <a:r>
              <a:rPr lang="en-US" altLang="ko-KR"/>
              <a:t>Conv</a:t>
            </a:r>
            <a:r>
              <a:rPr lang="ko-KR" altLang="en-US"/>
              <a:t>층</a:t>
            </a:r>
            <a:r>
              <a:rPr lang="en-US" altLang="ko-KR"/>
              <a:t>, 5</a:t>
            </a:r>
            <a:r>
              <a:rPr lang="ko-KR" altLang="en-US"/>
              <a:t>개의 풀링층 </a:t>
            </a:r>
            <a:br>
              <a:rPr lang="ko-KR" altLang="en-US"/>
            </a:br>
            <a:r>
              <a:rPr lang="en-US" altLang="ko-KR"/>
              <a:t>(4</a:t>
            </a:r>
            <a:r>
              <a:rPr lang="ko-KR" altLang="en-US"/>
              <a:t>개의 </a:t>
            </a:r>
            <a:r>
              <a:rPr lang="en-US" altLang="ko-KR"/>
              <a:t>Conv-Pool-Conv </a:t>
            </a:r>
            <a:r>
              <a:rPr lang="ko-KR" altLang="en-US"/>
              <a:t>그룹</a:t>
            </a:r>
            <a:r>
              <a:rPr lang="en-US" altLang="ko-KR"/>
              <a:t>), 1</a:t>
            </a:r>
            <a:r>
              <a:rPr lang="ko-KR" altLang="en-US"/>
              <a:t>개의 드롭아웃층</a:t>
            </a:r>
            <a:r>
              <a:rPr lang="en-US" altLang="ko-KR"/>
              <a:t>, 2</a:t>
            </a:r>
            <a:r>
              <a:rPr lang="ko-KR" altLang="en-US"/>
              <a:t>개의 완전연결</a:t>
            </a:r>
            <a:r>
              <a:rPr lang="en-US" altLang="ko-KR"/>
              <a:t>(FC)</a:t>
            </a:r>
            <a:r>
              <a:rPr lang="ko-KR" altLang="en-US"/>
              <a:t>층 및 </a:t>
            </a:r>
            <a:r>
              <a:rPr lang="en-US" altLang="ko-KR"/>
              <a:t>1</a:t>
            </a:r>
            <a:r>
              <a:rPr lang="ko-KR" altLang="en-US"/>
              <a:t>개의 출력층</a:t>
            </a:r>
          </a:p>
          <a:p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Conv-Pool-Conv </a:t>
            </a:r>
            <a:r>
              <a:rPr lang="ko-KR" altLang="en-US"/>
              <a:t>그룹에 대해 각각 </a:t>
            </a:r>
            <a:r>
              <a:rPr lang="en-US" altLang="ko-KR"/>
              <a:t>16, 32, 64, 128</a:t>
            </a:r>
            <a:r>
              <a:rPr lang="ko-KR" altLang="en-US"/>
              <a:t>개의 피처맵을 사용</a:t>
            </a:r>
          </a:p>
          <a:p>
            <a:r>
              <a:rPr lang="ko-KR" altLang="en-US"/>
              <a:t>기울기 소멸 문제</a:t>
            </a:r>
            <a:r>
              <a:rPr lang="en-US" altLang="ko-KR"/>
              <a:t>(VGP) </a:t>
            </a:r>
            <a:r>
              <a:rPr lang="ko-KR" altLang="en-US"/>
              <a:t>해결 </a:t>
            </a:r>
            <a:endParaRPr lang="en-US" altLang="ko-KR"/>
          </a:p>
          <a:p>
            <a:pPr lvl="1"/>
            <a:r>
              <a:rPr lang="en-US" altLang="ko-KR"/>
              <a:t>ReLU </a:t>
            </a:r>
            <a:r>
              <a:rPr lang="ko-KR" altLang="en-US"/>
              <a:t>활성화 함수 사용 </a:t>
            </a:r>
            <a:r>
              <a:rPr lang="en-US" altLang="ko-KR"/>
              <a:t>(</a:t>
            </a:r>
            <a:r>
              <a:rPr lang="ko-KR" altLang="en-US"/>
              <a:t>출력층만 </a:t>
            </a:r>
            <a:r>
              <a:rPr lang="en-US" altLang="ko-KR"/>
              <a:t>softmax </a:t>
            </a:r>
            <a:r>
              <a:rPr lang="ko-KR" altLang="en-US"/>
              <a:t>함수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Batch Normalization : </a:t>
            </a:r>
            <a:r>
              <a:rPr lang="ko-KR" altLang="en-US"/>
              <a:t>공분산의 변동을 줄임</a:t>
            </a:r>
          </a:p>
          <a:p>
            <a:r>
              <a:rPr lang="en-US" altLang="ko-KR"/>
              <a:t>Overfitting </a:t>
            </a:r>
            <a:r>
              <a:rPr lang="ko-KR" altLang="en-US"/>
              <a:t>방지 </a:t>
            </a:r>
            <a:r>
              <a:rPr lang="en-US" altLang="ko-KR"/>
              <a:t>: </a:t>
            </a:r>
            <a:r>
              <a:rPr lang="ko-KR" altLang="en-US"/>
              <a:t>규제화</a:t>
            </a:r>
            <a:r>
              <a:rPr lang="en-US" altLang="ko-KR"/>
              <a:t>(regularization)</a:t>
            </a:r>
          </a:p>
          <a:p>
            <a:pPr lvl="1"/>
            <a:r>
              <a:rPr lang="en-US" altLang="ko-KR"/>
              <a:t>Dropout : </a:t>
            </a:r>
            <a:r>
              <a:rPr lang="ko-KR" altLang="en-US"/>
              <a:t>학습 시 일정 확률로 뉴런과 뉴런의 연결을 무작위로 제거시키는 것</a:t>
            </a:r>
            <a:endParaRPr lang="en-US" altLang="ko-KR"/>
          </a:p>
          <a:p>
            <a:pPr lvl="1"/>
            <a:r>
              <a:rPr lang="en-US" altLang="ko-KR"/>
              <a:t>SpatilalDropout(SD) = 0.2 : SD</a:t>
            </a:r>
            <a:r>
              <a:rPr lang="ko-KR" altLang="en-US"/>
              <a:t>는 </a:t>
            </a:r>
            <a:r>
              <a:rPr lang="en-US" altLang="ko-KR"/>
              <a:t>Conv</a:t>
            </a:r>
            <a:r>
              <a:rPr lang="ko-KR" altLang="en-US"/>
              <a:t>층에서 </a:t>
            </a:r>
            <a:r>
              <a:rPr lang="en-US" altLang="ko-KR"/>
              <a:t>nf×H×W </a:t>
            </a:r>
            <a:r>
              <a:rPr lang="ko-KR" altLang="en-US"/>
              <a:t>크기의 전체 피처맵을 삭제</a:t>
            </a:r>
          </a:p>
        </p:txBody>
      </p:sp>
      <p:pic>
        <p:nvPicPr>
          <p:cNvPr id="3" name="_x230719168">
            <a:extLst>
              <a:ext uri="{FF2B5EF4-FFF2-40B4-BE49-F238E27FC236}">
                <a16:creationId xmlns:a16="http://schemas.microsoft.com/office/drawing/2014/main" id="{14E95BC8-AAE3-056B-B54C-61547D297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776118" y="4673515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8416B-5D71-3D45-77CE-6584C4F20873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9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698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7F1398-980A-4A53-9022-8C90FB6A33AD}">
  <ds:schemaRefs>
    <ds:schemaRef ds:uri="http://purl.org/dc/elements/1.1/"/>
    <ds:schemaRef ds:uri="df922d41-91bf-45f8-8b2c-e1591bc010d5"/>
    <ds:schemaRef ds:uri="http://schemas.microsoft.com/office/2006/documentManagement/types"/>
    <ds:schemaRef ds:uri="http://schemas.openxmlformats.org/package/2006/metadata/core-properties"/>
    <ds:schemaRef ds:uri="ad4f9fb4-0e06-43e2-8892-d19b32436ccd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5024</TotalTime>
  <Words>1006</Words>
  <Application>Microsoft Office PowerPoint</Application>
  <PresentationFormat>사용자 지정</PresentationFormat>
  <Paragraphs>166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김정호</cp:lastModifiedBy>
  <cp:revision>251</cp:revision>
  <cp:lastPrinted>2024-05-22T02:14:19Z</cp:lastPrinted>
  <dcterms:created xsi:type="dcterms:W3CDTF">2021-11-09T05:01:52Z</dcterms:created>
  <dcterms:modified xsi:type="dcterms:W3CDTF">2024-06-30T04:09:47Z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