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9" r:id="rId12"/>
    <p:sldId id="268" r:id="rId13"/>
    <p:sldId id="267" r:id="rId14"/>
    <p:sldId id="272" r:id="rId15"/>
    <p:sldId id="271" r:id="rId16"/>
    <p:sldId id="265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56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094" userDrawn="1">
          <p15:clr>
            <a:srgbClr val="A4A3A4"/>
          </p15:clr>
        </p15:guide>
        <p15:guide id="4" pos="869" userDrawn="1">
          <p15:clr>
            <a:srgbClr val="A4A3A4"/>
          </p15:clr>
        </p15:guide>
        <p15:guide id="5" pos="93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6B5BD"/>
    <a:srgbClr val="1D1D26"/>
    <a:srgbClr val="121217"/>
    <a:srgbClr val="F7F7F7"/>
    <a:srgbClr val="5F5F68"/>
    <a:srgbClr val="6759CF"/>
    <a:srgbClr val="7C63D6"/>
    <a:srgbClr val="4A44C1"/>
    <a:srgbClr val="3E8FF6"/>
    <a:srgbClr val="5EC9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41"/>
    <p:restoredTop sz="94667"/>
  </p:normalViewPr>
  <p:slideViewPr>
    <p:cSldViewPr snapToGrid="0" snapToObjects="1" showGuides="1">
      <p:cViewPr varScale="1">
        <p:scale>
          <a:sx n="115" d="100"/>
          <a:sy n="115" d="100"/>
        </p:scale>
        <p:origin x="486" y="102"/>
      </p:cViewPr>
      <p:guideLst>
        <p:guide orient="horz" pos="1956"/>
        <p:guide pos="3840"/>
        <p:guide orient="horz" pos="1094"/>
        <p:guide pos="869"/>
        <p:guide pos="93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58B9A6-D904-F749-BBA2-9ADD544A83EE}" type="datetimeFigureOut">
              <a:rPr kumimoji="1" lang="ko-KR" altLang="en-US" smtClean="0"/>
              <a:t>2018-12-03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D669F3-44CE-8243-9717-015BD60D583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62058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212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 smtClean="0"/>
              <a:t>마스터 부제목 스타일 편집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4EA24-9905-784B-8033-5E2FE3296A17}" type="datetimeFigureOut">
              <a:rPr kumimoji="1" lang="ko-KR" altLang="en-US" smtClean="0"/>
              <a:t>2018-12-03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0B5DE-1830-FA49-A399-23CCF3CFC54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4410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4EA24-9905-784B-8033-5E2FE3296A17}" type="datetimeFigureOut">
              <a:rPr kumimoji="1" lang="ko-KR" altLang="en-US" smtClean="0"/>
              <a:t>2018-12-03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0B5DE-1830-FA49-A399-23CCF3CFC54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52604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4EA24-9905-784B-8033-5E2FE3296A17}" type="datetimeFigureOut">
              <a:rPr kumimoji="1" lang="ko-KR" altLang="en-US" smtClean="0"/>
              <a:t>2018-12-03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0B5DE-1830-FA49-A399-23CCF3CFC54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27566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4EA24-9905-784B-8033-5E2FE3296A17}" type="datetimeFigureOut">
              <a:rPr kumimoji="1" lang="ko-KR" altLang="en-US" smtClean="0"/>
              <a:t>2018-12-03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0B5DE-1830-FA49-A399-23CCF3CFC54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66735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4EA24-9905-784B-8033-5E2FE3296A17}" type="datetimeFigureOut">
              <a:rPr kumimoji="1" lang="ko-KR" altLang="en-US" smtClean="0"/>
              <a:t>2018-12-03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0B5DE-1830-FA49-A399-23CCF3CFC54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24155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4EA24-9905-784B-8033-5E2FE3296A17}" type="datetimeFigureOut">
              <a:rPr kumimoji="1" lang="ko-KR" altLang="en-US" smtClean="0"/>
              <a:t>2018-12-03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0B5DE-1830-FA49-A399-23CCF3CFC54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99557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4EA24-9905-784B-8033-5E2FE3296A17}" type="datetimeFigureOut">
              <a:rPr kumimoji="1" lang="ko-KR" altLang="en-US" smtClean="0"/>
              <a:t>2018-12-03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0B5DE-1830-FA49-A399-23CCF3CFC54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82728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4EA24-9905-784B-8033-5E2FE3296A17}" type="datetimeFigureOut">
              <a:rPr kumimoji="1" lang="ko-KR" altLang="en-US" smtClean="0"/>
              <a:t>2018-12-03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0B5DE-1830-FA49-A399-23CCF3CFC54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86881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4EA24-9905-784B-8033-5E2FE3296A17}" type="datetimeFigureOut">
              <a:rPr kumimoji="1" lang="ko-KR" altLang="en-US" smtClean="0"/>
              <a:t>2018-12-03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0B5DE-1830-FA49-A399-23CCF3CFC54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9214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4EA24-9905-784B-8033-5E2FE3296A17}" type="datetimeFigureOut">
              <a:rPr kumimoji="1" lang="ko-KR" altLang="en-US" smtClean="0"/>
              <a:t>2018-12-03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0B5DE-1830-FA49-A399-23CCF3CFC54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62510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4EA24-9905-784B-8033-5E2FE3296A17}" type="datetimeFigureOut">
              <a:rPr kumimoji="1" lang="ko-KR" altLang="en-US" smtClean="0"/>
              <a:t>2018-12-03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0B5DE-1830-FA49-A399-23CCF3CFC54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10442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 dirty="0" smtClean="0"/>
              <a:t>마스터 제목 스타일 편집</a:t>
            </a:r>
            <a:endParaRPr kumimoji="1"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64EA24-9905-784B-8033-5E2FE3296A17}" type="datetimeFigureOut">
              <a:rPr kumimoji="1" lang="ko-KR" altLang="en-US" smtClean="0"/>
              <a:t>2018-12-03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F0B5DE-1830-FA49-A399-23CCF3CFC54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34964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3614" y="4517003"/>
            <a:ext cx="5144765" cy="2893930"/>
          </a:xfrm>
          <a:prstGeom prst="rect">
            <a:avLst/>
          </a:prstGeom>
        </p:spPr>
      </p:pic>
      <p:sp>
        <p:nvSpPr>
          <p:cNvPr id="5" name="텍스트 상자 4"/>
          <p:cNvSpPr txBox="1"/>
          <p:nvPr/>
        </p:nvSpPr>
        <p:spPr>
          <a:xfrm>
            <a:off x="5376099" y="1108765"/>
            <a:ext cx="143981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ko-KR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Noto Sans CJK KR" charset="-127"/>
              </a:rPr>
              <a:t>오픈소스 </a:t>
            </a:r>
            <a:r>
              <a:rPr kumimoji="1" lang="en-US" altLang="ko-KR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Noto Sans CJK KR" charset="-127"/>
              </a:rPr>
              <a:t>SW</a:t>
            </a:r>
            <a:endParaRPr kumimoji="1" lang="ko-KR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  <a:cs typeface="Noto Sans CJK KR" charset="-127"/>
            </a:endParaRPr>
          </a:p>
        </p:txBody>
      </p:sp>
      <p:sp>
        <p:nvSpPr>
          <p:cNvPr id="7" name="텍스트 상자 6"/>
          <p:cNvSpPr txBox="1"/>
          <p:nvPr/>
        </p:nvSpPr>
        <p:spPr>
          <a:xfrm>
            <a:off x="1923528" y="1714569"/>
            <a:ext cx="8344938" cy="2837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kumimoji="1" lang="en-US" altLang="ko-KR" sz="3200" b="1" spc="-80" dirty="0" smtClean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Noto Sans CJK KR" charset="-127"/>
              </a:rPr>
              <a:t>A</a:t>
            </a:r>
            <a:r>
              <a:rPr kumimoji="1" lang="ko-KR" altLang="en-US" sz="3200" b="1" spc="-80" dirty="0" smtClean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Noto Sans CJK KR" charset="-127"/>
              </a:rPr>
              <a:t>조</a:t>
            </a:r>
            <a:endParaRPr kumimoji="1" lang="en-US" altLang="ko-KR" sz="3200" b="1" spc="-80" dirty="0" smtClean="0"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  <a:cs typeface="Noto Sans CJK KR" charset="-127"/>
            </a:endParaRPr>
          </a:p>
          <a:p>
            <a:pPr lvl="0"/>
            <a:endParaRPr lang="en-US" altLang="ko-KR" sz="3200" b="1" dirty="0" smtClean="0">
              <a:solidFill>
                <a:schemeClr val="bg1"/>
              </a:solidFill>
              <a:latin typeface="Apple SD Gothic Neo"/>
            </a:endParaRPr>
          </a:p>
          <a:p>
            <a:pPr lvl="0"/>
            <a:endParaRPr lang="en-US" altLang="ko-KR" sz="3600" b="1" dirty="0" smtClean="0">
              <a:solidFill>
                <a:schemeClr val="bg1"/>
              </a:solidFill>
              <a:latin typeface="Apple SD Gothic Neo"/>
            </a:endParaRPr>
          </a:p>
          <a:p>
            <a:pPr lvl="0" algn="r"/>
            <a:r>
              <a:rPr lang="en-US" altLang="ko-KR" sz="2400" b="1" dirty="0" smtClean="0">
                <a:solidFill>
                  <a:schemeClr val="bg1"/>
                </a:solidFill>
                <a:latin typeface="Apple SD Gothic Neo"/>
              </a:rPr>
              <a:t>20124981 </a:t>
            </a:r>
            <a:r>
              <a:rPr lang="en-US" altLang="ko-KR" sz="2400" b="1" dirty="0" err="1">
                <a:solidFill>
                  <a:schemeClr val="bg1"/>
                </a:solidFill>
                <a:latin typeface="Apple SD Gothic Neo"/>
              </a:rPr>
              <a:t>김경수</a:t>
            </a:r>
            <a:endParaRPr lang="en-US" altLang="ko-KR" sz="2400" b="1" dirty="0">
              <a:solidFill>
                <a:schemeClr val="bg1"/>
              </a:solidFill>
              <a:latin typeface="Apple SD Gothic Neo"/>
            </a:endParaRPr>
          </a:p>
          <a:p>
            <a:pPr lvl="0" algn="r"/>
            <a:r>
              <a:rPr lang="en-US" altLang="ko-KR" sz="2400" b="1" dirty="0">
                <a:solidFill>
                  <a:schemeClr val="bg1"/>
                </a:solidFill>
                <a:latin typeface="Apple SD Gothic Neo"/>
              </a:rPr>
              <a:t>20144787 </a:t>
            </a:r>
            <a:r>
              <a:rPr lang="en-US" altLang="ko-KR" sz="2400" b="1" dirty="0" err="1">
                <a:solidFill>
                  <a:schemeClr val="bg1"/>
                </a:solidFill>
                <a:latin typeface="Apple SD Gothic Neo"/>
              </a:rPr>
              <a:t>정호영</a:t>
            </a:r>
            <a:endParaRPr lang="en-US" altLang="ko-KR" sz="2400" b="1" dirty="0">
              <a:solidFill>
                <a:schemeClr val="bg1"/>
              </a:solidFill>
              <a:latin typeface="Apple SD Gothic Neo"/>
            </a:endParaRPr>
          </a:p>
          <a:p>
            <a:pPr lvl="0" algn="r"/>
            <a:r>
              <a:rPr lang="en-US" altLang="ko-KR" sz="2400" b="1" dirty="0">
                <a:solidFill>
                  <a:schemeClr val="bg1"/>
                </a:solidFill>
                <a:latin typeface="Apple SD Gothic Neo"/>
              </a:rPr>
              <a:t>20174312 </a:t>
            </a:r>
            <a:r>
              <a:rPr lang="en-US" altLang="ko-KR" sz="2400" b="1" dirty="0" err="1" smtClean="0">
                <a:solidFill>
                  <a:schemeClr val="bg1"/>
                </a:solidFill>
                <a:latin typeface="Apple SD Gothic Neo"/>
              </a:rPr>
              <a:t>박진희</a:t>
            </a:r>
            <a:endParaRPr lang="en-US" altLang="ko-KR" sz="2400" b="1" dirty="0">
              <a:solidFill>
                <a:schemeClr val="bg1"/>
              </a:solidFill>
              <a:latin typeface="Apple SD Gothic Neo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3827" y="4517003"/>
            <a:ext cx="5149979" cy="289686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61812" y="4517003"/>
            <a:ext cx="5144765" cy="289393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-3" y="3818238"/>
            <a:ext cx="12192000" cy="3039762"/>
          </a:xfrm>
          <a:prstGeom prst="rect">
            <a:avLst/>
          </a:prstGeom>
          <a:gradFill>
            <a:gsLst>
              <a:gs pos="0">
                <a:srgbClr val="121217"/>
              </a:gs>
              <a:gs pos="100000">
                <a:srgbClr val="121217">
                  <a:alpha val="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7106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43" t="7821" r="4563" b="26663"/>
          <a:stretch/>
        </p:blipFill>
        <p:spPr bwMode="auto">
          <a:xfrm>
            <a:off x="640937" y="931024"/>
            <a:ext cx="6026727" cy="44680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662593" y="1170016"/>
            <a:ext cx="3512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메뉴바와</a:t>
            </a:r>
            <a:r>
              <a:rPr lang="ko-KR" altLang="en-US" dirty="0" smtClean="0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 </a:t>
            </a:r>
            <a:r>
              <a:rPr lang="ko-KR" altLang="en-US" dirty="0" err="1" smtClean="0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리셋버튼</a:t>
            </a:r>
            <a:r>
              <a:rPr lang="ko-KR" altLang="en-US" dirty="0" smtClean="0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 설정 및 배치</a:t>
            </a:r>
            <a:endParaRPr lang="ko-KR" altLang="en-US" dirty="0">
              <a:ln w="12700"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8541" y="1539348"/>
            <a:ext cx="2533650" cy="340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Rounded Rectangle 5"/>
          <p:cNvSpPr/>
          <p:nvPr/>
        </p:nvSpPr>
        <p:spPr>
          <a:xfrm>
            <a:off x="7816187" y="1773457"/>
            <a:ext cx="1385127" cy="1657903"/>
          </a:xfrm>
          <a:prstGeom prst="roundRect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0" rIns="360000"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6660909" y="1945460"/>
            <a:ext cx="1155278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2237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99" t="6546" r="29329" b="59555"/>
          <a:stretch/>
        </p:blipFill>
        <p:spPr bwMode="auto">
          <a:xfrm>
            <a:off x="756458" y="656706"/>
            <a:ext cx="4249881" cy="2905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99" t="41375" r="29677" b="15312"/>
          <a:stretch/>
        </p:blipFill>
        <p:spPr bwMode="auto">
          <a:xfrm>
            <a:off x="6179090" y="536618"/>
            <a:ext cx="4224440" cy="37130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ounded Rectangle 5"/>
          <p:cNvSpPr/>
          <p:nvPr/>
        </p:nvSpPr>
        <p:spPr>
          <a:xfrm>
            <a:off x="756458" y="656706"/>
            <a:ext cx="4249881" cy="2878282"/>
          </a:xfrm>
          <a:prstGeom prst="rect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0" rIns="360000"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230907" y="5188373"/>
            <a:ext cx="1300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버튼 생성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7" name="Rounded Rectangle 5"/>
          <p:cNvSpPr/>
          <p:nvPr/>
        </p:nvSpPr>
        <p:spPr>
          <a:xfrm>
            <a:off x="6137795" y="490451"/>
            <a:ext cx="4249881" cy="3713018"/>
          </a:xfrm>
          <a:prstGeom prst="rect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0" rIns="360000"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861231" y="5068284"/>
            <a:ext cx="2803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버튼 주변에 지뢰 개수를 파악하기 위한 </a:t>
            </a:r>
            <a:r>
              <a:rPr lang="ko-KR" altLang="en-US" b="1" dirty="0" err="1" smtClean="0">
                <a:solidFill>
                  <a:schemeClr val="bg1"/>
                </a:solidFill>
              </a:rPr>
              <a:t>반복문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2852823" y="3562697"/>
            <a:ext cx="0" cy="14859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8276321" y="4203469"/>
            <a:ext cx="0" cy="81864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50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1" t="25778" r="13183" b="54333"/>
          <a:stretch/>
        </p:blipFill>
        <p:spPr bwMode="auto">
          <a:xfrm>
            <a:off x="-1" y="-4762"/>
            <a:ext cx="6675121" cy="1704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288644" y="133759"/>
            <a:ext cx="34307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지뢰가 아닌 버튼을 클릭했으며</a:t>
            </a:r>
            <a:endParaRPr lang="en-US" altLang="ko-KR" dirty="0" smtClean="0">
              <a:ln w="12700">
                <a:solidFill>
                  <a:schemeClr val="bg1"/>
                </a:solidFill>
              </a:ln>
              <a:solidFill>
                <a:schemeClr val="bg1"/>
              </a:solidFill>
            </a:endParaRPr>
          </a:p>
          <a:p>
            <a:r>
              <a:rPr lang="ko-KR" altLang="en-US" dirty="0" smtClean="0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깃발이 꽂혀있지 않은 경우</a:t>
            </a:r>
            <a:endParaRPr lang="en-US" altLang="ko-KR" dirty="0" smtClean="0">
              <a:ln w="12700">
                <a:solidFill>
                  <a:schemeClr val="bg1"/>
                </a:solidFill>
              </a:ln>
              <a:solidFill>
                <a:schemeClr val="bg1"/>
              </a:solidFill>
            </a:endParaRPr>
          </a:p>
          <a:p>
            <a:r>
              <a:rPr lang="en-US" altLang="ko-KR" dirty="0" smtClean="0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Check()</a:t>
            </a:r>
            <a:r>
              <a:rPr lang="ko-KR" altLang="en-US" dirty="0" smtClean="0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를 호출</a:t>
            </a:r>
            <a:endParaRPr lang="ko-KR" altLang="en-US" dirty="0">
              <a:ln w="12700"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56" t="8112" r="35250" b="48666"/>
          <a:stretch/>
        </p:blipFill>
        <p:spPr bwMode="auto">
          <a:xfrm>
            <a:off x="0" y="2171700"/>
            <a:ext cx="4362450" cy="37052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직선 화살표 연결선 4"/>
          <p:cNvCxnSpPr/>
          <p:nvPr/>
        </p:nvCxnSpPr>
        <p:spPr>
          <a:xfrm>
            <a:off x="6675120" y="584961"/>
            <a:ext cx="1613525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>
            <a:stCxn id="5123" idx="3"/>
          </p:cNvCxnSpPr>
          <p:nvPr/>
        </p:nvCxnSpPr>
        <p:spPr>
          <a:xfrm flipV="1">
            <a:off x="4362450" y="4009199"/>
            <a:ext cx="1687820" cy="1511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050270" y="3547534"/>
            <a:ext cx="37208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Check(</a:t>
            </a:r>
            <a:r>
              <a:rPr lang="en-US" altLang="ko-KR" dirty="0" err="1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i</a:t>
            </a:r>
            <a:r>
              <a:rPr lang="en-US" altLang="ko-KR" dirty="0" smtClean="0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, j</a:t>
            </a:r>
            <a:r>
              <a:rPr lang="en-US" altLang="ko-KR" dirty="0" smtClean="0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)</a:t>
            </a:r>
            <a:r>
              <a:rPr lang="ko-KR" altLang="en-US" dirty="0" smtClean="0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에서는</a:t>
            </a:r>
            <a:r>
              <a:rPr lang="en-US" altLang="ko-KR" dirty="0" smtClean="0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/>
            </a:r>
            <a:br>
              <a:rPr lang="en-US" altLang="ko-KR" dirty="0" smtClean="0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</a:rPr>
            </a:br>
            <a:r>
              <a:rPr lang="ko-KR" altLang="en-US" dirty="0" smtClean="0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버튼의 값이 </a:t>
            </a:r>
            <a:r>
              <a:rPr lang="en-US" altLang="ko-KR" dirty="0" smtClean="0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0</a:t>
            </a:r>
            <a:r>
              <a:rPr lang="ko-KR" altLang="en-US" dirty="0" smtClean="0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이면 재귀호출</a:t>
            </a:r>
            <a:endParaRPr lang="en-US" altLang="ko-KR" dirty="0" smtClean="0">
              <a:ln w="12700">
                <a:solidFill>
                  <a:schemeClr val="bg1"/>
                </a:solidFill>
              </a:ln>
              <a:solidFill>
                <a:schemeClr val="bg1"/>
              </a:solidFill>
            </a:endParaRPr>
          </a:p>
          <a:p>
            <a:r>
              <a:rPr lang="en-US" altLang="ko-KR" dirty="0" smtClean="0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0</a:t>
            </a:r>
            <a:r>
              <a:rPr lang="ko-KR" altLang="en-US" dirty="0" smtClean="0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이 아니면 해당 칸의 숫자에 맞는</a:t>
            </a:r>
            <a:endParaRPr lang="en-US" altLang="ko-KR" dirty="0" smtClean="0">
              <a:ln w="12700">
                <a:solidFill>
                  <a:schemeClr val="bg1"/>
                </a:solidFill>
              </a:ln>
              <a:solidFill>
                <a:schemeClr val="bg1"/>
              </a:solidFill>
            </a:endParaRPr>
          </a:p>
          <a:p>
            <a:r>
              <a:rPr lang="ko-KR" altLang="en-US" dirty="0" smtClean="0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이미지를 설정</a:t>
            </a:r>
            <a:endParaRPr lang="ko-KR" altLang="en-US" dirty="0">
              <a:ln w="12700"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3795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48" t="7556" r="3340" b="67000"/>
          <a:stretch/>
        </p:blipFill>
        <p:spPr bwMode="auto">
          <a:xfrm>
            <a:off x="1014153" y="822960"/>
            <a:ext cx="8820150" cy="2181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꺾인 연결선 4"/>
          <p:cNvCxnSpPr/>
          <p:nvPr/>
        </p:nvCxnSpPr>
        <p:spPr>
          <a:xfrm rot="16200000" flipH="1">
            <a:off x="1057016" y="3570921"/>
            <a:ext cx="1609724" cy="476251"/>
          </a:xfrm>
          <a:prstGeom prst="bentConnector3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197023" y="4637194"/>
            <a:ext cx="55226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버튼을 </a:t>
            </a:r>
            <a:r>
              <a:rPr lang="ko-KR" altLang="en-US" dirty="0" err="1" smtClean="0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우클릭했을때</a:t>
            </a:r>
            <a:endParaRPr lang="en-US" altLang="ko-KR" dirty="0">
              <a:ln w="12700">
                <a:solidFill>
                  <a:schemeClr val="bg1"/>
                </a:solidFill>
              </a:ln>
              <a:solidFill>
                <a:schemeClr val="bg1"/>
              </a:solidFill>
            </a:endParaRPr>
          </a:p>
          <a:p>
            <a:r>
              <a:rPr lang="ko-KR" altLang="en-US" dirty="0" smtClean="0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해당 버튼이 깃발이 </a:t>
            </a:r>
            <a:r>
              <a:rPr lang="ko-KR" altLang="en-US" dirty="0" err="1" smtClean="0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안꽂혀있으면</a:t>
            </a:r>
            <a:r>
              <a:rPr lang="ko-KR" altLang="en-US" dirty="0" smtClean="0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 깃발 이미지 설정</a:t>
            </a:r>
            <a:endParaRPr lang="en-US" altLang="ko-KR" dirty="0" smtClean="0">
              <a:ln w="12700">
                <a:solidFill>
                  <a:schemeClr val="bg1"/>
                </a:solidFill>
              </a:ln>
              <a:solidFill>
                <a:schemeClr val="bg1"/>
              </a:solidFill>
            </a:endParaRPr>
          </a:p>
          <a:p>
            <a:r>
              <a:rPr lang="ko-KR" altLang="en-US" dirty="0" smtClean="0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이미 깃발이 꽂혀있으면 깃발이미지 삭제 </a:t>
            </a:r>
            <a:endParaRPr lang="ko-KR" altLang="en-US" dirty="0">
              <a:ln w="12700"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9354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50" t="19222" r="29398" b="38334"/>
          <a:stretch/>
        </p:blipFill>
        <p:spPr bwMode="auto">
          <a:xfrm>
            <a:off x="2344189" y="315885"/>
            <a:ext cx="6667500" cy="363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꺾인 연결선 2"/>
          <p:cNvCxnSpPr/>
          <p:nvPr/>
        </p:nvCxnSpPr>
        <p:spPr>
          <a:xfrm rot="16200000" flipH="1">
            <a:off x="2987127" y="4420631"/>
            <a:ext cx="1438275" cy="476250"/>
          </a:xfrm>
          <a:prstGeom prst="bentConnector3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746134" y="5401178"/>
            <a:ext cx="48301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지뢰를 </a:t>
            </a:r>
            <a:r>
              <a:rPr lang="ko-KR" altLang="en-US" dirty="0" err="1" smtClean="0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클릭했을때</a:t>
            </a:r>
            <a:endParaRPr lang="en-US" altLang="ko-KR" dirty="0" smtClean="0">
              <a:ln w="12700">
                <a:solidFill>
                  <a:schemeClr val="bg1"/>
                </a:solidFill>
              </a:ln>
              <a:solidFill>
                <a:schemeClr val="bg1"/>
              </a:solidFill>
            </a:endParaRPr>
          </a:p>
          <a:p>
            <a:r>
              <a:rPr lang="ko-KR" altLang="en-US" dirty="0" smtClean="0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메시지 창을 띄워주고 모든 지뢰의 위치 표시</a:t>
            </a:r>
            <a:endParaRPr lang="en-US" altLang="ko-KR" dirty="0" smtClean="0">
              <a:ln w="12700">
                <a:solidFill>
                  <a:schemeClr val="bg1"/>
                </a:solidFill>
              </a:ln>
              <a:solidFill>
                <a:schemeClr val="bg1"/>
              </a:solidFill>
            </a:endParaRPr>
          </a:p>
          <a:p>
            <a:r>
              <a:rPr lang="ko-KR" altLang="en-US" dirty="0" smtClean="0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지뢰가 아닌 버튼에 깃발을 표시했을 경우</a:t>
            </a:r>
            <a:endParaRPr lang="en-US" altLang="ko-KR" dirty="0" smtClean="0">
              <a:ln w="12700">
                <a:solidFill>
                  <a:schemeClr val="bg1"/>
                </a:solidFill>
              </a:ln>
              <a:solidFill>
                <a:schemeClr val="bg1"/>
              </a:solidFill>
            </a:endParaRPr>
          </a:p>
          <a:p>
            <a:r>
              <a:rPr lang="en-US" altLang="ko-KR" dirty="0" smtClean="0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X</a:t>
            </a:r>
            <a:r>
              <a:rPr lang="ko-KR" altLang="en-US" dirty="0" smtClean="0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가 표시된 깃발을 표시해줌</a:t>
            </a:r>
            <a:endParaRPr lang="en-US" altLang="ko-KR" dirty="0" smtClean="0">
              <a:ln w="12700"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0252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4415" y="1402207"/>
            <a:ext cx="3645650" cy="438054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550" y="1813450"/>
            <a:ext cx="3117792" cy="34099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1174" y="1672134"/>
            <a:ext cx="3423285" cy="3680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533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75009" y="3000777"/>
            <a:ext cx="646519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감사합니다</a:t>
            </a:r>
            <a:endParaRPr lang="ko-KR" altLang="en-US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75009" y="1541637"/>
            <a:ext cx="85773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https://github.com/JungHoYoung/OSS_A.git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0247" y="2777481"/>
            <a:ext cx="3582091" cy="1601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560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상자 3"/>
          <p:cNvSpPr txBox="1"/>
          <p:nvPr/>
        </p:nvSpPr>
        <p:spPr>
          <a:xfrm>
            <a:off x="619984" y="516656"/>
            <a:ext cx="6326545" cy="6930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ko-KR" altLang="en-US" sz="3600" b="1" spc="-80" dirty="0" smtClean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Noto Sans CJK KR" charset="-127"/>
              </a:rPr>
              <a:t>지뢰찾기</a:t>
            </a:r>
            <a:r>
              <a:rPr kumimoji="1" lang="en-US" altLang="ko-KR" sz="3600" b="1" spc="-80" dirty="0" smtClean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Noto Sans CJK KR" charset="-127"/>
              </a:rPr>
              <a:t>(mine-sweeper)</a:t>
            </a:r>
            <a:endParaRPr kumimoji="1" lang="ko-KR" altLang="en-US" sz="3600" b="1" spc="-80" dirty="0"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  <a:cs typeface="Noto Sans CJK KR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5988" y="3254679"/>
            <a:ext cx="744046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28700" lvl="1" indent="-571500">
              <a:buFont typeface="Wingdings" panose="05000000000000000000" pitchFamily="2" charset="2"/>
              <a:buChar char="l"/>
            </a:pPr>
            <a:r>
              <a:rPr lang="ko-KR" altLang="en-US" sz="4000" dirty="0" smtClean="0">
                <a:solidFill>
                  <a:schemeClr val="bg1"/>
                </a:solidFill>
              </a:rPr>
              <a:t>목표</a:t>
            </a:r>
            <a:endParaRPr lang="en-US" altLang="ko-KR" sz="4000" dirty="0" smtClean="0">
              <a:solidFill>
                <a:schemeClr val="bg1"/>
              </a:solidFill>
            </a:endParaRPr>
          </a:p>
          <a:p>
            <a:pPr marL="1028700" lvl="1" indent="-571500">
              <a:buFont typeface="Wingdings" panose="05000000000000000000" pitchFamily="2" charset="2"/>
              <a:buChar char="l"/>
            </a:pPr>
            <a:r>
              <a:rPr lang="ko-KR" altLang="en-US" sz="4000" dirty="0" smtClean="0">
                <a:solidFill>
                  <a:schemeClr val="bg1"/>
                </a:solidFill>
              </a:rPr>
              <a:t>기본 소스</a:t>
            </a:r>
            <a:r>
              <a:rPr lang="en-US" altLang="ko-KR" sz="4000" dirty="0" smtClean="0">
                <a:solidFill>
                  <a:schemeClr val="bg1"/>
                </a:solidFill>
              </a:rPr>
              <a:t>(</a:t>
            </a:r>
            <a:r>
              <a:rPr lang="ko-KR" altLang="en-US" sz="4000" dirty="0" smtClean="0">
                <a:solidFill>
                  <a:schemeClr val="bg1"/>
                </a:solidFill>
              </a:rPr>
              <a:t>포크한 소스</a:t>
            </a:r>
            <a:r>
              <a:rPr lang="en-US" altLang="ko-KR" sz="4000" dirty="0" smtClean="0">
                <a:solidFill>
                  <a:schemeClr val="bg1"/>
                </a:solidFill>
              </a:rPr>
              <a:t>)</a:t>
            </a:r>
          </a:p>
          <a:p>
            <a:pPr marL="1028700" lvl="1" indent="-571500">
              <a:buFont typeface="Wingdings" panose="05000000000000000000" pitchFamily="2" charset="2"/>
              <a:buChar char="l"/>
            </a:pPr>
            <a:r>
              <a:rPr lang="ko-KR" altLang="en-US" sz="4000" dirty="0" smtClean="0">
                <a:solidFill>
                  <a:schemeClr val="bg1"/>
                </a:solidFill>
              </a:rPr>
              <a:t>바뀐 소스</a:t>
            </a:r>
            <a:r>
              <a:rPr lang="en-US" altLang="ko-KR" sz="4000" dirty="0" smtClean="0">
                <a:solidFill>
                  <a:schemeClr val="bg1"/>
                </a:solidFill>
              </a:rPr>
              <a:t>(</a:t>
            </a:r>
            <a:r>
              <a:rPr lang="ko-KR" altLang="en-US" sz="4000" dirty="0" smtClean="0">
                <a:solidFill>
                  <a:schemeClr val="bg1"/>
                </a:solidFill>
              </a:rPr>
              <a:t>수정한 내용</a:t>
            </a:r>
            <a:r>
              <a:rPr lang="en-US" altLang="ko-KR" sz="4000" dirty="0" smtClean="0">
                <a:solidFill>
                  <a:schemeClr val="bg1"/>
                </a:solidFill>
              </a:rPr>
              <a:t>)</a:t>
            </a:r>
          </a:p>
          <a:p>
            <a:pPr marL="1028700" lvl="1" indent="-571500">
              <a:buFont typeface="Wingdings" panose="05000000000000000000" pitchFamily="2" charset="2"/>
              <a:buChar char="l"/>
            </a:pPr>
            <a:r>
              <a:rPr lang="en-US" altLang="ko-KR" sz="4000" dirty="0" smtClean="0">
                <a:solidFill>
                  <a:schemeClr val="bg1"/>
                </a:solidFill>
              </a:rPr>
              <a:t>GUI</a:t>
            </a:r>
            <a:r>
              <a:rPr lang="ko-KR" altLang="en-US" sz="4000" dirty="0" smtClean="0">
                <a:solidFill>
                  <a:schemeClr val="bg1"/>
                </a:solidFill>
              </a:rPr>
              <a:t>구현</a:t>
            </a:r>
            <a:endParaRPr lang="en-US" altLang="ko-KR" sz="4000" dirty="0" smtClean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51978" y="1636927"/>
            <a:ext cx="11022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</a:rPr>
              <a:t>목차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851770" y="2404997"/>
            <a:ext cx="5949863" cy="12526"/>
          </a:xfrm>
          <a:prstGeom prst="line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51769" y="2569923"/>
            <a:ext cx="5949863" cy="12526"/>
          </a:xfrm>
          <a:prstGeom prst="line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851770" y="2752594"/>
            <a:ext cx="5949863" cy="12526"/>
          </a:xfrm>
          <a:prstGeom prst="line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851770" y="2947269"/>
            <a:ext cx="5949863" cy="12526"/>
          </a:xfrm>
          <a:prstGeom prst="line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768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상자 3"/>
          <p:cNvSpPr txBox="1"/>
          <p:nvPr/>
        </p:nvSpPr>
        <p:spPr>
          <a:xfrm>
            <a:off x="91950" y="419627"/>
            <a:ext cx="63265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28700" lvl="1" indent="-571500">
              <a:buFont typeface="Wingdings" panose="05000000000000000000" pitchFamily="2" charset="2"/>
              <a:buChar char="l"/>
            </a:pPr>
            <a:r>
              <a:rPr lang="ko-KR" altLang="en-US" sz="4000" dirty="0">
                <a:solidFill>
                  <a:schemeClr val="bg1"/>
                </a:solidFill>
              </a:rPr>
              <a:t>목표</a:t>
            </a:r>
            <a:endParaRPr lang="en-US" altLang="ko-KR" sz="4000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983" y="1637118"/>
            <a:ext cx="8781593" cy="4570109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 flipV="1">
            <a:off x="619983" y="1313267"/>
            <a:ext cx="5949863" cy="12526"/>
          </a:xfrm>
          <a:prstGeom prst="line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619984" y="1495938"/>
            <a:ext cx="5949863" cy="12526"/>
          </a:xfrm>
          <a:prstGeom prst="line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8435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11235"/>
            <a:ext cx="659827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28700" lvl="1" indent="-571500">
              <a:buFont typeface="Wingdings" panose="05000000000000000000" pitchFamily="2" charset="2"/>
              <a:buChar char="l"/>
            </a:pPr>
            <a:r>
              <a:rPr lang="ko-KR" altLang="en-US" sz="4000" dirty="0">
                <a:solidFill>
                  <a:schemeClr val="bg1"/>
                </a:solidFill>
              </a:rPr>
              <a:t>기본 소스</a:t>
            </a:r>
            <a:r>
              <a:rPr lang="en-US" altLang="ko-KR" sz="4000" dirty="0">
                <a:solidFill>
                  <a:schemeClr val="bg1"/>
                </a:solidFill>
              </a:rPr>
              <a:t>(</a:t>
            </a:r>
            <a:r>
              <a:rPr lang="ko-KR" altLang="en-US" sz="4000" dirty="0">
                <a:solidFill>
                  <a:schemeClr val="bg1"/>
                </a:solidFill>
              </a:rPr>
              <a:t>포크한 소스</a:t>
            </a:r>
            <a:r>
              <a:rPr lang="en-US" altLang="ko-KR" sz="4000" dirty="0">
                <a:solidFill>
                  <a:schemeClr val="bg1"/>
                </a:solidFill>
              </a:rPr>
              <a:t>)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619984" y="1311138"/>
            <a:ext cx="5949863" cy="12526"/>
          </a:xfrm>
          <a:prstGeom prst="line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619983" y="1476064"/>
            <a:ext cx="5949863" cy="12526"/>
          </a:xfrm>
          <a:prstGeom prst="line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619984" y="1658735"/>
            <a:ext cx="5949863" cy="12526"/>
          </a:xfrm>
          <a:prstGeom prst="line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981" y="4339937"/>
            <a:ext cx="6227627" cy="202222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982" y="1848309"/>
            <a:ext cx="6300231" cy="1944656"/>
          </a:xfrm>
          <a:prstGeom prst="rect">
            <a:avLst/>
          </a:prstGeom>
        </p:spPr>
      </p:pic>
      <p:grpSp>
        <p:nvGrpSpPr>
          <p:cNvPr id="20" name="Group 19"/>
          <p:cNvGrpSpPr/>
          <p:nvPr/>
        </p:nvGrpSpPr>
        <p:grpSpPr>
          <a:xfrm>
            <a:off x="848729" y="2658356"/>
            <a:ext cx="10304376" cy="570316"/>
            <a:chOff x="848729" y="2658356"/>
            <a:chExt cx="10304376" cy="570316"/>
          </a:xfrm>
        </p:grpSpPr>
        <p:grpSp>
          <p:nvGrpSpPr>
            <p:cNvPr id="18" name="Group 17"/>
            <p:cNvGrpSpPr/>
            <p:nvPr/>
          </p:nvGrpSpPr>
          <p:grpSpPr>
            <a:xfrm>
              <a:off x="848729" y="2658356"/>
              <a:ext cx="6873566" cy="352428"/>
              <a:chOff x="848729" y="2658356"/>
              <a:chExt cx="6873566" cy="352428"/>
            </a:xfrm>
          </p:grpSpPr>
          <p:sp>
            <p:nvSpPr>
              <p:cNvPr id="8" name="Rounded Rectangle 7"/>
              <p:cNvSpPr/>
              <p:nvPr/>
            </p:nvSpPr>
            <p:spPr>
              <a:xfrm>
                <a:off x="848729" y="2658356"/>
                <a:ext cx="683795" cy="328433"/>
              </a:xfrm>
              <a:prstGeom prst="roundRect">
                <a:avLst/>
              </a:prstGeom>
              <a:noFill/>
              <a:ln w="57150" cmpd="sng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0" tIns="360000" rIns="360000"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1" name="Elbow Connector 10"/>
              <p:cNvCxnSpPr>
                <a:stCxn id="8" idx="3"/>
              </p:cNvCxnSpPr>
              <p:nvPr/>
            </p:nvCxnSpPr>
            <p:spPr>
              <a:xfrm>
                <a:off x="1532524" y="2822573"/>
                <a:ext cx="6189771" cy="188211"/>
              </a:xfrm>
              <a:prstGeom prst="bentConnector3">
                <a:avLst>
                  <a:gd name="adj1" fmla="val 50000"/>
                </a:avLst>
              </a:prstGeom>
              <a:ln w="412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7765961" y="2859340"/>
              <a:ext cx="33871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 smtClean="0">
                  <a:solidFill>
                    <a:schemeClr val="bg1"/>
                  </a:solidFill>
                </a:rPr>
                <a:t>지뢰찾기의 메인 소스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848729" y="3044006"/>
            <a:ext cx="10386677" cy="554667"/>
            <a:chOff x="848729" y="3044006"/>
            <a:chExt cx="10386677" cy="554667"/>
          </a:xfrm>
        </p:grpSpPr>
        <p:grpSp>
          <p:nvGrpSpPr>
            <p:cNvPr id="19" name="Group 18"/>
            <p:cNvGrpSpPr/>
            <p:nvPr/>
          </p:nvGrpSpPr>
          <p:grpSpPr>
            <a:xfrm>
              <a:off x="848729" y="3044006"/>
              <a:ext cx="7785145" cy="328433"/>
              <a:chOff x="848729" y="3044006"/>
              <a:chExt cx="7785145" cy="328433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848729" y="3044006"/>
                <a:ext cx="1595374" cy="328433"/>
              </a:xfrm>
              <a:prstGeom prst="roundRect">
                <a:avLst/>
              </a:prstGeom>
              <a:noFill/>
              <a:ln w="57150" cmpd="sng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0" tIns="360000" rIns="360000"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4" name="Elbow Connector 13"/>
              <p:cNvCxnSpPr/>
              <p:nvPr/>
            </p:nvCxnSpPr>
            <p:spPr>
              <a:xfrm>
                <a:off x="2444103" y="3168872"/>
                <a:ext cx="6189771" cy="188211"/>
              </a:xfrm>
              <a:prstGeom prst="bentConnector3">
                <a:avLst>
                  <a:gd name="adj1" fmla="val 36476"/>
                </a:avLst>
              </a:prstGeom>
              <a:ln w="412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TextBox 16"/>
            <p:cNvSpPr txBox="1"/>
            <p:nvPr/>
          </p:nvSpPr>
          <p:spPr>
            <a:xfrm>
              <a:off x="8633874" y="3229341"/>
              <a:ext cx="26015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 smtClean="0">
                  <a:solidFill>
                    <a:schemeClr val="bg1"/>
                  </a:solidFill>
                </a:rPr>
                <a:t>지뢰찾기 실행소스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671175" y="4878917"/>
            <a:ext cx="10338306" cy="472889"/>
            <a:chOff x="814799" y="2755783"/>
            <a:chExt cx="10338306" cy="472889"/>
          </a:xfrm>
        </p:grpSpPr>
        <p:grpSp>
          <p:nvGrpSpPr>
            <p:cNvPr id="23" name="Group 22"/>
            <p:cNvGrpSpPr/>
            <p:nvPr/>
          </p:nvGrpSpPr>
          <p:grpSpPr>
            <a:xfrm>
              <a:off x="814799" y="2755783"/>
              <a:ext cx="6865394" cy="328433"/>
              <a:chOff x="814799" y="2755783"/>
              <a:chExt cx="6865394" cy="328433"/>
            </a:xfrm>
          </p:grpSpPr>
          <p:sp>
            <p:nvSpPr>
              <p:cNvPr id="25" name="Rounded Rectangle 24"/>
              <p:cNvSpPr/>
              <p:nvPr/>
            </p:nvSpPr>
            <p:spPr>
              <a:xfrm>
                <a:off x="814799" y="2755783"/>
                <a:ext cx="1638850" cy="328433"/>
              </a:xfrm>
              <a:prstGeom prst="roundRect">
                <a:avLst/>
              </a:prstGeom>
              <a:noFill/>
              <a:ln w="57150" cmpd="sng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0" tIns="360000" rIns="360000"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6" name="Elbow Connector 25"/>
              <p:cNvCxnSpPr/>
              <p:nvPr/>
            </p:nvCxnSpPr>
            <p:spPr>
              <a:xfrm>
                <a:off x="2445477" y="2765234"/>
                <a:ext cx="5234716" cy="188211"/>
              </a:xfrm>
              <a:prstGeom prst="bentConnector3">
                <a:avLst>
                  <a:gd name="adj1" fmla="val 50000"/>
                </a:avLst>
              </a:prstGeom>
              <a:ln w="412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TextBox 23"/>
            <p:cNvSpPr txBox="1"/>
            <p:nvPr/>
          </p:nvSpPr>
          <p:spPr>
            <a:xfrm>
              <a:off x="7765961" y="2859340"/>
              <a:ext cx="33871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 smtClean="0">
                  <a:solidFill>
                    <a:schemeClr val="bg1"/>
                  </a:solidFill>
                </a:rPr>
                <a:t>지뢰 판을 만드는 함수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93705" y="5262762"/>
            <a:ext cx="11010159" cy="749888"/>
            <a:chOff x="814799" y="2755783"/>
            <a:chExt cx="10338306" cy="749888"/>
          </a:xfrm>
        </p:grpSpPr>
        <p:grpSp>
          <p:nvGrpSpPr>
            <p:cNvPr id="29" name="Group 28"/>
            <p:cNvGrpSpPr/>
            <p:nvPr/>
          </p:nvGrpSpPr>
          <p:grpSpPr>
            <a:xfrm>
              <a:off x="814799" y="2755783"/>
              <a:ext cx="6865394" cy="328433"/>
              <a:chOff x="814799" y="2755783"/>
              <a:chExt cx="6865394" cy="328433"/>
            </a:xfrm>
          </p:grpSpPr>
          <p:sp>
            <p:nvSpPr>
              <p:cNvPr id="31" name="Rounded Rectangle 30"/>
              <p:cNvSpPr/>
              <p:nvPr/>
            </p:nvSpPr>
            <p:spPr>
              <a:xfrm>
                <a:off x="814799" y="2755783"/>
                <a:ext cx="1531173" cy="328433"/>
              </a:xfrm>
              <a:prstGeom prst="roundRect">
                <a:avLst/>
              </a:prstGeom>
              <a:noFill/>
              <a:ln w="57150" cmpd="sng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0" tIns="360000" rIns="360000"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2" name="Elbow Connector 31"/>
              <p:cNvCxnSpPr/>
              <p:nvPr/>
            </p:nvCxnSpPr>
            <p:spPr>
              <a:xfrm>
                <a:off x="2345972" y="2765234"/>
                <a:ext cx="5334221" cy="188211"/>
              </a:xfrm>
              <a:prstGeom prst="bentConnector3">
                <a:avLst>
                  <a:gd name="adj1" fmla="val 74484"/>
                </a:avLst>
              </a:prstGeom>
              <a:ln w="412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TextBox 29"/>
            <p:cNvSpPr txBox="1"/>
            <p:nvPr/>
          </p:nvSpPr>
          <p:spPr>
            <a:xfrm>
              <a:off x="7765961" y="2859340"/>
              <a:ext cx="33871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 smtClean="0">
                  <a:solidFill>
                    <a:schemeClr val="bg1"/>
                  </a:solidFill>
                </a:rPr>
                <a:t>지뢰를 랜덤으로 설치하는 함수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619984" y="5606793"/>
            <a:ext cx="11383126" cy="762066"/>
            <a:chOff x="841075" y="2743605"/>
            <a:chExt cx="10312030" cy="762066"/>
          </a:xfrm>
        </p:grpSpPr>
        <p:grpSp>
          <p:nvGrpSpPr>
            <p:cNvPr id="34" name="Group 33"/>
            <p:cNvGrpSpPr/>
            <p:nvPr/>
          </p:nvGrpSpPr>
          <p:grpSpPr>
            <a:xfrm>
              <a:off x="841075" y="2743605"/>
              <a:ext cx="6695017" cy="359775"/>
              <a:chOff x="841075" y="2743605"/>
              <a:chExt cx="6695017" cy="359775"/>
            </a:xfrm>
          </p:grpSpPr>
          <p:sp>
            <p:nvSpPr>
              <p:cNvPr id="36" name="Rounded Rectangle 35"/>
              <p:cNvSpPr/>
              <p:nvPr/>
            </p:nvSpPr>
            <p:spPr>
              <a:xfrm>
                <a:off x="841075" y="2743605"/>
                <a:ext cx="2832074" cy="328433"/>
              </a:xfrm>
              <a:prstGeom prst="roundRect">
                <a:avLst/>
              </a:prstGeom>
              <a:noFill/>
              <a:ln w="57150" cmpd="sng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0" tIns="360000" rIns="360000"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7" name="Elbow Connector 36"/>
              <p:cNvCxnSpPr/>
              <p:nvPr/>
            </p:nvCxnSpPr>
            <p:spPr>
              <a:xfrm>
                <a:off x="3646873" y="2765234"/>
                <a:ext cx="3889219" cy="338146"/>
              </a:xfrm>
              <a:prstGeom prst="bentConnector3">
                <a:avLst>
                  <a:gd name="adj1" fmla="val 9269"/>
                </a:avLst>
              </a:prstGeom>
              <a:ln w="412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TextBox 34"/>
            <p:cNvSpPr txBox="1"/>
            <p:nvPr/>
          </p:nvSpPr>
          <p:spPr>
            <a:xfrm>
              <a:off x="7765961" y="2859340"/>
              <a:ext cx="33871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 smtClean="0">
                  <a:solidFill>
                    <a:schemeClr val="bg1"/>
                  </a:solidFill>
                </a:rPr>
                <a:t>기준을 주변으로 지뢰 탐색 함수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593706" y="5988304"/>
            <a:ext cx="10338306" cy="472889"/>
            <a:chOff x="814799" y="2755783"/>
            <a:chExt cx="10338306" cy="472889"/>
          </a:xfrm>
        </p:grpSpPr>
        <p:grpSp>
          <p:nvGrpSpPr>
            <p:cNvPr id="39" name="Group 38"/>
            <p:cNvGrpSpPr/>
            <p:nvPr/>
          </p:nvGrpSpPr>
          <p:grpSpPr>
            <a:xfrm>
              <a:off x="814799" y="2755783"/>
              <a:ext cx="6865394" cy="328433"/>
              <a:chOff x="814799" y="2755783"/>
              <a:chExt cx="6865394" cy="328433"/>
            </a:xfrm>
          </p:grpSpPr>
          <p:sp>
            <p:nvSpPr>
              <p:cNvPr id="41" name="Rounded Rectangle 40"/>
              <p:cNvSpPr/>
              <p:nvPr/>
            </p:nvSpPr>
            <p:spPr>
              <a:xfrm>
                <a:off x="814799" y="2755783"/>
                <a:ext cx="1638850" cy="328433"/>
              </a:xfrm>
              <a:prstGeom prst="roundRect">
                <a:avLst/>
              </a:prstGeom>
              <a:noFill/>
              <a:ln w="57150" cmpd="sng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0" tIns="360000" rIns="360000"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42" name="Elbow Connector 41"/>
              <p:cNvCxnSpPr/>
              <p:nvPr/>
            </p:nvCxnSpPr>
            <p:spPr>
              <a:xfrm>
                <a:off x="2445477" y="2765234"/>
                <a:ext cx="5234716" cy="188211"/>
              </a:xfrm>
              <a:prstGeom prst="bentConnector3">
                <a:avLst>
                  <a:gd name="adj1" fmla="val 50000"/>
                </a:avLst>
              </a:prstGeom>
              <a:ln w="412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TextBox 39"/>
            <p:cNvSpPr txBox="1"/>
            <p:nvPr/>
          </p:nvSpPr>
          <p:spPr>
            <a:xfrm>
              <a:off x="7765961" y="2859340"/>
              <a:ext cx="33871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 smtClean="0">
                  <a:solidFill>
                    <a:schemeClr val="bg1"/>
                  </a:solidFill>
                </a:rPr>
                <a:t>지뢰 판에 지뢰를 채우는 함수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9727" y="964277"/>
            <a:ext cx="4078597" cy="5576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938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970" y="1554864"/>
            <a:ext cx="2504807" cy="1744922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591151" y="1554864"/>
            <a:ext cx="7767238" cy="533549"/>
            <a:chOff x="848729" y="2658356"/>
            <a:chExt cx="7767238" cy="533549"/>
          </a:xfrm>
        </p:grpSpPr>
        <p:grpSp>
          <p:nvGrpSpPr>
            <p:cNvPr id="4" name="Group 3"/>
            <p:cNvGrpSpPr/>
            <p:nvPr/>
          </p:nvGrpSpPr>
          <p:grpSpPr>
            <a:xfrm>
              <a:off x="848729" y="2658356"/>
              <a:ext cx="4380094" cy="328433"/>
              <a:chOff x="848729" y="2658356"/>
              <a:chExt cx="4380094" cy="328433"/>
            </a:xfrm>
          </p:grpSpPr>
          <p:sp>
            <p:nvSpPr>
              <p:cNvPr id="6" name="Rounded Rectangle 5"/>
              <p:cNvSpPr/>
              <p:nvPr/>
            </p:nvSpPr>
            <p:spPr>
              <a:xfrm>
                <a:off x="848729" y="2658356"/>
                <a:ext cx="683795" cy="328433"/>
              </a:xfrm>
              <a:prstGeom prst="roundRect">
                <a:avLst/>
              </a:prstGeom>
              <a:noFill/>
              <a:ln w="57150" cmpd="sng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0" tIns="360000" rIns="360000"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7" name="Elbow Connector 6"/>
              <p:cNvCxnSpPr>
                <a:stCxn id="6" idx="3"/>
              </p:cNvCxnSpPr>
              <p:nvPr/>
            </p:nvCxnSpPr>
            <p:spPr>
              <a:xfrm>
                <a:off x="1532524" y="2822573"/>
                <a:ext cx="3696299" cy="164216"/>
              </a:xfrm>
              <a:prstGeom prst="bentConnector3">
                <a:avLst>
                  <a:gd name="adj1" fmla="val 50000"/>
                </a:avLst>
              </a:prstGeom>
              <a:ln w="412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" name="TextBox 4"/>
            <p:cNvSpPr txBox="1"/>
            <p:nvPr/>
          </p:nvSpPr>
          <p:spPr>
            <a:xfrm>
              <a:off x="5228823" y="2822573"/>
              <a:ext cx="33871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 smtClean="0">
                  <a:solidFill>
                    <a:schemeClr val="bg1"/>
                  </a:solidFill>
                </a:rPr>
                <a:t>난이도 하</a:t>
              </a:r>
              <a:r>
                <a:rPr lang="en-US" altLang="ko-KR" b="1" dirty="0" smtClean="0">
                  <a:solidFill>
                    <a:schemeClr val="bg1"/>
                  </a:solidFill>
                </a:rPr>
                <a:t>(10X10)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91151" y="2529883"/>
            <a:ext cx="7767238" cy="533549"/>
            <a:chOff x="848729" y="2658356"/>
            <a:chExt cx="7767238" cy="533549"/>
          </a:xfrm>
        </p:grpSpPr>
        <p:grpSp>
          <p:nvGrpSpPr>
            <p:cNvPr id="10" name="Group 9"/>
            <p:cNvGrpSpPr/>
            <p:nvPr/>
          </p:nvGrpSpPr>
          <p:grpSpPr>
            <a:xfrm>
              <a:off x="848729" y="2658356"/>
              <a:ext cx="4380094" cy="328433"/>
              <a:chOff x="848729" y="2658356"/>
              <a:chExt cx="4380094" cy="328433"/>
            </a:xfrm>
          </p:grpSpPr>
          <p:sp>
            <p:nvSpPr>
              <p:cNvPr id="12" name="Rounded Rectangle 11"/>
              <p:cNvSpPr/>
              <p:nvPr/>
            </p:nvSpPr>
            <p:spPr>
              <a:xfrm>
                <a:off x="848729" y="2658356"/>
                <a:ext cx="1662652" cy="328433"/>
              </a:xfrm>
              <a:prstGeom prst="roundRect">
                <a:avLst/>
              </a:prstGeom>
              <a:noFill/>
              <a:ln w="57150" cmpd="sng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0" tIns="360000" rIns="360000"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3" name="Elbow Connector 12"/>
              <p:cNvCxnSpPr/>
              <p:nvPr/>
            </p:nvCxnSpPr>
            <p:spPr>
              <a:xfrm>
                <a:off x="2511381" y="2658356"/>
                <a:ext cx="2717442" cy="328433"/>
              </a:xfrm>
              <a:prstGeom prst="bentConnector3">
                <a:avLst>
                  <a:gd name="adj1" fmla="val 50000"/>
                </a:avLst>
              </a:prstGeom>
              <a:ln w="412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TextBox 10"/>
            <p:cNvSpPr txBox="1"/>
            <p:nvPr/>
          </p:nvSpPr>
          <p:spPr>
            <a:xfrm>
              <a:off x="5228823" y="2822573"/>
              <a:ext cx="33871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 smtClean="0">
                  <a:solidFill>
                    <a:schemeClr val="bg1"/>
                  </a:solidFill>
                </a:rPr>
                <a:t>난이도 중</a:t>
              </a:r>
              <a:r>
                <a:rPr lang="en-US" altLang="ko-KR" b="1" dirty="0" smtClean="0">
                  <a:solidFill>
                    <a:schemeClr val="bg1"/>
                  </a:solidFill>
                </a:rPr>
                <a:t>(20X20)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91151" y="2078442"/>
            <a:ext cx="7767238" cy="533549"/>
            <a:chOff x="848729" y="2658356"/>
            <a:chExt cx="7767238" cy="533549"/>
          </a:xfrm>
        </p:grpSpPr>
        <p:grpSp>
          <p:nvGrpSpPr>
            <p:cNvPr id="16" name="Group 15"/>
            <p:cNvGrpSpPr/>
            <p:nvPr/>
          </p:nvGrpSpPr>
          <p:grpSpPr>
            <a:xfrm>
              <a:off x="848729" y="2658356"/>
              <a:ext cx="4380094" cy="328433"/>
              <a:chOff x="848729" y="2658356"/>
              <a:chExt cx="4380094" cy="328433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848729" y="2658356"/>
                <a:ext cx="2113412" cy="328433"/>
              </a:xfrm>
              <a:prstGeom prst="roundRect">
                <a:avLst/>
              </a:prstGeom>
              <a:noFill/>
              <a:ln w="57150" cmpd="sng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0" tIns="360000" rIns="360000"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9" name="Elbow Connector 18"/>
              <p:cNvCxnSpPr/>
              <p:nvPr/>
            </p:nvCxnSpPr>
            <p:spPr>
              <a:xfrm>
                <a:off x="2962141" y="2668327"/>
                <a:ext cx="2266682" cy="318462"/>
              </a:xfrm>
              <a:prstGeom prst="bentConnector3">
                <a:avLst>
                  <a:gd name="adj1" fmla="val 50000"/>
                </a:avLst>
              </a:prstGeom>
              <a:ln w="412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TextBox 16"/>
            <p:cNvSpPr txBox="1"/>
            <p:nvPr/>
          </p:nvSpPr>
          <p:spPr>
            <a:xfrm>
              <a:off x="5228823" y="2822573"/>
              <a:ext cx="33871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 smtClean="0">
                  <a:solidFill>
                    <a:schemeClr val="bg1"/>
                  </a:solidFill>
                </a:rPr>
                <a:t>난이도 상</a:t>
              </a:r>
              <a:r>
                <a:rPr lang="en-US" altLang="ko-KR" b="1" dirty="0" smtClean="0">
                  <a:solidFill>
                    <a:schemeClr val="bg1"/>
                  </a:solidFill>
                </a:rPr>
                <a:t>(30X30)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970" y="3685410"/>
            <a:ext cx="4295775" cy="180022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1053" y="3713985"/>
            <a:ext cx="4591050" cy="1771650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434089" y="5670301"/>
            <a:ext cx="2628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지뢰 꽂기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121053" y="5621267"/>
            <a:ext cx="2628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지뢰 삭제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 flipV="1">
            <a:off x="495972" y="830194"/>
            <a:ext cx="5949863" cy="12526"/>
          </a:xfrm>
          <a:prstGeom prst="line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495971" y="995120"/>
            <a:ext cx="5949863" cy="12526"/>
          </a:xfrm>
          <a:prstGeom prst="line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495972" y="1177791"/>
            <a:ext cx="5949863" cy="12526"/>
          </a:xfrm>
          <a:prstGeom prst="line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-47223" y="31578"/>
            <a:ext cx="776143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28700" lvl="1" indent="-571500">
              <a:buFont typeface="Wingdings" panose="05000000000000000000" pitchFamily="2" charset="2"/>
              <a:buChar char="l"/>
            </a:pPr>
            <a:r>
              <a:rPr lang="ko-KR" altLang="en-US" sz="4000" dirty="0">
                <a:solidFill>
                  <a:schemeClr val="bg1"/>
                </a:solidFill>
              </a:rPr>
              <a:t>바뀐 소스</a:t>
            </a:r>
            <a:r>
              <a:rPr lang="en-US" altLang="ko-KR" sz="4000" dirty="0">
                <a:solidFill>
                  <a:schemeClr val="bg1"/>
                </a:solidFill>
              </a:rPr>
              <a:t>(</a:t>
            </a:r>
            <a:r>
              <a:rPr lang="ko-KR" altLang="en-US" sz="4000" dirty="0">
                <a:solidFill>
                  <a:schemeClr val="bg1"/>
                </a:solidFill>
              </a:rPr>
              <a:t>수정한 내용</a:t>
            </a:r>
            <a:r>
              <a:rPr lang="en-US" altLang="ko-KR" sz="4000" dirty="0">
                <a:solidFill>
                  <a:schemeClr val="bg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5699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874" y="627912"/>
            <a:ext cx="3657600" cy="52673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6759" y="627912"/>
            <a:ext cx="6252725" cy="4884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686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831" y="365102"/>
            <a:ext cx="7991475" cy="589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530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상자 3"/>
          <p:cNvSpPr txBox="1"/>
          <p:nvPr/>
        </p:nvSpPr>
        <p:spPr>
          <a:xfrm>
            <a:off x="91950" y="154347"/>
            <a:ext cx="63265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28700" lvl="1" indent="-571500">
              <a:buFont typeface="Wingdings" panose="05000000000000000000" pitchFamily="2" charset="2"/>
              <a:buChar char="l"/>
            </a:pPr>
            <a:r>
              <a:rPr lang="en-US" altLang="ko-KR" sz="4000" dirty="0" smtClean="0">
                <a:solidFill>
                  <a:schemeClr val="bg1"/>
                </a:solidFill>
              </a:rPr>
              <a:t>GUI </a:t>
            </a:r>
            <a:r>
              <a:rPr lang="ko-KR" altLang="en-US" sz="4000" dirty="0" smtClean="0">
                <a:solidFill>
                  <a:schemeClr val="bg1"/>
                </a:solidFill>
              </a:rPr>
              <a:t>구</a:t>
            </a:r>
            <a:r>
              <a:rPr lang="ko-KR" altLang="en-US" sz="4000" dirty="0">
                <a:solidFill>
                  <a:schemeClr val="bg1"/>
                </a:solidFill>
              </a:rPr>
              <a:t>현</a:t>
            </a:r>
            <a:endParaRPr lang="en-US" altLang="ko-KR" sz="4000" dirty="0">
              <a:solidFill>
                <a:schemeClr val="bg1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05" t="35664" r="66932" b="10105"/>
          <a:stretch/>
        </p:blipFill>
        <p:spPr bwMode="auto">
          <a:xfrm>
            <a:off x="591151" y="1272333"/>
            <a:ext cx="1620983" cy="537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" name="Group 2"/>
          <p:cNvGrpSpPr/>
          <p:nvPr/>
        </p:nvGrpSpPr>
        <p:grpSpPr>
          <a:xfrm>
            <a:off x="591151" y="1272333"/>
            <a:ext cx="5793257" cy="513099"/>
            <a:chOff x="848729" y="2658356"/>
            <a:chExt cx="5793257" cy="513099"/>
          </a:xfrm>
        </p:grpSpPr>
        <p:grpSp>
          <p:nvGrpSpPr>
            <p:cNvPr id="8" name="Group 3"/>
            <p:cNvGrpSpPr/>
            <p:nvPr/>
          </p:nvGrpSpPr>
          <p:grpSpPr>
            <a:xfrm>
              <a:off x="848729" y="2658356"/>
              <a:ext cx="4380094" cy="328433"/>
              <a:chOff x="848729" y="2658356"/>
              <a:chExt cx="4380094" cy="328433"/>
            </a:xfrm>
          </p:grpSpPr>
          <p:sp>
            <p:nvSpPr>
              <p:cNvPr id="10" name="Rounded Rectangle 5"/>
              <p:cNvSpPr/>
              <p:nvPr/>
            </p:nvSpPr>
            <p:spPr>
              <a:xfrm>
                <a:off x="848729" y="2658356"/>
                <a:ext cx="683795" cy="328433"/>
              </a:xfrm>
              <a:prstGeom prst="roundRect">
                <a:avLst/>
              </a:prstGeom>
              <a:noFill/>
              <a:ln w="57150" cmpd="sng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0" tIns="360000" rIns="360000"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1" name="Elbow Connector 6"/>
              <p:cNvCxnSpPr>
                <a:stCxn id="10" idx="3"/>
              </p:cNvCxnSpPr>
              <p:nvPr/>
            </p:nvCxnSpPr>
            <p:spPr>
              <a:xfrm>
                <a:off x="1532524" y="2822573"/>
                <a:ext cx="3696299" cy="164216"/>
              </a:xfrm>
              <a:prstGeom prst="bentConnector3">
                <a:avLst>
                  <a:gd name="adj1" fmla="val 50000"/>
                </a:avLst>
              </a:prstGeom>
              <a:ln w="412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TextBox 8"/>
            <p:cNvSpPr txBox="1"/>
            <p:nvPr/>
          </p:nvSpPr>
          <p:spPr>
            <a:xfrm>
              <a:off x="5228823" y="2802123"/>
              <a:ext cx="14131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 smtClean="0">
                  <a:solidFill>
                    <a:schemeClr val="bg1"/>
                  </a:solidFill>
                </a:rPr>
                <a:t>메인 프레임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2" name="모서리가 둥근 직사각형 11"/>
          <p:cNvSpPr/>
          <p:nvPr/>
        </p:nvSpPr>
        <p:spPr>
          <a:xfrm>
            <a:off x="589781" y="1620995"/>
            <a:ext cx="1549376" cy="4353778"/>
          </a:xfrm>
          <a:prstGeom prst="roundRect">
            <a:avLst/>
          </a:prstGeom>
          <a:noFill/>
          <a:ln w="57150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5835456" y="4054715"/>
            <a:ext cx="2992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구현에 필요한 이미지 파일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589780" y="6300354"/>
            <a:ext cx="1622353" cy="344079"/>
          </a:xfrm>
          <a:prstGeom prst="roundRect">
            <a:avLst/>
          </a:prstGeom>
          <a:noFill/>
          <a:ln w="57150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Elbow Connector 6"/>
          <p:cNvCxnSpPr/>
          <p:nvPr/>
        </p:nvCxnSpPr>
        <p:spPr>
          <a:xfrm>
            <a:off x="2139157" y="3978367"/>
            <a:ext cx="3696299" cy="164216"/>
          </a:xfrm>
          <a:prstGeom prst="bentConnector3">
            <a:avLst>
              <a:gd name="adj1" fmla="val 50000"/>
            </a:avLst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6"/>
          <p:cNvCxnSpPr/>
          <p:nvPr/>
        </p:nvCxnSpPr>
        <p:spPr>
          <a:xfrm flipV="1">
            <a:off x="2139157" y="4327249"/>
            <a:ext cx="3696299" cy="2138291"/>
          </a:xfrm>
          <a:prstGeom prst="bentConnector3">
            <a:avLst>
              <a:gd name="adj1" fmla="val 50000"/>
            </a:avLst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8884" y="1805882"/>
            <a:ext cx="2533650" cy="340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10378400" y="1436550"/>
            <a:ext cx="766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>
                <a:solidFill>
                  <a:schemeClr val="bg1"/>
                </a:solidFill>
              </a:rPr>
              <a:t>결</a:t>
            </a:r>
            <a:r>
              <a:rPr lang="ko-KR" altLang="en-US" b="1">
                <a:solidFill>
                  <a:schemeClr val="bg1"/>
                </a:solidFill>
              </a:rPr>
              <a:t>과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9299864" y="1436550"/>
            <a:ext cx="2774372" cy="3959844"/>
          </a:xfrm>
          <a:prstGeom prst="roundRect">
            <a:avLst/>
          </a:prstGeom>
          <a:noFill/>
          <a:ln w="57150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화살표 연결선 24"/>
          <p:cNvCxnSpPr/>
          <p:nvPr/>
        </p:nvCxnSpPr>
        <p:spPr>
          <a:xfrm>
            <a:off x="6311671" y="1600766"/>
            <a:ext cx="2821938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589780" y="849707"/>
            <a:ext cx="5949863" cy="12526"/>
          </a:xfrm>
          <a:prstGeom prst="line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589779" y="1014633"/>
            <a:ext cx="5949863" cy="12526"/>
          </a:xfrm>
          <a:prstGeom prst="line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548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66" t="19721" r="48522" b="38216"/>
          <a:stretch/>
        </p:blipFill>
        <p:spPr bwMode="auto">
          <a:xfrm>
            <a:off x="613063" y="281121"/>
            <a:ext cx="4208320" cy="41667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직선 화살표 연결선 2"/>
          <p:cNvCxnSpPr/>
          <p:nvPr/>
        </p:nvCxnSpPr>
        <p:spPr>
          <a:xfrm>
            <a:off x="4904511" y="465787"/>
            <a:ext cx="2821938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853410" y="281121"/>
            <a:ext cx="1965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필요한 변수 선언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13063" y="870748"/>
            <a:ext cx="3283528" cy="843751"/>
          </a:xfrm>
          <a:prstGeom prst="rect">
            <a:avLst/>
          </a:prstGeom>
          <a:noFill/>
          <a:ln w="57150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3896591" y="1292623"/>
            <a:ext cx="3829858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853409" y="1107957"/>
            <a:ext cx="3981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난이도별로 버튼과 배열을 각각 생성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13063" y="2103802"/>
            <a:ext cx="4208320" cy="2344073"/>
          </a:xfrm>
          <a:prstGeom prst="rect">
            <a:avLst/>
          </a:prstGeom>
          <a:noFill/>
          <a:ln w="57150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4821383" y="3297306"/>
            <a:ext cx="3032027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853410" y="3112640"/>
            <a:ext cx="3981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이미지 파일 불러오기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5264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504</TotalTime>
  <Words>174</Words>
  <Application>Microsoft Office PowerPoint</Application>
  <PresentationFormat>와이드스크린</PresentationFormat>
  <Paragraphs>52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4" baseType="lpstr">
      <vt:lpstr>Apple SD Gothic Neo</vt:lpstr>
      <vt:lpstr>Noto Sans CJK KR</vt:lpstr>
      <vt:lpstr>Noto Sans CJK KR Bold</vt:lpstr>
      <vt:lpstr>맑은 고딕</vt:lpstr>
      <vt:lpstr>휴먼편지체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Windows 사용자</cp:lastModifiedBy>
  <cp:revision>71</cp:revision>
  <dcterms:created xsi:type="dcterms:W3CDTF">2018-08-23T05:26:23Z</dcterms:created>
  <dcterms:modified xsi:type="dcterms:W3CDTF">2018-12-03T02:40:32Z</dcterms:modified>
</cp:coreProperties>
</file>