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sldIdLst>
    <p:sldId id="268" r:id="rId3"/>
    <p:sldId id="258" r:id="rId4"/>
    <p:sldId id="259" r:id="rId5"/>
    <p:sldId id="262" r:id="rId6"/>
    <p:sldId id="269" r:id="rId7"/>
    <p:sldId id="263" r:id="rId8"/>
    <p:sldId id="264" r:id="rId9"/>
    <p:sldId id="261" r:id="rId10"/>
    <p:sldId id="270" r:id="rId11"/>
  </p:sldIdLst>
  <p:sldSz cx="12192000" cy="6858000"/>
  <p:notesSz cx="6858000" cy="9144000"/>
  <p:embeddedFontLst>
    <p:embeddedFont>
      <p:font typeface="나눔스퀘어 ExtraBold" pitchFamily="50" charset="-127"/>
      <p:bold r:id="rId12"/>
    </p:embeddedFont>
    <p:embeddedFont>
      <p:font typeface="맑은 고딕" pitchFamily="50" charset="-127"/>
      <p:regular r:id="rId13"/>
      <p:bold r:id="rId14"/>
    </p:embeddedFont>
    <p:embeddedFont>
      <p:font typeface="나눔스퀘어라운드 ExtraBold" pitchFamily="50" charset="-127"/>
      <p:bold r:id="rId15"/>
    </p:embeddedFont>
    <p:embeddedFont>
      <p:font typeface="나눔고딕" pitchFamily="50" charset="-127"/>
      <p:regular r:id="rId16"/>
      <p:bold r:id="rId17"/>
    </p:embeddedFont>
    <p:embeddedFont>
      <p:font typeface="나눔스퀘어 Bold" pitchFamily="50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B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-606" y="-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6857" y="27932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EZEN TOUR</a:t>
            </a:r>
            <a:endParaRPr lang="ko-KR" altLang="en-US" sz="4800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2350" y="3717472"/>
            <a:ext cx="498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latin typeface="나눔스퀘어 ExtraBold" pitchFamily="50" charset="-127"/>
                <a:ea typeface="나눔스퀘어 ExtraBold" pitchFamily="50" charset="-127"/>
              </a:rPr>
              <a:t>유상원 정승아 </a:t>
            </a:r>
            <a:r>
              <a:rPr lang="ko-KR" altLang="en-US" sz="3200" b="1" dirty="0" smtClean="0">
                <a:latin typeface="나눔스퀘어 ExtraBold" pitchFamily="50" charset="-127"/>
                <a:ea typeface="나눔스퀘어 ExtraBold" pitchFamily="50" charset="-127"/>
              </a:rPr>
              <a:t>정정화 천세은</a:t>
            </a:r>
            <a:endParaRPr lang="ko-KR" altLang="en-US" sz="3200" b="1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75" y="2290363"/>
            <a:ext cx="795735" cy="7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5220" y="2110570"/>
            <a:ext cx="0" cy="417576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573299" y="236965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73299" y="3390730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73299" y="4353984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99832" y="2239600"/>
            <a:ext cx="1143002" cy="531657"/>
            <a:chOff x="1654292" y="2384550"/>
            <a:chExt cx="1143002" cy="531657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4590" y="2392987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1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99832" y="3260680"/>
            <a:ext cx="1143002" cy="541955"/>
            <a:chOff x="1654292" y="3405630"/>
            <a:chExt cx="1143002" cy="541955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22051" y="3424365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99832" y="4223934"/>
            <a:ext cx="1143002" cy="530586"/>
            <a:chOff x="1654292" y="4518150"/>
            <a:chExt cx="1143002" cy="530586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4590" y="4525516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86393" y="2260737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주제</a:t>
            </a:r>
            <a:endParaRPr lang="ko-KR" altLang="en-US" sz="24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393" y="3281817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라운드 ExtraBold" pitchFamily="50" charset="-127"/>
                <a:ea typeface="나눔스퀘어라운드 ExtraBold" pitchFamily="50" charset="-127"/>
              </a:rPr>
              <a:t>역할분담</a:t>
            </a:r>
            <a:endParaRPr lang="ko-KR" altLang="en-US" sz="24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86393" y="424507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smtClean="0">
                <a:latin typeface="나눔스퀘어라운드 ExtraBold" pitchFamily="50" charset="-127"/>
                <a:ea typeface="나눔스퀘어라운드 ExtraBold" pitchFamily="50" charset="-127"/>
              </a:rPr>
              <a:t>주요기능</a:t>
            </a:r>
            <a:endParaRPr lang="ko-KR" altLang="en-US" sz="24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6803" y="1007258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73299" y="5331884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099832" y="5201834"/>
            <a:ext cx="1143002" cy="530586"/>
            <a:chOff x="1654292" y="4518150"/>
            <a:chExt cx="1143002" cy="530586"/>
          </a:xfrm>
        </p:grpSpPr>
        <p:sp>
          <p:nvSpPr>
            <p:cNvPr id="26" name="직사각형 25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pc="3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endParaRPr lang="ko-KR" altLang="en-US" sz="2000" b="1" spc="3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24590" y="4525516"/>
              <a:ext cx="4074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4</a:t>
              </a:r>
              <a:endParaRPr lang="ko-KR" altLang="en-US" sz="28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786393" y="5222971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latin typeface="나눔스퀘어라운드 ExtraBold" pitchFamily="50" charset="-127"/>
                <a:ea typeface="나눔스퀘어라운드 ExtraBold" pitchFamily="50" charset="-127"/>
              </a:rPr>
              <a:t>Q &amp; A</a:t>
            </a:r>
            <a:endParaRPr lang="ko-KR" altLang="en-US" sz="2400" spc="3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주제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08960" y="2045851"/>
            <a:ext cx="81401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팀원의 관심도를 바탕으로 채택</a:t>
            </a: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200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기존의 서비스에 다양한 정보 추가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오픈</a:t>
            </a:r>
            <a:r>
              <a:rPr lang="en-US" altLang="ko-KR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API)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32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 smtClean="0">
                <a:latin typeface="나눔스퀘어라운드 ExtraBold" pitchFamily="50" charset="-127"/>
                <a:ea typeface="나눔스퀘어라운드 ExtraBold" pitchFamily="50" charset="-127"/>
              </a:rPr>
              <a:t>해당 지역 홍보</a:t>
            </a:r>
            <a:endParaRPr lang="ko-KR" altLang="en-US" sz="32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220" y="2341096"/>
            <a:ext cx="265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“ 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오픈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API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를 활용한</a:t>
            </a:r>
            <a:r>
              <a:rPr lang="en-US" altLang="ko-KR" sz="24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24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 예약 시스템</a:t>
            </a:r>
            <a:r>
              <a:rPr lang="ko-KR" altLang="en-US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400" dirty="0" smtClean="0">
                <a:latin typeface="나눔스퀘어라운드 ExtraBold" pitchFamily="50" charset="-127"/>
                <a:ea typeface="나눔스퀘어라운드 ExtraBold" pitchFamily="50" charset="-127"/>
              </a:rPr>
              <a:t>“</a:t>
            </a:r>
            <a:endParaRPr lang="ko-KR" altLang="en-US" sz="24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8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역할 분담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1E0B27ED-75E5-41C1-A0B0-45F260389E86}"/>
              </a:ext>
            </a:extLst>
          </p:cNvPr>
          <p:cNvSpPr/>
          <p:nvPr/>
        </p:nvSpPr>
        <p:spPr>
          <a:xfrm>
            <a:off x="5738651" y="1894452"/>
            <a:ext cx="1612541" cy="1625441"/>
          </a:xfrm>
          <a:prstGeom prst="ellipse">
            <a:avLst/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E1D6CAE-E541-4825-A7AB-575EFC3C1418}"/>
              </a:ext>
            </a:extLst>
          </p:cNvPr>
          <p:cNvSpPr txBox="1"/>
          <p:nvPr/>
        </p:nvSpPr>
        <p:spPr>
          <a:xfrm>
            <a:off x="6091912" y="2456437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정승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</a:t>
            </a:r>
          </a:p>
        </p:txBody>
      </p:sp>
      <p:sp>
        <p:nvSpPr>
          <p:cNvPr id="24" name="사각형: 둥근 모서리 14">
            <a:extLst>
              <a:ext uri="{FF2B5EF4-FFF2-40B4-BE49-F238E27FC236}">
                <a16:creationId xmlns:a16="http://schemas.microsoft.com/office/drawing/2014/main" xmlns="" id="{C0AFC984-8F7A-49B0-9556-001D79C1A5F4}"/>
              </a:ext>
            </a:extLst>
          </p:cNvPr>
          <p:cNvSpPr/>
          <p:nvPr/>
        </p:nvSpPr>
        <p:spPr>
          <a:xfrm>
            <a:off x="5694371" y="4185780"/>
            <a:ext cx="1701107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7F0BEED6-A24C-40DF-9390-41676058909A}"/>
              </a:ext>
            </a:extLst>
          </p:cNvPr>
          <p:cNvSpPr/>
          <p:nvPr/>
        </p:nvSpPr>
        <p:spPr>
          <a:xfrm>
            <a:off x="7952787" y="1894452"/>
            <a:ext cx="1612541" cy="1625441"/>
          </a:xfrm>
          <a:prstGeom prst="ellipse">
            <a:avLst/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08744AD-90CF-4267-8031-116CD17EAB1A}"/>
              </a:ext>
            </a:extLst>
          </p:cNvPr>
          <p:cNvSpPr/>
          <p:nvPr/>
        </p:nvSpPr>
        <p:spPr>
          <a:xfrm>
            <a:off x="10166923" y="1894452"/>
            <a:ext cx="1612541" cy="1625441"/>
          </a:xfrm>
          <a:prstGeom prst="ellipse">
            <a:avLst/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E170BF1-1658-459B-BE98-6E4C5B0A734D}"/>
              </a:ext>
            </a:extLst>
          </p:cNvPr>
          <p:cNvGrpSpPr/>
          <p:nvPr/>
        </p:nvGrpSpPr>
        <p:grpSpPr>
          <a:xfrm>
            <a:off x="6444927" y="3627670"/>
            <a:ext cx="199989" cy="330213"/>
            <a:chOff x="3758763" y="4005659"/>
            <a:chExt cx="241987" cy="399557"/>
          </a:xfrm>
        </p:grpSpPr>
        <p:sp>
          <p:nvSpPr>
            <p:cNvPr id="29" name="자유형: 도형 67">
              <a:extLst>
                <a:ext uri="{FF2B5EF4-FFF2-40B4-BE49-F238E27FC236}">
                  <a16:creationId xmlns:a16="http://schemas.microsoft.com/office/drawing/2014/main" xmlns="" id="{E8553B96-1CBD-4536-9C77-536A53402D70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68">
              <a:extLst>
                <a:ext uri="{FF2B5EF4-FFF2-40B4-BE49-F238E27FC236}">
                  <a16:creationId xmlns:a16="http://schemas.microsoft.com/office/drawing/2014/main" xmlns="" id="{1ABD302D-3847-48A8-A2E1-99F50F048A19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자유형: 도형 69">
              <a:extLst>
                <a:ext uri="{FF2B5EF4-FFF2-40B4-BE49-F238E27FC236}">
                  <a16:creationId xmlns:a16="http://schemas.microsoft.com/office/drawing/2014/main" xmlns="" id="{019FCAE8-9BB3-4157-BDBC-230F6D95C127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B0F0EEB-690B-4F37-A14B-5D2F343927E3}"/>
              </a:ext>
            </a:extLst>
          </p:cNvPr>
          <p:cNvGrpSpPr/>
          <p:nvPr/>
        </p:nvGrpSpPr>
        <p:grpSpPr>
          <a:xfrm>
            <a:off x="8659063" y="3627669"/>
            <a:ext cx="199989" cy="330213"/>
            <a:chOff x="5972899" y="4005658"/>
            <a:chExt cx="241987" cy="399557"/>
          </a:xfrm>
        </p:grpSpPr>
        <p:sp>
          <p:nvSpPr>
            <p:cNvPr id="33" name="자유형: 도형 75">
              <a:extLst>
                <a:ext uri="{FF2B5EF4-FFF2-40B4-BE49-F238E27FC236}">
                  <a16:creationId xmlns:a16="http://schemas.microsoft.com/office/drawing/2014/main" xmlns="" id="{34C6A4EF-CD03-4B6B-89FE-AE49BFC02B44}"/>
                </a:ext>
              </a:extLst>
            </p:cNvPr>
            <p:cNvSpPr/>
            <p:nvPr/>
          </p:nvSpPr>
          <p:spPr>
            <a:xfrm rot="19833240" flipH="1">
              <a:off x="5972899" y="4005658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자유형: 도형 76">
              <a:extLst>
                <a:ext uri="{FF2B5EF4-FFF2-40B4-BE49-F238E27FC236}">
                  <a16:creationId xmlns:a16="http://schemas.microsoft.com/office/drawing/2014/main" xmlns="" id="{18D81132-5A98-479E-A914-F801050AB9CA}"/>
                </a:ext>
              </a:extLst>
            </p:cNvPr>
            <p:cNvSpPr/>
            <p:nvPr/>
          </p:nvSpPr>
          <p:spPr>
            <a:xfrm rot="19833240" flipH="1">
              <a:off x="5972899" y="413194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자유형: 도형 78">
              <a:extLst>
                <a:ext uri="{FF2B5EF4-FFF2-40B4-BE49-F238E27FC236}">
                  <a16:creationId xmlns:a16="http://schemas.microsoft.com/office/drawing/2014/main" xmlns="" id="{54613C48-1A67-4B21-A1C8-51D5AD5CBEEA}"/>
                </a:ext>
              </a:extLst>
            </p:cNvPr>
            <p:cNvSpPr/>
            <p:nvPr/>
          </p:nvSpPr>
          <p:spPr>
            <a:xfrm rot="19833240" flipH="1">
              <a:off x="5972899" y="425824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0A396F2E-351F-47BC-A7CD-1B738C24CF07}"/>
              </a:ext>
            </a:extLst>
          </p:cNvPr>
          <p:cNvGrpSpPr/>
          <p:nvPr/>
        </p:nvGrpSpPr>
        <p:grpSpPr>
          <a:xfrm>
            <a:off x="10873199" y="3627668"/>
            <a:ext cx="199989" cy="330213"/>
            <a:chOff x="8187035" y="4005657"/>
            <a:chExt cx="241987" cy="399557"/>
          </a:xfrm>
        </p:grpSpPr>
        <p:sp>
          <p:nvSpPr>
            <p:cNvPr id="37" name="자유형: 도형 80">
              <a:extLst>
                <a:ext uri="{FF2B5EF4-FFF2-40B4-BE49-F238E27FC236}">
                  <a16:creationId xmlns:a16="http://schemas.microsoft.com/office/drawing/2014/main" xmlns="" id="{CC507B69-32C6-4F21-A759-84870FBB9682}"/>
                </a:ext>
              </a:extLst>
            </p:cNvPr>
            <p:cNvSpPr/>
            <p:nvPr/>
          </p:nvSpPr>
          <p:spPr>
            <a:xfrm rot="19833240" flipH="1">
              <a:off x="8187035" y="4005657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자유형: 도형 81">
              <a:extLst>
                <a:ext uri="{FF2B5EF4-FFF2-40B4-BE49-F238E27FC236}">
                  <a16:creationId xmlns:a16="http://schemas.microsoft.com/office/drawing/2014/main" xmlns="" id="{044CFB95-8900-4AD2-9CCE-4F90B3CD252B}"/>
                </a:ext>
              </a:extLst>
            </p:cNvPr>
            <p:cNvSpPr/>
            <p:nvPr/>
          </p:nvSpPr>
          <p:spPr>
            <a:xfrm rot="19833240" flipH="1">
              <a:off x="8187035" y="4131948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자유형: 도형 82">
              <a:extLst>
                <a:ext uri="{FF2B5EF4-FFF2-40B4-BE49-F238E27FC236}">
                  <a16:creationId xmlns:a16="http://schemas.microsoft.com/office/drawing/2014/main" xmlns="" id="{40523B25-D9DA-48C8-9CA2-E4327FDF41A6}"/>
                </a:ext>
              </a:extLst>
            </p:cNvPr>
            <p:cNvSpPr/>
            <p:nvPr/>
          </p:nvSpPr>
          <p:spPr>
            <a:xfrm rot="19833240" flipH="1">
              <a:off x="8187035" y="425823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B590253-7B7B-4B73-9AFC-D31C97CE7590}"/>
              </a:ext>
            </a:extLst>
          </p:cNvPr>
          <p:cNvSpPr txBox="1"/>
          <p:nvPr/>
        </p:nvSpPr>
        <p:spPr>
          <a:xfrm>
            <a:off x="5837839" y="4330673"/>
            <a:ext cx="14141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75687C1-A946-48E6-81D7-2A4827B882B3}"/>
              </a:ext>
            </a:extLst>
          </p:cNvPr>
          <p:cNvSpPr txBox="1"/>
          <p:nvPr/>
        </p:nvSpPr>
        <p:spPr>
          <a:xfrm>
            <a:off x="10310391" y="4363553"/>
            <a:ext cx="141417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구현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D7C2A7A-031D-41F5-83C2-6FD3E3485B46}"/>
              </a:ext>
            </a:extLst>
          </p:cNvPr>
          <p:cNvSpPr txBox="1"/>
          <p:nvPr/>
        </p:nvSpPr>
        <p:spPr>
          <a:xfrm>
            <a:off x="8085070" y="4363553"/>
            <a:ext cx="13484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E1D6CAE-E541-4825-A7AB-575EFC3C1418}"/>
              </a:ext>
            </a:extLst>
          </p:cNvPr>
          <p:cNvSpPr txBox="1"/>
          <p:nvPr/>
        </p:nvSpPr>
        <p:spPr>
          <a:xfrm>
            <a:off x="8306049" y="2456437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정정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E1D6CAE-E541-4825-A7AB-575EFC3C1418}"/>
              </a:ext>
            </a:extLst>
          </p:cNvPr>
          <p:cNvSpPr txBox="1"/>
          <p:nvPr/>
        </p:nvSpPr>
        <p:spPr>
          <a:xfrm>
            <a:off x="10520186" y="2456437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천세은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사각형: 둥근 모서리 14">
            <a:extLst>
              <a:ext uri="{FF2B5EF4-FFF2-40B4-BE49-F238E27FC236}">
                <a16:creationId xmlns:a16="http://schemas.microsoft.com/office/drawing/2014/main" xmlns="" id="{C0AFC984-8F7A-49B0-9556-001D79C1A5F4}"/>
              </a:ext>
            </a:extLst>
          </p:cNvPr>
          <p:cNvSpPr/>
          <p:nvPr/>
        </p:nvSpPr>
        <p:spPr>
          <a:xfrm>
            <a:off x="10167152" y="4218660"/>
            <a:ext cx="1701107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14">
            <a:extLst>
              <a:ext uri="{FF2B5EF4-FFF2-40B4-BE49-F238E27FC236}">
                <a16:creationId xmlns:a16="http://schemas.microsoft.com/office/drawing/2014/main" xmlns="" id="{C0AFC984-8F7A-49B0-9556-001D79C1A5F4}"/>
              </a:ext>
            </a:extLst>
          </p:cNvPr>
          <p:cNvSpPr/>
          <p:nvPr/>
        </p:nvSpPr>
        <p:spPr>
          <a:xfrm>
            <a:off x="7908738" y="4218660"/>
            <a:ext cx="1701107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1E0B27ED-75E5-41C1-A0B0-45F260389E86}"/>
              </a:ext>
            </a:extLst>
          </p:cNvPr>
          <p:cNvSpPr/>
          <p:nvPr/>
        </p:nvSpPr>
        <p:spPr>
          <a:xfrm>
            <a:off x="3706651" y="1894452"/>
            <a:ext cx="1612541" cy="1625441"/>
          </a:xfrm>
          <a:prstGeom prst="ellipse">
            <a:avLst/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E1D6CAE-E541-4825-A7AB-575EFC3C1418}"/>
              </a:ext>
            </a:extLst>
          </p:cNvPr>
          <p:cNvSpPr txBox="1"/>
          <p:nvPr/>
        </p:nvSpPr>
        <p:spPr>
          <a:xfrm>
            <a:off x="4059913" y="2456437"/>
            <a:ext cx="906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유상원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사각형: 둥근 모서리 14">
            <a:extLst>
              <a:ext uri="{FF2B5EF4-FFF2-40B4-BE49-F238E27FC236}">
                <a16:creationId xmlns:a16="http://schemas.microsoft.com/office/drawing/2014/main" xmlns="" id="{C0AFC984-8F7A-49B0-9556-001D79C1A5F4}"/>
              </a:ext>
            </a:extLst>
          </p:cNvPr>
          <p:cNvSpPr/>
          <p:nvPr/>
        </p:nvSpPr>
        <p:spPr>
          <a:xfrm>
            <a:off x="3662371" y="4185780"/>
            <a:ext cx="1701107" cy="61912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2E170BF1-1658-459B-BE98-6E4C5B0A734D}"/>
              </a:ext>
            </a:extLst>
          </p:cNvPr>
          <p:cNvGrpSpPr/>
          <p:nvPr/>
        </p:nvGrpSpPr>
        <p:grpSpPr>
          <a:xfrm>
            <a:off x="4412927" y="3627670"/>
            <a:ext cx="199989" cy="330213"/>
            <a:chOff x="3758763" y="4005659"/>
            <a:chExt cx="241987" cy="399557"/>
          </a:xfrm>
        </p:grpSpPr>
        <p:sp>
          <p:nvSpPr>
            <p:cNvPr id="51" name="자유형: 도형 67">
              <a:extLst>
                <a:ext uri="{FF2B5EF4-FFF2-40B4-BE49-F238E27FC236}">
                  <a16:creationId xmlns:a16="http://schemas.microsoft.com/office/drawing/2014/main" xmlns="" id="{E8553B96-1CBD-4536-9C77-536A53402D70}"/>
                </a:ext>
              </a:extLst>
            </p:cNvPr>
            <p:cNvSpPr/>
            <p:nvPr/>
          </p:nvSpPr>
          <p:spPr>
            <a:xfrm rot="19833240" flipH="1">
              <a:off x="3758763" y="4005659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자유형: 도형 68">
              <a:extLst>
                <a:ext uri="{FF2B5EF4-FFF2-40B4-BE49-F238E27FC236}">
                  <a16:creationId xmlns:a16="http://schemas.microsoft.com/office/drawing/2014/main" xmlns="" id="{1ABD302D-3847-48A8-A2E1-99F50F048A19}"/>
                </a:ext>
              </a:extLst>
            </p:cNvPr>
            <p:cNvSpPr/>
            <p:nvPr/>
          </p:nvSpPr>
          <p:spPr>
            <a:xfrm rot="19833240" flipH="1">
              <a:off x="3758763" y="4131950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69">
              <a:extLst>
                <a:ext uri="{FF2B5EF4-FFF2-40B4-BE49-F238E27FC236}">
                  <a16:creationId xmlns:a16="http://schemas.microsoft.com/office/drawing/2014/main" xmlns="" id="{019FCAE8-9BB3-4157-BDBC-230F6D95C127}"/>
                </a:ext>
              </a:extLst>
            </p:cNvPr>
            <p:cNvSpPr/>
            <p:nvPr/>
          </p:nvSpPr>
          <p:spPr>
            <a:xfrm rot="19833240" flipH="1">
              <a:off x="3758763" y="4258241"/>
              <a:ext cx="241987" cy="146975"/>
            </a:xfrm>
            <a:custGeom>
              <a:avLst/>
              <a:gdLst>
                <a:gd name="connsiteX0" fmla="*/ 274945 w 292805"/>
                <a:gd name="connsiteY0" fmla="*/ 423 h 177839"/>
                <a:gd name="connsiteX1" fmla="*/ 266074 w 292805"/>
                <a:gd name="connsiteY1" fmla="*/ 6962 h 177839"/>
                <a:gd name="connsiteX2" fmla="*/ 180340 w 292805"/>
                <a:gd name="connsiteY2" fmla="*/ 149039 h 177839"/>
                <a:gd name="connsiteX3" fmla="*/ 14400 w 292805"/>
                <a:gd name="connsiteY3" fmla="*/ 149039 h 177839"/>
                <a:gd name="connsiteX4" fmla="*/ 0 w 292805"/>
                <a:gd name="connsiteY4" fmla="*/ 163439 h 177839"/>
                <a:gd name="connsiteX5" fmla="*/ 14400 w 292805"/>
                <a:gd name="connsiteY5" fmla="*/ 177839 h 177839"/>
                <a:gd name="connsiteX6" fmla="*/ 187530 w 292805"/>
                <a:gd name="connsiteY6" fmla="*/ 177839 h 177839"/>
                <a:gd name="connsiteX7" fmla="*/ 191003 w 292805"/>
                <a:gd name="connsiteY7" fmla="*/ 176400 h 177839"/>
                <a:gd name="connsiteX8" fmla="*/ 192412 w 292805"/>
                <a:gd name="connsiteY8" fmla="*/ 176614 h 177839"/>
                <a:gd name="connsiteX9" fmla="*/ 194880 w 292805"/>
                <a:gd name="connsiteY9" fmla="*/ 174795 h 177839"/>
                <a:gd name="connsiteX10" fmla="*/ 197712 w 292805"/>
                <a:gd name="connsiteY10" fmla="*/ 173622 h 177839"/>
                <a:gd name="connsiteX11" fmla="*/ 198257 w 292805"/>
                <a:gd name="connsiteY11" fmla="*/ 172305 h 177839"/>
                <a:gd name="connsiteX12" fmla="*/ 201284 w 292805"/>
                <a:gd name="connsiteY12" fmla="*/ 170075 h 177839"/>
                <a:gd name="connsiteX13" fmla="*/ 290732 w 292805"/>
                <a:gd name="connsiteY13" fmla="*/ 21841 h 177839"/>
                <a:gd name="connsiteX14" fmla="*/ 285843 w 292805"/>
                <a:gd name="connsiteY14" fmla="*/ 2073 h 177839"/>
                <a:gd name="connsiteX15" fmla="*/ 274945 w 292805"/>
                <a:gd name="connsiteY15" fmla="*/ 423 h 17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2805" h="177839">
                  <a:moveTo>
                    <a:pt x="274945" y="423"/>
                  </a:moveTo>
                  <a:cubicBezTo>
                    <a:pt x="271368" y="1308"/>
                    <a:pt x="268128" y="3557"/>
                    <a:pt x="266074" y="6962"/>
                  </a:cubicBezTo>
                  <a:lnTo>
                    <a:pt x="180340" y="149039"/>
                  </a:lnTo>
                  <a:lnTo>
                    <a:pt x="14400" y="149039"/>
                  </a:lnTo>
                  <a:cubicBezTo>
                    <a:pt x="6447" y="149039"/>
                    <a:pt x="0" y="155486"/>
                    <a:pt x="0" y="163439"/>
                  </a:cubicBezTo>
                  <a:cubicBezTo>
                    <a:pt x="0" y="171392"/>
                    <a:pt x="6447" y="177839"/>
                    <a:pt x="14400" y="177839"/>
                  </a:cubicBezTo>
                  <a:lnTo>
                    <a:pt x="187530" y="177839"/>
                  </a:lnTo>
                  <a:lnTo>
                    <a:pt x="191003" y="176400"/>
                  </a:lnTo>
                  <a:lnTo>
                    <a:pt x="192412" y="176614"/>
                  </a:lnTo>
                  <a:lnTo>
                    <a:pt x="194880" y="174795"/>
                  </a:lnTo>
                  <a:lnTo>
                    <a:pt x="197712" y="173622"/>
                  </a:lnTo>
                  <a:lnTo>
                    <a:pt x="198257" y="172305"/>
                  </a:lnTo>
                  <a:lnTo>
                    <a:pt x="201284" y="170075"/>
                  </a:lnTo>
                  <a:lnTo>
                    <a:pt x="290732" y="21841"/>
                  </a:lnTo>
                  <a:cubicBezTo>
                    <a:pt x="294841" y="15032"/>
                    <a:pt x="292652" y="6181"/>
                    <a:pt x="285843" y="2073"/>
                  </a:cubicBezTo>
                  <a:cubicBezTo>
                    <a:pt x="282438" y="18"/>
                    <a:pt x="278523" y="-462"/>
                    <a:pt x="274945" y="423"/>
                  </a:cubicBezTo>
                  <a:close/>
                </a:path>
              </a:pathLst>
            </a:custGeom>
            <a:solidFill>
              <a:srgbClr val="2E4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B590253-7B7B-4B73-9AFC-D31C97CE7590}"/>
              </a:ext>
            </a:extLst>
          </p:cNvPr>
          <p:cNvSpPr txBox="1"/>
          <p:nvPr/>
        </p:nvSpPr>
        <p:spPr>
          <a:xfrm>
            <a:off x="3813854" y="4330673"/>
            <a:ext cx="139814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 기능 구현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9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주요 기능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39237" y="2105704"/>
            <a:ext cx="3246385" cy="248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숙박예약기능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예약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취소</a:t>
            </a:r>
            <a:r>
              <a:rPr lang="en-US" altLang="ko-KR" sz="1600" dirty="0"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및 환불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숙박등록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관리자 승인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고객문의 및 게시판</a:t>
            </a:r>
            <a:endParaRPr lang="en-US" altLang="ko-KR" sz="16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오픈 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API(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지도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축제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박물관</a:t>
            </a:r>
            <a:r>
              <a:rPr lang="en-US" altLang="ko-KR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스퀘어라운드 ExtraBold" pitchFamily="50" charset="-127"/>
                <a:ea typeface="나눔스퀘어라운드 ExtraBold" pitchFamily="50" charset="-127"/>
              </a:rPr>
              <a:t>관리자 매출액 관리</a:t>
            </a:r>
            <a:endParaRPr lang="en-US" altLang="ko-KR" sz="1600" dirty="0" smtClean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6" name="사각형: 둥근 모서리 62">
            <a:extLst>
              <a:ext uri="{FF2B5EF4-FFF2-40B4-BE49-F238E27FC236}">
                <a16:creationId xmlns:a16="http://schemas.microsoft.com/office/drawing/2014/main" xmlns="" id="{9B5037FB-079D-410F-B1A6-AC98DFE53D08}"/>
              </a:ext>
            </a:extLst>
          </p:cNvPr>
          <p:cNvSpPr/>
          <p:nvPr/>
        </p:nvSpPr>
        <p:spPr>
          <a:xfrm>
            <a:off x="4007083" y="1435642"/>
            <a:ext cx="793234" cy="363176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5B0BF47-669C-47E1-A0CE-A125BDBC4B43}"/>
              </a:ext>
            </a:extLst>
          </p:cNvPr>
          <p:cNvSpPr txBox="1"/>
          <p:nvPr/>
        </p:nvSpPr>
        <p:spPr>
          <a:xfrm>
            <a:off x="4032446" y="1435642"/>
            <a:ext cx="74251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3978178" y="1910382"/>
            <a:ext cx="3304324" cy="0"/>
          </a:xfrm>
          <a:prstGeom prst="line">
            <a:avLst/>
          </a:prstGeom>
          <a:ln w="19050" cap="rnd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2FBC4AB-7600-4AF7-8875-6BC91C1E845F}"/>
              </a:ext>
            </a:extLst>
          </p:cNvPr>
          <p:cNvSpPr txBox="1"/>
          <p:nvPr/>
        </p:nvSpPr>
        <p:spPr>
          <a:xfrm>
            <a:off x="5026045" y="1435642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로그인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5447794" y="23993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73E73696-0939-48AC-B21A-8082C9625883}"/>
              </a:ext>
            </a:extLst>
          </p:cNvPr>
          <p:cNvSpPr/>
          <p:nvPr/>
        </p:nvSpPr>
        <p:spPr>
          <a:xfrm>
            <a:off x="3978178" y="2272773"/>
            <a:ext cx="792961" cy="872257"/>
          </a:xfrm>
          <a:prstGeom prst="ellipse">
            <a:avLst/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141913D-09FC-4188-9470-099AF42B1579}"/>
              </a:ext>
            </a:extLst>
          </p:cNvPr>
          <p:cNvSpPr txBox="1"/>
          <p:nvPr/>
        </p:nvSpPr>
        <p:spPr>
          <a:xfrm>
            <a:off x="4049765" y="2429966"/>
            <a:ext cx="675185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관리자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로그인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3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288025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10575" y="2301859"/>
            <a:ext cx="111440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사용자내역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01A75E21-4C69-45AD-BAB5-4EF756460F0B}"/>
              </a:ext>
            </a:extLst>
          </p:cNvPr>
          <p:cNvCxnSpPr/>
          <p:nvPr/>
        </p:nvCxnSpPr>
        <p:spPr>
          <a:xfrm>
            <a:off x="5170764" y="2717365"/>
            <a:ext cx="549077" cy="0"/>
          </a:xfrm>
          <a:prstGeom prst="straightConnector1">
            <a:avLst/>
          </a:prstGeom>
          <a:ln w="15875">
            <a:solidFill>
              <a:srgbClr val="2E40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845396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10572" y="2859230"/>
            <a:ext cx="111440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숙박업내역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8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4019290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03549" y="4033124"/>
            <a:ext cx="92845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예약내역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0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4590790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96523" y="4604624"/>
            <a:ext cx="74251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매출액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50923" y="3300601"/>
            <a:ext cx="96051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승인대기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승인내역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3" name="사각형: 둥근 모서리 62">
            <a:extLst>
              <a:ext uri="{FF2B5EF4-FFF2-40B4-BE49-F238E27FC236}">
                <a16:creationId xmlns:a16="http://schemas.microsoft.com/office/drawing/2014/main" xmlns="" id="{9B5037FB-079D-410F-B1A6-AC98DFE53D08}"/>
              </a:ext>
            </a:extLst>
          </p:cNvPr>
          <p:cNvSpPr/>
          <p:nvPr/>
        </p:nvSpPr>
        <p:spPr>
          <a:xfrm>
            <a:off x="7994883" y="1435642"/>
            <a:ext cx="793234" cy="363176"/>
          </a:xfrm>
          <a:prstGeom prst="roundRect">
            <a:avLst>
              <a:gd name="adj" fmla="val 50000"/>
            </a:avLst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45B0BF47-669C-47E1-A0CE-A125BDBC4B43}"/>
              </a:ext>
            </a:extLst>
          </p:cNvPr>
          <p:cNvSpPr txBox="1"/>
          <p:nvPr/>
        </p:nvSpPr>
        <p:spPr>
          <a:xfrm>
            <a:off x="8020244" y="1435642"/>
            <a:ext cx="74251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숙박업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7965978" y="1910382"/>
            <a:ext cx="3304324" cy="0"/>
          </a:xfrm>
          <a:prstGeom prst="line">
            <a:avLst/>
          </a:prstGeom>
          <a:ln w="19050" cap="rnd">
            <a:solidFill>
              <a:srgbClr val="0B5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22FBC4AB-7600-4AF7-8875-6BC91C1E845F}"/>
              </a:ext>
            </a:extLst>
          </p:cNvPr>
          <p:cNvSpPr txBox="1"/>
          <p:nvPr/>
        </p:nvSpPr>
        <p:spPr>
          <a:xfrm>
            <a:off x="9013845" y="1435642"/>
            <a:ext cx="15023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업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로그인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9435594" y="23993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73E73696-0939-48AC-B21A-8082C9625883}"/>
              </a:ext>
            </a:extLst>
          </p:cNvPr>
          <p:cNvSpPr/>
          <p:nvPr/>
        </p:nvSpPr>
        <p:spPr>
          <a:xfrm>
            <a:off x="7965978" y="2272773"/>
            <a:ext cx="792961" cy="872257"/>
          </a:xfrm>
          <a:prstGeom prst="ellipse">
            <a:avLst/>
          </a:prstGeom>
          <a:noFill/>
          <a:ln w="1270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141913D-09FC-4188-9470-099AF42B1579}"/>
              </a:ext>
            </a:extLst>
          </p:cNvPr>
          <p:cNvSpPr txBox="1"/>
          <p:nvPr/>
        </p:nvSpPr>
        <p:spPr>
          <a:xfrm>
            <a:off x="8037566" y="2429966"/>
            <a:ext cx="675185" cy="59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숙박업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로그인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0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10037017" y="2300725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10191349" y="2314559"/>
            <a:ext cx="928459" cy="3707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숙박등록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01A75E21-4C69-45AD-BAB5-4EF756460F0B}"/>
              </a:ext>
            </a:extLst>
          </p:cNvPr>
          <p:cNvCxnSpPr/>
          <p:nvPr/>
        </p:nvCxnSpPr>
        <p:spPr>
          <a:xfrm>
            <a:off x="9158564" y="2717365"/>
            <a:ext cx="549077" cy="0"/>
          </a:xfrm>
          <a:prstGeom prst="straightConnector1">
            <a:avLst/>
          </a:prstGeom>
          <a:ln w="15875">
            <a:solidFill>
              <a:srgbClr val="0B55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10037017" y="2858096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10191345" y="2871930"/>
            <a:ext cx="928459" cy="3707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역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10162886" y="3313301"/>
            <a:ext cx="1213794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예약내역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취소 및 환불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EAF6B30-E656-4EE0-B7F9-387ED89A9971}"/>
              </a:ext>
            </a:extLst>
          </p:cNvPr>
          <p:cNvSpPr/>
          <p:nvPr/>
        </p:nvSpPr>
        <p:spPr>
          <a:xfrm>
            <a:off x="9949901" y="5571664"/>
            <a:ext cx="2853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 시 수익 분배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10%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숙박업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90%</a:t>
            </a:r>
          </a:p>
        </p:txBody>
      </p:sp>
    </p:spTree>
    <p:extLst>
      <p:ext uri="{BB962C8B-B14F-4D97-AF65-F5344CB8AC3E}">
        <p14:creationId xmlns:p14="http://schemas.microsoft.com/office/powerpoint/2010/main" val="22438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주요 기능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2">
            <a:extLst>
              <a:ext uri="{FF2B5EF4-FFF2-40B4-BE49-F238E27FC236}">
                <a16:creationId xmlns:a16="http://schemas.microsoft.com/office/drawing/2014/main" xmlns="" id="{9B5037FB-079D-410F-B1A6-AC98DFE53D08}"/>
              </a:ext>
            </a:extLst>
          </p:cNvPr>
          <p:cNvSpPr/>
          <p:nvPr/>
        </p:nvSpPr>
        <p:spPr>
          <a:xfrm>
            <a:off x="4007083" y="1435642"/>
            <a:ext cx="793234" cy="363176"/>
          </a:xfrm>
          <a:prstGeom prst="roundRect">
            <a:avLst>
              <a:gd name="adj" fmla="val 50000"/>
            </a:avLst>
          </a:prstGeom>
          <a:solidFill>
            <a:srgbClr val="2E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5B0BF47-669C-47E1-A0CE-A125BDBC4B43}"/>
              </a:ext>
            </a:extLst>
          </p:cNvPr>
          <p:cNvSpPr txBox="1"/>
          <p:nvPr/>
        </p:nvSpPr>
        <p:spPr>
          <a:xfrm>
            <a:off x="4032445" y="1435642"/>
            <a:ext cx="74251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81C3B1F7-ECB1-4AA1-AD89-08CDBFDC979B}"/>
              </a:ext>
            </a:extLst>
          </p:cNvPr>
          <p:cNvCxnSpPr>
            <a:cxnSpLocks/>
          </p:cNvCxnSpPr>
          <p:nvPr/>
        </p:nvCxnSpPr>
        <p:spPr>
          <a:xfrm>
            <a:off x="3978178" y="1910382"/>
            <a:ext cx="3304324" cy="0"/>
          </a:xfrm>
          <a:prstGeom prst="line">
            <a:avLst/>
          </a:prstGeom>
          <a:ln w="19050" cap="rnd">
            <a:solidFill>
              <a:srgbClr val="2E4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2FBC4AB-7600-4AF7-8875-6BC91C1E845F}"/>
              </a:ext>
            </a:extLst>
          </p:cNvPr>
          <p:cNvSpPr txBox="1"/>
          <p:nvPr/>
        </p:nvSpPr>
        <p:spPr>
          <a:xfrm>
            <a:off x="5026045" y="1435642"/>
            <a:ext cx="15023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 로그인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0C72071F-895C-4609-A4D9-DD306CB5414C}"/>
              </a:ext>
            </a:extLst>
          </p:cNvPr>
          <p:cNvCxnSpPr>
            <a:cxnSpLocks/>
          </p:cNvCxnSpPr>
          <p:nvPr/>
        </p:nvCxnSpPr>
        <p:spPr>
          <a:xfrm>
            <a:off x="5447794" y="2399397"/>
            <a:ext cx="0" cy="2622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73E73696-0939-48AC-B21A-8082C9625883}"/>
              </a:ext>
            </a:extLst>
          </p:cNvPr>
          <p:cNvSpPr/>
          <p:nvPr/>
        </p:nvSpPr>
        <p:spPr>
          <a:xfrm>
            <a:off x="3990878" y="2272773"/>
            <a:ext cx="792961" cy="872257"/>
          </a:xfrm>
          <a:prstGeom prst="ellipse">
            <a:avLst/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141913D-09FC-4188-9470-099AF42B1579}"/>
              </a:ext>
            </a:extLst>
          </p:cNvPr>
          <p:cNvSpPr txBox="1"/>
          <p:nvPr/>
        </p:nvSpPr>
        <p:spPr>
          <a:xfrm>
            <a:off x="4049766" y="2429966"/>
            <a:ext cx="675185" cy="59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사용자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로그인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3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288025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77898" y="2301859"/>
            <a:ext cx="979756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축제 정보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01A75E21-4C69-45AD-BAB5-4EF756460F0B}"/>
              </a:ext>
            </a:extLst>
          </p:cNvPr>
          <p:cNvCxnSpPr/>
          <p:nvPr/>
        </p:nvCxnSpPr>
        <p:spPr>
          <a:xfrm>
            <a:off x="5170764" y="2717365"/>
            <a:ext cx="549077" cy="0"/>
          </a:xfrm>
          <a:prstGeom prst="straightConnector1">
            <a:avLst/>
          </a:prstGeom>
          <a:ln w="15875">
            <a:solidFill>
              <a:srgbClr val="2E40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2845396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77896" y="2859230"/>
            <a:ext cx="979755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관광 정보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8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3409690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03547" y="3423524"/>
            <a:ext cx="928459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숙박정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보</a:t>
            </a:r>
          </a:p>
        </p:txBody>
      </p:sp>
      <p:sp>
        <p:nvSpPr>
          <p:cNvPr id="80" name="사각형: 둥근 모서리 90">
            <a:extLst>
              <a:ext uri="{FF2B5EF4-FFF2-40B4-BE49-F238E27FC236}">
                <a16:creationId xmlns:a16="http://schemas.microsoft.com/office/drawing/2014/main" xmlns="" id="{F765C67E-2EDD-47AA-B6ED-976036868DCD}"/>
              </a:ext>
            </a:extLst>
          </p:cNvPr>
          <p:cNvSpPr/>
          <p:nvPr/>
        </p:nvSpPr>
        <p:spPr>
          <a:xfrm>
            <a:off x="6049217" y="4182548"/>
            <a:ext cx="1233285" cy="39397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2E4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184248" y="4196382"/>
            <a:ext cx="96706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MyPage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58423" y="3816362"/>
            <a:ext cx="152958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날짜확인 → 예약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98974F4E-75A5-4764-B61D-2ED8E1B69C62}"/>
              </a:ext>
            </a:extLst>
          </p:cNvPr>
          <p:cNvSpPr txBox="1"/>
          <p:nvPr/>
        </p:nvSpPr>
        <p:spPr>
          <a:xfrm>
            <a:off x="6258423" y="4579825"/>
            <a:ext cx="1901483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예약내역 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→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취소신</a:t>
            </a: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청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취소내역</a:t>
            </a:r>
            <a:endParaRPr lang="en-US" altLang="ko-KR" sz="1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-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E405A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장바구니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E405A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EAF6B30-E656-4EE0-B7F9-387ED89A9971}"/>
              </a:ext>
            </a:extLst>
          </p:cNvPr>
          <p:cNvSpPr/>
          <p:nvPr/>
        </p:nvSpPr>
        <p:spPr>
          <a:xfrm>
            <a:off x="9630542" y="5263971"/>
            <a:ext cx="2853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 규정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7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일전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100%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환불</a:t>
            </a:r>
            <a:endParaRPr lang="en-US" altLang="ko-KR" sz="1200" b="1" dirty="0" smtClean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~     : 50%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하루 전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당일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환불 </a:t>
            </a:r>
            <a:r>
              <a:rPr lang="en-US" altLang="ko-KR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</a:p>
        </p:txBody>
      </p:sp>
    </p:spTree>
    <p:extLst>
      <p:ext uri="{BB962C8B-B14F-4D97-AF65-F5344CB8AC3E}">
        <p14:creationId xmlns:p14="http://schemas.microsoft.com/office/powerpoint/2010/main" val="2488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 err="1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간트</a:t>
            </a:r>
            <a:r>
              <a:rPr lang="ko-KR" altLang="en-US" sz="3600" b="1" spc="300" dirty="0" smtClean="0">
                <a:solidFill>
                  <a:srgbClr val="0B55B5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차트</a:t>
            </a:r>
            <a:endParaRPr lang="ko-KR" altLang="en-US" sz="3600" b="1" spc="300" dirty="0">
              <a:solidFill>
                <a:srgbClr val="0B55B5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 1"/>
          <p:cNvSpPr/>
          <p:nvPr/>
        </p:nvSpPr>
        <p:spPr>
          <a:xfrm>
            <a:off x="15992475" y="7154863"/>
            <a:ext cx="1000125" cy="704850"/>
          </a:xfrm>
          <a:prstGeom prst="rect">
            <a:avLst/>
          </a:prstGeom>
          <a:solidFill>
            <a:srgbClr val="B2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rIns="0" rtlCol="0" anchor="ctr" anchorCtr="1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>
                <a:solidFill>
                  <a:srgbClr val="000000"/>
                </a:solidFill>
              </a:rPr>
              <a:t>0%</a:t>
            </a:r>
          </a:p>
        </p:txBody>
      </p:sp>
      <p:sp>
        <p:nvSpPr>
          <p:cNvPr id="12" name="diamond 1"/>
          <p:cNvSpPr/>
          <p:nvPr/>
        </p:nvSpPr>
        <p:spPr>
          <a:xfrm>
            <a:off x="15806738" y="6926263"/>
            <a:ext cx="1000125" cy="704850"/>
          </a:xfrm>
          <a:prstGeom prst="diamond">
            <a:avLst/>
          </a:prstGeom>
          <a:solidFill>
            <a:srgbClr val="0B790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344000" rIns="0" rtlCol="0" anchor="ctr" anchorCtr="1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>
                <a:solidFill>
                  <a:srgbClr val="000000"/>
                </a:solidFill>
              </a:rPr>
              <a:t>2019년 8월 8일 (목)</a:t>
            </a:r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" y="2132231"/>
            <a:ext cx="11693500" cy="364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9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3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206</Words>
  <Application>Microsoft Office PowerPoint</Application>
  <PresentationFormat>사용자 지정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Arial</vt:lpstr>
      <vt:lpstr>나눔스퀘어 ExtraBold</vt:lpstr>
      <vt:lpstr>맑은 고딕</vt:lpstr>
      <vt:lpstr>나눔스퀘어라운드 ExtraBold</vt:lpstr>
      <vt:lpstr>Wingdings</vt:lpstr>
      <vt:lpstr>나눔고딕</vt:lpstr>
      <vt:lpstr>나눔스퀘어 Bold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714-</cp:lastModifiedBy>
  <cp:revision>18</cp:revision>
  <dcterms:created xsi:type="dcterms:W3CDTF">2017-05-22T03:50:00Z</dcterms:created>
  <dcterms:modified xsi:type="dcterms:W3CDTF">2019-07-03T05:18:46Z</dcterms:modified>
</cp:coreProperties>
</file>