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0" r:id="rId6"/>
    <p:sldId id="264" r:id="rId7"/>
    <p:sldId id="278" r:id="rId8"/>
    <p:sldId id="279" r:id="rId9"/>
    <p:sldId id="265" r:id="rId10"/>
    <p:sldId id="261" r:id="rId11"/>
    <p:sldId id="262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210 옴니고딕 040" pitchFamily="18" charset="-127"/>
      <p:regular r:id="rId24"/>
    </p:embeddedFont>
    <p:embeddedFont>
      <p:font typeface="Lato" charset="0"/>
      <p:regular r:id="rId25"/>
      <p:bold r:id="rId26"/>
      <p:italic r:id="rId27"/>
      <p:boldItalic r:id="rId28"/>
    </p:embeddedFont>
    <p:embeddedFont>
      <p:font typeface="Playfair Display" charset="0"/>
      <p:regular r:id="rId29"/>
      <p:bold r:id="rId30"/>
      <p:italic r:id="rId31"/>
      <p:boldItalic r:id="rId32"/>
    </p:embeddedFont>
    <p:embeddedFont>
      <p:font typeface="맑은 고딕" pitchFamily="50" charset="-127"/>
      <p:regular r:id="rId33"/>
      <p:bold r:id="rId34"/>
    </p:embeddedFont>
    <p:embeddedFont>
      <p:font typeface="210 옴니고딕 020" pitchFamily="18" charset="-127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49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2836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682f20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1682f20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5d31e9b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5d31e9b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682f2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682f2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682f20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682f20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682f20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682f20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682f20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682f20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682f20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682f20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682f20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682f20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682f20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682f20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682f20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682f20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0847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210 옴니고딕 040" pitchFamily="18" charset="-127"/>
                <a:ea typeface="210 옴니고딕 040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881744"/>
            <a:ext cx="8520600" cy="3687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210 옴니고딕 020" pitchFamily="18" charset="-127"/>
                <a:ea typeface="210 옴니고딕 020" pitchFamily="18" charset="-12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0847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01338"/>
            <a:ext cx="8520600" cy="366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210 옴니고딕 040" pitchFamily="18" charset="-127"/>
          <a:ea typeface="210 옴니고딕 040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00recip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0" dirty="0">
                <a:latin typeface="210 옴니고딕 040" pitchFamily="18" charset="-127"/>
                <a:ea typeface="210 옴니고딕 040" pitchFamily="18" charset="-127"/>
              </a:rPr>
              <a:t>오늘 뭐 </a:t>
            </a:r>
            <a:r>
              <a:rPr lang="ko-KR" altLang="en-US" b="0" dirty="0" smtClean="0">
                <a:latin typeface="210 옴니고딕 040" pitchFamily="18" charset="-127"/>
                <a:ea typeface="210 옴니고딕 040" pitchFamily="18" charset="-127"/>
              </a:rPr>
              <a:t>해</a:t>
            </a:r>
            <a:r>
              <a:rPr lang="ko" b="0" dirty="0" smtClean="0">
                <a:latin typeface="210 옴니고딕 040" pitchFamily="18" charset="-127"/>
                <a:ea typeface="210 옴니고딕 040" pitchFamily="18" charset="-127"/>
              </a:rPr>
              <a:t>먹지</a:t>
            </a:r>
            <a:r>
              <a:rPr lang="ko" b="0" dirty="0">
                <a:latin typeface="210 옴니고딕 040" pitchFamily="18" charset="-127"/>
                <a:ea typeface="210 옴니고딕 040" pitchFamily="18" charset="-127"/>
              </a:rPr>
              <a:t>?</a:t>
            </a:r>
            <a:endParaRPr b="0" dirty="0">
              <a:latin typeface="210 옴니고딕 040" pitchFamily="18" charset="-127"/>
              <a:ea typeface="210 옴니고딕 040" pitchFamily="18" charset="-127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0" dirty="0">
                <a:solidFill>
                  <a:srgbClr val="EFEFEF"/>
                </a:solidFill>
                <a:latin typeface="210 옴니고딕 020" pitchFamily="18" charset="-127"/>
                <a:ea typeface="210 옴니고딕 020" pitchFamily="18" charset="-127"/>
              </a:rPr>
              <a:t>“</a:t>
            </a:r>
            <a:r>
              <a:rPr lang="ko" b="0" dirty="0" smtClean="0">
                <a:solidFill>
                  <a:srgbClr val="EFEFEF"/>
                </a:solidFill>
                <a:latin typeface="210 옴니고딕 020" pitchFamily="18" charset="-127"/>
                <a:ea typeface="210 옴니고딕 020" pitchFamily="18" charset="-127"/>
              </a:rPr>
              <a:t>레</a:t>
            </a:r>
            <a:r>
              <a:rPr lang="ko-KR" altLang="en-US" b="0" dirty="0" smtClean="0">
                <a:solidFill>
                  <a:srgbClr val="EFEFEF"/>
                </a:solidFill>
                <a:latin typeface="210 옴니고딕 020" pitchFamily="18" charset="-127"/>
                <a:ea typeface="210 옴니고딕 020" pitchFamily="18" charset="-127"/>
              </a:rPr>
              <a:t>시</a:t>
            </a:r>
            <a:r>
              <a:rPr lang="ko" b="0" dirty="0" smtClean="0">
                <a:solidFill>
                  <a:srgbClr val="EFEFEF"/>
                </a:solidFill>
                <a:latin typeface="210 옴니고딕 020" pitchFamily="18" charset="-127"/>
                <a:ea typeface="210 옴니고딕 020" pitchFamily="18" charset="-127"/>
              </a:rPr>
              <a:t>피 </a:t>
            </a:r>
            <a:r>
              <a:rPr lang="ko" b="0" dirty="0">
                <a:solidFill>
                  <a:srgbClr val="EFEFEF"/>
                </a:solidFill>
                <a:latin typeface="210 옴니고딕 020" pitchFamily="18" charset="-127"/>
                <a:ea typeface="210 옴니고딕 020" pitchFamily="18" charset="-127"/>
              </a:rPr>
              <a:t>큐레이팅 서비스"</a:t>
            </a:r>
            <a:endParaRPr b="0" dirty="0">
              <a:solidFill>
                <a:srgbClr val="EFEFEF"/>
              </a:solidFill>
              <a:highlight>
                <a:srgbClr val="666666"/>
              </a:highlight>
              <a:latin typeface="210 옴니고딕 020" pitchFamily="18" charset="-127"/>
              <a:ea typeface="210 옴니고딕 0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91802"/>
              </p:ext>
            </p:extLst>
          </p:nvPr>
        </p:nvGraphicFramePr>
        <p:xfrm>
          <a:off x="1944146" y="1392994"/>
          <a:ext cx="5868000" cy="2896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4000"/>
                <a:gridCol w="26640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210 옴니고딕 020" pitchFamily="18" charset="-127"/>
                        <a:ea typeface="210 옴니고딕 020" pitchFamily="18" charset="-127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  <a:endParaRPr lang="ko-KR" sz="1100" dirty="0">
                        <a:effectLst/>
                        <a:latin typeface="210 옴니고딕 020" pitchFamily="18" charset="-127"/>
                        <a:ea typeface="210 옴니고딕 020" pitchFamily="18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0" dirty="0" smtClean="0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회원가입</a:t>
                      </a:r>
                      <a:endParaRPr lang="ko-KR" sz="1800" b="0" dirty="0">
                        <a:effectLst/>
                        <a:latin typeface="210 옴니고딕 040" pitchFamily="18" charset="-127"/>
                        <a:ea typeface="210 옴니고딕 040" pitchFamily="18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회원가입 폼에 입력되는 데이터는 데이터베이스에 저장됨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ID/password는 유일성 지켜 기입되도록 구현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password는 암호화하여 관리</a:t>
                      </a:r>
                    </a:p>
                  </a:txBody>
                  <a:tcPr marL="63500" marR="63500" marT="63500" marB="63500">
                    <a:noFill/>
                  </a:tcPr>
                </a:tc>
              </a:tr>
            </a:tbl>
          </a:graphicData>
        </a:graphic>
      </p:graphicFrame>
      <p:pic>
        <p:nvPicPr>
          <p:cNvPr id="4097" name="imag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47" y="1392995"/>
            <a:ext cx="3001963" cy="34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879762"/>
            <a:ext cx="292419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화면 설계 및 주요 기능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60740"/>
              </p:ext>
            </p:extLst>
          </p:nvPr>
        </p:nvGraphicFramePr>
        <p:xfrm>
          <a:off x="1943100" y="1395927"/>
          <a:ext cx="5725725" cy="3324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3725"/>
                <a:gridCol w="2592000"/>
              </a:tblGrid>
              <a:tr h="332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210 옴니고딕 020" pitchFamily="18" charset="-127"/>
                        <a:ea typeface="210 옴니고딕 020" pitchFamily="18" charset="-127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 ID/Password 찾기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데이터베이스에 저장된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회원가입시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입력한 사용자 정보를 이용해 본인 인증 절차를 진행</a:t>
                      </a:r>
                    </a:p>
                  </a:txBody>
                  <a:tcPr marL="63500" marR="63500" marT="63500" marB="63500">
                    <a:noFill/>
                  </a:tcPr>
                </a:tc>
              </a:tr>
            </a:tbl>
          </a:graphicData>
        </a:graphic>
      </p:graphicFrame>
      <p:pic>
        <p:nvPicPr>
          <p:cNvPr id="5121" name="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395927"/>
            <a:ext cx="3001963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3346" y="879762"/>
            <a:ext cx="292419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화면 설계 및 주요 기능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65141"/>
              </p:ext>
            </p:extLst>
          </p:nvPr>
        </p:nvGraphicFramePr>
        <p:xfrm>
          <a:off x="1956256" y="1402470"/>
          <a:ext cx="52578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3725"/>
                <a:gridCol w="2124075"/>
              </a:tblGrid>
              <a:tr h="3562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210 옴니고딕 020" pitchFamily="18" charset="-127"/>
                        <a:ea typeface="210 옴니고딕 020" pitchFamily="18" charset="-127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800" dirty="0" err="1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레시피</a:t>
                      </a:r>
                      <a:r>
                        <a:rPr lang="ko-KR" sz="1800" dirty="0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 추천(1)</a:t>
                      </a:r>
                      <a:endParaRPr lang="ko-KR" sz="1400" dirty="0">
                        <a:effectLst/>
                        <a:latin typeface="210 옴니고딕 040" pitchFamily="18" charset="-127"/>
                        <a:ea typeface="210 옴니고딕 040" pitchFamily="18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 - 사진 업로드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재료 사진 업로드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업로드 후 ‘재료 이미지 분석’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클릭시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, 학습된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딥러닝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모델로 사진에 있는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식재료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인식</a:t>
                      </a:r>
                    </a:p>
                  </a:txBody>
                  <a:tcPr marL="63500" marR="63500" marT="63500" marB="63500">
                    <a:noFill/>
                  </a:tcPr>
                </a:tc>
              </a:tr>
            </a:tbl>
          </a:graphicData>
        </a:graphic>
      </p:graphicFrame>
      <p:pic>
        <p:nvPicPr>
          <p:cNvPr id="7169" name="im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56" y="1402471"/>
            <a:ext cx="3001963" cy="34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346" y="879762"/>
            <a:ext cx="292419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화면 설계 및 주요 기능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55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30938"/>
              </p:ext>
            </p:extLst>
          </p:nvPr>
        </p:nvGraphicFramePr>
        <p:xfrm>
          <a:off x="1943100" y="1395892"/>
          <a:ext cx="5869725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3725"/>
                <a:gridCol w="2736000"/>
              </a:tblGrid>
              <a:tr h="3562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210 옴니고딕 020" pitchFamily="18" charset="-127"/>
                        <a:ea typeface="210 옴니고딕 020" pitchFamily="18" charset="-127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800" dirty="0" err="1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레시피</a:t>
                      </a:r>
                      <a:r>
                        <a:rPr lang="ko-KR" sz="1800" dirty="0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 추천(2)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 - 이미지 분석 결과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식재료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인식 결과 출력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식별된 재료를 텍스트로 화면에 출력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추천 받을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레시피에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사용될 </a:t>
                      </a:r>
                      <a:r>
                        <a:rPr lang="ko-KR" altLang="en-US" sz="1400" dirty="0" err="1" smtClean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식</a:t>
                      </a:r>
                      <a:r>
                        <a:rPr lang="ko-KR" sz="1400" dirty="0" err="1" smtClean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재료를</a:t>
                      </a:r>
                      <a:r>
                        <a:rPr lang="ko-KR" sz="1400" dirty="0" smtClean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추가 또는 삭제</a:t>
                      </a:r>
                    </a:p>
                  </a:txBody>
                  <a:tcPr marL="63500" marR="63500" marT="63500" marB="63500">
                    <a:noFill/>
                  </a:tcPr>
                </a:tc>
              </a:tr>
            </a:tbl>
          </a:graphicData>
        </a:graphic>
      </p:graphicFrame>
      <p:pic>
        <p:nvPicPr>
          <p:cNvPr id="8193" name="imag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395893"/>
            <a:ext cx="3001963" cy="34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346" y="879762"/>
            <a:ext cx="292419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화면 설계 및 주요 기능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131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35618"/>
              </p:ext>
            </p:extLst>
          </p:nvPr>
        </p:nvGraphicFramePr>
        <p:xfrm>
          <a:off x="1949678" y="1401642"/>
          <a:ext cx="52578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3725"/>
                <a:gridCol w="2124075"/>
              </a:tblGrid>
              <a:tr h="3562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210 옴니고딕 020" pitchFamily="18" charset="-127"/>
                        <a:ea typeface="210 옴니고딕 020" pitchFamily="18" charset="-127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800" dirty="0" err="1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레시피</a:t>
                      </a:r>
                      <a:r>
                        <a:rPr lang="ko-KR" sz="1800" dirty="0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 추천(3)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 - 메인 재료 선택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사용자는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추천받기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전,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레시피에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사용될 메인 재료 및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부재료를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최종 선택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확인(받기)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클릭해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추천받은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리스트 확인</a:t>
                      </a:r>
                    </a:p>
                  </a:txBody>
                  <a:tcPr marL="63500" marR="63500" marT="63500" marB="63500">
                    <a:noFill/>
                  </a:tcPr>
                </a:tc>
              </a:tr>
            </a:tbl>
          </a:graphicData>
        </a:graphic>
      </p:graphicFrame>
      <p:pic>
        <p:nvPicPr>
          <p:cNvPr id="9217" name="imag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78" y="1401643"/>
            <a:ext cx="3001963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346" y="879762"/>
            <a:ext cx="292419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화면 설계 및 주요 기능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716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20564"/>
              </p:ext>
            </p:extLst>
          </p:nvPr>
        </p:nvGraphicFramePr>
        <p:xfrm>
          <a:off x="1949678" y="1390361"/>
          <a:ext cx="52578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3725"/>
                <a:gridCol w="2124075"/>
              </a:tblGrid>
              <a:tr h="3562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210 옴니고딕 020" pitchFamily="18" charset="-127"/>
                        <a:ea typeface="210 옴니고딕 020" pitchFamily="18" charset="-127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800" dirty="0" err="1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레시피</a:t>
                      </a:r>
                      <a:r>
                        <a:rPr lang="ko-KR" sz="1800" dirty="0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 추천(4)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 - 추천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목록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추천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목록에는 완성된 요리 사진,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요리명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,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재료명이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요약되어 출력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선택/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클릭시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, 해당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레시피에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대한 상세 내용 확인 가능</a:t>
                      </a:r>
                    </a:p>
                  </a:txBody>
                  <a:tcPr marL="63500" marR="63500" marT="63500" marB="63500">
                    <a:noFill/>
                  </a:tcPr>
                </a:tc>
              </a:tr>
            </a:tbl>
          </a:graphicData>
        </a:graphic>
      </p:graphicFrame>
      <p:pic>
        <p:nvPicPr>
          <p:cNvPr id="10241" name="imag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78" y="1390362"/>
            <a:ext cx="3001963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346" y="879762"/>
            <a:ext cx="292419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화면 설계 및 주요 기능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70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79703"/>
              </p:ext>
            </p:extLst>
          </p:nvPr>
        </p:nvGraphicFramePr>
        <p:xfrm>
          <a:off x="1943100" y="1387788"/>
          <a:ext cx="5761725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3725"/>
                <a:gridCol w="2628000"/>
              </a:tblGrid>
              <a:tr h="3562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210 옴니고딕 020" pitchFamily="18" charset="-127"/>
                        <a:ea typeface="210 옴니고딕 020" pitchFamily="18" charset="-127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800" dirty="0" err="1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레시피</a:t>
                      </a:r>
                      <a:r>
                        <a:rPr lang="ko-KR" sz="1800" dirty="0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 확인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완성된 요리 사진,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요리명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, 자세한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재료명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및 조리 순서가 사진과 함께 화면에 출력</a:t>
                      </a: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65" name="imag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387789"/>
            <a:ext cx="3001963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346" y="879762"/>
            <a:ext cx="292419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화면 설계 및 주요 기능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661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95324"/>
              </p:ext>
            </p:extLst>
          </p:nvPr>
        </p:nvGraphicFramePr>
        <p:xfrm>
          <a:off x="1949678" y="1402470"/>
          <a:ext cx="52578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3725"/>
                <a:gridCol w="2124075"/>
              </a:tblGrid>
              <a:tr h="3562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210 옴니고딕 020" pitchFamily="18" charset="-127"/>
                        <a:ea typeface="210 옴니고딕 020" pitchFamily="18" charset="-127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800" dirty="0" err="1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북마크</a:t>
                      </a:r>
                      <a:endParaRPr lang="ko-KR" sz="1800" dirty="0">
                        <a:effectLst/>
                        <a:latin typeface="210 옴니고딕 040" pitchFamily="18" charset="-127"/>
                        <a:ea typeface="210 옴니고딕 040" pitchFamily="18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 - 저장된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목록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회원일 경우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북마크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기능 사용 가능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북마크된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목록은 재료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입력후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추천 받은 </a:t>
                      </a:r>
                      <a:r>
                        <a:rPr lang="ko-KR" sz="1400" dirty="0" err="1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레시피</a:t>
                      </a: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목록 화면과 유사하게 출력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</a:txBody>
                  <a:tcPr marL="63500" marR="63500" marT="63500" marB="63500">
                    <a:noFill/>
                  </a:tcPr>
                </a:tc>
              </a:tr>
            </a:tbl>
          </a:graphicData>
        </a:graphic>
      </p:graphicFrame>
      <p:pic>
        <p:nvPicPr>
          <p:cNvPr id="12289" name="ima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56" y="1402471"/>
            <a:ext cx="3001963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346" y="879762"/>
            <a:ext cx="292419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화면 설계 및 주요 기능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951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조직</a:t>
            </a:r>
            <a:endParaRPr lang="ko-KR" altLang="en-US" dirty="0"/>
          </a:p>
        </p:txBody>
      </p:sp>
      <p:pic>
        <p:nvPicPr>
          <p:cNvPr id="4" name="image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19922" y="2039938"/>
            <a:ext cx="5304155" cy="1063625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443346" y="879762"/>
            <a:ext cx="2757486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3</a:t>
            </a: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1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프로젝트 수행 조직도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973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66" y="125566"/>
            <a:ext cx="5151443" cy="47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3346" y="879762"/>
            <a:ext cx="2892138" cy="72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1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프로젝트 작업 계획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및 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/>
            </a:r>
            <a:b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</a:b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     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세부 일정</a:t>
            </a:r>
            <a:endParaRPr lang="en-US" altLang="ko-KR" sz="1800" b="1" dirty="0" smtClean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33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86500" y="958511"/>
            <a:ext cx="4260300" cy="3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1</a:t>
            </a:r>
            <a:r>
              <a:rPr lang="ko" dirty="0" smtClean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.</a:t>
            </a:r>
            <a:r>
              <a:rPr lang="en-US" altLang="ko" dirty="0" smtClean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 </a:t>
            </a:r>
            <a:r>
              <a:rPr lang="ko" dirty="0" smtClean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프로젝트 </a:t>
            </a:r>
            <a:r>
              <a:rPr lang="ko" dirty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개요</a:t>
            </a:r>
            <a:endParaRPr dirty="0">
              <a:solidFill>
                <a:schemeClr val="accent1"/>
              </a:solidFill>
              <a:latin typeface="210 옴니고딕 040" pitchFamily="18" charset="-127"/>
              <a:ea typeface="210 옴니고딕 040" pitchFamily="18" charset="-127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1.1. 프로젝트 명</a:t>
            </a: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1.2. 프로젝트 기간</a:t>
            </a: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1.3. 프로젝트 목적</a:t>
            </a: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1.4. 프로젝트 기대효과</a:t>
            </a: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2</a:t>
            </a:r>
            <a:r>
              <a:rPr lang="ko" dirty="0" smtClean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.</a:t>
            </a:r>
            <a:r>
              <a:rPr lang="en-US" altLang="ko" dirty="0" smtClean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 </a:t>
            </a:r>
            <a:r>
              <a:rPr lang="ko" dirty="0" smtClean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프로젝트 </a:t>
            </a:r>
            <a:r>
              <a:rPr lang="ko" dirty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범위</a:t>
            </a:r>
            <a:endParaRPr dirty="0">
              <a:solidFill>
                <a:schemeClr val="accent1"/>
              </a:solidFill>
              <a:latin typeface="210 옴니고딕 040" pitchFamily="18" charset="-127"/>
              <a:ea typeface="210 옴니고딕 040" pitchFamily="18" charset="-127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2.1. 시스템 구축 환경</a:t>
            </a: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2.2. 시스템 구성</a:t>
            </a: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2.3. 화면 설계 및 주요 기능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0" y="958511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3</a:t>
            </a:r>
            <a:r>
              <a:rPr lang="ko" dirty="0" smtClean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.</a:t>
            </a:r>
            <a:r>
              <a:rPr lang="en-US" altLang="ko" dirty="0" smtClean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 </a:t>
            </a:r>
            <a:r>
              <a:rPr lang="ko" dirty="0" smtClean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프로젝트 </a:t>
            </a:r>
            <a:r>
              <a:rPr lang="ko" dirty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조직</a:t>
            </a:r>
            <a:endParaRPr dirty="0">
              <a:solidFill>
                <a:schemeClr val="accent1"/>
              </a:solidFill>
              <a:latin typeface="210 옴니고딕 040" pitchFamily="18" charset="-127"/>
              <a:ea typeface="210 옴니고딕 040" pitchFamily="18" charset="-127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3.1. 프로젝트 수행 조직도</a:t>
            </a: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1"/>
                </a:solidFill>
                <a:latin typeface="210 옴니고딕 040" pitchFamily="18" charset="-127"/>
                <a:ea typeface="210 옴니고딕 040" pitchFamily="18" charset="-127"/>
              </a:rPr>
              <a:t>4. 프로젝트 관리</a:t>
            </a:r>
            <a:endParaRPr dirty="0">
              <a:solidFill>
                <a:schemeClr val="accent1"/>
              </a:solidFill>
              <a:latin typeface="210 옴니고딕 040" pitchFamily="18" charset="-127"/>
              <a:ea typeface="210 옴니고딕 040" pitchFamily="18" charset="-127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4.1. 프로젝트 작업 계획 및 세부 일정</a:t>
            </a: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i="1" dirty="0">
                <a:solidFill>
                  <a:schemeClr val="accent1"/>
                </a:solidFill>
                <a:cs typeface="Arial"/>
                <a:sym typeface="Arial"/>
              </a:rPr>
              <a:t>4.2. </a:t>
            </a: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이슈 및 변경 관리</a:t>
            </a:r>
            <a:endParaRPr sz="14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accent1"/>
                </a:solidFill>
                <a:cs typeface="Arial"/>
                <a:sym typeface="Arial"/>
              </a:rPr>
              <a:t>4.3. 테스트 계획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65" y="132493"/>
            <a:ext cx="5216471" cy="47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346" y="879762"/>
            <a:ext cx="2892138" cy="72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1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프로젝트 작업 계획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및 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/>
            </a:r>
            <a:b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</a:b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     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세부 일정</a:t>
            </a:r>
            <a:endParaRPr lang="en-US" altLang="ko-KR" sz="1800" b="1" dirty="0" smtClean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35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sp>
        <p:nvSpPr>
          <p:cNvPr id="4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935182"/>
            <a:ext cx="8733900" cy="3633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b="1" dirty="0" smtClean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altLang="ko-KR" b="1" dirty="0" smtClean="0">
                <a:solidFill>
                  <a:srgbClr val="000000"/>
                </a:solidFill>
                <a:cs typeface="Arial"/>
                <a:sym typeface="Arial"/>
              </a:rPr>
              <a:t>4.2</a:t>
            </a:r>
            <a:r>
              <a:rPr lang="en-US" altLang="ko-KR" b="1" dirty="0">
                <a:solidFill>
                  <a:srgbClr val="000000"/>
                </a:solidFill>
                <a:cs typeface="Arial"/>
                <a:sym typeface="Arial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cs typeface="Arial"/>
                <a:sym typeface="Arial"/>
              </a:rPr>
              <a:t>이슈 및 변경 관리</a:t>
            </a:r>
          </a:p>
          <a:p>
            <a:pPr lvl="0"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서비스 및 프로세스 변경사항을 체계적으로 관리하기 위해 형상 관리를 시행</a:t>
            </a:r>
          </a:p>
          <a:p>
            <a:pPr lvl="0"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소스 코드의 변경 사항뿐만 아니라 개발 환경이나 </a:t>
            </a:r>
            <a:r>
              <a:rPr lang="ko-KR" altLang="en-US" sz="1400" dirty="0" err="1">
                <a:solidFill>
                  <a:srgbClr val="000000"/>
                </a:solidFill>
                <a:cs typeface="Arial"/>
                <a:sym typeface="Arial"/>
              </a:rPr>
              <a:t>빌드</a:t>
            </a: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 구조 등을 관리하는데 용이한 형상 관리 툴</a:t>
            </a:r>
            <a:r>
              <a:rPr lang="en-US" altLang="ko-KR" sz="1400" dirty="0">
                <a:solidFill>
                  <a:srgbClr val="000000"/>
                </a:solidFill>
                <a:cs typeface="Arial"/>
                <a:sym typeface="Arial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cs typeface="Arial"/>
                <a:sym typeface="Arial"/>
              </a:rPr>
              <a:t>Git</a:t>
            </a:r>
            <a:r>
              <a:rPr lang="en-US" altLang="ko-KR" sz="140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cs typeface="Arial"/>
                <a:sym typeface="Arial"/>
              </a:rPr>
              <a:t>SourceTree</a:t>
            </a:r>
            <a:r>
              <a:rPr lang="en-US" altLang="ko-KR" sz="1400" dirty="0">
                <a:solidFill>
                  <a:srgbClr val="000000"/>
                </a:solidFill>
                <a:cs typeface="Arial"/>
                <a:sym typeface="Arial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을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  <a:sym typeface="Arial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cs typeface="Arial"/>
              <a:sym typeface="Arial"/>
            </a:endParaRPr>
          </a:p>
          <a:p>
            <a:pPr lvl="0"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팀원들간 개발에 관한 추가사항이나 변경사항</a:t>
            </a:r>
            <a:r>
              <a:rPr lang="en-US" altLang="ko-KR" sz="140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또는 </a:t>
            </a:r>
            <a:r>
              <a:rPr lang="ko-KR" altLang="en-US" sz="1400" dirty="0" err="1">
                <a:solidFill>
                  <a:srgbClr val="000000"/>
                </a:solidFill>
                <a:cs typeface="Arial"/>
                <a:sym typeface="Arial"/>
              </a:rPr>
              <a:t>진행정도에</a:t>
            </a: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 대한 소통은 </a:t>
            </a:r>
            <a:r>
              <a:rPr lang="en-US" altLang="ko-KR" sz="1400" dirty="0">
                <a:solidFill>
                  <a:srgbClr val="000000"/>
                </a:solidFill>
                <a:cs typeface="Arial"/>
                <a:sym typeface="Arial"/>
              </a:rPr>
              <a:t>Slack</a:t>
            </a: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을 사용</a:t>
            </a:r>
            <a:endParaRPr lang="ko-KR" altLang="en-US" sz="140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altLang="ko-KR" b="1" dirty="0">
                <a:solidFill>
                  <a:srgbClr val="000000"/>
                </a:solidFill>
                <a:cs typeface="Arial"/>
                <a:sym typeface="Arial"/>
              </a:rPr>
              <a:t>4.3. </a:t>
            </a:r>
            <a:r>
              <a:rPr lang="ko-KR" altLang="en-US" b="1" dirty="0">
                <a:solidFill>
                  <a:srgbClr val="000000"/>
                </a:solidFill>
                <a:cs typeface="Arial"/>
                <a:sym typeface="Arial"/>
              </a:rPr>
              <a:t>테스트</a:t>
            </a:r>
          </a:p>
          <a:p>
            <a:pPr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웹 서비스 디자인 및 개발 구현단계가 끝나면 설계대로 </a:t>
            </a:r>
            <a:r>
              <a:rPr lang="ko-KR" altLang="en-US" sz="1400" dirty="0" err="1">
                <a:solidFill>
                  <a:srgbClr val="000000"/>
                </a:solidFill>
                <a:cs typeface="Arial"/>
                <a:sym typeface="Arial"/>
              </a:rPr>
              <a:t>앱이</a:t>
            </a: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 제대로 개발되었는지 테스트 작업을 하고 필요하면 기능 간 성능 극대화 작업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  <a:sym typeface="Arial"/>
              </a:rPr>
              <a:t>수행</a:t>
            </a:r>
            <a:endParaRPr lang="ko-KR" altLang="en-US" sz="140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 smtClean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  <a:endParaRPr sz="110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9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935182"/>
            <a:ext cx="8733900" cy="3633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b="1" dirty="0" smtClean="0">
              <a:solidFill>
                <a:schemeClr val="accent1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 smtClean="0">
                <a:solidFill>
                  <a:schemeClr val="accent1"/>
                </a:solidFill>
                <a:cs typeface="Arial"/>
                <a:sym typeface="Arial"/>
              </a:rPr>
              <a:t>1.1</a:t>
            </a:r>
            <a:r>
              <a:rPr lang="ko" b="1" dirty="0">
                <a:solidFill>
                  <a:schemeClr val="accent1"/>
                </a:solidFill>
                <a:cs typeface="Arial"/>
                <a:sym typeface="Arial"/>
              </a:rPr>
              <a:t>. 프로젝트 </a:t>
            </a:r>
            <a:r>
              <a:rPr lang="ko" b="1" dirty="0" smtClean="0">
                <a:solidFill>
                  <a:schemeClr val="accent1"/>
                </a:solidFill>
                <a:cs typeface="Arial"/>
                <a:sym typeface="Arial"/>
              </a:rPr>
              <a:t>명</a:t>
            </a:r>
            <a:endParaRPr lang="en-US" altLang="ko" b="1" dirty="0" smtClean="0">
              <a:solidFill>
                <a:schemeClr val="accent1"/>
              </a:solidFill>
              <a:cs typeface="Arial"/>
              <a:sym typeface="Arial"/>
            </a:endParaRPr>
          </a:p>
          <a:p>
            <a:pPr lvl="0"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" altLang="ko-KR" sz="1400" dirty="0">
                <a:solidFill>
                  <a:schemeClr val="accent1"/>
                </a:solidFill>
                <a:cs typeface="Arial"/>
                <a:sym typeface="Arial"/>
              </a:rPr>
              <a:t>식재료를 통한 레서피 큐레이팅 서비스 개발</a:t>
            </a:r>
            <a:r>
              <a:rPr lang="en-US" altLang="ko" sz="1400" b="1" dirty="0" smtClean="0">
                <a:solidFill>
                  <a:schemeClr val="accent1"/>
                </a:solidFill>
                <a:cs typeface="Arial"/>
                <a:sym typeface="Arial"/>
              </a:rPr>
              <a:t>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accent1"/>
                </a:solidFill>
                <a:cs typeface="Arial"/>
                <a:sym typeface="Arial"/>
              </a:rPr>
              <a:t>1.2. 프로젝트 기간</a:t>
            </a:r>
            <a:endParaRPr b="1" dirty="0">
              <a:solidFill>
                <a:schemeClr val="accent1"/>
              </a:solidFill>
              <a:cs typeface="Arial"/>
              <a:sym typeface="Arial"/>
            </a:endParaRPr>
          </a:p>
          <a:p>
            <a:pPr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 dirty="0" smtClean="0">
                <a:solidFill>
                  <a:schemeClr val="accent1"/>
                </a:solidFill>
                <a:cs typeface="Arial"/>
                <a:sym typeface="Arial"/>
              </a:rPr>
              <a:t>2020. 03. 09 ~ 2020. 04. 25</a:t>
            </a:r>
            <a:endParaRPr lang="en-US" altLang="ko" sz="1400" dirty="0" smtClean="0">
              <a:solidFill>
                <a:schemeClr val="accent1"/>
              </a:solidFill>
              <a:cs typeface="Arial"/>
              <a:sym typeface="Arial"/>
            </a:endParaRPr>
          </a:p>
          <a:p>
            <a:pPr marL="0" lvl="0" indent="0">
              <a:buNone/>
            </a:pPr>
            <a:endParaRPr lang="ko-KR" altLang="en-US" sz="1100" dirty="0" smtClean="0">
              <a:solidFill>
                <a:schemeClr val="accent1"/>
              </a:solidFill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altLang="ko-KR" b="1" dirty="0" smtClean="0">
                <a:solidFill>
                  <a:schemeClr val="accent1"/>
                </a:solidFill>
                <a:cs typeface="Arial"/>
                <a:sym typeface="Arial"/>
              </a:rPr>
              <a:t>1.3</a:t>
            </a:r>
            <a:r>
              <a:rPr lang="en-US" altLang="ko-KR" b="1" dirty="0">
                <a:solidFill>
                  <a:schemeClr val="accent1"/>
                </a:solidFill>
                <a:cs typeface="Arial"/>
                <a:sym typeface="Arial"/>
              </a:rPr>
              <a:t>. </a:t>
            </a:r>
            <a:r>
              <a:rPr lang="ko-KR" altLang="en-US" b="1" dirty="0">
                <a:solidFill>
                  <a:schemeClr val="accent1"/>
                </a:solidFill>
                <a:cs typeface="Arial"/>
                <a:sym typeface="Arial"/>
              </a:rPr>
              <a:t>프로젝트 목적</a:t>
            </a:r>
          </a:p>
          <a:p>
            <a:pPr lvl="0"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400" dirty="0" smtClean="0">
                <a:solidFill>
                  <a:schemeClr val="accent1"/>
                </a:solidFill>
                <a:cs typeface="Arial"/>
                <a:sym typeface="Arial"/>
              </a:rPr>
              <a:t>요리 </a:t>
            </a:r>
            <a:r>
              <a:rPr lang="ko-KR" altLang="en-US" sz="1400" dirty="0" err="1" smtClean="0">
                <a:solidFill>
                  <a:schemeClr val="accent1"/>
                </a:solidFill>
                <a:cs typeface="Arial"/>
                <a:sym typeface="Arial"/>
              </a:rPr>
              <a:t>레시피를</a:t>
            </a:r>
            <a:r>
              <a:rPr lang="ko-KR" altLang="en-US" sz="1400" dirty="0" smtClean="0">
                <a:solidFill>
                  <a:schemeClr val="accent1"/>
                </a:solidFill>
                <a:cs typeface="Arial"/>
                <a:sym typeface="Arial"/>
              </a:rPr>
              <a:t> 제공하는 서비스나 </a:t>
            </a:r>
            <a:r>
              <a:rPr lang="ko-KR" altLang="en-US" sz="1400" dirty="0" err="1" smtClean="0">
                <a:solidFill>
                  <a:schemeClr val="accent1"/>
                </a:solidFill>
                <a:cs typeface="Arial"/>
                <a:sym typeface="Arial"/>
              </a:rPr>
              <a:t>콘텐츠는</a:t>
            </a:r>
            <a:r>
              <a:rPr lang="ko-KR" altLang="en-US" sz="1400" dirty="0" smtClean="0">
                <a:solidFill>
                  <a:schemeClr val="accent1"/>
                </a:solidFill>
                <a:cs typeface="Arial"/>
                <a:sym typeface="Arial"/>
              </a:rPr>
              <a:t> 많지만 대부분의 경우 유저가 </a:t>
            </a:r>
            <a:r>
              <a:rPr lang="ko-KR" altLang="en-US" sz="1400" dirty="0" err="1" smtClean="0">
                <a:solidFill>
                  <a:schemeClr val="accent1"/>
                </a:solidFill>
                <a:cs typeface="Arial"/>
                <a:sym typeface="Arial"/>
              </a:rPr>
              <a:t>레시피에</a:t>
            </a:r>
            <a:r>
              <a:rPr lang="ko-KR" altLang="en-US" sz="1400" dirty="0" smtClean="0">
                <a:solidFill>
                  <a:schemeClr val="accent1"/>
                </a:solidFill>
                <a:cs typeface="Arial"/>
                <a:sym typeface="Arial"/>
              </a:rPr>
              <a:t> 맞춰서 재료를 준비해야 하는 구조</a:t>
            </a:r>
          </a:p>
          <a:p>
            <a:pPr lvl="0" indent="-3175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altLang="ko-KR" sz="1400" dirty="0" smtClean="0">
                <a:solidFill>
                  <a:schemeClr val="accent1"/>
                </a:solidFill>
                <a:cs typeface="Arial"/>
                <a:sym typeface="Arial"/>
              </a:rPr>
              <a:t>'</a:t>
            </a:r>
            <a:r>
              <a:rPr lang="ko-KR" altLang="en-US" sz="1400" dirty="0">
                <a:solidFill>
                  <a:schemeClr val="accent1"/>
                </a:solidFill>
                <a:cs typeface="Arial"/>
                <a:sym typeface="Arial"/>
              </a:rPr>
              <a:t>오늘 뭐 해먹지</a:t>
            </a:r>
            <a:r>
              <a:rPr lang="en-US" altLang="ko-KR" sz="1400" dirty="0">
                <a:solidFill>
                  <a:schemeClr val="accent1"/>
                </a:solidFill>
                <a:cs typeface="Arial"/>
                <a:sym typeface="Arial"/>
              </a:rPr>
              <a:t>?'</a:t>
            </a:r>
            <a:r>
              <a:rPr lang="ko-KR" altLang="en-US" sz="1400" dirty="0">
                <a:solidFill>
                  <a:schemeClr val="accent1"/>
                </a:solidFill>
                <a:cs typeface="Arial"/>
                <a:sym typeface="Arial"/>
              </a:rPr>
              <a:t>는 사용자가 가지고 있는 재료를 최대한 활용해 </a:t>
            </a:r>
            <a:r>
              <a:rPr lang="ko-KR" altLang="en-US" sz="1400" dirty="0" err="1">
                <a:solidFill>
                  <a:schemeClr val="accent1"/>
                </a:solidFill>
                <a:cs typeface="Arial"/>
                <a:sym typeface="Arial"/>
              </a:rPr>
              <a:t>레시피를</a:t>
            </a:r>
            <a:r>
              <a:rPr lang="ko-KR" altLang="en-US" sz="1400" dirty="0">
                <a:solidFill>
                  <a:schemeClr val="accent1"/>
                </a:solidFill>
                <a:cs typeface="Arial"/>
                <a:sym typeface="Arial"/>
              </a:rPr>
              <a:t> 찾아서 제공함으로써 사용자의 편의성을 극대화시킴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 smtClean="0">
              <a:solidFill>
                <a:schemeClr val="accent1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accent1"/>
                </a:solidFill>
                <a:cs typeface="Arial"/>
                <a:sym typeface="Arial"/>
              </a:rPr>
              <a:t>	</a:t>
            </a:r>
            <a:endParaRPr sz="11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935182"/>
            <a:ext cx="8733900" cy="3633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b="1" dirty="0" smtClean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 smtClean="0">
                <a:solidFill>
                  <a:srgbClr val="000000"/>
                </a:solidFill>
                <a:cs typeface="Arial"/>
                <a:sym typeface="Arial"/>
              </a:rPr>
              <a:t>1.1</a:t>
            </a:r>
            <a:r>
              <a:rPr lang="ko" b="1" dirty="0">
                <a:solidFill>
                  <a:srgbClr val="000000"/>
                </a:solidFill>
                <a:cs typeface="Arial"/>
                <a:sym typeface="Arial"/>
              </a:rPr>
              <a:t>. 프로젝트 </a:t>
            </a:r>
            <a:r>
              <a:rPr lang="ko" b="1" dirty="0" smtClean="0">
                <a:solidFill>
                  <a:srgbClr val="000000"/>
                </a:solidFill>
                <a:cs typeface="Arial"/>
                <a:sym typeface="Arial"/>
              </a:rPr>
              <a:t>명</a:t>
            </a:r>
            <a:endParaRPr lang="en-US" altLang="ko" b="1" dirty="0" smtClean="0">
              <a:solidFill>
                <a:srgbClr val="000000"/>
              </a:solidFill>
              <a:cs typeface="Arial"/>
              <a:sym typeface="Arial"/>
            </a:endParaRPr>
          </a:p>
          <a:p>
            <a:pPr lvl="0"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" altLang="ko-KR" sz="1400" dirty="0">
                <a:solidFill>
                  <a:srgbClr val="000000"/>
                </a:solidFill>
                <a:cs typeface="Arial"/>
                <a:sym typeface="Arial"/>
              </a:rPr>
              <a:t>식재료를 통한 레서피 큐레이팅 서비스 개발</a:t>
            </a:r>
            <a:r>
              <a:rPr lang="en-US" altLang="ko" sz="1400" b="1" dirty="0" smtClean="0">
                <a:solidFill>
                  <a:srgbClr val="000000"/>
                </a:solidFill>
                <a:cs typeface="Arial"/>
                <a:sym typeface="Arial"/>
              </a:rPr>
              <a:t>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cs typeface="Arial"/>
                <a:sym typeface="Arial"/>
              </a:rPr>
              <a:t>1.2. 프로젝트 기간</a:t>
            </a:r>
            <a:endParaRPr b="1" dirty="0">
              <a:solidFill>
                <a:srgbClr val="000000"/>
              </a:solidFill>
              <a:cs typeface="Arial"/>
              <a:sym typeface="Arial"/>
            </a:endParaRPr>
          </a:p>
          <a:p>
            <a:pPr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 dirty="0" smtClean="0">
                <a:solidFill>
                  <a:srgbClr val="000000"/>
                </a:solidFill>
                <a:cs typeface="Arial"/>
                <a:sym typeface="Arial"/>
              </a:rPr>
              <a:t>2020. 03. 09 ~ 2020. 04. 25</a:t>
            </a:r>
            <a:endParaRPr lang="en-US" altLang="ko" sz="1400" dirty="0" smtClean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>
              <a:buNone/>
            </a:pPr>
            <a:endParaRPr lang="ko-KR" altLang="en-US" sz="1100" dirty="0" smtClean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altLang="ko-KR" b="1" dirty="0" smtClean="0">
                <a:solidFill>
                  <a:srgbClr val="000000"/>
                </a:solidFill>
                <a:cs typeface="Arial"/>
                <a:sym typeface="Arial"/>
              </a:rPr>
              <a:t>1.3</a:t>
            </a:r>
            <a:r>
              <a:rPr lang="en-US" altLang="ko-KR" b="1" dirty="0">
                <a:solidFill>
                  <a:srgbClr val="000000"/>
                </a:solidFill>
                <a:cs typeface="Arial"/>
                <a:sym typeface="Arial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cs typeface="Arial"/>
                <a:sym typeface="Arial"/>
              </a:rPr>
              <a:t>프로젝트 목적</a:t>
            </a:r>
          </a:p>
          <a:p>
            <a:pPr lvl="0"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400" dirty="0" smtClean="0">
                <a:solidFill>
                  <a:srgbClr val="000000"/>
                </a:solidFill>
                <a:cs typeface="Arial"/>
                <a:sym typeface="Arial"/>
              </a:rPr>
              <a:t>요리 </a:t>
            </a:r>
            <a:r>
              <a:rPr lang="ko-KR" altLang="en-US" sz="1400" dirty="0" err="1" smtClean="0">
                <a:solidFill>
                  <a:srgbClr val="000000"/>
                </a:solidFill>
                <a:cs typeface="Arial"/>
                <a:sym typeface="Arial"/>
              </a:rPr>
              <a:t>레시피를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  <a:sym typeface="Arial"/>
              </a:rPr>
              <a:t> 제공하는 서비스나 </a:t>
            </a:r>
            <a:r>
              <a:rPr lang="ko-KR" altLang="en-US" sz="1400" dirty="0" err="1" smtClean="0">
                <a:solidFill>
                  <a:srgbClr val="000000"/>
                </a:solidFill>
                <a:cs typeface="Arial"/>
                <a:sym typeface="Arial"/>
              </a:rPr>
              <a:t>콘텐츠는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  <a:sym typeface="Arial"/>
              </a:rPr>
              <a:t> 많지만 대부분의 경우 유저가 </a:t>
            </a:r>
            <a:r>
              <a:rPr lang="ko-KR" altLang="en-US" sz="1400" dirty="0" err="1" smtClean="0">
                <a:solidFill>
                  <a:srgbClr val="000000"/>
                </a:solidFill>
                <a:cs typeface="Arial"/>
                <a:sym typeface="Arial"/>
              </a:rPr>
              <a:t>레시피에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  <a:sym typeface="Arial"/>
              </a:rPr>
              <a:t> 맞춰서 재료를 준비해야 하는 구조</a:t>
            </a:r>
          </a:p>
          <a:p>
            <a:pPr lvl="0" indent="-3175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altLang="ko-KR" sz="1400" dirty="0" smtClean="0">
                <a:solidFill>
                  <a:srgbClr val="000000"/>
                </a:solidFill>
                <a:cs typeface="Arial"/>
                <a:sym typeface="Arial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오늘 뭐 해먹지</a:t>
            </a:r>
            <a:r>
              <a:rPr lang="en-US" altLang="ko-KR" sz="1400" dirty="0">
                <a:solidFill>
                  <a:srgbClr val="000000"/>
                </a:solidFill>
                <a:cs typeface="Arial"/>
                <a:sym typeface="Arial"/>
              </a:rPr>
              <a:t>?'</a:t>
            </a: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는 사용자가 가지고 있는 재료를 최대한 활용해 </a:t>
            </a:r>
            <a:r>
              <a:rPr lang="ko-KR" altLang="en-US" sz="1400" dirty="0" err="1">
                <a:solidFill>
                  <a:srgbClr val="000000"/>
                </a:solidFill>
                <a:cs typeface="Arial"/>
                <a:sym typeface="Arial"/>
              </a:rPr>
              <a:t>레시피를</a:t>
            </a:r>
            <a:r>
              <a:rPr lang="ko-KR" altLang="en-US" sz="1400" dirty="0">
                <a:solidFill>
                  <a:srgbClr val="000000"/>
                </a:solidFill>
                <a:cs typeface="Arial"/>
                <a:sym typeface="Arial"/>
              </a:rPr>
              <a:t> 찾아서 제공함으로써 사용자의 편의성을 극대화시킴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 smtClean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  <a:endParaRPr sz="110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7" name="Google Shape;80;p16"/>
          <p:cNvSpPr/>
          <p:nvPr/>
        </p:nvSpPr>
        <p:spPr>
          <a:xfrm>
            <a:off x="0" y="0"/>
            <a:ext cx="9154925" cy="5143500"/>
          </a:xfrm>
          <a:prstGeom prst="rect">
            <a:avLst/>
          </a:prstGeom>
          <a:solidFill>
            <a:schemeClr val="lt2">
              <a:alpha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210 옴니고딕 040" pitchFamily="18" charset="-127"/>
              <a:ea typeface="210 옴니고딕 0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2144" y="2274196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210 옴니고딕 040" pitchFamily="18" charset="-127"/>
                <a:ea typeface="210 옴니고딕 040" pitchFamily="18" charset="-127"/>
              </a:rPr>
              <a:t>레시피</a:t>
            </a:r>
            <a:r>
              <a:rPr lang="ko-KR" altLang="en-US" sz="3600" b="1" dirty="0" smtClean="0">
                <a:latin typeface="210 옴니고딕 040" pitchFamily="18" charset="-127"/>
                <a:ea typeface="210 옴니고딕 040" pitchFamily="18" charset="-127"/>
              </a:rPr>
              <a:t> 제공</a:t>
            </a:r>
            <a:endParaRPr lang="ko-KR" altLang="en-US" sz="3600" b="1" dirty="0">
              <a:latin typeface="210 옴니고딕 040" pitchFamily="18" charset="-127"/>
              <a:ea typeface="210 옴니고딕 04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5772" y="2274196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 dirty="0">
                <a:latin typeface="210 옴니고딕 040" pitchFamily="18" charset="-127"/>
                <a:ea typeface="210 옴니고딕 040" pitchFamily="18" charset="-127"/>
              </a:rPr>
              <a:t>재료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210 옴니고딕 040" pitchFamily="18" charset="-127"/>
              <a:ea typeface="210 옴니고딕 040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224113" y="2469207"/>
            <a:ext cx="1461655" cy="25630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98886"/>
              </p:ext>
            </p:extLst>
          </p:nvPr>
        </p:nvGraphicFramePr>
        <p:xfrm>
          <a:off x="1226128" y="1468432"/>
          <a:ext cx="6525490" cy="3215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806"/>
                <a:gridCol w="1861276"/>
                <a:gridCol w="972172"/>
                <a:gridCol w="2338236"/>
              </a:tblGrid>
              <a:tr h="36197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dirty="0">
                          <a:solidFill>
                            <a:schemeClr val="bg1"/>
                          </a:solidFill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개발 </a:t>
                      </a:r>
                      <a:r>
                        <a:rPr lang="ko-KR" sz="1400" b="0" dirty="0" smtClean="0">
                          <a:solidFill>
                            <a:schemeClr val="bg1"/>
                          </a:solidFill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환경</a:t>
                      </a:r>
                      <a:endParaRPr lang="ko-KR" sz="1400" b="0" dirty="0">
                        <a:solidFill>
                          <a:schemeClr val="bg1"/>
                        </a:solidFill>
                        <a:effectLst/>
                        <a:latin typeface="210 옴니고딕 040" pitchFamily="18" charset="-127"/>
                        <a:ea typeface="210 옴니고딕 04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dirty="0">
                          <a:solidFill>
                            <a:schemeClr val="bg1"/>
                          </a:solidFill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OS</a:t>
                      </a:r>
                    </a:p>
                  </a:txBody>
                  <a:tcPr marL="63500" marR="63500" marT="63500" marB="635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chemeClr val="accent1"/>
                          </a:solidFill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Windows 10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dirty="0">
                          <a:solidFill>
                            <a:schemeClr val="bg1"/>
                          </a:solidFill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DB</a:t>
                      </a:r>
                    </a:p>
                  </a:txBody>
                  <a:tcPr marL="63500" marR="63500" marT="63500" marB="635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chemeClr val="accent1"/>
                          </a:solidFill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MariaDB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0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dirty="0">
                          <a:solidFill>
                            <a:schemeClr val="bg1"/>
                          </a:solidFill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Development Tools</a:t>
                      </a:r>
                    </a:p>
                  </a:txBody>
                  <a:tcPr marL="63500" marR="63500" marT="63500" marB="635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chemeClr val="accent1"/>
                          </a:solidFill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Visual Studio Code, Spring Boot, Jupyter Notebook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dirty="0">
                          <a:solidFill>
                            <a:schemeClr val="bg1"/>
                          </a:solidFill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Technics and Programming Languages</a:t>
                      </a:r>
                    </a:p>
                  </a:txBody>
                  <a:tcPr marL="63500" marR="63500" marT="63500" marB="6350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dirty="0">
                          <a:solidFill>
                            <a:schemeClr val="bg1"/>
                          </a:solidFill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Front-end</a:t>
                      </a:r>
                    </a:p>
                  </a:txBody>
                  <a:tcPr marL="63500" marR="63500" marT="63500" marB="635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chemeClr val="accent1"/>
                          </a:solidFill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HTML, CSS5, Vanilla JS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0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dirty="0">
                          <a:solidFill>
                            <a:schemeClr val="bg1"/>
                          </a:solidFill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Back-end</a:t>
                      </a:r>
                    </a:p>
                  </a:txBody>
                  <a:tcPr marL="63500" marR="63500" marT="63500" marB="635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chemeClr val="accent1"/>
                          </a:solidFill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Java, Spring, MyBatis, Tomcat, AWS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0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dirty="0">
                          <a:solidFill>
                            <a:schemeClr val="bg1"/>
                          </a:solidFill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Data Analysis</a:t>
                      </a:r>
                    </a:p>
                  </a:txBody>
                  <a:tcPr marL="63500" marR="63500" marT="63500" marB="635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chemeClr val="accent1"/>
                          </a:solidFill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Python, Tensorflow, Keras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346" y="879762"/>
            <a:ext cx="2311851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>
                <a:solidFill>
                  <a:schemeClr val="accent1"/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2.1. 시스템 구축 </a:t>
            </a:r>
            <a:r>
              <a:rPr lang="ko-KR" altLang="ko-KR" sz="1800" b="1" dirty="0" smtClean="0">
                <a:solidFill>
                  <a:schemeClr val="accent1"/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환경</a:t>
            </a:r>
            <a:endParaRPr lang="ko-KR" altLang="ko-KR" sz="1800" dirty="0">
              <a:solidFill>
                <a:schemeClr val="accent1"/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5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34386" y="1350818"/>
            <a:ext cx="5875228" cy="3253278"/>
          </a:xfrm>
          <a:prstGeom prst="rect">
            <a:avLst/>
          </a:prstGeom>
          <a:ln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346" y="879762"/>
            <a:ext cx="1830950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</a:t>
            </a: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시스템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구</a:t>
            </a:r>
            <a:r>
              <a:rPr lang="ko-KR" altLang="en-US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성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347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346" y="879762"/>
            <a:ext cx="2343911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3</a:t>
            </a: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서비스 구현 과정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8259" y="1360329"/>
            <a:ext cx="44839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210 옴니고딕 020" pitchFamily="18" charset="-127"/>
                <a:ea typeface="210 옴니고딕 020" pitchFamily="18" charset="-127"/>
              </a:rPr>
              <a:t>1) </a:t>
            </a:r>
            <a:r>
              <a:rPr lang="ko-KR" altLang="en-US" sz="1800" b="1" dirty="0" smtClean="0">
                <a:latin typeface="210 옴니고딕 020" pitchFamily="18" charset="-127"/>
                <a:ea typeface="210 옴니고딕 020" pitchFamily="18" charset="-127"/>
              </a:rPr>
              <a:t>데이터 </a:t>
            </a:r>
            <a:r>
              <a:rPr lang="ko-KR" altLang="en-US" sz="1800" b="1" dirty="0">
                <a:latin typeface="210 옴니고딕 020" pitchFamily="18" charset="-127"/>
                <a:ea typeface="210 옴니고딕 020" pitchFamily="18" charset="-127"/>
              </a:rPr>
              <a:t>수집 및 </a:t>
            </a:r>
            <a:r>
              <a:rPr lang="ko-KR" altLang="en-US" sz="1800" b="1" dirty="0" smtClean="0">
                <a:latin typeface="210 옴니고딕 020" pitchFamily="18" charset="-127"/>
                <a:ea typeface="210 옴니고딕 020" pitchFamily="18" charset="-127"/>
              </a:rPr>
              <a:t>전처리</a:t>
            </a:r>
            <a:endParaRPr lang="ko-KR" altLang="en-US" sz="1800" b="1" dirty="0">
              <a:latin typeface="210 옴니고딕 020" pitchFamily="18" charset="-127"/>
              <a:ea typeface="210 옴니고딕 020" pitchFamily="18" charset="-127"/>
            </a:endParaRPr>
          </a:p>
          <a:p>
            <a:endParaRPr lang="en-US" altLang="ko-KR" dirty="0" smtClean="0">
              <a:latin typeface="210 옴니고딕 020" pitchFamily="18" charset="-127"/>
              <a:ea typeface="210 옴니고딕 020" pitchFamily="18" charset="-127"/>
            </a:endParaRPr>
          </a:p>
          <a:p>
            <a: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  <a:t>- 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만개의 </a:t>
            </a:r>
            <a:r>
              <a:rPr lang="ko-KR" altLang="en-US" dirty="0" err="1">
                <a:latin typeface="210 옴니고딕 020" pitchFamily="18" charset="-127"/>
                <a:ea typeface="210 옴니고딕 020" pitchFamily="18" charset="-127"/>
              </a:rPr>
              <a:t>레시피</a:t>
            </a:r>
            <a:r>
              <a:rPr lang="en-US" altLang="ko-KR" dirty="0">
                <a:latin typeface="210 옴니고딕 020" pitchFamily="18" charset="-127"/>
                <a:ea typeface="210 옴니고딕 020" pitchFamily="18" charset="-127"/>
              </a:rPr>
              <a:t>(</a:t>
            </a:r>
            <a:r>
              <a:rPr lang="en-US" altLang="ko-KR" dirty="0">
                <a:latin typeface="210 옴니고딕 020" pitchFamily="18" charset="-127"/>
                <a:ea typeface="210 옴니고딕 020" pitchFamily="18" charset="-127"/>
                <a:hlinkClick r:id="rId3"/>
              </a:rPr>
              <a:t>https://www.10000recipe.com/</a:t>
            </a:r>
            <a:r>
              <a:rPr lang="en-US" altLang="ko-KR" dirty="0">
                <a:latin typeface="210 옴니고딕 020" pitchFamily="18" charset="-127"/>
                <a:ea typeface="210 옴니고딕 020" pitchFamily="18" charset="-127"/>
              </a:rPr>
              <a:t>) 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사이트를 통해 </a:t>
            </a:r>
            <a:r>
              <a:rPr lang="ko-KR" altLang="en-US" dirty="0" err="1">
                <a:latin typeface="210 옴니고딕 020" pitchFamily="18" charset="-127"/>
                <a:ea typeface="210 옴니고딕 020" pitchFamily="18" charset="-127"/>
              </a:rPr>
              <a:t>레시피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 별 상세 정보 수집 후 전처리</a:t>
            </a:r>
          </a:p>
          <a:p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수집한 </a:t>
            </a:r>
            <a:r>
              <a:rPr lang="ko-KR" altLang="en-US" dirty="0" err="1">
                <a:latin typeface="210 옴니고딕 020" pitchFamily="18" charset="-127"/>
                <a:ea typeface="210 옴니고딕 020" pitchFamily="18" charset="-127"/>
              </a:rPr>
              <a:t>레시피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 데이터 중 재료 정보에 대한 통계 분석을 통해 많이 사용되는 재료 리스트 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추출</a:t>
            </a:r>
            <a: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  <a:t/>
            </a:r>
            <a:b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</a:br>
            <a:endParaRPr lang="ko-KR" altLang="en-US" dirty="0">
              <a:latin typeface="210 옴니고딕 020" pitchFamily="18" charset="-127"/>
              <a:ea typeface="210 옴니고딕 020" pitchFamily="18" charset="-127"/>
            </a:endParaRPr>
          </a:p>
          <a:p>
            <a: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  <a:t>- </a:t>
            </a:r>
            <a:r>
              <a:rPr lang="ko-KR" altLang="en-US" dirty="0" err="1" smtClean="0">
                <a:latin typeface="210 옴니고딕 020" pitchFamily="18" charset="-127"/>
                <a:ea typeface="210 옴니고딕 020" pitchFamily="18" charset="-127"/>
              </a:rPr>
              <a:t>네이버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 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검색 </a:t>
            </a:r>
            <a:r>
              <a:rPr lang="en-US" altLang="ko-KR" dirty="0">
                <a:latin typeface="210 옴니고딕 020" pitchFamily="18" charset="-127"/>
                <a:ea typeface="210 옴니고딕 020" pitchFamily="18" charset="-127"/>
              </a:rPr>
              <a:t>API 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및 </a:t>
            </a:r>
            <a:r>
              <a:rPr lang="en-US" altLang="ko-KR" dirty="0">
                <a:latin typeface="210 옴니고딕 020" pitchFamily="18" charset="-127"/>
                <a:ea typeface="210 옴니고딕 020" pitchFamily="18" charset="-127"/>
              </a:rPr>
              <a:t>Google Custom Search API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를 통해 </a:t>
            </a:r>
            <a:r>
              <a:rPr lang="ko-KR" altLang="en-US" dirty="0" err="1">
                <a:latin typeface="210 옴니고딕 020" pitchFamily="18" charset="-127"/>
                <a:ea typeface="210 옴니고딕 020" pitchFamily="18" charset="-127"/>
              </a:rPr>
              <a:t>식재료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 이미지 수집하여 모델에 학습시킬 데이터세트 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구성</a:t>
            </a:r>
            <a:endParaRPr lang="en-US" altLang="ko-KR" dirty="0" smtClean="0">
              <a:latin typeface="210 옴니고딕 020" pitchFamily="18" charset="-127"/>
              <a:ea typeface="210 옴니고딕 020" pitchFamily="18" charset="-127"/>
            </a:endParaRPr>
          </a:p>
          <a:p>
            <a:endParaRPr lang="en-US" altLang="ko-KR" dirty="0" smtClean="0">
              <a:latin typeface="210 옴니고딕 020" pitchFamily="18" charset="-127"/>
              <a:ea typeface="210 옴니고딕 020" pitchFamily="18" charset="-127"/>
            </a:endParaRPr>
          </a:p>
          <a:p>
            <a: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  <a:t>- 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데이터 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학습을 위한 이미지 </a:t>
            </a:r>
            <a:r>
              <a:rPr lang="ko-KR" altLang="en-US" dirty="0" err="1">
                <a:latin typeface="210 옴니고딕 020" pitchFamily="18" charset="-127"/>
                <a:ea typeface="210 옴니고딕 020" pitchFamily="18" charset="-127"/>
              </a:rPr>
              <a:t>라벨링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 작업 수행 </a:t>
            </a:r>
            <a: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  <a:t>(Image Annotator) 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사용</a:t>
            </a:r>
            <a:endParaRPr lang="ko-KR" altLang="en-US" dirty="0">
              <a:latin typeface="210 옴니고딕 020" pitchFamily="18" charset="-127"/>
              <a:ea typeface="210 옴니고딕 020" pitchFamily="18" charset="-127"/>
            </a:endParaRPr>
          </a:p>
        </p:txBody>
      </p:sp>
      <p:pic>
        <p:nvPicPr>
          <p:cNvPr id="1027" name="Picture 3" descr="C:\Users\ahyz0\Desktop\AI\파이널프로젝트(개인폴더)\파이널프로젝트기획_서비스구현과정.assets\image-202003120108094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73" y="1138066"/>
            <a:ext cx="3630234" cy="27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47023" y="3910245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210 옴니고딕OTF 020" pitchFamily="18" charset="-127"/>
                <a:ea typeface="210 옴니고딕OTF 020" pitchFamily="18" charset="-127"/>
              </a:rPr>
              <a:t>그림 </a:t>
            </a:r>
            <a:r>
              <a:rPr lang="en-US" altLang="ko-KR" sz="1200" dirty="0" smtClean="0">
                <a:latin typeface="210 옴니고딕OTF 020" pitchFamily="18" charset="-127"/>
                <a:ea typeface="210 옴니고딕OTF 020" pitchFamily="18" charset="-127"/>
              </a:rPr>
              <a:t>1) Image annotator </a:t>
            </a:r>
            <a:r>
              <a:rPr lang="ko-KR" altLang="en-US" sz="1200" dirty="0" smtClean="0">
                <a:latin typeface="210 옴니고딕OTF 020" pitchFamily="18" charset="-127"/>
                <a:ea typeface="210 옴니고딕OTF 020" pitchFamily="18" charset="-127"/>
              </a:rPr>
              <a:t>프로그램 사용</a:t>
            </a:r>
            <a:r>
              <a:rPr lang="en-US" altLang="ko-KR" sz="1200" dirty="0" smtClean="0"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ko-KR" altLang="en-US" sz="1200" dirty="0" smtClean="0">
                <a:latin typeface="210 옴니고딕OTF 020" pitchFamily="18" charset="-127"/>
                <a:ea typeface="210 옴니고딕OTF 020" pitchFamily="18" charset="-127"/>
              </a:rPr>
              <a:t>예시</a:t>
            </a:r>
            <a:r>
              <a:rPr lang="en-US" altLang="ko-KR" sz="1200" dirty="0" smtClean="0">
                <a:latin typeface="210 옴니고딕OTF 020" pitchFamily="18" charset="-127"/>
                <a:ea typeface="210 옴니고딕OTF 020" pitchFamily="18" charset="-127"/>
              </a:rPr>
              <a:t>(VGG)</a:t>
            </a:r>
            <a:endParaRPr lang="ko-KR" altLang="en-US" sz="1200" dirty="0">
              <a:latin typeface="210 옴니고딕OTF 020" pitchFamily="18" charset="-127"/>
              <a:ea typeface="210 옴니고딕OTF 0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4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346" y="879762"/>
            <a:ext cx="2343911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3</a:t>
            </a: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서비스 구현 과정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8260" y="1360329"/>
            <a:ext cx="4108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210 옴니고딕 020" pitchFamily="18" charset="-127"/>
                <a:ea typeface="210 옴니고딕 020" pitchFamily="18" charset="-127"/>
              </a:rPr>
              <a:t>2) </a:t>
            </a:r>
            <a:r>
              <a:rPr lang="ko-KR" altLang="en-US" sz="1800" b="1" dirty="0">
                <a:latin typeface="210 옴니고딕 020" pitchFamily="18" charset="-127"/>
                <a:ea typeface="210 옴니고딕 020" pitchFamily="18" charset="-127"/>
              </a:rPr>
              <a:t>모델 구성 및 학습</a:t>
            </a:r>
          </a:p>
          <a:p>
            <a:endParaRPr lang="ko-KR" altLang="en-US" dirty="0">
              <a:latin typeface="210 옴니고딕 020" pitchFamily="18" charset="-127"/>
              <a:ea typeface="210 옴니고딕 020" pitchFamily="18" charset="-127"/>
            </a:endParaRPr>
          </a:p>
          <a:p>
            <a: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  <a:t>- 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사용 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모델 </a:t>
            </a:r>
            <a:r>
              <a:rPr lang="en-US" altLang="ko-KR" dirty="0">
                <a:latin typeface="210 옴니고딕 020" pitchFamily="18" charset="-127"/>
                <a:ea typeface="210 옴니고딕 020" pitchFamily="18" charset="-127"/>
              </a:rPr>
              <a:t>: Mask </a:t>
            </a:r>
            <a: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  <a:t>R-CNN, 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혹은 </a:t>
            </a:r>
            <a:r>
              <a:rPr lang="en-US" altLang="ko-KR" dirty="0">
                <a:latin typeface="210 옴니고딕 020" pitchFamily="18" charset="-127"/>
                <a:ea typeface="210 옴니고딕 020" pitchFamily="18" charset="-127"/>
              </a:rPr>
              <a:t>Faster </a:t>
            </a:r>
            <a: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  <a:t>R-CNN</a:t>
            </a:r>
          </a:p>
          <a:p>
            <a:endParaRPr lang="en-US" altLang="ko-KR" dirty="0">
              <a:latin typeface="210 옴니고딕 020" pitchFamily="18" charset="-127"/>
              <a:ea typeface="210 옴니고딕 020" pitchFamily="18" charset="-127"/>
            </a:endParaRPr>
          </a:p>
          <a:p>
            <a:r>
              <a:rPr lang="en-US" altLang="ko-KR" dirty="0" smtClean="0">
                <a:latin typeface="210 옴니고딕 020" pitchFamily="18" charset="-127"/>
                <a:ea typeface="210 옴니고딕 020" pitchFamily="18" charset="-127"/>
              </a:rPr>
              <a:t>- Mask R-CNN: 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이미지 내 객체 감지 뿐 아니라 의미적 분할</a:t>
            </a:r>
            <a:r>
              <a:rPr lang="en-US" altLang="ko-KR" dirty="0">
                <a:latin typeface="210 옴니고딕 020" pitchFamily="18" charset="-127"/>
                <a:ea typeface="210 옴니고딕 020" pitchFamily="18" charset="-127"/>
              </a:rPr>
              <a:t>(Instance Segmentation) 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이 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가능한 모델</a:t>
            </a:r>
            <a:endParaRPr lang="en-US" altLang="ko-KR" dirty="0" smtClean="0">
              <a:latin typeface="210 옴니고딕 020" pitchFamily="18" charset="-127"/>
              <a:ea typeface="210 옴니고딕 020" pitchFamily="18" charset="-127"/>
            </a:endParaRPr>
          </a:p>
          <a:p>
            <a:endParaRPr lang="ko-KR" altLang="en-US" dirty="0">
              <a:latin typeface="210 옴니고딕 020" pitchFamily="18" charset="-127"/>
              <a:ea typeface="210 옴니고딕 020" pitchFamily="18" charset="-127"/>
            </a:endParaRPr>
          </a:p>
          <a:p>
            <a:r>
              <a:rPr lang="en-US" altLang="ko-KR" dirty="0">
                <a:latin typeface="210 옴니고딕 020" pitchFamily="18" charset="-127"/>
                <a:ea typeface="210 옴니고딕 020" pitchFamily="18" charset="-127"/>
              </a:rPr>
              <a:t>- Faster R-CNN</a:t>
            </a:r>
            <a:r>
              <a:rPr lang="ko-KR" altLang="en-US" dirty="0">
                <a:latin typeface="210 옴니고딕 020" pitchFamily="18" charset="-127"/>
                <a:ea typeface="210 옴니고딕 020" pitchFamily="18" charset="-127"/>
              </a:rPr>
              <a:t>은 객체 감지를 위해 널리 사용되는 </a:t>
            </a:r>
            <a:r>
              <a:rPr lang="ko-KR" altLang="en-US" dirty="0" smtClean="0">
                <a:latin typeface="210 옴니고딕 020" pitchFamily="18" charset="-127"/>
                <a:ea typeface="210 옴니고딕 020" pitchFamily="18" charset="-127"/>
              </a:rPr>
              <a:t>프레임워크</a:t>
            </a:r>
            <a:endParaRPr lang="ko-KR" altLang="en-US" sz="1100" dirty="0">
              <a:latin typeface="210 옴니고딕 020" pitchFamily="18" charset="-127"/>
              <a:ea typeface="210 옴니고딕 02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0985" y="3649222"/>
            <a:ext cx="3124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210 옴니고딕OTF 020" pitchFamily="18" charset="-127"/>
                <a:ea typeface="210 옴니고딕OTF 020" pitchFamily="18" charset="-127"/>
              </a:rPr>
              <a:t>그림 </a:t>
            </a:r>
            <a:r>
              <a:rPr lang="en-US" altLang="ko-KR" sz="1200" dirty="0" smtClean="0">
                <a:latin typeface="210 옴니고딕OTF 020" pitchFamily="18" charset="-127"/>
                <a:ea typeface="210 옴니고딕OTF 020" pitchFamily="18" charset="-127"/>
              </a:rPr>
              <a:t>1) Mask R-CNN </a:t>
            </a:r>
            <a:r>
              <a:rPr lang="ko-KR" altLang="en-US" sz="1200" dirty="0" smtClean="0">
                <a:latin typeface="210 옴니고딕OTF 020" pitchFamily="18" charset="-127"/>
                <a:ea typeface="210 옴니고딕OTF 020" pitchFamily="18" charset="-127"/>
              </a:rPr>
              <a:t>프레임워크 동작 원리</a:t>
            </a:r>
            <a:endParaRPr lang="ko-KR" altLang="en-US" sz="1200" dirty="0">
              <a:latin typeface="210 옴니고딕OTF 020" pitchFamily="18" charset="-127"/>
              <a:ea typeface="210 옴니고딕OTF 020" pitchFamily="18" charset="-127"/>
            </a:endParaRPr>
          </a:p>
        </p:txBody>
      </p:sp>
      <p:pic>
        <p:nvPicPr>
          <p:cNvPr id="2050" name="Picture 2" descr="C:\Users\ahyz0\AppData\Roaming\Typora\typora-user-images\image-202003120025491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13" y="1290644"/>
            <a:ext cx="4389916" cy="23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1138"/>
              </p:ext>
            </p:extLst>
          </p:nvPr>
        </p:nvGraphicFramePr>
        <p:xfrm>
          <a:off x="1946910" y="1394817"/>
          <a:ext cx="5250180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3919"/>
                <a:gridCol w="2096261"/>
              </a:tblGrid>
              <a:tr h="3581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Arial"/>
                        <a:ea typeface="맑은 고딕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</a:t>
                      </a:r>
                      <a:r>
                        <a:rPr lang="ko-KR" sz="1800" dirty="0">
                          <a:effectLst/>
                          <a:latin typeface="210 옴니고딕 040" pitchFamily="18" charset="-127"/>
                          <a:ea typeface="210 옴니고딕 040" pitchFamily="18" charset="-127"/>
                        </a:rPr>
                        <a:t>로그인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팝업 형태가 아닌 화면 전환 형태로 구현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210 옴니고딕 020" pitchFamily="18" charset="-127"/>
                          <a:ea typeface="210 옴니고딕 020" pitchFamily="18" charset="-127"/>
                        </a:rPr>
                        <a:t> - 로그인 정보로 Spring Security를 통해 권한을 부여</a:t>
                      </a:r>
                    </a:p>
                  </a:txBody>
                  <a:tcPr marL="63500" marR="63500" marT="63500" marB="63500">
                    <a:noFill/>
                  </a:tcPr>
                </a:tc>
              </a:tr>
            </a:tbl>
          </a:graphicData>
        </a:graphic>
      </p:graphicFrame>
      <p:pic>
        <p:nvPicPr>
          <p:cNvPr id="2049" name="imag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394818"/>
            <a:ext cx="3025775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3346" y="879762"/>
            <a:ext cx="292419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E696C"/>
              </a:buClr>
              <a:buSzPts val="1800"/>
            </a:pPr>
            <a:r>
              <a:rPr lang="ko-KR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2.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4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210 옴니고딕 020" pitchFamily="18" charset="-127"/>
                <a:ea typeface="210 옴니고딕 020" pitchFamily="18" charset="-127"/>
                <a:sym typeface="Lato"/>
              </a:rPr>
              <a:t>화면 설계 및 주요 기능</a:t>
            </a:r>
            <a:endParaRPr lang="ko-KR" altLang="ko-KR" sz="1800" dirty="0">
              <a:solidFill>
                <a:schemeClr val="bg2">
                  <a:lumMod val="50000"/>
                </a:schemeClr>
              </a:solidFill>
              <a:latin typeface="210 옴니고딕 020" pitchFamily="18" charset="-127"/>
              <a:ea typeface="210 옴니고딕 020" pitchFamily="18" charset="-127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322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589</Words>
  <Application>Microsoft Office PowerPoint</Application>
  <PresentationFormat>화면 슬라이드 쇼(16:9)</PresentationFormat>
  <Paragraphs>181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굴림</vt:lpstr>
      <vt:lpstr>Arial</vt:lpstr>
      <vt:lpstr>210 옴니고딕 040</vt:lpstr>
      <vt:lpstr>Lato</vt:lpstr>
      <vt:lpstr>210 옴니고딕OTF 020</vt:lpstr>
      <vt:lpstr>Playfair Display</vt:lpstr>
      <vt:lpstr>맑은 고딕</vt:lpstr>
      <vt:lpstr>210 옴니고딕 020</vt:lpstr>
      <vt:lpstr>Coral</vt:lpstr>
      <vt:lpstr>오늘 뭐 해먹지?</vt:lpstr>
      <vt:lpstr>목차</vt:lpstr>
      <vt:lpstr>프로젝트 개요</vt:lpstr>
      <vt:lpstr>프로젝트 개요</vt:lpstr>
      <vt:lpstr>프로젝트 범위</vt:lpstr>
      <vt:lpstr>프로젝트 범위</vt:lpstr>
      <vt:lpstr>프로젝트 범위</vt:lpstr>
      <vt:lpstr>프로젝트 범위</vt:lpstr>
      <vt:lpstr>프로젝트 범위</vt:lpstr>
      <vt:lpstr>프로젝트 범위</vt:lpstr>
      <vt:lpstr>프로젝트 범위</vt:lpstr>
      <vt:lpstr>프로젝트 범위</vt:lpstr>
      <vt:lpstr>프로젝트 범위</vt:lpstr>
      <vt:lpstr>프로젝트 범위</vt:lpstr>
      <vt:lpstr>프로젝트 범위</vt:lpstr>
      <vt:lpstr>프로젝트 범위</vt:lpstr>
      <vt:lpstr>프로젝트 범위</vt:lpstr>
      <vt:lpstr>프로젝트 조직</vt:lpstr>
      <vt:lpstr>프로젝트 관리</vt:lpstr>
      <vt:lpstr>프로젝트 관리</vt:lpstr>
      <vt:lpstr>프로젝트 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 뭐 먹지?</dc:title>
  <cp:lastModifiedBy>ahyz0</cp:lastModifiedBy>
  <cp:revision>96</cp:revision>
  <dcterms:modified xsi:type="dcterms:W3CDTF">2020-03-14T04:10:40Z</dcterms:modified>
</cp:coreProperties>
</file>