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362" y="3327489"/>
            <a:ext cx="7057031" cy="15368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700" dirty="0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스마트 침수막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030420" y="3063829"/>
            <a:ext cx="6634395" cy="3954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spc="400" kern="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POWERPOINT PRESENTATION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398252" y="4274087"/>
            <a:ext cx="1758735" cy="72937"/>
            <a:chOff x="4398252" y="4274087"/>
            <a:chExt cx="1758735" cy="7293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8252" y="4274087"/>
              <a:ext cx="1758735" cy="72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770" y="1067343"/>
            <a:ext cx="7602691" cy="85504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창업아이템의 지속 가능성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33023" y="1683981"/>
            <a:ext cx="4671429" cy="4577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04.창업아이템의 사업 추진계획(3)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16698" y="1992269"/>
            <a:ext cx="299726" cy="53448"/>
            <a:chOff x="816698" y="1992269"/>
            <a:chExt cx="299726" cy="534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698" y="1992269"/>
              <a:ext cx="299726" cy="534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0339" y="1793281"/>
            <a:ext cx="4855659" cy="4855659"/>
            <a:chOff x="850339" y="1793281"/>
            <a:chExt cx="4855659" cy="48556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39" y="1793281"/>
              <a:ext cx="4855659" cy="48556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05998" y="4679690"/>
            <a:ext cx="4455247" cy="1556955"/>
            <a:chOff x="5705998" y="4679690"/>
            <a:chExt cx="4455247" cy="155695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705998" y="4679690"/>
              <a:ext cx="4455247" cy="1556955"/>
              <a:chOff x="5705998" y="4679690"/>
              <a:chExt cx="4455247" cy="155695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05998" y="4679690"/>
                <a:ext cx="4455247" cy="1556955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5822564" y="4709765"/>
              <a:ext cx="6338665" cy="2283333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400" spc="-100" kern="0" dirty="0" smtClean="0">
                  <a:solidFill>
                    <a:srgbClr val="000000"/>
                  </a:solidFill>
                  <a:latin typeface="KoPubWorldDotum_Pro Light" pitchFamily="34" charset="0"/>
                  <a:cs typeface="KoPubWorldDotum_Pro Light" pitchFamily="34" charset="0"/>
                </a:rPr>
                <a:t>-   기존 고객을 유지하기 위한 의견 수렴 및 사업 아이템 보수.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400" spc="-100" kern="0" dirty="0" smtClean="0">
                  <a:solidFill>
                    <a:srgbClr val="000000"/>
                  </a:solidFill>
                  <a:latin typeface="KoPubWorldDotum_Pro Light" pitchFamily="34" charset="0"/>
                  <a:cs typeface="KoPubWorldDotum_Pro Light" pitchFamily="34" charset="0"/>
                </a:rPr>
                <a:t>-  자료 3-1, 3-2처럼 지하에 국한되지 않는 침수예상 지역 어디서든 적용할 수 있는 제품개발     로 인한 기대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400" spc="-100" kern="0" dirty="0" smtClean="0">
                  <a:solidFill>
                    <a:srgbClr val="000000"/>
                  </a:solidFill>
                  <a:latin typeface="KoPubWorldDotum_Pro Light" pitchFamily="34" charset="0"/>
                  <a:cs typeface="KoPubWorldDotum_Pro Light" pitchFamily="34" charset="0"/>
                </a:rPr>
                <a:t>-  침수피해가 예상되는 주변 지하철, 지하 주차장 등 범용적으로 적용가능.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5705998" y="2188061"/>
            <a:ext cx="4455247" cy="2171728"/>
            <a:chOff x="5705998" y="2188061"/>
            <a:chExt cx="4455247" cy="2171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5998" y="2188061"/>
              <a:ext cx="4455247" cy="217172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440586" y="6648943"/>
            <a:ext cx="2701614" cy="3262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출처 : 부산시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4781981" y="6274257"/>
            <a:ext cx="800000" cy="31713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자료 3-1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028905" y="4359790"/>
            <a:ext cx="1113286" cy="31713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자료 3-2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2917"/>
            <a:ext cx="10688275" cy="3453671"/>
            <a:chOff x="0" y="772917"/>
            <a:chExt cx="10688275" cy="34536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917"/>
              <a:ext cx="10688275" cy="34536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308199" y="1462709"/>
            <a:ext cx="11311636" cy="171471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400" dirty="0" smtClean="0">
                <a:solidFill>
                  <a:srgbClr val="161616"/>
                </a:solidFill>
                <a:latin typeface="Gmarket Sans Bold" pitchFamily="34" charset="0"/>
                <a:cs typeface="Gmarket Sans Bold" pitchFamily="34" charset="0"/>
              </a:rPr>
              <a:t>Thank You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050008" y="4998341"/>
            <a:ext cx="3224004" cy="263794"/>
            <a:chOff x="2050008" y="4998341"/>
            <a:chExt cx="3224004" cy="263794"/>
          </a:xfrm>
        </p:grpSpPr>
        <p:sp>
          <p:nvSpPr>
            <p:cNvPr id="7" name="Object 7"/>
            <p:cNvSpPr txBox="1"/>
            <p:nvPr/>
          </p:nvSpPr>
          <p:spPr>
            <a:xfrm>
              <a:off x="3070425" y="4998341"/>
              <a:ext cx="3305380" cy="39569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717171"/>
                  </a:solidFill>
                  <a:latin typeface="ONE Mobile OTF Regular" pitchFamily="34" charset="0"/>
                  <a:cs typeface="ONE Mobile OTF Regular" pitchFamily="34" charset="0"/>
                </a:rPr>
                <a:t>010.3346.8117</a:t>
              </a:r>
              <a:endParaRPr lang="en-US" dirty="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359435" y="4998341"/>
              <a:ext cx="1396449" cy="34438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161616"/>
                  </a:solidFill>
                  <a:latin typeface="ONE Mobile OTF Bold" pitchFamily="34" charset="0"/>
                  <a:cs typeface="ONE Mobile OTF Bold" pitchFamily="34" charset="0"/>
                </a:rPr>
                <a:t>Phone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2050008" y="5000855"/>
              <a:ext cx="252449" cy="227078"/>
              <a:chOff x="2050008" y="5000855"/>
              <a:chExt cx="252449" cy="22707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50008" y="5000855"/>
                <a:ext cx="252449" cy="227078"/>
              </a:xfrm>
              <a:prstGeom prst="rect">
                <a:avLst/>
              </a:prstGeom>
            </p:spPr>
          </p:pic>
        </p:grpSp>
      </p:grpSp>
      <p:sp>
        <p:nvSpPr>
          <p:cNvPr id="13" name="Object 13"/>
          <p:cNvSpPr txBox="1"/>
          <p:nvPr/>
        </p:nvSpPr>
        <p:spPr>
          <a:xfrm>
            <a:off x="7422174" y="5013333"/>
            <a:ext cx="2858766" cy="3489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717171"/>
                </a:solidFill>
                <a:latin typeface="ONE Mobile OTF Regular" pitchFamily="34" charset="0"/>
                <a:cs typeface="ONE Mobile OTF Regular" pitchFamily="34" charset="0"/>
              </a:rPr>
              <a:t>jeh200223@gmail.com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711187" y="5013333"/>
            <a:ext cx="1396449" cy="34438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161616"/>
                </a:solidFill>
                <a:latin typeface="ONE Mobile OTF Bold" pitchFamily="34" charset="0"/>
                <a:cs typeface="ONE Mobile OTF Bold" pitchFamily="34" charset="0"/>
              </a:rPr>
              <a:t>Email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370287" y="5011500"/>
            <a:ext cx="237476" cy="237476"/>
            <a:chOff x="6370287" y="5011500"/>
            <a:chExt cx="237476" cy="2374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0287" y="5011500"/>
              <a:ext cx="237476" cy="23747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789836" y="5690240"/>
            <a:ext cx="2098827" cy="19367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조장 : 장은혁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조원 : 정인규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조원 : 박정민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조원 : 김성준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-738095" y="2704139"/>
            <a:ext cx="12171429" cy="7986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자연재해, 기술로 최소화 할 수 있습니다.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185" y="1459564"/>
            <a:ext cx="2523779" cy="12477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CONTENT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34185" y="2885084"/>
            <a:ext cx="4167611" cy="776236"/>
            <a:chOff x="734185" y="2885084"/>
            <a:chExt cx="4167611" cy="776236"/>
          </a:xfrm>
        </p:grpSpPr>
        <p:sp>
          <p:nvSpPr>
            <p:cNvPr id="4" name="Object 4"/>
            <p:cNvSpPr txBox="1"/>
            <p:nvPr/>
          </p:nvSpPr>
          <p:spPr>
            <a:xfrm>
              <a:off x="734185" y="2885084"/>
              <a:ext cx="5032950" cy="64147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01.개요</a:t>
              </a:r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34185" y="3389390"/>
              <a:ext cx="6251417" cy="40789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제안 동기 및 차수벽의 현실, 아이디어 개요</a:t>
              </a:r>
              <a:endParaRPr lang="en-US" dirty="0"/>
            </a:p>
          </p:txBody>
        </p:sp>
      </p:grpSp>
      <p:grpSp>
        <p:nvGrpSpPr>
          <p:cNvPr id="1002" name="그룹 1002"/>
          <p:cNvGrpSpPr/>
          <p:nvPr/>
        </p:nvGrpSpPr>
        <p:grpSpPr>
          <a:xfrm>
            <a:off x="730113" y="2479730"/>
            <a:ext cx="299726" cy="53448"/>
            <a:chOff x="730113" y="2479730"/>
            <a:chExt cx="299726" cy="534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113" y="2479730"/>
              <a:ext cx="299726" cy="534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4185" y="3942857"/>
            <a:ext cx="3635816" cy="755769"/>
            <a:chOff x="734185" y="3942857"/>
            <a:chExt cx="3635816" cy="755769"/>
          </a:xfrm>
        </p:grpSpPr>
        <p:sp>
          <p:nvSpPr>
            <p:cNvPr id="11" name="Object 11"/>
            <p:cNvSpPr txBox="1"/>
            <p:nvPr/>
          </p:nvSpPr>
          <p:spPr>
            <a:xfrm>
              <a:off x="734185" y="3942857"/>
              <a:ext cx="4390734" cy="63468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02.제안 아이디어 소개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34186" y="4432855"/>
              <a:ext cx="5453722" cy="39865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아이디어 내용 및 특성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4566124" y="2885090"/>
            <a:ext cx="5983916" cy="796464"/>
            <a:chOff x="4566124" y="2885090"/>
            <a:chExt cx="5983916" cy="796464"/>
          </a:xfrm>
        </p:grpSpPr>
        <p:sp>
          <p:nvSpPr>
            <p:cNvPr id="15" name="Object 15"/>
            <p:cNvSpPr txBox="1"/>
            <p:nvPr/>
          </p:nvSpPr>
          <p:spPr>
            <a:xfrm>
              <a:off x="4566124" y="2885090"/>
              <a:ext cx="7226382" cy="63468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04.창업아이템의 사업 추진계획(1)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566124" y="3418276"/>
              <a:ext cx="8975875" cy="39491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창업 아이템의 실현 계획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734185" y="4996496"/>
            <a:ext cx="4167611" cy="765526"/>
            <a:chOff x="734185" y="4996496"/>
            <a:chExt cx="4167611" cy="765526"/>
          </a:xfrm>
        </p:grpSpPr>
        <p:sp>
          <p:nvSpPr>
            <p:cNvPr id="19" name="Object 19"/>
            <p:cNvSpPr txBox="1"/>
            <p:nvPr/>
          </p:nvSpPr>
          <p:spPr>
            <a:xfrm>
              <a:off x="734185" y="4996496"/>
              <a:ext cx="5032950" cy="63466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03.창업아이템의 시장성</a:t>
              </a:r>
              <a:endParaRPr lang="en-US" dirty="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34185" y="5496262"/>
              <a:ext cx="6251417" cy="3986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제품 사업성 및 제품 경쟁력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4566124" y="3942861"/>
            <a:ext cx="5983916" cy="798958"/>
            <a:chOff x="4566124" y="3942861"/>
            <a:chExt cx="5983916" cy="798958"/>
          </a:xfrm>
        </p:grpSpPr>
        <p:sp>
          <p:nvSpPr>
            <p:cNvPr id="23" name="Object 23"/>
            <p:cNvSpPr txBox="1"/>
            <p:nvPr/>
          </p:nvSpPr>
          <p:spPr>
            <a:xfrm>
              <a:off x="4566124" y="3942861"/>
              <a:ext cx="7226382" cy="63468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05.창업아이템의 사업 추진계획(2)</a:t>
              </a:r>
              <a:endParaRPr lang="en-US" dirty="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566124" y="4476048"/>
              <a:ext cx="8975875" cy="39865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창업 아이템의 실현 및 방향성 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4566124" y="4996499"/>
            <a:ext cx="5983916" cy="798958"/>
            <a:chOff x="4566124" y="4996499"/>
            <a:chExt cx="5983916" cy="798958"/>
          </a:xfrm>
        </p:grpSpPr>
        <p:sp>
          <p:nvSpPr>
            <p:cNvPr id="27" name="Object 27"/>
            <p:cNvSpPr txBox="1"/>
            <p:nvPr/>
          </p:nvSpPr>
          <p:spPr>
            <a:xfrm>
              <a:off x="4566124" y="4996499"/>
              <a:ext cx="7226382" cy="63468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06.창업아이템의 사업 추진계획(3)</a:t>
              </a:r>
              <a:endParaRPr lang="en-US" dirty="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566124" y="5529686"/>
              <a:ext cx="8975875" cy="39865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창업 아이템의 지속 가능성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4185" y="5062184"/>
            <a:ext cx="5559181" cy="1859686"/>
            <a:chOff x="734185" y="5062184"/>
            <a:chExt cx="5559181" cy="1859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185" y="5062184"/>
              <a:ext cx="5559181" cy="18596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4185" y="2809845"/>
            <a:ext cx="2716269" cy="1859686"/>
            <a:chOff x="734185" y="2809845"/>
            <a:chExt cx="2716269" cy="18596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185" y="2809845"/>
              <a:ext cx="2716269" cy="1859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77097" y="2809845"/>
            <a:ext cx="2716269" cy="1859686"/>
            <a:chOff x="3577097" y="2809845"/>
            <a:chExt cx="2716269" cy="18596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7097" y="2809845"/>
              <a:ext cx="2716269" cy="18596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34185" y="1514951"/>
            <a:ext cx="5124318" cy="86060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아이디어 제안  동기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30113" y="2603540"/>
            <a:ext cx="299726" cy="53448"/>
            <a:chOff x="730113" y="2603540"/>
            <a:chExt cx="299726" cy="534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113" y="2603540"/>
              <a:ext cx="299726" cy="534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46438" y="2285724"/>
            <a:ext cx="3681299" cy="559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01. 개요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812410" y="2809845"/>
            <a:ext cx="4984273" cy="17031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자료1-1은 지하주차장이 침수되어 인명 피해가 발생한 사진입니다.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589857" y="2906955"/>
            <a:ext cx="128034" cy="128034"/>
            <a:chOff x="6589857" y="2906955"/>
            <a:chExt cx="128034" cy="1280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9857" y="2906955"/>
              <a:ext cx="128034" cy="12803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812410" y="5826695"/>
            <a:ext cx="4967126" cy="11142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자료 1-3은 연간 강수량이 증가함을 나타내고 있습니다.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589857" y="5931457"/>
            <a:ext cx="128034" cy="128034"/>
            <a:chOff x="6589857" y="5931457"/>
            <a:chExt cx="128034" cy="1280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9857" y="5931457"/>
              <a:ext cx="128034" cy="12803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423033" y="7044619"/>
            <a:ext cx="2701614" cy="3171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출처 : YTN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812410" y="4407645"/>
            <a:ext cx="4984273" cy="17031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자료1-2는 폭우와 동시에 배수구가 막혀 침수된 강남역 사진입니다.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589857" y="4504758"/>
            <a:ext cx="128034" cy="128034"/>
            <a:chOff x="6589857" y="4504758"/>
            <a:chExt cx="128034" cy="1280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9857" y="4504758"/>
              <a:ext cx="128034" cy="128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597" y="2285012"/>
            <a:ext cx="7114286" cy="175409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2000" spc="-100" kern="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아두이노를 이용한 스마트 시티화 구현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센서를 이용한 수위 정보 제공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000" spc="-100" kern="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제공받은 정보를 이용하여 실린더 자동화 적용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87692" y="1169804"/>
            <a:ext cx="8590382" cy="85466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3200" spc="-200" kern="0" dirty="0" smtClean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아이디어 소개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90734" y="4159464"/>
            <a:ext cx="1954745" cy="2824465"/>
            <a:chOff x="690734" y="4159464"/>
            <a:chExt cx="1954745" cy="2824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6638" y="2747231"/>
              <a:ext cx="3909490" cy="5648930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734" y="4159464"/>
              <a:ext cx="1954745" cy="2824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08418" y="4159464"/>
            <a:ext cx="1954745" cy="2824465"/>
            <a:chOff x="3008418" y="4159464"/>
            <a:chExt cx="1954745" cy="28244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1045" y="2747231"/>
              <a:ext cx="3909490" cy="564893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8418" y="4159464"/>
              <a:ext cx="1954745" cy="28244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4547" y="4294383"/>
            <a:ext cx="2567120" cy="38427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핵심 기술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702233" y="4298096"/>
            <a:ext cx="2567120" cy="38427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핵심 기술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79260" y="6287562"/>
            <a:ext cx="2598827" cy="25400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900" spc="-100" kern="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아두이노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90734" y="4772466"/>
            <a:ext cx="1954745" cy="1069524"/>
            <a:chOff x="690734" y="4772466"/>
            <a:chExt cx="1954745" cy="10695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734" y="4772466"/>
              <a:ext cx="1954745" cy="10695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96948" y="6282914"/>
            <a:ext cx="2598827" cy="25400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900" spc="-100" kern="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수위센서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008418" y="4772466"/>
            <a:ext cx="1954745" cy="1069524"/>
            <a:chOff x="3008418" y="4772466"/>
            <a:chExt cx="1954745" cy="106952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8418" y="4772466"/>
              <a:ext cx="1954745" cy="10695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99101" y="1875498"/>
            <a:ext cx="3732189" cy="559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1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01. 개요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90734" y="2207654"/>
            <a:ext cx="299726" cy="53448"/>
            <a:chOff x="690734" y="2207654"/>
            <a:chExt cx="299726" cy="53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734" y="2207654"/>
              <a:ext cx="299726" cy="534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26101" y="4159464"/>
            <a:ext cx="1954745" cy="2824465"/>
            <a:chOff x="5326101" y="4159464"/>
            <a:chExt cx="1954745" cy="282446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8729" y="2747231"/>
              <a:ext cx="3909490" cy="5648930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6101" y="4159464"/>
              <a:ext cx="1954745" cy="282446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019916" y="4298096"/>
            <a:ext cx="2567120" cy="38427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255994"/>
                </a:solidFill>
                <a:latin typeface="Noto Sans CJK KR Bold" pitchFamily="34" charset="0"/>
                <a:cs typeface="Noto Sans CJK KR Bold" pitchFamily="34" charset="0"/>
              </a:rPr>
              <a:t>핵심 기술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014634" y="6282914"/>
            <a:ext cx="2598827" cy="25400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900" spc="-100" kern="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유압실린더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26101" y="4772466"/>
            <a:ext cx="1954745" cy="1069524"/>
            <a:chOff x="5326101" y="4772466"/>
            <a:chExt cx="1954745" cy="10695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6101" y="4772466"/>
              <a:ext cx="1954745" cy="106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27070" y="2577954"/>
            <a:ext cx="2818026" cy="4425023"/>
            <a:chOff x="7527070" y="2577954"/>
            <a:chExt cx="2818026" cy="442502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0026" y="457411"/>
              <a:ext cx="5636052" cy="8850046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7070" y="2577954"/>
              <a:ext cx="2818026" cy="44250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2247" y="2684138"/>
            <a:ext cx="128034" cy="128034"/>
            <a:chOff x="652247" y="2684138"/>
            <a:chExt cx="128034" cy="12803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2247" y="2684138"/>
              <a:ext cx="128034" cy="1280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5251" y="3098044"/>
            <a:ext cx="128034" cy="128034"/>
            <a:chOff x="645251" y="3098044"/>
            <a:chExt cx="128034" cy="12803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5251" y="3098044"/>
              <a:ext cx="128034" cy="1280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5372" y="3513964"/>
            <a:ext cx="128034" cy="128034"/>
            <a:chOff x="645372" y="3513964"/>
            <a:chExt cx="128034" cy="12803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5372" y="3513964"/>
              <a:ext cx="128034" cy="128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185" y="1459562"/>
            <a:ext cx="8219576" cy="8501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아이디어 내용 및 특성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6438" y="2066676"/>
            <a:ext cx="3087612" cy="4593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02.제안 아이디어 소개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377585" y="2013005"/>
            <a:ext cx="2442537" cy="3609643"/>
            <a:chOff x="7377585" y="2013005"/>
            <a:chExt cx="2442537" cy="36096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9316" y="301183"/>
              <a:ext cx="4885074" cy="7219286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7585" y="2013005"/>
              <a:ext cx="2442537" cy="360964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22962" y="2752181"/>
            <a:ext cx="8940373" cy="15328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- 11호 태풍 힌남노로 인한 해안 주변 지역들에 침수 피해 발생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- IT관련 학과의 특성을 살려 피해를 방지할 수 있는 스마트            차수벽 제작의견 도출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64508" y="2699908"/>
            <a:ext cx="440223" cy="421660"/>
            <a:chOff x="664508" y="2699908"/>
            <a:chExt cx="440223" cy="42166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64508" y="2699908"/>
              <a:ext cx="421660" cy="421660"/>
              <a:chOff x="664508" y="2699908"/>
              <a:chExt cx="421660" cy="42166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4508" y="2699908"/>
                <a:ext cx="421660" cy="421660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54452" y="2744853"/>
              <a:ext cx="660334" cy="49909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rgbClr val="ffffff"/>
                  </a:solidFill>
                  <a:latin typeface="Bebas Neue" pitchFamily="34" charset="0"/>
                  <a:cs typeface="Bebas Neue" pitchFamily="34" charset="0"/>
                </a:rPr>
                <a:t>01</a:t>
              </a:r>
              <a:endParaRPr lang="en-US"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22962" y="3903533"/>
            <a:ext cx="7181546" cy="100760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- 센서를 이용한 자동화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- 저렴한 가격으로도 구현 가능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75118" y="3838095"/>
            <a:ext cx="440223" cy="421660"/>
            <a:chOff x="675118" y="3838095"/>
            <a:chExt cx="440223" cy="42166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5118" y="3838095"/>
              <a:ext cx="421660" cy="421660"/>
              <a:chOff x="675118" y="3838095"/>
              <a:chExt cx="421660" cy="42166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5118" y="3838095"/>
                <a:ext cx="421660" cy="421660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565063" y="3883040"/>
              <a:ext cx="660334" cy="49909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rgbClr val="f6f6f6"/>
                  </a:solidFill>
                  <a:latin typeface="Bebas Neue" pitchFamily="34" charset="0"/>
                  <a:cs typeface="Bebas Neue" pitchFamily="34" charset="0"/>
                </a:rPr>
                <a:t>02</a:t>
              </a:r>
              <a:endParaRPr lang="en-US"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22962" y="4871000"/>
            <a:ext cx="8940373" cy="100760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- 현실적으로 노후되어 있는 배수시설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- 폭우 및 태풍으로 빈번히 발생하는 침수 피해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67518" y="4803017"/>
            <a:ext cx="440223" cy="421660"/>
            <a:chOff x="667518" y="4803017"/>
            <a:chExt cx="440223" cy="42166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67518" y="4803017"/>
              <a:ext cx="421660" cy="421660"/>
              <a:chOff x="667518" y="4803017"/>
              <a:chExt cx="421660" cy="42166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7518" y="4803017"/>
                <a:ext cx="421660" cy="421660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557462" y="4847962"/>
              <a:ext cx="660334" cy="49909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rgbClr val="f6f6f6"/>
                  </a:solidFill>
                  <a:latin typeface="Bebas Neue" pitchFamily="34" charset="0"/>
                  <a:cs typeface="Bebas Neue" pitchFamily="34" charset="0"/>
                </a:rPr>
                <a:t>03</a:t>
              </a:r>
              <a:endParaRPr lang="en-US" dirty="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35743" y="5917162"/>
            <a:ext cx="8892630" cy="4823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- 틴커캐드를 이용한 아두이노 회로도로 실전 대비 가능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675118" y="5850493"/>
            <a:ext cx="440223" cy="421660"/>
            <a:chOff x="675118" y="5850493"/>
            <a:chExt cx="440223" cy="42166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75118" y="5850493"/>
              <a:ext cx="421660" cy="421660"/>
              <a:chOff x="675118" y="5850493"/>
              <a:chExt cx="421660" cy="42166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5118" y="5850493"/>
                <a:ext cx="421660" cy="421660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565063" y="5895438"/>
              <a:ext cx="660334" cy="499099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rgbClr val="f6f6f6"/>
                  </a:solidFill>
                  <a:latin typeface="Bebas Neue" pitchFamily="34" charset="0"/>
                  <a:cs typeface="Bebas Neue" pitchFamily="34" charset="0"/>
                </a:rPr>
                <a:t>04</a:t>
              </a:r>
              <a:endParaRPr lang="en-US" dirty="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843282" y="4409905"/>
            <a:ext cx="1504879" cy="393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f6f6f6"/>
                </a:solidFill>
                <a:latin typeface="NanumSquare ExtraBold" pitchFamily="34" charset="0"/>
                <a:cs typeface="NanumSquare ExtraBold" pitchFamily="34" charset="0"/>
              </a:rPr>
              <a:t>04.실현방안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7833658" y="3753562"/>
            <a:ext cx="1530396" cy="393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f6f6f6"/>
                </a:solidFill>
                <a:latin typeface="NanumSquare ExtraBold" pitchFamily="34" charset="0"/>
                <a:cs typeface="NanumSquare ExtraBold" pitchFamily="34" charset="0"/>
              </a:rPr>
              <a:t>03.적합성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7833658" y="3045105"/>
            <a:ext cx="1530396" cy="393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f6f6f6"/>
                </a:solidFill>
                <a:latin typeface="NanumSquare ExtraBold" pitchFamily="34" charset="0"/>
                <a:cs typeface="NanumSquare ExtraBold" pitchFamily="34" charset="0"/>
              </a:rPr>
              <a:t>02.특성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7833658" y="2404124"/>
            <a:ext cx="1530396" cy="3934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spc="-100" kern="0" dirty="0" smtClean="0">
                <a:solidFill>
                  <a:srgbClr val="f6f6f6"/>
                </a:solidFill>
                <a:latin typeface="NanumSquare ExtraBold" pitchFamily="34" charset="0"/>
                <a:cs typeface="NanumSquare ExtraBold" pitchFamily="34" charset="0"/>
              </a:rPr>
              <a:t>01.도출 과정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746438" y="2363391"/>
            <a:ext cx="299726" cy="53448"/>
            <a:chOff x="746438" y="2363391"/>
            <a:chExt cx="299726" cy="534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438" y="2363391"/>
              <a:ext cx="299726" cy="53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32033" y="2483663"/>
            <a:ext cx="4087281" cy="4002102"/>
            <a:chOff x="5432033" y="2483663"/>
            <a:chExt cx="4087281" cy="40021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2033" y="2483663"/>
              <a:ext cx="4087281" cy="40021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4987" y="2483663"/>
            <a:ext cx="4087281" cy="4002102"/>
            <a:chOff x="1174987" y="2483663"/>
            <a:chExt cx="4087281" cy="40021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987" y="2483663"/>
              <a:ext cx="4087281" cy="400210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34185" y="1335752"/>
            <a:ext cx="7602691" cy="8501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제품 경쟁력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46438" y="1952390"/>
            <a:ext cx="3417886" cy="4593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03. 창업아이템의 시장성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30113" y="2260683"/>
            <a:ext cx="299726" cy="53448"/>
            <a:chOff x="730113" y="2260683"/>
            <a:chExt cx="299726" cy="534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113" y="2260683"/>
              <a:ext cx="299726" cy="534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89943" y="2706468"/>
            <a:ext cx="3348425" cy="3594588"/>
            <a:chOff x="5789943" y="2706468"/>
            <a:chExt cx="3348425" cy="3594588"/>
          </a:xfrm>
        </p:grpSpPr>
        <p:sp>
          <p:nvSpPr>
            <p:cNvPr id="14" name="Object 14"/>
            <p:cNvSpPr txBox="1"/>
            <p:nvPr/>
          </p:nvSpPr>
          <p:spPr>
            <a:xfrm>
              <a:off x="5789943" y="5356200"/>
              <a:ext cx="5022638" cy="141728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- ABS 재질로 제작 하여 반영구적 사용이 가능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2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- 무게가 3.8KG로 혼자서도 이동설치가 가능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2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- 2개 이상을 서로 결합하여 사용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200" dirty="0" smtClean="0">
                  <a:solidFill>
                    <a:srgbClr val="2d3136"/>
                  </a:solidFill>
                  <a:latin typeface="NanumSquare" pitchFamily="34" charset="0"/>
                  <a:cs typeface="NanumSquare" pitchFamily="34" charset="0"/>
                </a:rPr>
                <a:t>- 침수지연, 유입차단을 하여 1차 피해에 대처 가능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5827197" y="2706468"/>
              <a:ext cx="3273925" cy="2455444"/>
              <a:chOff x="5827197" y="2706468"/>
              <a:chExt cx="3273925" cy="245544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283725" y="1572237"/>
                <a:ext cx="6547851" cy="491088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27197" y="2706468"/>
                <a:ext cx="3273925" cy="245544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92832" y="2717053"/>
            <a:ext cx="3351166" cy="3597530"/>
            <a:chOff x="1592832" y="2717053"/>
            <a:chExt cx="3351166" cy="3597530"/>
          </a:xfrm>
        </p:grpSpPr>
        <p:sp>
          <p:nvSpPr>
            <p:cNvPr id="21" name="Object 21"/>
            <p:cNvSpPr txBox="1"/>
            <p:nvPr/>
          </p:nvSpPr>
          <p:spPr>
            <a:xfrm>
              <a:off x="1592832" y="5368953"/>
              <a:ext cx="5026748" cy="141844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- 기본 230cm로 가로 260cm까지 확장 설치 가능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200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- 지지대가 필요없어 이동 설치 가능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200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- 보관이 편리함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200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- 침수 속도를 늦추어 재산 및 인명피해 최소화</a:t>
              </a:r>
              <a:endParaRPr lang="en-US" dirty="0"/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1630110" y="2717053"/>
              <a:ext cx="3276605" cy="2457453"/>
              <a:chOff x="1630110" y="2717053"/>
              <a:chExt cx="3276605" cy="245745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642" y="1555160"/>
                <a:ext cx="6553209" cy="4914907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30110" y="2717053"/>
                <a:ext cx="3276605" cy="2457453"/>
              </a:xfrm>
              <a:prstGeom prst="rect">
                <a:avLst/>
              </a:prstGeom>
            </p:spPr>
          </p:pic>
        </p:grpSp>
      </p:grpSp>
      <p:sp>
        <p:nvSpPr>
          <p:cNvPr id="27" name="Object 27"/>
          <p:cNvSpPr txBox="1"/>
          <p:nvPr/>
        </p:nvSpPr>
        <p:spPr>
          <a:xfrm>
            <a:off x="1511857" y="2631343"/>
            <a:ext cx="3417886" cy="9196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알루미늄 차수판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가격 : 약 51만원 대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5135774" y="2631343"/>
            <a:ext cx="4712330" cy="9196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K2 수마기 이동식 차수판(수마기)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가격 : 약 24만원 대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08683" y="1997585"/>
            <a:ext cx="3127114" cy="1771584"/>
            <a:chOff x="7208683" y="1997585"/>
            <a:chExt cx="3127114" cy="17715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9347" y="1226083"/>
              <a:ext cx="6254229" cy="354316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683" y="1997585"/>
              <a:ext cx="3127114" cy="17715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2400" y="2067745"/>
            <a:ext cx="3003271" cy="1701424"/>
            <a:chOff x="602400" y="2067745"/>
            <a:chExt cx="3003271" cy="17014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7954" y="1326797"/>
              <a:ext cx="6006543" cy="340284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400" y="2067745"/>
              <a:ext cx="3003271" cy="17014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08683" y="5306733"/>
            <a:ext cx="3153322" cy="1786432"/>
            <a:chOff x="7208683" y="5306733"/>
            <a:chExt cx="3153322" cy="17864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9757" y="4491253"/>
              <a:ext cx="6306645" cy="357286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8683" y="5306733"/>
              <a:ext cx="3153322" cy="1786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4425" y="5306733"/>
            <a:ext cx="3031246" cy="1717273"/>
            <a:chOff x="574425" y="5306733"/>
            <a:chExt cx="3031246" cy="17172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894494" y="4494801"/>
              <a:ext cx="6062492" cy="343454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4425" y="5306733"/>
              <a:ext cx="3031246" cy="17172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10120" y="2298979"/>
            <a:ext cx="3224452" cy="961052"/>
            <a:chOff x="-110120" y="2298979"/>
            <a:chExt cx="3224452" cy="961052"/>
          </a:xfrm>
        </p:grpSpPr>
        <p:sp>
          <p:nvSpPr>
            <p:cNvPr id="19" name="Object 19"/>
            <p:cNvSpPr txBox="1"/>
            <p:nvPr/>
          </p:nvSpPr>
          <p:spPr>
            <a:xfrm>
              <a:off x="-1722345" y="2780366"/>
              <a:ext cx="4836677" cy="71949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1300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- 수위정보를 기반하여 자동으로    작동</a:t>
              </a:r>
              <a:r>
                <a:rPr lang="en-US" dirty="0" smtClean="0"/>
                <a:t/>
              </a:r>
            </a:p>
            <a:p>
              <a:pPr algn="r"/>
              <a:r>
                <a:rPr lang="en-US" dirty="0" smtClean="0"/>
                <a:t/>
              </a:r>
              <a:r>
                <a:rPr lang="en-US" sz="1300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 - 모니터로 실시간 수위정보 확인    가능</a:t>
              </a:r>
              <a:endParaRPr lang="en-US" dirty="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12488" y="2298979"/>
              <a:ext cx="2801844" cy="53168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0000"/>
                  </a:solidFill>
                  <a:latin typeface="NanumSquare ExtraBold" pitchFamily="34" charset="0"/>
                  <a:cs typeface="NanumSquare ExtraBold" pitchFamily="34" charset="0"/>
                </a:rPr>
                <a:t>Strengths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-91283" y="5532980"/>
            <a:ext cx="3218398" cy="1221175"/>
            <a:chOff x="-91283" y="5532980"/>
            <a:chExt cx="3218398" cy="1221175"/>
          </a:xfrm>
        </p:grpSpPr>
        <p:sp>
          <p:nvSpPr>
            <p:cNvPr id="23" name="Object 23"/>
            <p:cNvSpPr txBox="1"/>
            <p:nvPr/>
          </p:nvSpPr>
          <p:spPr>
            <a:xfrm>
              <a:off x="-1700482" y="6015410"/>
              <a:ext cx="4827597" cy="110811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1300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 - 강남역 침수로 인한 차수벽 관심 증가</a:t>
              </a:r>
              <a:r>
                <a:rPr lang="en-US" dirty="0" smtClean="0"/>
                <a:t/>
              </a:r>
            </a:p>
            <a:p>
              <a:pPr algn="r"/>
              <a:r>
                <a:rPr lang="en-US" dirty="0" smtClean="0"/>
                <a:t/>
              </a:r>
              <a:r>
                <a:rPr lang="en-US" sz="1300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 - 지하 주차장 침수를 막은 차수    판 예시</a:t>
              </a:r>
              <a:r>
                <a:rPr lang="en-US" dirty="0" smtClean="0"/>
                <a:t/>
              </a:r>
            </a:p>
            <a:p>
              <a:pPr algn="r"/>
              <a:r>
                <a:rPr lang="en-US" dirty="0" smtClean="0"/>
                <a:t/>
              </a:r>
              <a:r>
                <a:rPr lang="en-US" sz="1300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로 인한 관심 증가</a:t>
              </a:r>
              <a:endParaRPr lang="en-US" dirty="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30531" y="5532980"/>
              <a:ext cx="2796584" cy="53360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0000"/>
                  </a:solidFill>
                  <a:latin typeface="NanumSquare ExtraBold" pitchFamily="34" charset="0"/>
                  <a:cs typeface="NanumSquare ExtraBold" pitchFamily="34" charset="0"/>
                </a:rPr>
                <a:t>Opportunites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7610095" y="2298977"/>
            <a:ext cx="3241675" cy="968146"/>
            <a:chOff x="7610095" y="2298977"/>
            <a:chExt cx="3241675" cy="968146"/>
          </a:xfrm>
        </p:grpSpPr>
        <p:sp>
          <p:nvSpPr>
            <p:cNvPr id="27" name="Object 27"/>
            <p:cNvSpPr txBox="1"/>
            <p:nvPr/>
          </p:nvSpPr>
          <p:spPr>
            <a:xfrm>
              <a:off x="7610095" y="2784895"/>
              <a:ext cx="4862512" cy="72334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 - 사업에 필요한 자금 부족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300" b="1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 - 센서 노후시 유지보수 필요</a:t>
              </a:r>
              <a:endParaRPr lang="en-US" dirty="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610098" y="2298977"/>
              <a:ext cx="2816810" cy="537467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NanumSquare ExtraBold" pitchFamily="34" charset="0"/>
                  <a:cs typeface="NanumSquare ExtraBold" pitchFamily="34" charset="0"/>
                </a:rPr>
                <a:t>Weaknesses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7610095" y="5532984"/>
            <a:ext cx="3223205" cy="962629"/>
            <a:chOff x="7610095" y="5532984"/>
            <a:chExt cx="3223205" cy="962629"/>
          </a:xfrm>
        </p:grpSpPr>
        <p:sp>
          <p:nvSpPr>
            <p:cNvPr id="31" name="Object 31"/>
            <p:cNvSpPr txBox="1"/>
            <p:nvPr/>
          </p:nvSpPr>
          <p:spPr>
            <a:xfrm>
              <a:off x="7610095" y="6016133"/>
              <a:ext cx="4834808" cy="71922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- 관심을 많이 받는 만큼 경쟁 차수벽 제품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300" b="1" dirty="0" smtClean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   다수 개발 될 것으로    예상</a:t>
              </a:r>
              <a:endParaRPr lang="en-US" dirty="0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610096" y="5532984"/>
              <a:ext cx="2800761" cy="53440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NanumSquare ExtraBold" pitchFamily="34" charset="0"/>
                  <a:cs typeface="NanumSquare ExtraBold" pitchFamily="34" charset="0"/>
                </a:rPr>
                <a:t>Threats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3799061" y="2791455"/>
            <a:ext cx="3330543" cy="3330543"/>
            <a:chOff x="3799061" y="2791455"/>
            <a:chExt cx="3330543" cy="333054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799061" y="2791455"/>
              <a:ext cx="3330543" cy="3330543"/>
              <a:chOff x="3799061" y="2791455"/>
              <a:chExt cx="3330543" cy="333054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24369" y="1216762"/>
                <a:ext cx="6661086" cy="6661086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799061" y="2791455"/>
                <a:ext cx="3330543" cy="3330543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4618879" y="4240738"/>
              <a:ext cx="1690908" cy="66133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rgbClr val="2d3136"/>
                  </a:solidFill>
                  <a:latin typeface="Bebas Neue" pitchFamily="34" charset="0"/>
                  <a:cs typeface="Bebas Neue" pitchFamily="34" charset="0"/>
                </a:rPr>
                <a:t>SWOT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139603" y="3202153"/>
              <a:ext cx="1049188" cy="134152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5000" dirty="0" smtClean="0">
                  <a:solidFill>
                    <a:srgbClr val="7478c2"/>
                  </a:solidFill>
                  <a:latin typeface="Bebas Neue" pitchFamily="34" charset="0"/>
                  <a:cs typeface="Bebas Neue" pitchFamily="34" charset="0"/>
                </a:rPr>
                <a:t>S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756768" y="3207263"/>
              <a:ext cx="1049188" cy="134152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5000" dirty="0" smtClean="0">
                  <a:solidFill>
                    <a:srgbClr val="ababd7"/>
                  </a:solidFill>
                  <a:latin typeface="Bebas Neue" pitchFamily="34" charset="0"/>
                  <a:cs typeface="Bebas Neue" pitchFamily="34" charset="0"/>
                </a:rPr>
                <a:t>w</a:t>
              </a:r>
              <a:endParaRPr lang="en-US" dirty="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088924" y="4832020"/>
              <a:ext cx="1049188" cy="134152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5000" dirty="0" smtClean="0">
                  <a:solidFill>
                    <a:srgbClr val="5055a1"/>
                  </a:solidFill>
                  <a:latin typeface="Bebas Neue" pitchFamily="34" charset="0"/>
                  <a:cs typeface="Bebas Neue" pitchFamily="34" charset="0"/>
                </a:rPr>
                <a:t>0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5782107" y="4837130"/>
              <a:ext cx="1049188" cy="1341528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5000" dirty="0" smtClean="0">
                  <a:solidFill>
                    <a:srgbClr val="d5d8ef"/>
                  </a:solidFill>
                  <a:latin typeface="Bebas Neue" pitchFamily="34" charset="0"/>
                  <a:cs typeface="Bebas Neue" pitchFamily="34" charset="0"/>
                </a:rPr>
                <a:t>t</a:t>
              </a:r>
              <a:endParaRPr lang="en-US"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34185" y="897657"/>
            <a:ext cx="7602691" cy="8501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제품 사업성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746438" y="1495248"/>
            <a:ext cx="3417886" cy="4593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03. 창업아이템의 시장성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730113" y="1774969"/>
            <a:ext cx="299726" cy="53448"/>
            <a:chOff x="730113" y="1774969"/>
            <a:chExt cx="299726" cy="534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0113" y="1774969"/>
              <a:ext cx="299726" cy="53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023" y="1683981"/>
            <a:ext cx="4854560" cy="4577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04.창업아이템의 사업 추진계획(1)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16698" y="1992269"/>
            <a:ext cx="299726" cy="53448"/>
            <a:chOff x="816698" y="1992269"/>
            <a:chExt cx="299726" cy="534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698" y="1992269"/>
              <a:ext cx="299726" cy="534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6698" y="1088619"/>
            <a:ext cx="7602691" cy="8606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창업아이템의 실현 계획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833023" y="2278869"/>
          <a:ext cx="9193763" cy="429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588"/>
                <a:gridCol w="3064588"/>
                <a:gridCol w="30645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추진내용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추진기간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true" i="0">
                          <a:latin typeface="Times New Roman"/>
                          <a:cs typeface="Times New Roman"/>
                          <a:solidFill>
                            <a:srgbClr val="000000"/>
                          </a:solidFill>
                        </a:rPr>
                        <a:t>세부내용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제품 개발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2022.09.28 ~ 2022.11.28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제품 기능 개발 및 보완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건축 박람회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2023.02.09 ~ 2023.02.12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건축 박람회 참여 및 홍보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예비 창업 패키지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2023.03.05 ~ 2023.08.28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사업 계획 검토 및 자금마련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기업 간 협업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2023.10.08 ~ 2024.04.08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차수벽 공장과의 협업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770" y="1067343"/>
            <a:ext cx="7602691" cy="86060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창업아이템의 실현 방향성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33023" y="1683981"/>
            <a:ext cx="4783131" cy="4577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2d3136"/>
                </a:solidFill>
                <a:latin typeface="NanumSquare" pitchFamily="34" charset="0"/>
                <a:cs typeface="NanumSquare" pitchFamily="34" charset="0"/>
              </a:rPr>
              <a:t>04.창업아이템의 사업 추진계획(2)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16698" y="1992269"/>
            <a:ext cx="299726" cy="53448"/>
            <a:chOff x="816698" y="1992269"/>
            <a:chExt cx="299726" cy="534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698" y="1992269"/>
              <a:ext cx="299726" cy="534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3023" y="1868989"/>
            <a:ext cx="4855659" cy="4855659"/>
            <a:chOff x="833023" y="1868989"/>
            <a:chExt cx="4855659" cy="48556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023" y="1868989"/>
              <a:ext cx="4855659" cy="48556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88682" y="4861663"/>
            <a:ext cx="4455247" cy="1450690"/>
            <a:chOff x="5688682" y="4861663"/>
            <a:chExt cx="4455247" cy="145069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688682" y="4861663"/>
              <a:ext cx="4455247" cy="1450690"/>
              <a:chOff x="5688682" y="4861663"/>
              <a:chExt cx="4455247" cy="145069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88682" y="4861663"/>
                <a:ext cx="4455247" cy="1450690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5803419" y="4937857"/>
              <a:ext cx="6338665" cy="1812621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r>
                <a:rPr lang="en-US" sz="1400" spc="-100" kern="0" dirty="0" smtClean="0">
                  <a:solidFill>
                    <a:srgbClr val="000000"/>
                  </a:solidFill>
                  <a:latin typeface="KoPubWorldDotum_Pro Light" pitchFamily="34" charset="0"/>
                  <a:cs typeface="KoPubWorldDotum_Pro Light" pitchFamily="34" charset="0"/>
                </a:rPr>
                <a:t>-    홈페이지를 개발하여 자료 2-1처럼 아두이노 회로도를 포함     한 제품의 상세 설명과 실현 가능성을 보여준다.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400" spc="-100" kern="0" dirty="0" smtClean="0">
                  <a:solidFill>
                    <a:srgbClr val="000000"/>
                  </a:solidFill>
                  <a:latin typeface="KoPubWorldDotum_Pro Light" pitchFamily="34" charset="0"/>
                  <a:cs typeface="KoPubWorldDotum_Pro Light" pitchFamily="34" charset="0"/>
                </a:rPr>
                <a:t>- 자료 2-2와 같이 박람회 부스를 이용한 오프라인 마케팅.</a:t>
              </a:r>
              <a:r>
                <a:rPr lang="en-US" dirty="0" smtClean="0"/>
                <a:t/>
              </a:r>
            </a:p>
            <a:p>
              <a:r>
                <a:rPr lang="en-US" dirty="0" smtClean="0"/>
                <a:t/>
              </a:r>
              <a:r>
                <a:rPr lang="en-US" sz="1400" spc="-100" kern="0" dirty="0" smtClean="0">
                  <a:solidFill>
                    <a:srgbClr val="000000"/>
                  </a:solidFill>
                  <a:latin typeface="KoPubWorldDotum_Pro Light" pitchFamily="34" charset="0"/>
                  <a:cs typeface="KoPubWorldDotum_Pro Light" pitchFamily="34" charset="0"/>
                </a:rPr>
                <a:t>- SNS를 이용한 홍보 및 소셜커머스 활용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5688682" y="2263768"/>
            <a:ext cx="4455247" cy="2235703"/>
            <a:chOff x="5688682" y="2263768"/>
            <a:chExt cx="4455247" cy="22357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8682" y="2263768"/>
              <a:ext cx="4455247" cy="223570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831224" y="6312352"/>
            <a:ext cx="2701614" cy="31713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자료 2-1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104238" y="4518514"/>
            <a:ext cx="1030143" cy="31713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자료 2-2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2022-10-17T00:19:59Z</dcterms:created>
  <dcterms:modified xsi:type="dcterms:W3CDTF">2022-10-17T00:19:59Z</dcterms:modified>
</cp:coreProperties>
</file>