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8" r:id="rId2"/>
    <p:sldId id="276" r:id="rId3"/>
    <p:sldId id="308" r:id="rId4"/>
    <p:sldId id="282" r:id="rId5"/>
    <p:sldId id="337" r:id="rId6"/>
    <p:sldId id="341" r:id="rId7"/>
    <p:sldId id="342" r:id="rId8"/>
    <p:sldId id="343" r:id="rId9"/>
    <p:sldId id="345" r:id="rId10"/>
    <p:sldId id="344" r:id="rId11"/>
    <p:sldId id="320" r:id="rId12"/>
    <p:sldId id="338" r:id="rId13"/>
    <p:sldId id="335" r:id="rId14"/>
    <p:sldId id="339" r:id="rId15"/>
    <p:sldId id="336" r:id="rId16"/>
    <p:sldId id="3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333333"/>
    <a:srgbClr val="A6A6A6"/>
    <a:srgbClr val="AEAEAE"/>
    <a:srgbClr val="929292"/>
    <a:srgbClr val="565656"/>
    <a:srgbClr val="404040"/>
    <a:srgbClr val="D9D9D9"/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50" autoAdjust="0"/>
  </p:normalViewPr>
  <p:slideViewPr>
    <p:cSldViewPr snapToGrid="0" showGuides="1">
      <p:cViewPr varScale="1">
        <p:scale>
          <a:sx n="108" d="100"/>
          <a:sy n="108" d="100"/>
        </p:scale>
        <p:origin x="10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B0B0-AF73-4E39-A606-579E1E26BB0D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EDDD7-A210-4871-8522-2C9908E3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0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77F-549A-4D7B-8D12-FF30B9203374}" type="datetimeFigureOut">
              <a:rPr lang="ko-KR" altLang="en-US" smtClean="0"/>
              <a:pPr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439A-326B-4073-BECB-78169A003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6484" y="1251745"/>
            <a:ext cx="4461833" cy="404081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rgbClr val="6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rgbClr val="6B6B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6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72130" y="3641467"/>
            <a:ext cx="3050540" cy="12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HTML API / Bootstrap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114" y="5028406"/>
            <a:ext cx="1247775" cy="57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61285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2912" y="253975"/>
            <a:ext cx="404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/>
              <a:t>신선하 </a:t>
            </a:r>
            <a:r>
              <a:rPr lang="ko-KR" altLang="en-US" sz="1200" spc="300" dirty="0" err="1"/>
              <a:t>정규현</a:t>
            </a:r>
            <a:r>
              <a:rPr lang="ko-KR" altLang="en-US" sz="1200" spc="300" dirty="0"/>
              <a:t> </a:t>
            </a:r>
            <a:r>
              <a:rPr lang="ko-KR" altLang="en-US" sz="1200" spc="300" dirty="0" err="1"/>
              <a:t>권예지</a:t>
            </a:r>
            <a:r>
              <a:rPr lang="ko-KR" altLang="en-US" sz="1200" spc="300" dirty="0"/>
              <a:t> </a:t>
            </a:r>
            <a:r>
              <a:rPr lang="ko-KR" altLang="en-US" sz="1200" spc="300" dirty="0" err="1"/>
              <a:t>복다빈</a:t>
            </a:r>
            <a:r>
              <a:rPr lang="ko-KR" altLang="en-US" sz="1200" spc="300" dirty="0"/>
              <a:t> 김동현 장지훈</a:t>
            </a:r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66"/>
          <p:cNvGrpSpPr/>
          <p:nvPr/>
        </p:nvGrpSpPr>
        <p:grpSpPr>
          <a:xfrm>
            <a:off x="0" y="0"/>
            <a:ext cx="5539740" cy="546100"/>
            <a:chOff x="0" y="-1"/>
            <a:chExt cx="1855213" cy="409339"/>
          </a:xfrm>
        </p:grpSpPr>
        <p:sp>
          <p:nvSpPr>
            <p:cNvPr id="42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5252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3" y="64115"/>
            <a:ext cx="4451347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주요기능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(CDN)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8F7DD7-A726-4A41-ACD4-5AB9BC2A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1" y="1528395"/>
            <a:ext cx="8093458" cy="34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6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66"/>
          <p:cNvGrpSpPr/>
          <p:nvPr/>
        </p:nvGrpSpPr>
        <p:grpSpPr>
          <a:xfrm>
            <a:off x="0" y="0"/>
            <a:ext cx="4216400" cy="546100"/>
            <a:chOff x="0" y="-1"/>
            <a:chExt cx="1855213" cy="409339"/>
          </a:xfrm>
        </p:grpSpPr>
        <p:sp>
          <p:nvSpPr>
            <p:cNvPr id="42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104130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3" y="64115"/>
            <a:ext cx="4451347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사용기술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주요기능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28450-8ECC-4705-BACB-A880074C11AC}"/>
              </a:ext>
            </a:extLst>
          </p:cNvPr>
          <p:cNvSpPr txBox="1"/>
          <p:nvPr/>
        </p:nvSpPr>
        <p:spPr>
          <a:xfrm>
            <a:off x="1000300" y="4923286"/>
            <a:ext cx="253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552BCB-BC5A-402F-865A-8DA9304D8B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0761">
            <a:off x="4172126" y="2793917"/>
            <a:ext cx="749961" cy="7499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0B3A4D-B087-411B-9B03-B1F7E3AD520C}"/>
              </a:ext>
            </a:extLst>
          </p:cNvPr>
          <p:cNvSpPr txBox="1"/>
          <p:nvPr/>
        </p:nvSpPr>
        <p:spPr>
          <a:xfrm>
            <a:off x="6002367" y="3102276"/>
            <a:ext cx="222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Bootstrap Template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728B4-47AD-4DE1-9322-C3F034A7B27B}"/>
              </a:ext>
            </a:extLst>
          </p:cNvPr>
          <p:cNvSpPr txBox="1"/>
          <p:nvPr/>
        </p:nvSpPr>
        <p:spPr>
          <a:xfrm>
            <a:off x="3538725" y="3483037"/>
            <a:ext cx="200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조원 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D6EF5-5C35-4733-BAD2-C91EF77E98B0}"/>
              </a:ext>
            </a:extLst>
          </p:cNvPr>
          <p:cNvSpPr txBox="1"/>
          <p:nvPr/>
        </p:nvSpPr>
        <p:spPr>
          <a:xfrm>
            <a:off x="6108451" y="3463522"/>
            <a:ext cx="200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HTML API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6D269-89C8-4A39-BA6A-DDF2D4CB67C5}"/>
              </a:ext>
            </a:extLst>
          </p:cNvPr>
          <p:cNvSpPr txBox="1"/>
          <p:nvPr/>
        </p:nvSpPr>
        <p:spPr>
          <a:xfrm>
            <a:off x="5731375" y="3783425"/>
            <a:ext cx="27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(Canvas, SVG, Google Maps)</a:t>
            </a:r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741648BE-4D3E-49C4-9895-E0705D98CF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518" y="3033696"/>
            <a:ext cx="1682165" cy="168216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BD2ACF64-496E-4F6B-A36D-ABE85D10E5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7022" y="1322004"/>
            <a:ext cx="1711692" cy="17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12"/>
          <p:cNvSpPr/>
          <p:nvPr/>
        </p:nvSpPr>
        <p:spPr>
          <a:xfrm>
            <a:off x="5667377" y="3038477"/>
            <a:ext cx="3476625" cy="3819524"/>
          </a:xfrm>
          <a:prstGeom prst="triangle">
            <a:avLst>
              <a:gd name="adj" fmla="val 769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Isosceles Triangle 13"/>
          <p:cNvSpPr/>
          <p:nvPr/>
        </p:nvSpPr>
        <p:spPr>
          <a:xfrm>
            <a:off x="5991226" y="3429002"/>
            <a:ext cx="3086101" cy="3428999"/>
          </a:xfrm>
          <a:prstGeom prst="triangle">
            <a:avLst>
              <a:gd name="adj" fmla="val 71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63425" y="1016886"/>
            <a:ext cx="437275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사용기술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(HTML API)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2.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HTML API (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주요기능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latin typeface="+mj-ea"/>
                <a:ea typeface="+mj-ea"/>
              </a:rPr>
              <a:t>3. </a:t>
            </a:r>
            <a:r>
              <a:rPr lang="ko-KR" altLang="en-US" sz="1600" spc="600" dirty="0">
                <a:latin typeface="+mj-ea"/>
                <a:ea typeface="+mj-ea"/>
              </a:rPr>
              <a:t>시연</a:t>
            </a:r>
            <a:endParaRPr lang="en-US" altLang="ko-KR" sz="1600" spc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트러블슈팅</a:t>
            </a: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Straight Connector 2"/>
          <p:cNvCxnSpPr/>
          <p:nvPr/>
        </p:nvCxnSpPr>
        <p:spPr>
          <a:xfrm>
            <a:off x="2273300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2201300" y="3367621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Isosceles Triangle 8"/>
          <p:cNvSpPr/>
          <p:nvPr/>
        </p:nvSpPr>
        <p:spPr>
          <a:xfrm>
            <a:off x="0" y="4276725"/>
            <a:ext cx="3152775" cy="2581275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Isosceles Triangle 9"/>
          <p:cNvSpPr/>
          <p:nvPr/>
        </p:nvSpPr>
        <p:spPr>
          <a:xfrm>
            <a:off x="1" y="4705349"/>
            <a:ext cx="2943225" cy="215265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89853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89020" y="4349211"/>
            <a:ext cx="3365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48114" y="5257006"/>
            <a:ext cx="1247775" cy="57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7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12"/>
          <p:cNvSpPr/>
          <p:nvPr/>
        </p:nvSpPr>
        <p:spPr>
          <a:xfrm>
            <a:off x="5667377" y="3038477"/>
            <a:ext cx="3476625" cy="3819524"/>
          </a:xfrm>
          <a:prstGeom prst="triangle">
            <a:avLst>
              <a:gd name="adj" fmla="val 769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Isosceles Triangle 13"/>
          <p:cNvSpPr/>
          <p:nvPr/>
        </p:nvSpPr>
        <p:spPr>
          <a:xfrm>
            <a:off x="5991226" y="3429002"/>
            <a:ext cx="3086101" cy="3428999"/>
          </a:xfrm>
          <a:prstGeom prst="triangle">
            <a:avLst>
              <a:gd name="adj" fmla="val 71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63425" y="1016886"/>
            <a:ext cx="437275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사용기술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(HTML API)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2.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HTML API (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주요기능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latin typeface="+mj-ea"/>
                <a:ea typeface="+mj-ea"/>
              </a:rPr>
              <a:t>4. </a:t>
            </a:r>
            <a:r>
              <a:rPr lang="ko-KR" altLang="en-US" sz="1600" spc="600" dirty="0">
                <a:latin typeface="+mj-ea"/>
                <a:ea typeface="+mj-ea"/>
              </a:rPr>
              <a:t>트러블슈팅</a:t>
            </a: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Straight Connector 2"/>
          <p:cNvCxnSpPr/>
          <p:nvPr/>
        </p:nvCxnSpPr>
        <p:spPr>
          <a:xfrm>
            <a:off x="2273300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2201300" y="4114381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Isosceles Triangle 8"/>
          <p:cNvSpPr/>
          <p:nvPr/>
        </p:nvSpPr>
        <p:spPr>
          <a:xfrm>
            <a:off x="0" y="4276725"/>
            <a:ext cx="3152775" cy="2581275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Isosceles Triangle 9"/>
          <p:cNvSpPr/>
          <p:nvPr/>
        </p:nvSpPr>
        <p:spPr>
          <a:xfrm>
            <a:off x="1" y="4705349"/>
            <a:ext cx="2943225" cy="215265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4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66"/>
          <p:cNvGrpSpPr/>
          <p:nvPr/>
        </p:nvGrpSpPr>
        <p:grpSpPr>
          <a:xfrm>
            <a:off x="0" y="0"/>
            <a:ext cx="4216400" cy="546100"/>
            <a:chOff x="0" y="-1"/>
            <a:chExt cx="1855213" cy="409339"/>
          </a:xfrm>
        </p:grpSpPr>
        <p:sp>
          <p:nvSpPr>
            <p:cNvPr id="20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5252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053" y="46359"/>
            <a:ext cx="4451347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트러블슈팅</a:t>
            </a:r>
            <a:endParaRPr lang="en-US" altLang="ko-KR" sz="1400" spc="6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057E78-278F-41D4-9F2F-69F66737C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2673" y="3174189"/>
            <a:ext cx="546099" cy="546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3E117-4DED-46E8-BA65-C48E516C16FA}"/>
              </a:ext>
            </a:extLst>
          </p:cNvPr>
          <p:cNvSpPr txBox="1"/>
          <p:nvPr/>
        </p:nvSpPr>
        <p:spPr>
          <a:xfrm>
            <a:off x="4851400" y="1142302"/>
            <a:ext cx="40481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 b="1" dirty="0"/>
              <a:t>Canvas </a:t>
            </a:r>
            <a:r>
              <a:rPr lang="ko-KR" altLang="en-US" sz="1500" b="1" dirty="0"/>
              <a:t>그림판의 도형</a:t>
            </a:r>
            <a:endParaRPr lang="en-US" altLang="ko-KR" sz="1500" b="1" dirty="0"/>
          </a:p>
          <a:p>
            <a:pPr marL="228600" indent="-228600">
              <a:buAutoNum type="arabicPeriod"/>
            </a:pPr>
            <a:endParaRPr lang="ko-KR" altLang="en-US" sz="1500" dirty="0"/>
          </a:p>
          <a:p>
            <a:r>
              <a:rPr lang="ko-KR" altLang="en-US" sz="1500" dirty="0"/>
              <a:t>     </a:t>
            </a:r>
            <a:r>
              <a:rPr lang="ko-KR" altLang="en-US" sz="1500" b="1" dirty="0"/>
              <a:t>문제정의</a:t>
            </a:r>
            <a:r>
              <a:rPr lang="en-US" altLang="ko-KR" sz="1400" dirty="0"/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1049B-4858-4B74-B9B4-3CBF53E2F811}"/>
              </a:ext>
            </a:extLst>
          </p:cNvPr>
          <p:cNvSpPr txBox="1"/>
          <p:nvPr/>
        </p:nvSpPr>
        <p:spPr>
          <a:xfrm>
            <a:off x="5190879" y="1880966"/>
            <a:ext cx="3369153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캔버스에 원하는 도형을 원하는 위치에 만들려고 했으나 고정된 위치에만 생성됨 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9A447-4AD5-4128-BC22-A3C2B8BBC7A5}"/>
              </a:ext>
            </a:extLst>
          </p:cNvPr>
          <p:cNvSpPr txBox="1"/>
          <p:nvPr/>
        </p:nvSpPr>
        <p:spPr>
          <a:xfrm>
            <a:off x="4851400" y="2740309"/>
            <a:ext cx="404811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      </a:t>
            </a:r>
            <a:r>
              <a:rPr lang="ko-KR" altLang="en-US" sz="1500" b="1" dirty="0"/>
              <a:t>원인추론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</a:t>
            </a:r>
            <a:r>
              <a:rPr lang="ko-KR" altLang="en-US" sz="1400" dirty="0"/>
              <a:t>캔버스의 도형 생성에 관한 정보가 부족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D216B-3918-452F-8778-284B0209F905}"/>
              </a:ext>
            </a:extLst>
          </p:cNvPr>
          <p:cNvSpPr txBox="1"/>
          <p:nvPr/>
        </p:nvSpPr>
        <p:spPr>
          <a:xfrm>
            <a:off x="4851399" y="3803041"/>
            <a:ext cx="4048115" cy="104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      </a:t>
            </a:r>
            <a:r>
              <a:rPr lang="ko-KR" altLang="en-US" sz="1500" b="1" dirty="0"/>
              <a:t>조치방안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다른 도형 코드를 이용해 봤지만 고정된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ko-KR" altLang="en-US" sz="1400" dirty="0"/>
              <a:t>위치에만 생성되고 원하는 위치에는 불가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15448-B06C-4939-A2D3-7F5BAC62C454}"/>
              </a:ext>
            </a:extLst>
          </p:cNvPr>
          <p:cNvSpPr txBox="1"/>
          <p:nvPr/>
        </p:nvSpPr>
        <p:spPr>
          <a:xfrm>
            <a:off x="4851399" y="5008633"/>
            <a:ext cx="4048115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      </a:t>
            </a:r>
            <a:r>
              <a:rPr lang="ko-KR" altLang="en-US" sz="1500" b="1" dirty="0"/>
              <a:t>문제해결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          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51B19-B897-4D0E-8B47-D9ADDB9C5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8" y="1216649"/>
            <a:ext cx="3681745" cy="15727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77742A-789A-411A-A99A-B13889036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8" y="4105102"/>
            <a:ext cx="3681745" cy="22306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6E4F08-927D-4309-A848-79629FFC40D5}"/>
              </a:ext>
            </a:extLst>
          </p:cNvPr>
          <p:cNvSpPr txBox="1"/>
          <p:nvPr/>
        </p:nvSpPr>
        <p:spPr>
          <a:xfrm>
            <a:off x="3775078" y="2506677"/>
            <a:ext cx="691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직사각형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2C680-0568-4C60-BD51-C542A280A413}"/>
              </a:ext>
            </a:extLst>
          </p:cNvPr>
          <p:cNvSpPr txBox="1"/>
          <p:nvPr/>
        </p:nvSpPr>
        <p:spPr>
          <a:xfrm>
            <a:off x="3891613" y="6024478"/>
            <a:ext cx="574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삼각형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138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89853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06647" y="4349211"/>
            <a:ext cx="1730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</a:t>
            </a:r>
            <a:endParaRPr lang="ko-KR" altLang="en-US" sz="22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114" y="5257006"/>
            <a:ext cx="1247775" cy="57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8"/>
          <p:cNvSpPr/>
          <p:nvPr/>
        </p:nvSpPr>
        <p:spPr>
          <a:xfrm>
            <a:off x="0" y="4276725"/>
            <a:ext cx="3152775" cy="2581275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Isosceles Triangle 12"/>
          <p:cNvSpPr/>
          <p:nvPr/>
        </p:nvSpPr>
        <p:spPr>
          <a:xfrm>
            <a:off x="5667377" y="3038477"/>
            <a:ext cx="3476625" cy="3819524"/>
          </a:xfrm>
          <a:prstGeom prst="triangle">
            <a:avLst>
              <a:gd name="adj" fmla="val 769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62301" y="1025449"/>
            <a:ext cx="4164475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사용기술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(HTML API)</a:t>
            </a: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HTML API (</a:t>
            </a: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주요기능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트러블슈팅</a:t>
            </a: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Straight Connector 2"/>
          <p:cNvCxnSpPr/>
          <p:nvPr/>
        </p:nvCxnSpPr>
        <p:spPr>
          <a:xfrm>
            <a:off x="2273300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2201300" y="1213913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Isosceles Triangle 9"/>
          <p:cNvSpPr/>
          <p:nvPr/>
        </p:nvSpPr>
        <p:spPr>
          <a:xfrm>
            <a:off x="1" y="4705349"/>
            <a:ext cx="2943225" cy="215265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Isosceles Triangle 13"/>
          <p:cNvSpPr/>
          <p:nvPr/>
        </p:nvSpPr>
        <p:spPr>
          <a:xfrm>
            <a:off x="5991226" y="3429002"/>
            <a:ext cx="3086101" cy="3428999"/>
          </a:xfrm>
          <a:prstGeom prst="triangle">
            <a:avLst>
              <a:gd name="adj" fmla="val 71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12"/>
          <p:cNvSpPr/>
          <p:nvPr/>
        </p:nvSpPr>
        <p:spPr>
          <a:xfrm>
            <a:off x="5667377" y="3038477"/>
            <a:ext cx="3476625" cy="3819524"/>
          </a:xfrm>
          <a:prstGeom prst="triangle">
            <a:avLst>
              <a:gd name="adj" fmla="val 769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Isosceles Triangle 13"/>
          <p:cNvSpPr/>
          <p:nvPr/>
        </p:nvSpPr>
        <p:spPr>
          <a:xfrm>
            <a:off x="5991226" y="3429002"/>
            <a:ext cx="3086101" cy="3428999"/>
          </a:xfrm>
          <a:prstGeom prst="triangle">
            <a:avLst>
              <a:gd name="adj" fmla="val 71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63425" y="1016886"/>
            <a:ext cx="437275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사용기술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(HTML API)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2. HTML API (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주요기능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트러블슈팅</a:t>
            </a: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Straight Connector 2"/>
          <p:cNvCxnSpPr/>
          <p:nvPr/>
        </p:nvCxnSpPr>
        <p:spPr>
          <a:xfrm>
            <a:off x="2273300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2201300" y="1919821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Isosceles Triangle 8"/>
          <p:cNvSpPr/>
          <p:nvPr/>
        </p:nvSpPr>
        <p:spPr>
          <a:xfrm>
            <a:off x="0" y="4276725"/>
            <a:ext cx="3152775" cy="2581275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Isosceles Triangle 9"/>
          <p:cNvSpPr/>
          <p:nvPr/>
        </p:nvSpPr>
        <p:spPr>
          <a:xfrm>
            <a:off x="1" y="4705349"/>
            <a:ext cx="2943225" cy="215265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66"/>
          <p:cNvGrpSpPr/>
          <p:nvPr/>
        </p:nvGrpSpPr>
        <p:grpSpPr>
          <a:xfrm>
            <a:off x="0" y="0"/>
            <a:ext cx="4216400" cy="546100"/>
            <a:chOff x="0" y="-1"/>
            <a:chExt cx="1855213" cy="409339"/>
          </a:xfrm>
        </p:grpSpPr>
        <p:sp>
          <p:nvSpPr>
            <p:cNvPr id="42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5252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3" y="64115"/>
            <a:ext cx="4451347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사용기술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(HTML API)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0714" y="1507171"/>
            <a:ext cx="231349" cy="226884"/>
            <a:chOff x="1057353" y="1533706"/>
            <a:chExt cx="231349" cy="226884"/>
          </a:xfrm>
        </p:grpSpPr>
        <p:sp>
          <p:nvSpPr>
            <p:cNvPr id="392" name="Isosceles Triangle 391"/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3" name="Isosceles Triangle 392"/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191A21B-D2AD-4B31-8B09-902191D3B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22" y="2546169"/>
            <a:ext cx="2237763" cy="592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9C3999-A6D7-4662-8919-66E96E90A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59" y="1399852"/>
            <a:ext cx="2785642" cy="438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7DB67E-CB88-4DDD-8D0D-C20F68860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59" y="3854271"/>
            <a:ext cx="3053843" cy="420589"/>
          </a:xfrm>
          <a:prstGeom prst="rect">
            <a:avLst/>
          </a:prstGeom>
        </p:spPr>
      </p:pic>
      <p:grpSp>
        <p:nvGrpSpPr>
          <p:cNvPr id="18" name="Group 1">
            <a:extLst>
              <a:ext uri="{FF2B5EF4-FFF2-40B4-BE49-F238E27FC236}">
                <a16:creationId xmlns:a16="http://schemas.microsoft.com/office/drawing/2014/main" id="{558C605A-FA6D-431A-BE24-B3148E879B6F}"/>
              </a:ext>
            </a:extLst>
          </p:cNvPr>
          <p:cNvGrpSpPr/>
          <p:nvPr/>
        </p:nvGrpSpPr>
        <p:grpSpPr>
          <a:xfrm>
            <a:off x="1000714" y="2725237"/>
            <a:ext cx="231349" cy="226884"/>
            <a:chOff x="1057353" y="1533706"/>
            <a:chExt cx="231349" cy="226884"/>
          </a:xfrm>
        </p:grpSpPr>
        <p:sp>
          <p:nvSpPr>
            <p:cNvPr id="19" name="Isosceles Triangle 391">
              <a:extLst>
                <a:ext uri="{FF2B5EF4-FFF2-40B4-BE49-F238E27FC236}">
                  <a16:creationId xmlns:a16="http://schemas.microsoft.com/office/drawing/2014/main" id="{E118FFE9-F470-45B5-82DA-B92367BB3594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Isosceles Triangle 392">
              <a:extLst>
                <a:ext uri="{FF2B5EF4-FFF2-40B4-BE49-F238E27FC236}">
                  <a16:creationId xmlns:a16="http://schemas.microsoft.com/office/drawing/2014/main" id="{6288E3D2-B203-4091-8CC2-487DC8F01397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Group 1">
            <a:extLst>
              <a:ext uri="{FF2B5EF4-FFF2-40B4-BE49-F238E27FC236}">
                <a16:creationId xmlns:a16="http://schemas.microsoft.com/office/drawing/2014/main" id="{E4C4DA20-8F75-4DA1-932B-19BAD32FE4FC}"/>
              </a:ext>
            </a:extLst>
          </p:cNvPr>
          <p:cNvGrpSpPr/>
          <p:nvPr/>
        </p:nvGrpSpPr>
        <p:grpSpPr>
          <a:xfrm>
            <a:off x="1000714" y="3951124"/>
            <a:ext cx="231349" cy="226884"/>
            <a:chOff x="1057353" y="1533706"/>
            <a:chExt cx="231349" cy="226884"/>
          </a:xfrm>
        </p:grpSpPr>
        <p:sp>
          <p:nvSpPr>
            <p:cNvPr id="22" name="Isosceles Triangle 391">
              <a:extLst>
                <a:ext uri="{FF2B5EF4-FFF2-40B4-BE49-F238E27FC236}">
                  <a16:creationId xmlns:a16="http://schemas.microsoft.com/office/drawing/2014/main" id="{4BC6D7DA-1F4B-4981-8F3E-AE6ECED3AFCC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Isosceles Triangle 392">
              <a:extLst>
                <a:ext uri="{FF2B5EF4-FFF2-40B4-BE49-F238E27FC236}">
                  <a16:creationId xmlns:a16="http://schemas.microsoft.com/office/drawing/2014/main" id="{AC40EDF4-AFB4-4A36-8537-9621DC97F707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Group 1">
            <a:extLst>
              <a:ext uri="{FF2B5EF4-FFF2-40B4-BE49-F238E27FC236}">
                <a16:creationId xmlns:a16="http://schemas.microsoft.com/office/drawing/2014/main" id="{CCBE087B-51DD-4F9B-B48D-977FC304AADE}"/>
              </a:ext>
            </a:extLst>
          </p:cNvPr>
          <p:cNvGrpSpPr/>
          <p:nvPr/>
        </p:nvGrpSpPr>
        <p:grpSpPr>
          <a:xfrm>
            <a:off x="1000714" y="5063569"/>
            <a:ext cx="231349" cy="226884"/>
            <a:chOff x="1057353" y="1533706"/>
            <a:chExt cx="231349" cy="226884"/>
          </a:xfrm>
        </p:grpSpPr>
        <p:sp>
          <p:nvSpPr>
            <p:cNvPr id="25" name="Isosceles Triangle 391">
              <a:extLst>
                <a:ext uri="{FF2B5EF4-FFF2-40B4-BE49-F238E27FC236}">
                  <a16:creationId xmlns:a16="http://schemas.microsoft.com/office/drawing/2014/main" id="{95A88A8A-7AC7-40D2-A93F-B63EF3A55017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Isosceles Triangle 392">
              <a:extLst>
                <a:ext uri="{FF2B5EF4-FFF2-40B4-BE49-F238E27FC236}">
                  <a16:creationId xmlns:a16="http://schemas.microsoft.com/office/drawing/2014/main" id="{918F3555-75DB-4F49-A4CF-266017406B40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FE057D0D-D5C4-4375-8ECD-259F7F0BC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59" y="4969764"/>
            <a:ext cx="1042330" cy="4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12"/>
          <p:cNvSpPr/>
          <p:nvPr/>
        </p:nvSpPr>
        <p:spPr>
          <a:xfrm>
            <a:off x="5667377" y="3038477"/>
            <a:ext cx="3476625" cy="3819524"/>
          </a:xfrm>
          <a:prstGeom prst="triangle">
            <a:avLst>
              <a:gd name="adj" fmla="val 769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Isosceles Triangle 13"/>
          <p:cNvSpPr/>
          <p:nvPr/>
        </p:nvSpPr>
        <p:spPr>
          <a:xfrm>
            <a:off x="5991226" y="3429002"/>
            <a:ext cx="3086101" cy="3428999"/>
          </a:xfrm>
          <a:prstGeom prst="triangle">
            <a:avLst>
              <a:gd name="adj" fmla="val 71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63425" y="1016886"/>
            <a:ext cx="437275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사용기술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(HTML API)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2.</a:t>
            </a: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HTML API (</a:t>
            </a:r>
            <a:r>
              <a:rPr lang="ko-KR" altLang="en-US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주요기능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600" spc="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트러블슈팅</a:t>
            </a: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spc="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Straight Connector 2"/>
          <p:cNvCxnSpPr/>
          <p:nvPr/>
        </p:nvCxnSpPr>
        <p:spPr>
          <a:xfrm>
            <a:off x="2273300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2201300" y="2658961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Isosceles Triangle 8"/>
          <p:cNvSpPr/>
          <p:nvPr/>
        </p:nvSpPr>
        <p:spPr>
          <a:xfrm>
            <a:off x="0" y="4276725"/>
            <a:ext cx="3152775" cy="2581275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Isosceles Triangle 9"/>
          <p:cNvSpPr/>
          <p:nvPr/>
        </p:nvSpPr>
        <p:spPr>
          <a:xfrm>
            <a:off x="1" y="4705349"/>
            <a:ext cx="2943225" cy="215265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5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66"/>
          <p:cNvGrpSpPr/>
          <p:nvPr/>
        </p:nvGrpSpPr>
        <p:grpSpPr>
          <a:xfrm>
            <a:off x="0" y="0"/>
            <a:ext cx="4572000" cy="546100"/>
            <a:chOff x="0" y="-1"/>
            <a:chExt cx="1855213" cy="409339"/>
          </a:xfrm>
        </p:grpSpPr>
        <p:sp>
          <p:nvSpPr>
            <p:cNvPr id="42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5252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3" y="64115"/>
            <a:ext cx="4451347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주요기능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(HTML Canvas)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0568" y="1243399"/>
            <a:ext cx="231349" cy="226884"/>
            <a:chOff x="1057353" y="1533706"/>
            <a:chExt cx="231349" cy="226884"/>
          </a:xfrm>
        </p:grpSpPr>
        <p:sp>
          <p:nvSpPr>
            <p:cNvPr id="392" name="Isosceles Triangle 391"/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3" name="Isosceles Triangle 392"/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A9C3999-A6D7-4662-8919-66E96E90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13" y="1136080"/>
            <a:ext cx="2785642" cy="4388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15A62C-9B9B-418D-B29D-AE77A79EE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13" y="3754316"/>
            <a:ext cx="5319221" cy="1859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0DA33E-2031-4BE3-9FB5-801EFA2378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47" y="1136080"/>
            <a:ext cx="1991946" cy="22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5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66"/>
          <p:cNvGrpSpPr/>
          <p:nvPr/>
        </p:nvGrpSpPr>
        <p:grpSpPr>
          <a:xfrm>
            <a:off x="0" y="0"/>
            <a:ext cx="4216400" cy="546100"/>
            <a:chOff x="0" y="-1"/>
            <a:chExt cx="1855213" cy="409339"/>
          </a:xfrm>
        </p:grpSpPr>
        <p:sp>
          <p:nvSpPr>
            <p:cNvPr id="42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5252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3" y="64115"/>
            <a:ext cx="4451347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주요기능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(HTML SVG)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1A21B-D2AD-4B31-8B09-902191D3B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2" y="1271284"/>
            <a:ext cx="2237763" cy="592840"/>
          </a:xfrm>
          <a:prstGeom prst="rect">
            <a:avLst/>
          </a:prstGeom>
        </p:spPr>
      </p:pic>
      <p:grpSp>
        <p:nvGrpSpPr>
          <p:cNvPr id="18" name="Group 1">
            <a:extLst>
              <a:ext uri="{FF2B5EF4-FFF2-40B4-BE49-F238E27FC236}">
                <a16:creationId xmlns:a16="http://schemas.microsoft.com/office/drawing/2014/main" id="{558C605A-FA6D-431A-BE24-B3148E879B6F}"/>
              </a:ext>
            </a:extLst>
          </p:cNvPr>
          <p:cNvGrpSpPr/>
          <p:nvPr/>
        </p:nvGrpSpPr>
        <p:grpSpPr>
          <a:xfrm>
            <a:off x="790784" y="1450352"/>
            <a:ext cx="231349" cy="226884"/>
            <a:chOff x="1057353" y="1533706"/>
            <a:chExt cx="231349" cy="226884"/>
          </a:xfrm>
        </p:grpSpPr>
        <p:sp>
          <p:nvSpPr>
            <p:cNvPr id="19" name="Isosceles Triangle 391">
              <a:extLst>
                <a:ext uri="{FF2B5EF4-FFF2-40B4-BE49-F238E27FC236}">
                  <a16:creationId xmlns:a16="http://schemas.microsoft.com/office/drawing/2014/main" id="{E118FFE9-F470-45B5-82DA-B92367BB3594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Isosceles Triangle 392">
              <a:extLst>
                <a:ext uri="{FF2B5EF4-FFF2-40B4-BE49-F238E27FC236}">
                  <a16:creationId xmlns:a16="http://schemas.microsoft.com/office/drawing/2014/main" id="{6288E3D2-B203-4091-8CC2-487DC8F01397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715DC9-D84F-41C9-B331-D4D003EB1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5" y="4146375"/>
            <a:ext cx="5334462" cy="17832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1D8523-3568-4E07-B6D9-AA96C46F5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71" y="1563794"/>
            <a:ext cx="3783952" cy="22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66"/>
          <p:cNvGrpSpPr/>
          <p:nvPr/>
        </p:nvGrpSpPr>
        <p:grpSpPr>
          <a:xfrm>
            <a:off x="0" y="-35169"/>
            <a:ext cx="5539740" cy="546100"/>
            <a:chOff x="0" y="-1"/>
            <a:chExt cx="1855213" cy="409339"/>
          </a:xfrm>
        </p:grpSpPr>
        <p:sp>
          <p:nvSpPr>
            <p:cNvPr id="42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5252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3" y="64115"/>
            <a:ext cx="4451347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주요기능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(HTML Google Maps)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7DB67E-CB88-4DDD-8D0D-C20F6886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92" y="1119859"/>
            <a:ext cx="3053843" cy="420589"/>
          </a:xfrm>
          <a:prstGeom prst="rect">
            <a:avLst/>
          </a:prstGeom>
        </p:spPr>
      </p:pic>
      <p:grpSp>
        <p:nvGrpSpPr>
          <p:cNvPr id="21" name="Group 1">
            <a:extLst>
              <a:ext uri="{FF2B5EF4-FFF2-40B4-BE49-F238E27FC236}">
                <a16:creationId xmlns:a16="http://schemas.microsoft.com/office/drawing/2014/main" id="{E4C4DA20-8F75-4DA1-932B-19BAD32FE4FC}"/>
              </a:ext>
            </a:extLst>
          </p:cNvPr>
          <p:cNvGrpSpPr/>
          <p:nvPr/>
        </p:nvGrpSpPr>
        <p:grpSpPr>
          <a:xfrm>
            <a:off x="825847" y="1216712"/>
            <a:ext cx="231349" cy="226884"/>
            <a:chOff x="1057353" y="1533706"/>
            <a:chExt cx="231349" cy="226884"/>
          </a:xfrm>
        </p:grpSpPr>
        <p:sp>
          <p:nvSpPr>
            <p:cNvPr id="22" name="Isosceles Triangle 391">
              <a:extLst>
                <a:ext uri="{FF2B5EF4-FFF2-40B4-BE49-F238E27FC236}">
                  <a16:creationId xmlns:a16="http://schemas.microsoft.com/office/drawing/2014/main" id="{4BC6D7DA-1F4B-4981-8F3E-AE6ECED3AFCC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Isosceles Triangle 392">
              <a:extLst>
                <a:ext uri="{FF2B5EF4-FFF2-40B4-BE49-F238E27FC236}">
                  <a16:creationId xmlns:a16="http://schemas.microsoft.com/office/drawing/2014/main" id="{AC40EDF4-AFB4-4A36-8537-9621DC97F707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43A09BF-C2D7-4284-9B97-EDB1DA3E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30" y="1876468"/>
            <a:ext cx="6106610" cy="2860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309329-3E11-4290-A297-9A27F3A9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92" y="2560127"/>
            <a:ext cx="4889931" cy="3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66"/>
          <p:cNvGrpSpPr/>
          <p:nvPr/>
        </p:nvGrpSpPr>
        <p:grpSpPr>
          <a:xfrm>
            <a:off x="0" y="0"/>
            <a:ext cx="4484077" cy="546100"/>
            <a:chOff x="0" y="-1"/>
            <a:chExt cx="1855213" cy="409339"/>
          </a:xfrm>
        </p:grpSpPr>
        <p:sp>
          <p:nvSpPr>
            <p:cNvPr id="42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5252" y="746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3" y="64115"/>
            <a:ext cx="4611562" cy="37388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600" dirty="0">
                <a:solidFill>
                  <a:schemeClr val="bg1"/>
                </a:solidFill>
                <a:latin typeface="+mj-ea"/>
              </a:rPr>
              <a:t>주요기능</a:t>
            </a:r>
            <a:r>
              <a:rPr lang="en-US" altLang="ko-KR" sz="1400" spc="600" dirty="0">
                <a:solidFill>
                  <a:schemeClr val="bg1"/>
                </a:solidFill>
                <a:latin typeface="+mj-ea"/>
              </a:rPr>
              <a:t>(HTML Clock)</a:t>
            </a:r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E4C4DA20-8F75-4DA1-932B-19BAD32FE4FC}"/>
              </a:ext>
            </a:extLst>
          </p:cNvPr>
          <p:cNvGrpSpPr/>
          <p:nvPr/>
        </p:nvGrpSpPr>
        <p:grpSpPr>
          <a:xfrm>
            <a:off x="825847" y="1216712"/>
            <a:ext cx="231349" cy="226884"/>
            <a:chOff x="1057353" y="1533706"/>
            <a:chExt cx="231349" cy="226884"/>
          </a:xfrm>
        </p:grpSpPr>
        <p:sp>
          <p:nvSpPr>
            <p:cNvPr id="22" name="Isosceles Triangle 391">
              <a:extLst>
                <a:ext uri="{FF2B5EF4-FFF2-40B4-BE49-F238E27FC236}">
                  <a16:creationId xmlns:a16="http://schemas.microsoft.com/office/drawing/2014/main" id="{4BC6D7DA-1F4B-4981-8F3E-AE6ECED3AFCC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Isosceles Triangle 392">
              <a:extLst>
                <a:ext uri="{FF2B5EF4-FFF2-40B4-BE49-F238E27FC236}">
                  <a16:creationId xmlns:a16="http://schemas.microsoft.com/office/drawing/2014/main" id="{AC40EDF4-AFB4-4A36-8537-9621DC97F707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38FE69E-BF3B-41F2-B3C8-092EF0E5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06" y="1122907"/>
            <a:ext cx="1042330" cy="4144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BE4928-9637-4C75-9AA3-AFB5DE43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06" y="3244062"/>
            <a:ext cx="7062640" cy="2491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3F452F-4E71-40F8-A4F8-F8BBA6BB2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06" y="1826802"/>
            <a:ext cx="5410669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3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</TotalTime>
  <Words>217</Words>
  <Application>Microsoft Office PowerPoint</Application>
  <PresentationFormat>화면 슬라이드 쇼(4:3)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 ExtraBold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동현 김</cp:lastModifiedBy>
  <cp:revision>291</cp:revision>
  <dcterms:created xsi:type="dcterms:W3CDTF">2016-03-09T11:34:58Z</dcterms:created>
  <dcterms:modified xsi:type="dcterms:W3CDTF">2019-04-07T15:10:35Z</dcterms:modified>
</cp:coreProperties>
</file>