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1" r:id="rId4"/>
    <p:sldId id="273" r:id="rId5"/>
    <p:sldId id="274" r:id="rId6"/>
    <p:sldId id="277" r:id="rId7"/>
    <p:sldId id="261" r:id="rId8"/>
    <p:sldId id="292" r:id="rId9"/>
    <p:sldId id="308" r:id="rId10"/>
    <p:sldId id="309" r:id="rId11"/>
    <p:sldId id="304" r:id="rId12"/>
    <p:sldId id="311" r:id="rId13"/>
    <p:sldId id="286" r:id="rId14"/>
    <p:sldId id="294" r:id="rId15"/>
    <p:sldId id="296" r:id="rId16"/>
    <p:sldId id="297" r:id="rId17"/>
    <p:sldId id="299" r:id="rId18"/>
    <p:sldId id="300" r:id="rId19"/>
    <p:sldId id="26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108" d="100"/>
          <a:sy n="108" d="100"/>
        </p:scale>
        <p:origin x="184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CB65-A6C1-492A-97A5-60611BA2BCDD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0E5A-EB09-46BF-9478-FE0DD443A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0E5A-EB09-46BF-9478-FE0DD443A6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1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2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1CC1-FDD2-4E89-93AF-4550721CFBBA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1CC1-FDD2-4E89-93AF-4550721CFBBA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6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  <a:solidFill>
            <a:schemeClr val="accent5">
              <a:lumMod val="20000"/>
              <a:lumOff val="80000"/>
            </a:schemeClr>
          </a:solidFill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327914" y="2081662"/>
            <a:ext cx="1349447" cy="877236"/>
            <a:chOff x="4252314" y="1143866"/>
            <a:chExt cx="772316" cy="491577"/>
          </a:xfrm>
          <a:solidFill>
            <a:schemeClr val="bg1">
              <a:lumMod val="95000"/>
            </a:schemeClr>
          </a:solidFill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 flipH="1">
            <a:off x="2010338" y="3128461"/>
            <a:ext cx="106338" cy="457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31020" y="3003100"/>
            <a:ext cx="522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+mj-lt"/>
                <a:ea typeface="HU젊음의행진140" pitchFamily="18" charset="-127"/>
              </a:rPr>
              <a:t>넌센스</a:t>
            </a:r>
            <a:r>
              <a:rPr lang="ko-KR" altLang="en-US" sz="4000" dirty="0">
                <a:latin typeface="+mj-lt"/>
                <a:ea typeface="HU젊음의행진140" pitchFamily="18" charset="-127"/>
              </a:rPr>
              <a:t> </a:t>
            </a:r>
            <a:r>
              <a:rPr lang="en-US" altLang="ko-KR" sz="4000" dirty="0">
                <a:latin typeface="+mj-lt"/>
                <a:ea typeface="HU젊음의행진140" pitchFamily="18" charset="-127"/>
              </a:rPr>
              <a:t>( Non-Sense )</a:t>
            </a:r>
            <a:endParaRPr lang="ko-KR" altLang="en-US" sz="4000" dirty="0">
              <a:latin typeface="+mj-lt"/>
              <a:ea typeface="HU젊음의행진14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3562" y="3747940"/>
            <a:ext cx="2229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2018182000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박재우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2020182031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이서연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2020182037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U젊음의행진140" pitchFamily="18" charset="-127"/>
              </a:rPr>
              <a:t>정롭비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HU젊음의행진140" pitchFamily="18" charset="-127"/>
            </a:endParaRPr>
          </a:p>
        </p:txBody>
      </p:sp>
      <p:pic>
        <p:nvPicPr>
          <p:cNvPr id="1028" name="Picture 4" descr="물음표 | 무료 아이콘">
            <a:extLst>
              <a:ext uri="{FF2B5EF4-FFF2-40B4-BE49-F238E27FC236}">
                <a16:creationId xmlns:a16="http://schemas.microsoft.com/office/drawing/2014/main" id="{8B5922A0-2D07-45D5-2650-0130BE12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789">
            <a:off x="6810758" y="2165684"/>
            <a:ext cx="723688" cy="72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물음표 | 무료 아이콘">
            <a:extLst>
              <a:ext uri="{FF2B5EF4-FFF2-40B4-BE49-F238E27FC236}">
                <a16:creationId xmlns:a16="http://schemas.microsoft.com/office/drawing/2014/main" id="{85E6C599-273E-442A-A905-6EB43C24C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98" y="2868531"/>
            <a:ext cx="422176" cy="422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09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–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보스 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79026F6-2524-EC53-BCE0-9AE7B2AA46D7}"/>
              </a:ext>
            </a:extLst>
          </p:cNvPr>
          <p:cNvSpPr/>
          <p:nvPr/>
        </p:nvSpPr>
        <p:spPr>
          <a:xfrm>
            <a:off x="776599" y="1772816"/>
            <a:ext cx="7590801" cy="417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간격마다 감각 임의로 뺏기</a:t>
            </a:r>
            <a:endParaRPr lang="en-US" altLang="ko-KR" dirty="0"/>
          </a:p>
          <a:p>
            <a:pPr algn="ctr"/>
            <a:r>
              <a:rPr lang="ko-KR" altLang="en-US" dirty="0"/>
              <a:t>몬스터 소환</a:t>
            </a:r>
            <a:endParaRPr lang="en-US" altLang="ko-KR" dirty="0"/>
          </a:p>
          <a:p>
            <a:pPr algn="ctr"/>
            <a:r>
              <a:rPr lang="ko-KR" altLang="en-US" dirty="0"/>
              <a:t>방어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내려찍기</a:t>
            </a:r>
            <a:endParaRPr lang="en-US" altLang="ko-KR" dirty="0"/>
          </a:p>
          <a:p>
            <a:pPr algn="ctr"/>
            <a:r>
              <a:rPr lang="ko-KR" altLang="en-US" dirty="0"/>
              <a:t>점프해서 쿵</a:t>
            </a:r>
            <a:endParaRPr lang="en-US" altLang="ko-KR" dirty="0"/>
          </a:p>
          <a:p>
            <a:pPr algn="ctr"/>
            <a:r>
              <a:rPr lang="ko-KR" altLang="en-US" dirty="0" err="1"/>
              <a:t>양팔벌려서</a:t>
            </a:r>
            <a:r>
              <a:rPr lang="ko-KR" altLang="en-US" dirty="0"/>
              <a:t> 돌기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5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2712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 &amp; UI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98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2712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589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진행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02" name="Picture 6" descr="키보드 사용법 완전 정리 | 키보드 특수문자 읽는 법(한글,영어) | 37개 특수기호 전부">
            <a:extLst>
              <a:ext uri="{FF2B5EF4-FFF2-40B4-BE49-F238E27FC236}">
                <a16:creationId xmlns:a16="http://schemas.microsoft.com/office/drawing/2014/main" id="{677E4002-87CF-725A-3DDF-D21A7BF80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3" y="2533899"/>
            <a:ext cx="6024253" cy="3012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ED717AA-231E-A3A3-B3EF-D1E2F9696F73}"/>
              </a:ext>
            </a:extLst>
          </p:cNvPr>
          <p:cNvCxnSpPr>
            <a:cxnSpLocks/>
          </p:cNvCxnSpPr>
          <p:nvPr/>
        </p:nvCxnSpPr>
        <p:spPr>
          <a:xfrm rot="5400000">
            <a:off x="1053084" y="3893051"/>
            <a:ext cx="820850" cy="216024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F88D8E6-60F7-5AAF-EA15-514FB255FDBE}"/>
              </a:ext>
            </a:extLst>
          </p:cNvPr>
          <p:cNvCxnSpPr>
            <a:cxnSpLocks/>
          </p:cNvCxnSpPr>
          <p:nvPr/>
        </p:nvCxnSpPr>
        <p:spPr>
          <a:xfrm>
            <a:off x="1571519" y="3590638"/>
            <a:ext cx="914400" cy="415725"/>
          </a:xfrm>
          <a:prstGeom prst="bentConnector3">
            <a:avLst>
              <a:gd name="adj1" fmla="val 4027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연결선: 꺾임 4106">
            <a:extLst>
              <a:ext uri="{FF2B5EF4-FFF2-40B4-BE49-F238E27FC236}">
                <a16:creationId xmlns:a16="http://schemas.microsoft.com/office/drawing/2014/main" id="{519E6EAF-0572-0248-13F3-579C6469FA78}"/>
              </a:ext>
            </a:extLst>
          </p:cNvPr>
          <p:cNvCxnSpPr>
            <a:cxnSpLocks/>
          </p:cNvCxnSpPr>
          <p:nvPr/>
        </p:nvCxnSpPr>
        <p:spPr>
          <a:xfrm flipV="1">
            <a:off x="1355497" y="4037068"/>
            <a:ext cx="1130422" cy="374420"/>
          </a:xfrm>
          <a:prstGeom prst="bentConnector3">
            <a:avLst>
              <a:gd name="adj1" fmla="val 100556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직사각형 4117">
            <a:extLst>
              <a:ext uri="{FF2B5EF4-FFF2-40B4-BE49-F238E27FC236}">
                <a16:creationId xmlns:a16="http://schemas.microsoft.com/office/drawing/2014/main" id="{33A5310C-6DB4-F484-59D5-F04D1409AD0F}"/>
              </a:ext>
            </a:extLst>
          </p:cNvPr>
          <p:cNvSpPr/>
          <p:nvPr/>
        </p:nvSpPr>
        <p:spPr>
          <a:xfrm>
            <a:off x="2507623" y="4771528"/>
            <a:ext cx="1872208" cy="3744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9" name="직사각형 4118">
            <a:extLst>
              <a:ext uri="{FF2B5EF4-FFF2-40B4-BE49-F238E27FC236}">
                <a16:creationId xmlns:a16="http://schemas.microsoft.com/office/drawing/2014/main" id="{A3594DE2-34C6-3A6E-87C1-13472D4E6C85}"/>
              </a:ext>
            </a:extLst>
          </p:cNvPr>
          <p:cNvSpPr/>
          <p:nvPr/>
        </p:nvSpPr>
        <p:spPr>
          <a:xfrm>
            <a:off x="707423" y="4371450"/>
            <a:ext cx="432042" cy="4000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6" name="직사각형 4125">
            <a:extLst>
              <a:ext uri="{FF2B5EF4-FFF2-40B4-BE49-F238E27FC236}">
                <a16:creationId xmlns:a16="http://schemas.microsoft.com/office/drawing/2014/main" id="{0FDDA884-833E-F636-688A-A6EACB2A67F8}"/>
              </a:ext>
            </a:extLst>
          </p:cNvPr>
          <p:cNvSpPr/>
          <p:nvPr/>
        </p:nvSpPr>
        <p:spPr>
          <a:xfrm>
            <a:off x="2507624" y="4006364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7" name="직사각형 4126">
            <a:extLst>
              <a:ext uri="{FF2B5EF4-FFF2-40B4-BE49-F238E27FC236}">
                <a16:creationId xmlns:a16="http://schemas.microsoft.com/office/drawing/2014/main" id="{9028E2FC-1DE6-7BD9-167A-C6608E83E1E8}"/>
              </a:ext>
            </a:extLst>
          </p:cNvPr>
          <p:cNvSpPr/>
          <p:nvPr/>
        </p:nvSpPr>
        <p:spPr>
          <a:xfrm>
            <a:off x="1956712" y="3590638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8" name="직사각형 4127">
            <a:extLst>
              <a:ext uri="{FF2B5EF4-FFF2-40B4-BE49-F238E27FC236}">
                <a16:creationId xmlns:a16="http://schemas.microsoft.com/office/drawing/2014/main" id="{5779290A-A26F-EFD7-AEF0-8D2DE2FF27B5}"/>
              </a:ext>
            </a:extLst>
          </p:cNvPr>
          <p:cNvSpPr/>
          <p:nvPr/>
        </p:nvSpPr>
        <p:spPr>
          <a:xfrm>
            <a:off x="2687644" y="4388946"/>
            <a:ext cx="360040" cy="3744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9" name="직사각형 4128">
            <a:extLst>
              <a:ext uri="{FF2B5EF4-FFF2-40B4-BE49-F238E27FC236}">
                <a16:creationId xmlns:a16="http://schemas.microsoft.com/office/drawing/2014/main" id="{CD92F54E-F08E-64C3-7FF3-145544EEFA8F}"/>
              </a:ext>
            </a:extLst>
          </p:cNvPr>
          <p:cNvSpPr/>
          <p:nvPr/>
        </p:nvSpPr>
        <p:spPr>
          <a:xfrm>
            <a:off x="707422" y="2917849"/>
            <a:ext cx="360040" cy="26746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3" name="직선 연결선 4132">
            <a:extLst>
              <a:ext uri="{FF2B5EF4-FFF2-40B4-BE49-F238E27FC236}">
                <a16:creationId xmlns:a16="http://schemas.microsoft.com/office/drawing/2014/main" id="{E3E56A3E-6DA3-D92F-0007-98208DB2C66F}"/>
              </a:ext>
            </a:extLst>
          </p:cNvPr>
          <p:cNvCxnSpPr>
            <a:stCxn id="4129" idx="0"/>
          </p:cNvCxnSpPr>
          <p:nvPr/>
        </p:nvCxnSpPr>
        <p:spPr>
          <a:xfrm flipV="1">
            <a:off x="887442" y="2611288"/>
            <a:ext cx="0" cy="30656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35" name="직선 연결선 4134">
            <a:extLst>
              <a:ext uri="{FF2B5EF4-FFF2-40B4-BE49-F238E27FC236}">
                <a16:creationId xmlns:a16="http://schemas.microsoft.com/office/drawing/2014/main" id="{FE90EDF1-BB6D-2C60-867D-3841FC4714DB}"/>
              </a:ext>
            </a:extLst>
          </p:cNvPr>
          <p:cNvCxnSpPr>
            <a:stCxn id="4127" idx="0"/>
          </p:cNvCxnSpPr>
          <p:nvPr/>
        </p:nvCxnSpPr>
        <p:spPr>
          <a:xfrm flipV="1">
            <a:off x="2136732" y="2533899"/>
            <a:ext cx="0" cy="10567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37" name="직선 연결선 4136">
            <a:extLst>
              <a:ext uri="{FF2B5EF4-FFF2-40B4-BE49-F238E27FC236}">
                <a16:creationId xmlns:a16="http://schemas.microsoft.com/office/drawing/2014/main" id="{2C53D1E2-7339-0038-2A6F-3CA036431402}"/>
              </a:ext>
            </a:extLst>
          </p:cNvPr>
          <p:cNvCxnSpPr/>
          <p:nvPr/>
        </p:nvCxnSpPr>
        <p:spPr>
          <a:xfrm flipV="1">
            <a:off x="1787543" y="1963216"/>
            <a:ext cx="0" cy="16274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직선 연결선 4138">
            <a:extLst>
              <a:ext uri="{FF2B5EF4-FFF2-40B4-BE49-F238E27FC236}">
                <a16:creationId xmlns:a16="http://schemas.microsoft.com/office/drawing/2014/main" id="{7F51236D-73C0-EA9E-75F8-7894ED096134}"/>
              </a:ext>
            </a:extLst>
          </p:cNvPr>
          <p:cNvCxnSpPr>
            <a:stCxn id="4119" idx="2"/>
          </p:cNvCxnSpPr>
          <p:nvPr/>
        </p:nvCxnSpPr>
        <p:spPr>
          <a:xfrm>
            <a:off x="923444" y="4771528"/>
            <a:ext cx="0" cy="5760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직선 연결선 4140">
            <a:extLst>
              <a:ext uri="{FF2B5EF4-FFF2-40B4-BE49-F238E27FC236}">
                <a16:creationId xmlns:a16="http://schemas.microsoft.com/office/drawing/2014/main" id="{4C2D5B72-1B1A-B57D-EA27-6026BCFCF4F5}"/>
              </a:ext>
            </a:extLst>
          </p:cNvPr>
          <p:cNvCxnSpPr>
            <a:cxnSpLocks/>
            <a:stCxn id="4128" idx="2"/>
          </p:cNvCxnSpPr>
          <p:nvPr/>
        </p:nvCxnSpPr>
        <p:spPr>
          <a:xfrm>
            <a:off x="2867664" y="4763366"/>
            <a:ext cx="0" cy="123229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43" name="직선 연결선 4142">
            <a:extLst>
              <a:ext uri="{FF2B5EF4-FFF2-40B4-BE49-F238E27FC236}">
                <a16:creationId xmlns:a16="http://schemas.microsoft.com/office/drawing/2014/main" id="{A520917B-5541-F4D6-7F94-9D6626ED30EC}"/>
              </a:ext>
            </a:extLst>
          </p:cNvPr>
          <p:cNvCxnSpPr>
            <a:stCxn id="4126" idx="0"/>
          </p:cNvCxnSpPr>
          <p:nvPr/>
        </p:nvCxnSpPr>
        <p:spPr>
          <a:xfrm flipV="1">
            <a:off x="2687644" y="1531168"/>
            <a:ext cx="0" cy="247519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47" name="직선 연결선 4146">
            <a:extLst>
              <a:ext uri="{FF2B5EF4-FFF2-40B4-BE49-F238E27FC236}">
                <a16:creationId xmlns:a16="http://schemas.microsoft.com/office/drawing/2014/main" id="{2B336611-8110-A83C-F432-28F1531A9034}"/>
              </a:ext>
            </a:extLst>
          </p:cNvPr>
          <p:cNvCxnSpPr>
            <a:stCxn id="4118" idx="2"/>
          </p:cNvCxnSpPr>
          <p:nvPr/>
        </p:nvCxnSpPr>
        <p:spPr>
          <a:xfrm>
            <a:off x="3443727" y="5145948"/>
            <a:ext cx="0" cy="400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9" name="TextBox 4148">
            <a:extLst>
              <a:ext uri="{FF2B5EF4-FFF2-40B4-BE49-F238E27FC236}">
                <a16:creationId xmlns:a16="http://schemas.microsoft.com/office/drawing/2014/main" id="{BDADEF38-CFC7-40D9-0E1C-61CA7851FF5C}"/>
              </a:ext>
            </a:extLst>
          </p:cNvPr>
          <p:cNvSpPr txBox="1"/>
          <p:nvPr/>
        </p:nvSpPr>
        <p:spPr>
          <a:xfrm>
            <a:off x="603424" y="2256738"/>
            <a:ext cx="605776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메뉴</a:t>
            </a:r>
          </a:p>
        </p:txBody>
      </p:sp>
      <p:sp>
        <p:nvSpPr>
          <p:cNvPr id="4150" name="TextBox 4149">
            <a:extLst>
              <a:ext uri="{FF2B5EF4-FFF2-40B4-BE49-F238E27FC236}">
                <a16:creationId xmlns:a16="http://schemas.microsoft.com/office/drawing/2014/main" id="{39DEA7E5-8E18-F982-3ADB-A64AFD82A77B}"/>
              </a:ext>
            </a:extLst>
          </p:cNvPr>
          <p:cNvSpPr txBox="1"/>
          <p:nvPr/>
        </p:nvSpPr>
        <p:spPr>
          <a:xfrm>
            <a:off x="1850487" y="2188771"/>
            <a:ext cx="605776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스킬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168153A1-F823-CB67-A2E2-73E0B5C8C04E}"/>
              </a:ext>
            </a:extLst>
          </p:cNvPr>
          <p:cNvSpPr txBox="1"/>
          <p:nvPr/>
        </p:nvSpPr>
        <p:spPr>
          <a:xfrm>
            <a:off x="2062861" y="6000218"/>
            <a:ext cx="1609605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마이크 </a:t>
            </a:r>
            <a:r>
              <a:rPr lang="en-US" altLang="ko-KR" sz="1600" dirty="0"/>
              <a:t>on/off</a:t>
            </a:r>
            <a:endParaRPr lang="ko-KR" altLang="en-US" sz="1600" dirty="0"/>
          </a:p>
        </p:txBody>
      </p:sp>
      <p:sp>
        <p:nvSpPr>
          <p:cNvPr id="4152" name="TextBox 4151">
            <a:extLst>
              <a:ext uri="{FF2B5EF4-FFF2-40B4-BE49-F238E27FC236}">
                <a16:creationId xmlns:a16="http://schemas.microsoft.com/office/drawing/2014/main" id="{AB71BE9C-A557-E5F4-54EA-355033208DA9}"/>
              </a:ext>
            </a:extLst>
          </p:cNvPr>
          <p:cNvSpPr txBox="1"/>
          <p:nvPr/>
        </p:nvSpPr>
        <p:spPr>
          <a:xfrm>
            <a:off x="2219313" y="1202227"/>
            <a:ext cx="1058971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상호작용</a:t>
            </a:r>
            <a:endParaRPr lang="ko-KR" altLang="en-US" sz="1600" dirty="0"/>
          </a:p>
        </p:txBody>
      </p:sp>
      <p:sp>
        <p:nvSpPr>
          <p:cNvPr id="4153" name="TextBox 4152">
            <a:extLst>
              <a:ext uri="{FF2B5EF4-FFF2-40B4-BE49-F238E27FC236}">
                <a16:creationId xmlns:a16="http://schemas.microsoft.com/office/drawing/2014/main" id="{8D42F626-C058-7073-5977-AD9F6D5E596E}"/>
              </a:ext>
            </a:extLst>
          </p:cNvPr>
          <p:cNvSpPr txBox="1"/>
          <p:nvPr/>
        </p:nvSpPr>
        <p:spPr>
          <a:xfrm>
            <a:off x="1484655" y="1612021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이동</a:t>
            </a:r>
            <a:endParaRPr lang="ko-KR" altLang="en-US" sz="1600" dirty="0"/>
          </a:p>
        </p:txBody>
      </p:sp>
      <p:sp>
        <p:nvSpPr>
          <p:cNvPr id="4154" name="TextBox 4153">
            <a:extLst>
              <a:ext uri="{FF2B5EF4-FFF2-40B4-BE49-F238E27FC236}">
                <a16:creationId xmlns:a16="http://schemas.microsoft.com/office/drawing/2014/main" id="{CD1637B5-B0EF-7609-74F1-8E77209445DA}"/>
              </a:ext>
            </a:extLst>
          </p:cNvPr>
          <p:cNvSpPr txBox="1"/>
          <p:nvPr/>
        </p:nvSpPr>
        <p:spPr>
          <a:xfrm>
            <a:off x="633275" y="5345987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걷기</a:t>
            </a:r>
          </a:p>
        </p:txBody>
      </p:sp>
      <p:sp>
        <p:nvSpPr>
          <p:cNvPr id="4155" name="TextBox 4154">
            <a:extLst>
              <a:ext uri="{FF2B5EF4-FFF2-40B4-BE49-F238E27FC236}">
                <a16:creationId xmlns:a16="http://schemas.microsoft.com/office/drawing/2014/main" id="{FC321828-DE99-8066-2B0C-FE1E0FD3E638}"/>
              </a:ext>
            </a:extLst>
          </p:cNvPr>
          <p:cNvSpPr txBox="1"/>
          <p:nvPr/>
        </p:nvSpPr>
        <p:spPr>
          <a:xfrm>
            <a:off x="3140839" y="5546026"/>
            <a:ext cx="605776" cy="3385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점프</a:t>
            </a:r>
          </a:p>
        </p:txBody>
      </p:sp>
      <p:pic>
        <p:nvPicPr>
          <p:cNvPr id="4156" name="Picture 8" descr="Mouse 3 Icon | Line Iconset | IconsMind">
            <a:extLst>
              <a:ext uri="{FF2B5EF4-FFF2-40B4-BE49-F238E27FC236}">
                <a16:creationId xmlns:a16="http://schemas.microsoft.com/office/drawing/2014/main" id="{82CAB43E-8520-8E59-699B-ABEF3CF7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78" y="2915552"/>
            <a:ext cx="2222376" cy="2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57" name="직선 연결선 4156">
            <a:extLst>
              <a:ext uri="{FF2B5EF4-FFF2-40B4-BE49-F238E27FC236}">
                <a16:creationId xmlns:a16="http://schemas.microsoft.com/office/drawing/2014/main" id="{49917D66-2DFC-D131-1EF1-05C3EAE34839}"/>
              </a:ext>
            </a:extLst>
          </p:cNvPr>
          <p:cNvCxnSpPr/>
          <p:nvPr/>
        </p:nvCxnSpPr>
        <p:spPr>
          <a:xfrm flipV="1">
            <a:off x="7404167" y="2358048"/>
            <a:ext cx="0" cy="1056739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58" name="TextBox 4157">
            <a:extLst>
              <a:ext uri="{FF2B5EF4-FFF2-40B4-BE49-F238E27FC236}">
                <a16:creationId xmlns:a16="http://schemas.microsoft.com/office/drawing/2014/main" id="{3C959C5D-61C2-7AEE-01FD-DB791E7F4CCC}"/>
              </a:ext>
            </a:extLst>
          </p:cNvPr>
          <p:cNvSpPr txBox="1"/>
          <p:nvPr/>
        </p:nvSpPr>
        <p:spPr>
          <a:xfrm>
            <a:off x="6841698" y="2019494"/>
            <a:ext cx="1124937" cy="33855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기본 공격</a:t>
            </a:r>
          </a:p>
        </p:txBody>
      </p:sp>
      <p:cxnSp>
        <p:nvCxnSpPr>
          <p:cNvPr id="4159" name="직선 연결선 4158">
            <a:extLst>
              <a:ext uri="{FF2B5EF4-FFF2-40B4-BE49-F238E27FC236}">
                <a16:creationId xmlns:a16="http://schemas.microsoft.com/office/drawing/2014/main" id="{8F559E91-BBE9-0282-8E69-26617B2730DD}"/>
              </a:ext>
            </a:extLst>
          </p:cNvPr>
          <p:cNvCxnSpPr>
            <a:cxnSpLocks/>
          </p:cNvCxnSpPr>
          <p:nvPr/>
        </p:nvCxnSpPr>
        <p:spPr>
          <a:xfrm flipV="1">
            <a:off x="8076659" y="3638461"/>
            <a:ext cx="0" cy="170752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60" name="TextBox 4159">
            <a:extLst>
              <a:ext uri="{FF2B5EF4-FFF2-40B4-BE49-F238E27FC236}">
                <a16:creationId xmlns:a16="http://schemas.microsoft.com/office/drawing/2014/main" id="{559434D8-8DAD-A8FB-00B5-211A2ACEB43A}"/>
              </a:ext>
            </a:extLst>
          </p:cNvPr>
          <p:cNvSpPr txBox="1"/>
          <p:nvPr/>
        </p:nvSpPr>
        <p:spPr>
          <a:xfrm>
            <a:off x="7488995" y="5376749"/>
            <a:ext cx="1124937" cy="584775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검사</a:t>
            </a:r>
            <a:r>
              <a:rPr lang="en-US" altLang="ko-KR" sz="1600" dirty="0"/>
              <a:t>)</a:t>
            </a:r>
          </a:p>
          <a:p>
            <a:pPr algn="ctr"/>
            <a:r>
              <a:rPr lang="ko-KR" altLang="en-US" sz="1600" dirty="0"/>
              <a:t>특수 공격</a:t>
            </a:r>
          </a:p>
        </p:txBody>
      </p:sp>
      <p:sp>
        <p:nvSpPr>
          <p:cNvPr id="4162" name="TextBox 4161">
            <a:extLst>
              <a:ext uri="{FF2B5EF4-FFF2-40B4-BE49-F238E27FC236}">
                <a16:creationId xmlns:a16="http://schemas.microsoft.com/office/drawing/2014/main" id="{08C4DA66-C458-CEA5-CE95-4BE245524B2D}"/>
              </a:ext>
            </a:extLst>
          </p:cNvPr>
          <p:cNvSpPr txBox="1"/>
          <p:nvPr/>
        </p:nvSpPr>
        <p:spPr>
          <a:xfrm>
            <a:off x="5941258" y="576172"/>
            <a:ext cx="2913296" cy="95410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설정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/>
              <a:t>그래픽 </a:t>
            </a:r>
            <a:r>
              <a:rPr lang="en-US" altLang="ko-KR" sz="1400" dirty="0"/>
              <a:t>-&gt; </a:t>
            </a:r>
            <a:r>
              <a:rPr lang="ko-KR" altLang="en-US" sz="1400" dirty="0"/>
              <a:t>전체 화면 </a:t>
            </a:r>
            <a:r>
              <a:rPr lang="en-US" altLang="ko-KR" sz="1400" dirty="0"/>
              <a:t>/ </a:t>
            </a:r>
            <a:r>
              <a:rPr lang="ko-KR" altLang="en-US" sz="1400" dirty="0"/>
              <a:t>창 모드</a:t>
            </a:r>
            <a:endParaRPr lang="en-US" altLang="ko-KR" sz="1400" dirty="0"/>
          </a:p>
          <a:p>
            <a:r>
              <a:rPr lang="ko-KR" altLang="en-US" sz="1400" dirty="0"/>
              <a:t>사운드 </a:t>
            </a:r>
            <a:r>
              <a:rPr lang="en-US" altLang="ko-KR" sz="1400" dirty="0"/>
              <a:t>-&gt; </a:t>
            </a:r>
            <a:r>
              <a:rPr lang="ko-KR" altLang="en-US" sz="1400" dirty="0"/>
              <a:t>음량 조절</a:t>
            </a:r>
          </a:p>
        </p:txBody>
      </p: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844080" y="348233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조작법</a:t>
            </a:r>
          </a:p>
        </p:txBody>
      </p:sp>
    </p:spTree>
    <p:extLst>
      <p:ext uri="{BB962C8B-B14F-4D97-AF65-F5344CB8AC3E}">
        <p14:creationId xmlns:p14="http://schemas.microsoft.com/office/powerpoint/2010/main" val="390319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차별 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5AB063-24F1-C1C4-9487-C9169B037399}"/>
              </a:ext>
            </a:extLst>
          </p:cNvPr>
          <p:cNvSpPr/>
          <p:nvPr/>
        </p:nvSpPr>
        <p:spPr>
          <a:xfrm rot="20490163">
            <a:off x="918453" y="3547420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5F9845-A601-98CE-2862-EB8420853333}"/>
              </a:ext>
            </a:extLst>
          </p:cNvPr>
          <p:cNvSpPr/>
          <p:nvPr/>
        </p:nvSpPr>
        <p:spPr>
          <a:xfrm rot="20490163">
            <a:off x="882942" y="4756874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07D91F-F350-0A72-7323-39DCC8A6FA89}"/>
              </a:ext>
            </a:extLst>
          </p:cNvPr>
          <p:cNvSpPr/>
          <p:nvPr/>
        </p:nvSpPr>
        <p:spPr>
          <a:xfrm rot="20490163">
            <a:off x="918455" y="1866032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14675-CD26-5EBA-9900-FD7626700D31}"/>
              </a:ext>
            </a:extLst>
          </p:cNvPr>
          <p:cNvSpPr txBox="1"/>
          <p:nvPr/>
        </p:nvSpPr>
        <p:spPr>
          <a:xfrm>
            <a:off x="971600" y="1816206"/>
            <a:ext cx="806188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  </a:t>
            </a:r>
            <a:r>
              <a:rPr lang="ko-KR" altLang="en-US" dirty="0"/>
              <a:t>감각을 빼앗는 것이 </a:t>
            </a:r>
            <a:r>
              <a:rPr lang="ko-KR" altLang="en-US" b="1" dirty="0"/>
              <a:t>게임 캐릭터의 능력치</a:t>
            </a:r>
            <a:r>
              <a:rPr lang="ko-KR" altLang="en-US" dirty="0"/>
              <a:t>에 영향을 주는 것이 아닌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b="1" dirty="0"/>
              <a:t>사용자</a:t>
            </a:r>
            <a:r>
              <a:rPr lang="ko-KR" altLang="en-US" dirty="0"/>
              <a:t>가 보고 듣고 느끼는 요소에 영향을 주어 </a:t>
            </a:r>
            <a:r>
              <a:rPr lang="ko-KR" altLang="en-US" b="1" dirty="0"/>
              <a:t>몰입감</a:t>
            </a:r>
            <a:r>
              <a:rPr lang="ko-KR" altLang="en-US" dirty="0"/>
              <a:t>을 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  </a:t>
            </a:r>
            <a:r>
              <a:rPr lang="ko-KR" altLang="en-US" dirty="0"/>
              <a:t>스테이지 마다 </a:t>
            </a:r>
            <a:r>
              <a:rPr lang="en-US" altLang="ko-KR" b="1" dirty="0"/>
              <a:t>Cut-Scene</a:t>
            </a:r>
            <a:r>
              <a:rPr lang="ko-KR" altLang="en-US" dirty="0"/>
              <a:t>을 삽입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  </a:t>
            </a:r>
            <a:r>
              <a:rPr lang="en-US" altLang="ko-KR" b="1" dirty="0" err="1"/>
              <a:t>Vivox</a:t>
            </a:r>
            <a:r>
              <a:rPr lang="en-US" altLang="ko-KR" b="1" dirty="0"/>
              <a:t> </a:t>
            </a:r>
            <a:r>
              <a:rPr lang="ko-KR" altLang="en-US" dirty="0"/>
              <a:t>를 이용한 거리에 따른 </a:t>
            </a:r>
            <a:r>
              <a:rPr lang="en-US" altLang="ko-KR" b="1" dirty="0"/>
              <a:t>3D </a:t>
            </a:r>
            <a:r>
              <a:rPr lang="ko-KR" altLang="en-US" b="1" dirty="0"/>
              <a:t>음성 채팅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38063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000E13-DDC9-3C39-CBCB-7C8532148B73}"/>
              </a:ext>
            </a:extLst>
          </p:cNvPr>
          <p:cNvSpPr/>
          <p:nvPr/>
        </p:nvSpPr>
        <p:spPr>
          <a:xfrm rot="20490163">
            <a:off x="399544" y="1558957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26AD94-1BC2-4747-0EDB-51BD2D1CCEBC}"/>
              </a:ext>
            </a:extLst>
          </p:cNvPr>
          <p:cNvSpPr/>
          <p:nvPr/>
        </p:nvSpPr>
        <p:spPr>
          <a:xfrm rot="20490163">
            <a:off x="413689" y="2298100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3562B-60EF-9EFC-7190-CA2FD471857C}"/>
              </a:ext>
            </a:extLst>
          </p:cNvPr>
          <p:cNvSpPr/>
          <p:nvPr/>
        </p:nvSpPr>
        <p:spPr>
          <a:xfrm rot="20490163">
            <a:off x="413688" y="3012205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2AA921-47F9-9FFE-C08F-2E3ECBE51E0B}"/>
              </a:ext>
            </a:extLst>
          </p:cNvPr>
          <p:cNvSpPr/>
          <p:nvPr/>
        </p:nvSpPr>
        <p:spPr>
          <a:xfrm rot="20490163">
            <a:off x="386169" y="4038983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68E4A5-77F0-A9BD-A7BD-CA1E4EC12930}"/>
              </a:ext>
            </a:extLst>
          </p:cNvPr>
          <p:cNvSpPr/>
          <p:nvPr/>
        </p:nvSpPr>
        <p:spPr>
          <a:xfrm rot="20490163">
            <a:off x="413689" y="475308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86FBEB-BB67-7481-5BBD-01CDD8F1F3FF}"/>
              </a:ext>
            </a:extLst>
          </p:cNvPr>
          <p:cNvSpPr/>
          <p:nvPr/>
        </p:nvSpPr>
        <p:spPr>
          <a:xfrm rot="20490163">
            <a:off x="413689" y="546162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757E9-A12D-8008-AFFF-9FA122AB0A1D}"/>
              </a:ext>
            </a:extLst>
          </p:cNvPr>
          <p:cNvSpPr/>
          <p:nvPr/>
        </p:nvSpPr>
        <p:spPr>
          <a:xfrm rot="20490163">
            <a:off x="438717" y="6236866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기술적 요소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5AD1A1-2882-E6A0-B6D9-1D8CEA367436}"/>
              </a:ext>
            </a:extLst>
          </p:cNvPr>
          <p:cNvSpPr/>
          <p:nvPr/>
        </p:nvSpPr>
        <p:spPr>
          <a:xfrm rot="20490163">
            <a:off x="399544" y="829588"/>
            <a:ext cx="302030" cy="3208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1AF202-BC6D-8CE4-0407-56A9180CBA9F}"/>
              </a:ext>
            </a:extLst>
          </p:cNvPr>
          <p:cNvSpPr txBox="1"/>
          <p:nvPr/>
        </p:nvSpPr>
        <p:spPr>
          <a:xfrm>
            <a:off x="447999" y="799738"/>
            <a:ext cx="8061880" cy="605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1  </a:t>
            </a:r>
            <a:r>
              <a:rPr lang="ko-KR" altLang="en-US" sz="1200" u="sng" dirty="0" err="1"/>
              <a:t>스키닝</a:t>
            </a:r>
            <a:r>
              <a:rPr lang="ko-KR" altLang="en-US" sz="1200" u="sng" dirty="0"/>
              <a:t> 애니메이션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Blender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와 </a:t>
            </a:r>
            <a:r>
              <a:rPr lang="en-US" altLang="ko-KR" sz="1200" b="1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Unity 3D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를 이용하여 </a:t>
            </a:r>
            <a:r>
              <a:rPr lang="ko-KR" altLang="ko-KR" sz="1200" b="1" dirty="0" err="1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스키닝</a:t>
            </a:r>
            <a:r>
              <a:rPr lang="ko-KR" altLang="ko-KR" sz="1200" b="1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 애니메이션</a:t>
            </a:r>
            <a:r>
              <a:rPr lang="ko-KR" altLang="ko-KR" sz="1200" dirty="0">
                <a:solidFill>
                  <a:srgbClr val="000000"/>
                </a:solidFill>
                <a:effectLst/>
                <a:ea typeface="굴림" panose="020B0600000101010101" pitchFamily="50" charset="-127"/>
                <a:cs typeface="굴림" panose="020B0600000101010101" pitchFamily="50" charset="-127"/>
              </a:rPr>
              <a:t>을 받아와 캐릭터와 몬스터의 애니메이션 구현</a:t>
            </a:r>
            <a:endParaRPr lang="en-US" altLang="ko-KR" sz="1200" dirty="0">
              <a:solidFill>
                <a:srgbClr val="000000"/>
              </a:solidFill>
              <a:effectLst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2  </a:t>
            </a:r>
            <a:r>
              <a:rPr lang="ko-KR" altLang="en-US" sz="1200" u="sng" dirty="0" err="1"/>
              <a:t>블러링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DirectX12</a:t>
            </a:r>
            <a:r>
              <a:rPr lang="ko-KR" altLang="en-US" sz="1200" dirty="0"/>
              <a:t>를 이용해 </a:t>
            </a:r>
            <a:r>
              <a:rPr lang="ko-KR" altLang="en-US" sz="1200" b="1" dirty="0"/>
              <a:t>안개 효과</a:t>
            </a:r>
            <a:r>
              <a:rPr lang="ko-KR" altLang="en-US" sz="1200" dirty="0"/>
              <a:t>를 주어 좁아지는 시야를 표현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3  </a:t>
            </a:r>
            <a:r>
              <a:rPr lang="ko-KR" altLang="en-US" sz="1200" u="sng" dirty="0"/>
              <a:t>멀티 플레이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IOCP </a:t>
            </a:r>
            <a:r>
              <a:rPr lang="ko-KR" altLang="en-US" sz="1200" b="1" dirty="0"/>
              <a:t>서버</a:t>
            </a:r>
            <a:r>
              <a:rPr lang="ko-KR" altLang="en-US" sz="1200" dirty="0"/>
              <a:t>를 이용해 멀티 플레이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4  </a:t>
            </a:r>
            <a:r>
              <a:rPr lang="ko-KR" altLang="en-US" sz="1200" u="sng" dirty="0"/>
              <a:t>컴포넌트 구조 디자인 패턴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컴포넌트 기반</a:t>
            </a:r>
            <a:r>
              <a:rPr lang="ko-KR" altLang="en-US" sz="1200" dirty="0"/>
              <a:t>의 </a:t>
            </a:r>
            <a:r>
              <a:rPr lang="ko-KR" altLang="en-US" sz="1200" b="1" dirty="0"/>
              <a:t>프레임워크</a:t>
            </a:r>
            <a:r>
              <a:rPr lang="ko-KR" altLang="en-US" sz="1200" dirty="0"/>
              <a:t>를 개발하여 코드의 </a:t>
            </a:r>
            <a:r>
              <a:rPr lang="ko-KR" altLang="en-US" sz="1200" b="1" dirty="0"/>
              <a:t>가독성</a:t>
            </a:r>
            <a:r>
              <a:rPr lang="ko-KR" altLang="en-US" sz="1200" dirty="0"/>
              <a:t>이 좋아지고 </a:t>
            </a:r>
            <a:r>
              <a:rPr lang="ko-KR" altLang="en-US" sz="1200" b="1" dirty="0"/>
              <a:t>버그</a:t>
            </a:r>
            <a:r>
              <a:rPr lang="ko-KR" altLang="en-US" sz="1200" dirty="0"/>
              <a:t>를 처리하기 쉬우며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재활용</a:t>
            </a:r>
            <a:r>
              <a:rPr lang="ko-KR" altLang="en-US" sz="1200" dirty="0"/>
              <a:t>이 간편해서 </a:t>
            </a:r>
            <a:r>
              <a:rPr lang="ko-KR" altLang="en-US" sz="1200" b="1" dirty="0"/>
              <a:t>게임 개발 속도</a:t>
            </a:r>
            <a:r>
              <a:rPr lang="ko-KR" altLang="en-US" sz="1200" dirty="0"/>
              <a:t>에 영향을 준다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5  </a:t>
            </a:r>
            <a:r>
              <a:rPr lang="ko-KR" altLang="en-US" sz="1200" u="sng" dirty="0"/>
              <a:t>이펙트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DirectX12</a:t>
            </a:r>
            <a:r>
              <a:rPr lang="ko-KR" altLang="en-US" sz="1200" dirty="0"/>
              <a:t>로 </a:t>
            </a:r>
            <a:r>
              <a:rPr lang="ko-KR" altLang="en-US" sz="1200" b="1" dirty="0"/>
              <a:t>빌보드 </a:t>
            </a:r>
            <a:r>
              <a:rPr lang="ko-KR" altLang="en-US" sz="1200" dirty="0" err="1"/>
              <a:t>텍스쳐를</a:t>
            </a:r>
            <a:r>
              <a:rPr lang="ko-KR" altLang="en-US" sz="1200" dirty="0"/>
              <a:t> 이용한 이펙트 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6  </a:t>
            </a:r>
            <a:r>
              <a:rPr lang="ko-KR" altLang="en-US" sz="1200" u="sng" dirty="0" err="1"/>
              <a:t>컷신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카메라</a:t>
            </a:r>
            <a:r>
              <a:rPr lang="ko-KR" altLang="en-US" sz="1200" dirty="0"/>
              <a:t>의 움직임과 객체의 애니메이션으로 게임 속 </a:t>
            </a:r>
            <a:r>
              <a:rPr lang="ko-KR" altLang="en-US" sz="1200" b="1" dirty="0"/>
              <a:t>영상 효과</a:t>
            </a:r>
            <a:r>
              <a:rPr lang="ko-KR" altLang="en-US" sz="1200" dirty="0"/>
              <a:t>구현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7  </a:t>
            </a:r>
            <a:r>
              <a:rPr lang="ko-KR" altLang="en-US" sz="1200" u="sng" dirty="0"/>
              <a:t>음성 채팅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</a:t>
            </a:r>
            <a:r>
              <a:rPr lang="en-US" altLang="ko-KR" sz="1200" b="1" dirty="0" err="1"/>
              <a:t>Vivox</a:t>
            </a:r>
            <a:r>
              <a:rPr lang="ko-KR" altLang="en-US" sz="1200" dirty="0"/>
              <a:t>를 활용한 음성 채팅으로 플레이어 간의 의사소통이 </a:t>
            </a:r>
            <a:r>
              <a:rPr lang="ko-KR" altLang="en-US" sz="1200" dirty="0" err="1"/>
              <a:t>원활해진다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8  </a:t>
            </a:r>
            <a:r>
              <a:rPr lang="ko-KR" altLang="en-US" sz="1200" u="sng" dirty="0" err="1"/>
              <a:t>카툰</a:t>
            </a:r>
            <a:r>
              <a:rPr lang="ko-KR" altLang="en-US" sz="1200" u="sng" dirty="0"/>
              <a:t> </a:t>
            </a:r>
            <a:r>
              <a:rPr lang="ko-KR" altLang="en-US" sz="1200" u="sng" dirty="0" err="1"/>
              <a:t>쉐이딩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    </a:t>
            </a:r>
            <a:r>
              <a:rPr lang="ko-KR" altLang="en-US" sz="1200" b="1" dirty="0" err="1"/>
              <a:t>카툰</a:t>
            </a:r>
            <a:r>
              <a:rPr lang="ko-KR" altLang="en-US" sz="1200" b="1" dirty="0"/>
              <a:t> 렌더링</a:t>
            </a:r>
            <a:r>
              <a:rPr lang="ko-KR" altLang="en-US" sz="1200" dirty="0"/>
              <a:t>을 활용해 거부감 없고 포근한 느낌의 </a:t>
            </a:r>
            <a:r>
              <a:rPr lang="en-US" altLang="ko-KR" sz="1200" dirty="0"/>
              <a:t>3D</a:t>
            </a:r>
            <a:r>
              <a:rPr lang="ko-KR" altLang="en-US" sz="1200" dirty="0"/>
              <a:t>게임 구현</a:t>
            </a:r>
          </a:p>
        </p:txBody>
      </p:sp>
    </p:spTree>
    <p:extLst>
      <p:ext uri="{BB962C8B-B14F-4D97-AF65-F5344CB8AC3E}">
        <p14:creationId xmlns:p14="http://schemas.microsoft.com/office/powerpoint/2010/main" val="40080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4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특징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1907704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3)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타 게임과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2A9BB2-54F0-A71F-5A4E-E85793B4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1" y="1690760"/>
            <a:ext cx="4046793" cy="2282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86400-A884-2B06-3106-F3107DD7C1FF}"/>
              </a:ext>
            </a:extLst>
          </p:cNvPr>
          <p:cNvSpPr txBox="1"/>
          <p:nvPr/>
        </p:nvSpPr>
        <p:spPr>
          <a:xfrm>
            <a:off x="503041" y="4001131"/>
            <a:ext cx="3936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- https://bzooryu.tistory.com/77</a:t>
            </a:r>
            <a:endParaRPr lang="ko-KR" altLang="en-US" sz="800" dirty="0"/>
          </a:p>
        </p:txBody>
      </p:sp>
      <p:pic>
        <p:nvPicPr>
          <p:cNvPr id="10242" name="Picture 2" descr="Gunfire Reborn - Proving the '30 Seconds of Fun' Mantra">
            <a:extLst>
              <a:ext uri="{FF2B5EF4-FFF2-40B4-BE49-F238E27FC236}">
                <a16:creationId xmlns:a16="http://schemas.microsoft.com/office/drawing/2014/main" id="{E15E812A-79A7-7A19-A56C-8492C36A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" y="4247353"/>
            <a:ext cx="4046793" cy="22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0A1512-0BE4-9FBB-FF7E-94EC0C056D4D}"/>
              </a:ext>
            </a:extLst>
          </p:cNvPr>
          <p:cNvSpPr txBox="1"/>
          <p:nvPr/>
        </p:nvSpPr>
        <p:spPr>
          <a:xfrm>
            <a:off x="503041" y="6514249"/>
            <a:ext cx="3936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- https://www.superjumpmagazine.com/gunfire-reborn-30-seconds-of-fun/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EB287-4D86-8B27-81B0-B1209604BE06}"/>
              </a:ext>
            </a:extLst>
          </p:cNvPr>
          <p:cNvSpPr txBox="1"/>
          <p:nvPr/>
        </p:nvSpPr>
        <p:spPr>
          <a:xfrm>
            <a:off x="1338304" y="93306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건파이어</a:t>
            </a:r>
            <a:r>
              <a:rPr lang="ko-KR" altLang="en-US" dirty="0"/>
              <a:t> 리본</a:t>
            </a:r>
            <a:endParaRPr lang="en-US" altLang="ko-KR" dirty="0"/>
          </a:p>
          <a:p>
            <a:pPr algn="ctr"/>
            <a:r>
              <a:rPr lang="en-US" altLang="ko-KR" dirty="0"/>
              <a:t>( Gunfire Reborn 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85A815-B982-D946-3384-F419145D23B2}"/>
              </a:ext>
            </a:extLst>
          </p:cNvPr>
          <p:cNvSpPr txBox="1"/>
          <p:nvPr/>
        </p:nvSpPr>
        <p:spPr>
          <a:xfrm>
            <a:off x="6162838" y="138699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유사점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160797C-CB6A-E90C-5CF2-B2030C1B3166}"/>
              </a:ext>
            </a:extLst>
          </p:cNvPr>
          <p:cNvSpPr/>
          <p:nvPr/>
        </p:nvSpPr>
        <p:spPr>
          <a:xfrm>
            <a:off x="4801350" y="1776306"/>
            <a:ext cx="4091129" cy="222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200" dirty="0"/>
              <a:t>1</a:t>
            </a:r>
            <a:r>
              <a:rPr lang="ko-KR" altLang="en-US" sz="1200" dirty="0"/>
              <a:t>인칭 게임이다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최대 </a:t>
            </a:r>
            <a:r>
              <a:rPr lang="en-US" altLang="ko-KR" sz="1200" dirty="0"/>
              <a:t>4</a:t>
            </a:r>
            <a:r>
              <a:rPr lang="ko-KR" altLang="en-US" sz="1200" dirty="0"/>
              <a:t>인 협동게임이다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스킬과 무기를 사용하여 적을 물리쳐야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일반 스테이지와 보스 스테이지로 나뉘어져 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690DC-B741-65A2-7139-4DFDCCC79FE8}"/>
              </a:ext>
            </a:extLst>
          </p:cNvPr>
          <p:cNvSpPr txBox="1"/>
          <p:nvPr/>
        </p:nvSpPr>
        <p:spPr>
          <a:xfrm>
            <a:off x="6162838" y="39999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차이점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985935C-F360-9724-9143-FF88A42CA5C8}"/>
              </a:ext>
            </a:extLst>
          </p:cNvPr>
          <p:cNvSpPr/>
          <p:nvPr/>
        </p:nvSpPr>
        <p:spPr>
          <a:xfrm>
            <a:off x="4801350" y="4342289"/>
            <a:ext cx="4091129" cy="222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err="1"/>
              <a:t>마나를</a:t>
            </a:r>
            <a:r>
              <a:rPr lang="ko-KR" altLang="en-US" sz="1200" dirty="0"/>
              <a:t> 신경 써야 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게임 진행을 위한 스토리 </a:t>
            </a:r>
            <a:r>
              <a:rPr lang="ko-KR" altLang="en-US" sz="1200" dirty="0" err="1"/>
              <a:t>텔링이</a:t>
            </a:r>
            <a:r>
              <a:rPr lang="ko-KR" altLang="en-US" sz="1200" dirty="0"/>
              <a:t> 존재한다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음성채팅이 가능하다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게임이 플레이어의 감각에 영향을 준다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74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7" y="366265"/>
            <a:ext cx="5258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구성원 역할 분담 및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DAEF35-F020-A34B-7F86-186C9B3A3EB9}"/>
              </a:ext>
            </a:extLst>
          </p:cNvPr>
          <p:cNvSpPr txBox="1"/>
          <p:nvPr/>
        </p:nvSpPr>
        <p:spPr>
          <a:xfrm>
            <a:off x="450252" y="1848251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10EAD-EAEA-97D2-682D-F46F83F44849}"/>
              </a:ext>
            </a:extLst>
          </p:cNvPr>
          <p:cNvSpPr txBox="1"/>
          <p:nvPr/>
        </p:nvSpPr>
        <p:spPr>
          <a:xfrm>
            <a:off x="458150" y="3102474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A451C-AA5E-078C-161A-122EE43099F6}"/>
              </a:ext>
            </a:extLst>
          </p:cNvPr>
          <p:cNvSpPr txBox="1"/>
          <p:nvPr/>
        </p:nvSpPr>
        <p:spPr>
          <a:xfrm>
            <a:off x="450252" y="4356697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0B5AF-0575-54FC-4544-66715A1C578C}"/>
              </a:ext>
            </a:extLst>
          </p:cNvPr>
          <p:cNvSpPr txBox="1"/>
          <p:nvPr/>
        </p:nvSpPr>
        <p:spPr>
          <a:xfrm>
            <a:off x="2241800" y="1920763"/>
            <a:ext cx="6160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Level-Design</a:t>
            </a:r>
          </a:p>
          <a:p>
            <a:r>
              <a:rPr lang="en-US" altLang="ko-KR" sz="1400" dirty="0"/>
              <a:t>VIVOX </a:t>
            </a:r>
            <a:r>
              <a:rPr lang="ko-KR" altLang="en-US" sz="1400" dirty="0"/>
              <a:t>환경 구축</a:t>
            </a:r>
            <a:endParaRPr lang="en-US" altLang="ko-KR" sz="1400" dirty="0"/>
          </a:p>
          <a:p>
            <a:r>
              <a:rPr lang="en-US" altLang="ko-KR" sz="1400" dirty="0"/>
              <a:t>Git </a:t>
            </a:r>
            <a:r>
              <a:rPr lang="ko-KR" altLang="en-US" sz="1400" dirty="0"/>
              <a:t>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BAB15-F88D-E1A0-595C-56D5843B30A8}"/>
              </a:ext>
            </a:extLst>
          </p:cNvPr>
          <p:cNvSpPr txBox="1"/>
          <p:nvPr/>
        </p:nvSpPr>
        <p:spPr>
          <a:xfrm>
            <a:off x="2213020" y="3278760"/>
            <a:ext cx="616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Shader</a:t>
            </a:r>
            <a:r>
              <a:rPr lang="ko-KR" altLang="en-US" sz="1400" dirty="0"/>
              <a:t> </a:t>
            </a:r>
            <a:r>
              <a:rPr lang="en-US" altLang="ko-KR" sz="1400" dirty="0"/>
              <a:t>Programming</a:t>
            </a:r>
          </a:p>
          <a:p>
            <a:r>
              <a:rPr lang="en-US" altLang="ko-KR" sz="1400" dirty="0"/>
              <a:t>2D </a:t>
            </a:r>
            <a:r>
              <a:rPr lang="ko-KR" altLang="en-US" sz="1400" dirty="0"/>
              <a:t>리소스 제작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2AB36-2113-AA46-E828-1E75ED7055AE}"/>
              </a:ext>
            </a:extLst>
          </p:cNvPr>
          <p:cNvSpPr txBox="1"/>
          <p:nvPr/>
        </p:nvSpPr>
        <p:spPr>
          <a:xfrm>
            <a:off x="2213019" y="4514582"/>
            <a:ext cx="616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IOCP</a:t>
            </a:r>
            <a:r>
              <a:rPr lang="ko-KR" altLang="en-US" sz="1400" dirty="0"/>
              <a:t>기반 서버 구축</a:t>
            </a:r>
            <a:endParaRPr lang="en-US" altLang="ko-KR" sz="1400" dirty="0"/>
          </a:p>
          <a:p>
            <a:r>
              <a:rPr lang="ko-KR" altLang="en-US" sz="1400" dirty="0"/>
              <a:t>네트워크 프레임워크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4C3B6-54CB-349A-071C-0963160355F6}"/>
              </a:ext>
            </a:extLst>
          </p:cNvPr>
          <p:cNvSpPr txBox="1"/>
          <p:nvPr/>
        </p:nvSpPr>
        <p:spPr>
          <a:xfrm>
            <a:off x="2221775" y="5610920"/>
            <a:ext cx="61609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클라이언트 </a:t>
            </a:r>
            <a:r>
              <a:rPr lang="en-US" altLang="ko-KR" sz="1400" dirty="0"/>
              <a:t>Component </a:t>
            </a:r>
            <a:r>
              <a:rPr lang="ko-KR" altLang="en-US" sz="1400" dirty="0"/>
              <a:t>구조</a:t>
            </a:r>
            <a:endParaRPr lang="en-US" altLang="ko-KR" sz="1400" dirty="0"/>
          </a:p>
          <a:p>
            <a:r>
              <a:rPr lang="ko-KR" altLang="en-US" sz="1400" dirty="0"/>
              <a:t>프레임워크 제작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애니메이션</a:t>
            </a:r>
            <a:endParaRPr lang="en-US" altLang="ko-KR" sz="1400" dirty="0"/>
          </a:p>
          <a:p>
            <a:r>
              <a:rPr lang="en-US" altLang="ko-KR" dirty="0"/>
              <a:t>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E5888E-40A7-1D0E-FDE0-4D89C5DF0B5D}"/>
              </a:ext>
            </a:extLst>
          </p:cNvPr>
          <p:cNvSpPr txBox="1"/>
          <p:nvPr/>
        </p:nvSpPr>
        <p:spPr>
          <a:xfrm>
            <a:off x="450252" y="5610920"/>
            <a:ext cx="1584176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pPr algn="ctr"/>
            <a:r>
              <a:rPr lang="ko-KR" altLang="en-US" b="1" dirty="0"/>
              <a:t>공통</a:t>
            </a:r>
            <a:endParaRPr lang="en-US" altLang="ko-KR" b="1" dirty="0"/>
          </a:p>
          <a:p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BE603-059C-A098-F95D-68B6751C0990}"/>
              </a:ext>
            </a:extLst>
          </p:cNvPr>
          <p:cNvSpPr txBox="1"/>
          <p:nvPr/>
        </p:nvSpPr>
        <p:spPr>
          <a:xfrm>
            <a:off x="2591024" y="10535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역할 분담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B129F9-ED72-A45E-72BC-FCB75A41676D}"/>
              </a:ext>
            </a:extLst>
          </p:cNvPr>
          <p:cNvSpPr txBox="1"/>
          <p:nvPr/>
        </p:nvSpPr>
        <p:spPr>
          <a:xfrm>
            <a:off x="6192076" y="104854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중점 연구 분야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A9DA5-F196-540D-8963-A369D8EBAB3C}"/>
              </a:ext>
            </a:extLst>
          </p:cNvPr>
          <p:cNvSpPr txBox="1"/>
          <p:nvPr/>
        </p:nvSpPr>
        <p:spPr>
          <a:xfrm>
            <a:off x="2731578" y="1953454"/>
            <a:ext cx="6160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Level-Design </a:t>
            </a:r>
            <a:r>
              <a:rPr lang="ko-KR" altLang="en-US" sz="1400" dirty="0"/>
              <a:t>연구</a:t>
            </a:r>
            <a:endParaRPr lang="en-US" altLang="ko-KR" sz="1400" dirty="0"/>
          </a:p>
          <a:p>
            <a:pPr algn="r"/>
            <a:r>
              <a:rPr lang="en-US" altLang="ko-KR" sz="1400" dirty="0"/>
              <a:t>DirectX12 </a:t>
            </a:r>
            <a:r>
              <a:rPr lang="ko-KR" altLang="en-US" sz="1400" dirty="0"/>
              <a:t>연구</a:t>
            </a:r>
            <a:endParaRPr lang="en-US" altLang="ko-KR" sz="1400" dirty="0"/>
          </a:p>
          <a:p>
            <a:pPr algn="r"/>
            <a:r>
              <a:rPr lang="en-US" altLang="ko-KR" sz="1400" dirty="0"/>
              <a:t>VIVOX </a:t>
            </a:r>
            <a:r>
              <a:rPr lang="ko-KR" altLang="en-US" sz="1400" dirty="0"/>
              <a:t>환경 연구</a:t>
            </a:r>
            <a:endParaRPr lang="en-US" altLang="ko-KR" sz="1400" dirty="0"/>
          </a:p>
          <a:p>
            <a:pPr algn="r"/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E4F02-3641-084E-32E1-1EAE26C7C155}"/>
              </a:ext>
            </a:extLst>
          </p:cNvPr>
          <p:cNvSpPr txBox="1"/>
          <p:nvPr/>
        </p:nvSpPr>
        <p:spPr>
          <a:xfrm>
            <a:off x="2731579" y="3202800"/>
            <a:ext cx="6160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/>
              <a:t>카툰</a:t>
            </a:r>
            <a:r>
              <a:rPr lang="ko-KR" altLang="en-US" sz="1400" dirty="0"/>
              <a:t> 렌더링 및 여러 </a:t>
            </a:r>
            <a:r>
              <a:rPr lang="ko-KR" altLang="en-US" sz="1400" dirty="0" err="1"/>
              <a:t>쉐이더</a:t>
            </a:r>
            <a:r>
              <a:rPr lang="ko-KR" altLang="en-US" sz="1400" dirty="0"/>
              <a:t> 프로그래밍 연구</a:t>
            </a:r>
            <a:endParaRPr lang="en-US" altLang="ko-KR" sz="1400" dirty="0"/>
          </a:p>
          <a:p>
            <a:pPr algn="r"/>
            <a:r>
              <a:rPr lang="en-US" altLang="ko-KR" sz="1400" dirty="0"/>
              <a:t>DirectX12 </a:t>
            </a:r>
            <a:r>
              <a:rPr lang="ko-KR" altLang="en-US" sz="1400" dirty="0"/>
              <a:t>연구</a:t>
            </a:r>
          </a:p>
          <a:p>
            <a:pPr algn="r"/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CF5605-7CA3-8E0C-99C3-E75BE3A62B2F}"/>
              </a:ext>
            </a:extLst>
          </p:cNvPr>
          <p:cNvSpPr txBox="1"/>
          <p:nvPr/>
        </p:nvSpPr>
        <p:spPr>
          <a:xfrm>
            <a:off x="2731578" y="4489304"/>
            <a:ext cx="616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IOCP </a:t>
            </a:r>
            <a:r>
              <a:rPr lang="ko-KR" altLang="en-US" sz="1400" dirty="0"/>
              <a:t>멀티 스레드 연구</a:t>
            </a:r>
            <a:endParaRPr lang="en-US" altLang="ko-KR" sz="1400" dirty="0"/>
          </a:p>
          <a:p>
            <a:pPr algn="r"/>
            <a:r>
              <a:rPr lang="ko-KR" altLang="en-US" sz="1400" dirty="0"/>
              <a:t>네트워크 문제에 대처 가능한 설계 연구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E8820-B58B-0A23-71EF-4F5A1EA99FCC}"/>
              </a:ext>
            </a:extLst>
          </p:cNvPr>
          <p:cNvSpPr txBox="1"/>
          <p:nvPr/>
        </p:nvSpPr>
        <p:spPr>
          <a:xfrm>
            <a:off x="1807837" y="5616020"/>
            <a:ext cx="70846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매끄러운 공동 작업을 위한 공학적 설계방법 사고</a:t>
            </a:r>
            <a:endParaRPr lang="en-US" altLang="ko-KR" sz="1400" dirty="0"/>
          </a:p>
          <a:p>
            <a:pPr algn="r"/>
            <a:endParaRPr lang="en-US" altLang="ko-KR" sz="1400" dirty="0"/>
          </a:p>
          <a:p>
            <a:pPr algn="r"/>
            <a:r>
              <a:rPr lang="ko-KR" altLang="en-US" sz="1400" dirty="0"/>
              <a:t>효율적인 </a:t>
            </a:r>
            <a:r>
              <a:rPr lang="en-US" altLang="ko-KR" sz="1400" dirty="0"/>
              <a:t>Multi - Threading</a:t>
            </a:r>
            <a:r>
              <a:rPr lang="ko-KR" altLang="en-US" sz="1400" dirty="0"/>
              <a:t>연구</a:t>
            </a:r>
            <a:endParaRPr lang="en-US" altLang="ko-KR" sz="1400" dirty="0"/>
          </a:p>
          <a:p>
            <a:pPr algn="r"/>
            <a:endParaRPr lang="ko-KR" altLang="en-US" sz="1400" dirty="0"/>
          </a:p>
          <a:p>
            <a:pPr algn="r"/>
            <a:r>
              <a:rPr lang="en-US" altLang="ko-KR" sz="1400" dirty="0"/>
              <a:t>DirectX12</a:t>
            </a:r>
            <a:r>
              <a:rPr lang="ko-KR" altLang="en-US" sz="1400" dirty="0"/>
              <a:t>를 결합한 </a:t>
            </a:r>
            <a:r>
              <a:rPr lang="en-US" altLang="ko-KR" sz="1400" dirty="0"/>
              <a:t>Component</a:t>
            </a:r>
            <a:r>
              <a:rPr lang="ko-KR" altLang="en-US" sz="1400" dirty="0"/>
              <a:t>구조 프레임워크 연구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5755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77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현황 및 계획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63" name="TextBox 4162">
            <a:extLst>
              <a:ext uri="{FF2B5EF4-FFF2-40B4-BE49-F238E27FC236}">
                <a16:creationId xmlns:a16="http://schemas.microsoft.com/office/drawing/2014/main" id="{3C4B1F17-2D08-8557-911F-4590D98CF19B}"/>
              </a:ext>
            </a:extLst>
          </p:cNvPr>
          <p:cNvSpPr txBox="1"/>
          <p:nvPr/>
        </p:nvSpPr>
        <p:spPr>
          <a:xfrm>
            <a:off x="2194228" y="366265"/>
            <a:ext cx="352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개인 별 준비 현황  및 일정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D29BA1-D977-4BF7-5E54-F5A8766CA2DB}"/>
              </a:ext>
            </a:extLst>
          </p:cNvPr>
          <p:cNvSpPr/>
          <p:nvPr/>
        </p:nvSpPr>
        <p:spPr>
          <a:xfrm>
            <a:off x="522804" y="1077510"/>
            <a:ext cx="4174956" cy="213546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/>
              <a:t>Component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Design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Pattern</a:t>
            </a:r>
            <a:r>
              <a:rPr lang="ko-KR" altLang="en-US" sz="1400" b="1" dirty="0"/>
              <a:t> </a:t>
            </a:r>
            <a:r>
              <a:rPr lang="ko-KR" altLang="en-US" sz="1400" dirty="0"/>
              <a:t>학습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3D</a:t>
            </a:r>
            <a:r>
              <a:rPr lang="ko-KR" altLang="en-US" sz="1400" b="1" dirty="0"/>
              <a:t>게임 프로그래밍</a:t>
            </a:r>
            <a:r>
              <a:rPr lang="en-US" altLang="ko-KR" sz="1400" b="1" dirty="0"/>
              <a:t>1/2</a:t>
            </a:r>
          </a:p>
          <a:p>
            <a:r>
              <a:rPr lang="ko-KR" altLang="en-US" sz="1400" b="1" dirty="0"/>
              <a:t>게임 수학</a:t>
            </a:r>
            <a:endParaRPr lang="en-US" altLang="ko-KR" sz="1400" b="1" dirty="0"/>
          </a:p>
          <a:p>
            <a:r>
              <a:rPr lang="en-US" altLang="ko-KR" sz="1400" b="1" dirty="0"/>
              <a:t>C / C++ / STL</a:t>
            </a:r>
          </a:p>
          <a:p>
            <a:r>
              <a:rPr lang="ko-KR" altLang="en-US" sz="1400" b="1" dirty="0"/>
              <a:t>네트워크 기초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게임 프로그래밍</a:t>
            </a:r>
            <a:endParaRPr lang="en-US" altLang="ko-KR" sz="1400" b="1" dirty="0"/>
          </a:p>
          <a:p>
            <a:r>
              <a:rPr lang="ko-KR" altLang="en-US" sz="1400" b="1" dirty="0"/>
              <a:t>자료구조</a:t>
            </a:r>
            <a:endParaRPr lang="en-US" altLang="ko-KR" sz="1400" b="1" dirty="0"/>
          </a:p>
          <a:p>
            <a:r>
              <a:rPr lang="ko-KR" altLang="en-US" sz="1400" b="1" dirty="0"/>
              <a:t>인공지능</a:t>
            </a:r>
            <a:endParaRPr lang="en-US" altLang="ko-KR" sz="1400" b="1" dirty="0"/>
          </a:p>
          <a:p>
            <a:r>
              <a:rPr lang="ko-KR" altLang="en-US" sz="1400" b="1" dirty="0"/>
              <a:t>알고리즘</a:t>
            </a:r>
            <a:r>
              <a:rPr lang="en-US" altLang="ko-KR" sz="1400" b="1" dirty="0"/>
              <a:t> </a:t>
            </a:r>
            <a:r>
              <a:rPr lang="ko-KR" altLang="en-US" sz="1400" dirty="0"/>
              <a:t>수강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0038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998417" y="2368811"/>
            <a:ext cx="772316" cy="491577"/>
            <a:chOff x="4252314" y="1143866"/>
            <a:chExt cx="772316" cy="491577"/>
          </a:xfrm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995998" y="3096143"/>
            <a:ext cx="128998" cy="36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95736" y="3014882"/>
            <a:ext cx="20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감사합니다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.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29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D800BA-0DDB-22C2-D79C-085B60B259B8}"/>
              </a:ext>
            </a:extLst>
          </p:cNvPr>
          <p:cNvSpPr/>
          <p:nvPr/>
        </p:nvSpPr>
        <p:spPr>
          <a:xfrm rot="20490163">
            <a:off x="1703343" y="5953542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05E14-1E73-8134-150C-07631A8E11C5}"/>
              </a:ext>
            </a:extLst>
          </p:cNvPr>
          <p:cNvSpPr/>
          <p:nvPr/>
        </p:nvSpPr>
        <p:spPr>
          <a:xfrm rot="20490163">
            <a:off x="1707952" y="4046717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580FFC-4166-C7EF-8506-8153A9B395A6}"/>
              </a:ext>
            </a:extLst>
          </p:cNvPr>
          <p:cNvSpPr/>
          <p:nvPr/>
        </p:nvSpPr>
        <p:spPr>
          <a:xfrm rot="20490163">
            <a:off x="1703342" y="4998917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3D5D88-3A4E-AB86-89EB-A887C56CE333}"/>
              </a:ext>
            </a:extLst>
          </p:cNvPr>
          <p:cNvSpPr/>
          <p:nvPr/>
        </p:nvSpPr>
        <p:spPr>
          <a:xfrm rot="20490163">
            <a:off x="1703343" y="3094295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D83F7E-076A-4B9A-3714-A01C45724DC7}"/>
              </a:ext>
            </a:extLst>
          </p:cNvPr>
          <p:cNvSpPr/>
          <p:nvPr/>
        </p:nvSpPr>
        <p:spPr>
          <a:xfrm rot="20490163">
            <a:off x="1703342" y="2141984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9D2513-2525-1501-DB31-21015ED95D99}"/>
              </a:ext>
            </a:extLst>
          </p:cNvPr>
          <p:cNvSpPr/>
          <p:nvPr/>
        </p:nvSpPr>
        <p:spPr>
          <a:xfrm rot="20490163">
            <a:off x="1703342" y="1189673"/>
            <a:ext cx="382788" cy="42186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8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0262A0-FEE2-7285-419F-84C165D09D53}"/>
              </a:ext>
            </a:extLst>
          </p:cNvPr>
          <p:cNvSpPr txBox="1"/>
          <p:nvPr/>
        </p:nvSpPr>
        <p:spPr>
          <a:xfrm>
            <a:off x="1763688" y="1025180"/>
            <a:ext cx="8061880" cy="54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1</a:t>
            </a:r>
            <a:r>
              <a:rPr lang="en-US" altLang="ko-KR" dirty="0"/>
              <a:t>    </a:t>
            </a:r>
            <a:r>
              <a:rPr lang="ko-KR" altLang="en-US" b="1" dirty="0"/>
              <a:t>게임 제작</a:t>
            </a:r>
            <a:r>
              <a:rPr lang="ko-KR" altLang="en-US" dirty="0"/>
              <a:t>에 대한 전반적인 흐름 이해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dirty="0"/>
              <a:t>    </a:t>
            </a:r>
            <a:r>
              <a:rPr lang="ko-KR" altLang="en-US" dirty="0"/>
              <a:t>다른 사람이 봐도 </a:t>
            </a:r>
            <a:r>
              <a:rPr lang="ko-KR" altLang="en-US" b="1" dirty="0"/>
              <a:t>이해하기 쉬운 코드 </a:t>
            </a:r>
            <a:r>
              <a:rPr lang="ko-KR" altLang="en-US" dirty="0"/>
              <a:t>작성 요령 습득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3</a:t>
            </a:r>
            <a:r>
              <a:rPr lang="en-US" altLang="ko-KR" dirty="0"/>
              <a:t>    </a:t>
            </a:r>
            <a:r>
              <a:rPr lang="en-US" altLang="ko-KR" b="1" dirty="0"/>
              <a:t>DirectX 12 </a:t>
            </a:r>
            <a:r>
              <a:rPr lang="ko-KR" altLang="en-US" dirty="0"/>
              <a:t>환경의 이해</a:t>
            </a:r>
            <a:r>
              <a:rPr lang="en-US" altLang="ko-KR" dirty="0"/>
              <a:t> </a:t>
            </a:r>
            <a:r>
              <a:rPr lang="ko-KR" altLang="en-US" dirty="0"/>
              <a:t>및 화려한 게임 제작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4</a:t>
            </a:r>
            <a:r>
              <a:rPr lang="en-US" altLang="ko-KR" dirty="0"/>
              <a:t>    </a:t>
            </a:r>
            <a:r>
              <a:rPr lang="en-US" altLang="ko-KR" b="1" dirty="0"/>
              <a:t>IOCP</a:t>
            </a:r>
            <a:r>
              <a:rPr lang="en-US" altLang="ko-KR" dirty="0"/>
              <a:t> </a:t>
            </a:r>
            <a:r>
              <a:rPr lang="ko-KR" altLang="en-US" dirty="0"/>
              <a:t>서버 환경에 대한 이해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5</a:t>
            </a:r>
            <a:r>
              <a:rPr lang="en-US" altLang="ko-KR" dirty="0"/>
              <a:t>    </a:t>
            </a:r>
            <a:r>
              <a:rPr lang="ko-KR" altLang="en-US" dirty="0"/>
              <a:t>게임에 </a:t>
            </a:r>
            <a:r>
              <a:rPr lang="ko-KR" altLang="en-US" b="1" dirty="0"/>
              <a:t>다양한 네트워크</a:t>
            </a:r>
            <a:r>
              <a:rPr lang="ko-KR" altLang="en-US" dirty="0"/>
              <a:t>를 접목시키는 방식 경험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6</a:t>
            </a:r>
            <a:r>
              <a:rPr lang="en-US" altLang="ko-KR" dirty="0"/>
              <a:t>    </a:t>
            </a:r>
            <a:r>
              <a:rPr lang="en-US" altLang="ko-KR" b="1" dirty="0"/>
              <a:t>GIT</a:t>
            </a:r>
            <a:r>
              <a:rPr lang="ko-KR" altLang="en-US" dirty="0"/>
              <a:t>을 이용한 </a:t>
            </a:r>
            <a:r>
              <a:rPr lang="ko-KR" altLang="en-US" b="1" dirty="0"/>
              <a:t>협업능력</a:t>
            </a:r>
            <a:r>
              <a:rPr lang="ko-KR" altLang="en-US" dirty="0"/>
              <a:t> 향상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97F37-A0EF-62DE-22EA-F082A53E380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연구 목적</a:t>
            </a:r>
          </a:p>
        </p:txBody>
      </p:sp>
    </p:spTree>
    <p:extLst>
      <p:ext uri="{BB962C8B-B14F-4D97-AF65-F5344CB8AC3E}">
        <p14:creationId xmlns:p14="http://schemas.microsoft.com/office/powerpoint/2010/main" val="5645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8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개발 준비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Microsoft에서 Windows 7에 DirectX 12를 공식지원 &gt; 하드웨어 뉴스 | 퀘이사존">
            <a:extLst>
              <a:ext uri="{FF2B5EF4-FFF2-40B4-BE49-F238E27FC236}">
                <a16:creationId xmlns:a16="http://schemas.microsoft.com/office/drawing/2014/main" id="{37DE5111-B406-0A85-B84C-0500F4331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8" r="16888"/>
          <a:stretch/>
        </p:blipFill>
        <p:spPr bwMode="auto">
          <a:xfrm>
            <a:off x="962129" y="1206123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Version 17.3 Archives - TechGoing">
            <a:extLst>
              <a:ext uri="{FF2B5EF4-FFF2-40B4-BE49-F238E27FC236}">
                <a16:creationId xmlns:a16="http://schemas.microsoft.com/office/drawing/2014/main" id="{D5641F02-0169-22D8-22FA-C7622FD7382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" r="5915"/>
          <a:stretch/>
        </p:blipFill>
        <p:spPr bwMode="auto">
          <a:xfrm>
            <a:off x="3852000" y="1193544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유니티, 게임용 음성-텍스트 채팅 서비스 제공 기업 '비복스' 인수 : 보드나라 기사">
            <a:extLst>
              <a:ext uri="{FF2B5EF4-FFF2-40B4-BE49-F238E27FC236}">
                <a16:creationId xmlns:a16="http://schemas.microsoft.com/office/drawing/2014/main" id="{7ECA8089-BDF0-EFC3-5659-730BFD52B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71" y="1193544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F7B957-FB22-F299-D2E3-5A52E0A13B06}"/>
              </a:ext>
            </a:extLst>
          </p:cNvPr>
          <p:cNvSpPr txBox="1"/>
          <p:nvPr/>
        </p:nvSpPr>
        <p:spPr>
          <a:xfrm>
            <a:off x="782030" y="90872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DirectX 12 SDK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DA598-CE4F-0A51-DD9F-3D0AB511546E}"/>
              </a:ext>
            </a:extLst>
          </p:cNvPr>
          <p:cNvSpPr txBox="1"/>
          <p:nvPr/>
        </p:nvSpPr>
        <p:spPr>
          <a:xfrm>
            <a:off x="3707917" y="908720"/>
            <a:ext cx="245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Studio 2022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96398-30E0-6C5D-6DCD-05EDE35649F2}"/>
              </a:ext>
            </a:extLst>
          </p:cNvPr>
          <p:cNvSpPr txBox="1"/>
          <p:nvPr/>
        </p:nvSpPr>
        <p:spPr>
          <a:xfrm>
            <a:off x="6715951" y="908720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Vivox</a:t>
            </a:r>
            <a:endParaRPr lang="ko-KR" altLang="en-US" dirty="0"/>
          </a:p>
        </p:txBody>
      </p:sp>
      <p:pic>
        <p:nvPicPr>
          <p:cNvPr id="1034" name="Picture 10" descr="GitHub 비밀번호를 토큰 방식으로 바꾸는법 과 왜 바꾸어야 하는가?">
            <a:extLst>
              <a:ext uri="{FF2B5EF4-FFF2-40B4-BE49-F238E27FC236}">
                <a16:creationId xmlns:a16="http://schemas.microsoft.com/office/drawing/2014/main" id="{720C1D12-1774-27A7-2FD6-C01FD06E79F0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2" r="22392"/>
          <a:stretch/>
        </p:blipFill>
        <p:spPr bwMode="auto">
          <a:xfrm>
            <a:off x="962129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9B2E56-D792-BF5E-ABB2-9C6F60549F96}"/>
              </a:ext>
            </a:extLst>
          </p:cNvPr>
          <p:cNvSpPr txBox="1"/>
          <p:nvPr/>
        </p:nvSpPr>
        <p:spPr>
          <a:xfrm>
            <a:off x="827584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A8949-66F4-3F38-4B08-F5A4D9FFEFD3}"/>
              </a:ext>
            </a:extLst>
          </p:cNvPr>
          <p:cNvSpPr txBox="1"/>
          <p:nvPr/>
        </p:nvSpPr>
        <p:spPr>
          <a:xfrm>
            <a:off x="782030" y="488286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Unity</a:t>
            </a:r>
            <a:endParaRPr lang="ko-KR" altLang="en-US" dirty="0"/>
          </a:p>
        </p:txBody>
      </p:sp>
      <p:pic>
        <p:nvPicPr>
          <p:cNvPr id="1038" name="Picture 14" descr="Póster «Logotipo de Blender 3D» de OmranHorizon | Redbubble">
            <a:extLst>
              <a:ext uri="{FF2B5EF4-FFF2-40B4-BE49-F238E27FC236}">
                <a16:creationId xmlns:a16="http://schemas.microsoft.com/office/drawing/2014/main" id="{D4861357-D7B2-BD43-4FEC-BD138FA676A6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5" t="8019" r="7965" b="7941"/>
          <a:stretch/>
        </p:blipFill>
        <p:spPr bwMode="auto">
          <a:xfrm>
            <a:off x="3852000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BFE316-F7E3-9AB1-8789-B3E567686908}"/>
              </a:ext>
            </a:extLst>
          </p:cNvPr>
          <p:cNvSpPr txBox="1"/>
          <p:nvPr/>
        </p:nvSpPr>
        <p:spPr>
          <a:xfrm>
            <a:off x="3671900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Blender</a:t>
            </a:r>
            <a:endParaRPr lang="ko-KR" altLang="en-US" dirty="0"/>
          </a:p>
        </p:txBody>
      </p:sp>
      <p:pic>
        <p:nvPicPr>
          <p:cNvPr id="1040" name="Picture 16" descr="3ds Max 2022 Annual Single-User">
            <a:extLst>
              <a:ext uri="{FF2B5EF4-FFF2-40B4-BE49-F238E27FC236}">
                <a16:creationId xmlns:a16="http://schemas.microsoft.com/office/drawing/2014/main" id="{A7119356-14E5-D745-7AF1-06BA6C68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71" y="3181737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BA3358-5BCA-8222-F3E8-53219220F99B}"/>
              </a:ext>
            </a:extLst>
          </p:cNvPr>
          <p:cNvSpPr txBox="1"/>
          <p:nvPr/>
        </p:nvSpPr>
        <p:spPr>
          <a:xfrm>
            <a:off x="6701510" y="2899516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3D Max 2022</a:t>
            </a:r>
            <a:endParaRPr lang="ko-KR" altLang="en-US" dirty="0"/>
          </a:p>
        </p:txBody>
      </p:sp>
      <p:pic>
        <p:nvPicPr>
          <p:cNvPr id="1042" name="Picture 18" descr="Unity Technologies · GitHub">
            <a:extLst>
              <a:ext uri="{FF2B5EF4-FFF2-40B4-BE49-F238E27FC236}">
                <a16:creationId xmlns:a16="http://schemas.microsoft.com/office/drawing/2014/main" id="{5EE34527-F89B-BAB0-6A9B-9F859A3F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29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MOD">
            <a:extLst>
              <a:ext uri="{FF2B5EF4-FFF2-40B4-BE49-F238E27FC236}">
                <a16:creationId xmlns:a16="http://schemas.microsoft.com/office/drawing/2014/main" id="{FD36EF7D-4971-515A-E46A-259E9F17C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944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BDB7E0-16C1-B602-58E4-8C990CFA89DB}"/>
              </a:ext>
            </a:extLst>
          </p:cNvPr>
          <p:cNvSpPr txBox="1"/>
          <p:nvPr/>
        </p:nvSpPr>
        <p:spPr>
          <a:xfrm>
            <a:off x="3707917" y="4882867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FMOD 2.02</a:t>
            </a:r>
            <a:endParaRPr lang="ko-KR" altLang="en-US" dirty="0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E86D7953-B377-C31F-2DE9-9400D61D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04" y="5145589"/>
            <a:ext cx="1440000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6F7172-D9EF-DDA3-2CA1-0B9B43E90574}"/>
              </a:ext>
            </a:extLst>
          </p:cNvPr>
          <p:cNvSpPr txBox="1"/>
          <p:nvPr/>
        </p:nvSpPr>
        <p:spPr>
          <a:xfrm>
            <a:off x="6453704" y="4882867"/>
            <a:ext cx="2072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MediBang</a:t>
            </a:r>
            <a:r>
              <a:rPr lang="en-US" altLang="ko-KR" dirty="0"/>
              <a:t> Paint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B575B-02F1-9140-FF89-2E9957E309DB}"/>
              </a:ext>
            </a:extLst>
          </p:cNvPr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09901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5A178D9-BD6D-7BB0-04EA-184870C3C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37"/>
          <a:stretch/>
        </p:blipFill>
        <p:spPr>
          <a:xfrm>
            <a:off x="5415059" y="4016367"/>
            <a:ext cx="3520723" cy="20851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675AC1-7B38-D74A-C41A-8539899C1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07"/>
          <a:stretch/>
        </p:blipFill>
        <p:spPr>
          <a:xfrm>
            <a:off x="403474" y="4391147"/>
            <a:ext cx="4972744" cy="156156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1)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스토리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5287AC-45CD-073C-3E8D-A0E271D0F4ED}"/>
              </a:ext>
            </a:extLst>
          </p:cNvPr>
          <p:cNvSpPr txBox="1"/>
          <p:nvPr/>
        </p:nvSpPr>
        <p:spPr>
          <a:xfrm>
            <a:off x="648713" y="1871379"/>
            <a:ext cx="8081186" cy="204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/>
              <a:t>사람의 </a:t>
            </a:r>
            <a:r>
              <a:rPr lang="ko-KR" altLang="en-US" b="1" dirty="0"/>
              <a:t>감각</a:t>
            </a:r>
            <a:r>
              <a:rPr lang="ko-KR" altLang="en-US" dirty="0"/>
              <a:t>을 빼앗아 가는 신비한 던전</a:t>
            </a:r>
          </a:p>
          <a:p>
            <a:pPr algn="ctr">
              <a:lnSpc>
                <a:spcPct val="250000"/>
              </a:lnSpc>
            </a:pPr>
            <a:r>
              <a:rPr lang="ko-KR" altLang="en-US" dirty="0"/>
              <a:t>각지의 모험가들은 자신의 역량을 시험 해 보기 위해 던전에 도전한다</a:t>
            </a:r>
            <a:r>
              <a:rPr lang="en-US" altLang="ko-KR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dirty="0"/>
              <a:t>모든 던전을 공략하고 최종 보스를 처치해 자신의 강함을 </a:t>
            </a:r>
            <a:r>
              <a:rPr lang="ko-KR" altLang="en-US" b="1" dirty="0"/>
              <a:t>입증</a:t>
            </a:r>
            <a:r>
              <a:rPr lang="ko-KR" altLang="en-US" dirty="0"/>
              <a:t>하자</a:t>
            </a:r>
          </a:p>
        </p:txBody>
      </p:sp>
      <p:pic>
        <p:nvPicPr>
          <p:cNvPr id="2050" name="Picture 2" descr="senses Icon - Free PNG &amp; SVG 3845210 - Noun Project">
            <a:extLst>
              <a:ext uri="{FF2B5EF4-FFF2-40B4-BE49-F238E27FC236}">
                <a16:creationId xmlns:a16="http://schemas.microsoft.com/office/drawing/2014/main" id="{9EAA8184-D68A-AAF7-CECD-A7D2BA8BE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4"/>
          <a:stretch/>
        </p:blipFill>
        <p:spPr bwMode="auto">
          <a:xfrm>
            <a:off x="631804" y="721752"/>
            <a:ext cx="1765755" cy="156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물음표 | 무료 아이콘">
            <a:extLst>
              <a:ext uri="{FF2B5EF4-FFF2-40B4-BE49-F238E27FC236}">
                <a16:creationId xmlns:a16="http://schemas.microsoft.com/office/drawing/2014/main" id="{EDA03343-842E-10C5-98A5-A3ED2910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27" y="2068368"/>
            <a:ext cx="410716" cy="4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물음표 | 무료 아이콘">
            <a:extLst>
              <a:ext uri="{FF2B5EF4-FFF2-40B4-BE49-F238E27FC236}">
                <a16:creationId xmlns:a16="http://schemas.microsoft.com/office/drawing/2014/main" id="{3228CBD1-3503-4026-5CA7-F2690980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43" y="1770601"/>
            <a:ext cx="595534" cy="59553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10EED2-6B47-6086-608C-BBF3FB04EF08}"/>
              </a:ext>
            </a:extLst>
          </p:cNvPr>
          <p:cNvSpPr txBox="1"/>
          <p:nvPr/>
        </p:nvSpPr>
        <p:spPr>
          <a:xfrm>
            <a:off x="-1092361" y="5914699"/>
            <a:ext cx="8081186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/>
              <a:t>1 ~ 4</a:t>
            </a:r>
            <a:r>
              <a:rPr lang="ko-KR" altLang="en-US" dirty="0"/>
              <a:t>명이 한 팀이 되어 진행하는 멀티 플레이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01788-0098-891A-6C02-460E18DE4349}"/>
              </a:ext>
            </a:extLst>
          </p:cNvPr>
          <p:cNvSpPr txBox="1"/>
          <p:nvPr/>
        </p:nvSpPr>
        <p:spPr>
          <a:xfrm>
            <a:off x="3199752" y="5914699"/>
            <a:ext cx="8081186" cy="66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b="1" dirty="0"/>
              <a:t>4</a:t>
            </a:r>
            <a:r>
              <a:rPr lang="ko-KR" altLang="en-US" b="1" dirty="0"/>
              <a:t>개</a:t>
            </a:r>
            <a:r>
              <a:rPr lang="ko-KR" altLang="en-US" dirty="0"/>
              <a:t>의 </a:t>
            </a:r>
            <a:r>
              <a:rPr lang="en-US" altLang="ko-KR" b="1" dirty="0"/>
              <a:t>50x50</a:t>
            </a:r>
            <a:r>
              <a:rPr lang="ko-KR" altLang="en-US" dirty="0"/>
              <a:t>사이즈 스테이지</a:t>
            </a:r>
          </a:p>
        </p:txBody>
      </p:sp>
    </p:spTree>
    <p:extLst>
      <p:ext uri="{BB962C8B-B14F-4D97-AF65-F5344CB8AC3E}">
        <p14:creationId xmlns:p14="http://schemas.microsoft.com/office/powerpoint/2010/main" val="140097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게임 소개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andoll 고딕 03 Bold" pitchFamily="34" charset="-127"/>
              <a:ea typeface="Sandoll 고딕 03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2)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게임 장르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3D044B-A925-AC61-6160-D81E5C070D34}"/>
              </a:ext>
            </a:extLst>
          </p:cNvPr>
          <p:cNvSpPr/>
          <p:nvPr/>
        </p:nvSpPr>
        <p:spPr>
          <a:xfrm>
            <a:off x="873616" y="1490013"/>
            <a:ext cx="12330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FPS</a:t>
            </a:r>
            <a:endParaRPr lang="ko-KR" alt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C9BC29-582A-A6BF-8BFD-A45C866CF807}"/>
              </a:ext>
            </a:extLst>
          </p:cNvPr>
          <p:cNvSpPr/>
          <p:nvPr/>
        </p:nvSpPr>
        <p:spPr>
          <a:xfrm>
            <a:off x="873616" y="3013501"/>
            <a:ext cx="25183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ACTION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CB2C9C-F788-619F-1866-0940EBAD8EB5}"/>
              </a:ext>
            </a:extLst>
          </p:cNvPr>
          <p:cNvSpPr/>
          <p:nvPr/>
        </p:nvSpPr>
        <p:spPr>
          <a:xfrm>
            <a:off x="873616" y="4696638"/>
            <a:ext cx="38555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ADVENTURE</a:t>
            </a:r>
            <a:endParaRPr lang="en-US" altLang="ko-K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25C8FB-9932-4E4B-FD80-61787AA20138}"/>
              </a:ext>
            </a:extLst>
          </p:cNvPr>
          <p:cNvSpPr/>
          <p:nvPr/>
        </p:nvSpPr>
        <p:spPr>
          <a:xfrm>
            <a:off x="873616" y="2174329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DEE3AE-5D4B-4477-6D6B-747B86471A10}"/>
              </a:ext>
            </a:extLst>
          </p:cNvPr>
          <p:cNvSpPr/>
          <p:nvPr/>
        </p:nvSpPr>
        <p:spPr>
          <a:xfrm>
            <a:off x="873616" y="3753034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64D3D-25A2-636B-1B5F-FC5DB35D98B3}"/>
              </a:ext>
            </a:extLst>
          </p:cNvPr>
          <p:cNvSpPr txBox="1"/>
          <p:nvPr/>
        </p:nvSpPr>
        <p:spPr>
          <a:xfrm>
            <a:off x="4729159" y="1804997"/>
            <a:ext cx="4258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FPS</a:t>
            </a:r>
            <a:r>
              <a:rPr lang="en-US" altLang="ko-KR" dirty="0"/>
              <a:t> - 		</a:t>
            </a:r>
            <a:r>
              <a:rPr lang="ko-KR" altLang="en-US" dirty="0"/>
              <a:t>플레이어의 </a:t>
            </a:r>
            <a:r>
              <a:rPr lang="ko-KR" altLang="en-US" dirty="0" err="1"/>
              <a:t>몰입감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ACTION</a:t>
            </a:r>
            <a:r>
              <a:rPr lang="en-US" altLang="ko-KR" dirty="0"/>
              <a:t> - 	</a:t>
            </a:r>
            <a:r>
              <a:rPr lang="ko-KR" altLang="en-US" dirty="0"/>
              <a:t>캐릭터를 조종해 전투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ADVENTURE</a:t>
            </a:r>
            <a:r>
              <a:rPr lang="en-US" altLang="ko-KR" dirty="0"/>
              <a:t> - 	</a:t>
            </a:r>
            <a:r>
              <a:rPr lang="ko-KR" altLang="en-US" dirty="0"/>
              <a:t>주어진 이야기를 따라</a:t>
            </a:r>
            <a:r>
              <a:rPr lang="en-US" altLang="ko-KR" dirty="0"/>
              <a:t> 		</a:t>
            </a:r>
            <a:r>
              <a:rPr lang="ko-KR" altLang="en-US" dirty="0"/>
              <a:t>진행되는 모험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9CE15-12C4-77F1-1C98-3DF51117C240}"/>
              </a:ext>
            </a:extLst>
          </p:cNvPr>
          <p:cNvSpPr txBox="1"/>
          <p:nvPr/>
        </p:nvSpPr>
        <p:spPr>
          <a:xfrm>
            <a:off x="873616" y="6010443"/>
            <a:ext cx="73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모험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목표를 위해 위험을 무릅쓰고 미지의 장소를 탐색</a:t>
            </a:r>
          </a:p>
        </p:txBody>
      </p:sp>
    </p:spTree>
    <p:extLst>
      <p:ext uri="{BB962C8B-B14F-4D97-AF65-F5344CB8AC3E}">
        <p14:creationId xmlns:p14="http://schemas.microsoft.com/office/powerpoint/2010/main" val="41824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AAF75DE-12EC-CF4F-D7C2-C3B344F9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" y="3961046"/>
            <a:ext cx="4110925" cy="27327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맵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25E8A3-F2BC-5E48-124D-5D6AB0B36C66}"/>
              </a:ext>
            </a:extLst>
          </p:cNvPr>
          <p:cNvSpPr txBox="1"/>
          <p:nvPr/>
        </p:nvSpPr>
        <p:spPr>
          <a:xfrm>
            <a:off x="669939" y="810404"/>
            <a:ext cx="1888498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b="1" dirty="0">
                <a:highlight>
                  <a:srgbClr val="C0C0C0"/>
                </a:highlight>
              </a:rPr>
              <a:t>청각 </a:t>
            </a:r>
            <a:r>
              <a:rPr lang="ko-KR" altLang="en-US" sz="1600" dirty="0">
                <a:highlight>
                  <a:srgbClr val="C0C0C0"/>
                </a:highlight>
              </a:rPr>
              <a:t>스테이지</a:t>
            </a:r>
          </a:p>
        </p:txBody>
      </p:sp>
      <p:pic>
        <p:nvPicPr>
          <p:cNvPr id="2052" name="Picture 4" descr="Ear Black PNG Transparent Background, Free Download #2633 - FreeIconsPNG">
            <a:extLst>
              <a:ext uri="{FF2B5EF4-FFF2-40B4-BE49-F238E27FC236}">
                <a16:creationId xmlns:a16="http://schemas.microsoft.com/office/drawing/2014/main" id="{13348CB4-9765-4C83-09D5-C5BF0E02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3" y="1388499"/>
            <a:ext cx="1091607" cy="139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ye Care – AM PM Pharmacy eStore">
            <a:extLst>
              <a:ext uri="{FF2B5EF4-FFF2-40B4-BE49-F238E27FC236}">
                <a16:creationId xmlns:a16="http://schemas.microsoft.com/office/drawing/2014/main" id="{B0D85D3B-9F35-E430-0564-6DB0ADB98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57" y="1200506"/>
            <a:ext cx="1504081" cy="150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nd PNG Free Images with Transparent Background - (49,055 Free Downloads)">
            <a:extLst>
              <a:ext uri="{FF2B5EF4-FFF2-40B4-BE49-F238E27FC236}">
                <a16:creationId xmlns:a16="http://schemas.microsoft.com/office/drawing/2014/main" id="{10F1DCF8-366C-792F-865F-F0E48C8E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14" y="1566072"/>
            <a:ext cx="1602001" cy="95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B78975-2CD1-101D-EB4A-8EAA7A2874C5}"/>
              </a:ext>
            </a:extLst>
          </p:cNvPr>
          <p:cNvSpPr txBox="1"/>
          <p:nvPr/>
        </p:nvSpPr>
        <p:spPr>
          <a:xfrm>
            <a:off x="3780657" y="793147"/>
            <a:ext cx="1888498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b="1" dirty="0">
                <a:highlight>
                  <a:srgbClr val="C0C0C0"/>
                </a:highlight>
              </a:rPr>
              <a:t>시각 </a:t>
            </a:r>
            <a:r>
              <a:rPr lang="ko-KR" altLang="en-US" sz="1600" dirty="0">
                <a:highlight>
                  <a:srgbClr val="C0C0C0"/>
                </a:highlight>
              </a:rPr>
              <a:t>스테이지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531A2-B5B2-B530-3BB0-C0153F0CABCC}"/>
              </a:ext>
            </a:extLst>
          </p:cNvPr>
          <p:cNvSpPr txBox="1"/>
          <p:nvPr/>
        </p:nvSpPr>
        <p:spPr>
          <a:xfrm>
            <a:off x="6895866" y="810404"/>
            <a:ext cx="1888498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600" b="1" dirty="0">
                <a:highlight>
                  <a:srgbClr val="C0C0C0"/>
                </a:highlight>
              </a:rPr>
              <a:t>촉각 </a:t>
            </a:r>
            <a:r>
              <a:rPr lang="ko-KR" altLang="en-US" sz="1600" dirty="0">
                <a:highlight>
                  <a:srgbClr val="C0C0C0"/>
                </a:highlight>
              </a:rPr>
              <a:t>스테이지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2BC7A-E1C9-930F-F0AF-D2EFCE7A8FCD}"/>
              </a:ext>
            </a:extLst>
          </p:cNvPr>
          <p:cNvSpPr txBox="1"/>
          <p:nvPr/>
        </p:nvSpPr>
        <p:spPr>
          <a:xfrm>
            <a:off x="430536" y="2812601"/>
            <a:ext cx="2844816" cy="912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sz="1400" b="1" dirty="0"/>
              <a:t>소리</a:t>
            </a:r>
            <a:r>
              <a:rPr lang="ko-KR" altLang="en-US" sz="1400" dirty="0"/>
              <a:t>에 예민한 몬스터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환청 및 난청 </a:t>
            </a:r>
            <a:endParaRPr lang="en-US" altLang="ko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C99FD1-8524-B47F-9D42-31AB2DA8315B}"/>
              </a:ext>
            </a:extLst>
          </p:cNvPr>
          <p:cNvSpPr txBox="1"/>
          <p:nvPr/>
        </p:nvSpPr>
        <p:spPr>
          <a:xfrm>
            <a:off x="3627751" y="2812601"/>
            <a:ext cx="2815548" cy="1397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좁은 시야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안개</a:t>
            </a:r>
            <a:endParaRPr lang="en-US" altLang="ko-KR" sz="1400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밝아지는 포인트 </a:t>
            </a:r>
            <a:r>
              <a:rPr lang="ko-KR" altLang="en-US" sz="1400" dirty="0"/>
              <a:t>존재</a:t>
            </a:r>
            <a:endParaRPr lang="en-US" altLang="ko-KR" sz="1400" dirty="0"/>
          </a:p>
          <a:p>
            <a:pPr marL="285750" indent="-285750">
              <a:lnSpc>
                <a:spcPct val="250000"/>
              </a:lnSpc>
              <a:buFontTx/>
              <a:buChar char="-"/>
            </a:pP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EE591-6E88-F02D-20F0-F43618A1D4AA}"/>
              </a:ext>
            </a:extLst>
          </p:cNvPr>
          <p:cNvSpPr txBox="1"/>
          <p:nvPr/>
        </p:nvSpPr>
        <p:spPr>
          <a:xfrm>
            <a:off x="6337073" y="2866511"/>
            <a:ext cx="300608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체력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마나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쿨타임</a:t>
            </a:r>
            <a:r>
              <a:rPr lang="ko-KR" altLang="en-US" sz="1400" b="1" dirty="0"/>
              <a:t> </a:t>
            </a:r>
            <a:r>
              <a:rPr lang="ko-KR" altLang="en-US" sz="1400" dirty="0" err="1"/>
              <a:t>알수</a:t>
            </a:r>
            <a:r>
              <a:rPr lang="ko-KR" altLang="en-US" sz="1400" dirty="0"/>
              <a:t> 없음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E7F8D-F44B-B864-54C9-0C4089657CDE}"/>
              </a:ext>
            </a:extLst>
          </p:cNvPr>
          <p:cNvSpPr txBox="1"/>
          <p:nvPr/>
        </p:nvSpPr>
        <p:spPr>
          <a:xfrm>
            <a:off x="1048343" y="4236498"/>
            <a:ext cx="7560834" cy="23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1600" b="1" dirty="0">
                <a:highlight>
                  <a:srgbClr val="C0C0C0"/>
                </a:highlight>
              </a:rPr>
              <a:t>최종 </a:t>
            </a:r>
            <a:r>
              <a:rPr lang="ko-KR" altLang="en-US" sz="1600" dirty="0">
                <a:highlight>
                  <a:srgbClr val="C0C0C0"/>
                </a:highlight>
              </a:rPr>
              <a:t>스테이지</a:t>
            </a:r>
            <a:endParaRPr lang="en-US" altLang="ko-KR" sz="1600" dirty="0">
              <a:highlight>
                <a:srgbClr val="C0C0C0"/>
              </a:highlight>
            </a:endParaRPr>
          </a:p>
          <a:p>
            <a:pPr marL="285750" indent="-285750" algn="r">
              <a:lnSpc>
                <a:spcPct val="250000"/>
              </a:lnSpc>
              <a:buFontTx/>
              <a:buChar char="-"/>
            </a:pPr>
            <a:endParaRPr lang="en-US" altLang="ko-KR" sz="1000" dirty="0"/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일정 주기</a:t>
            </a:r>
            <a:r>
              <a:rPr lang="ko-KR" altLang="en-US" sz="1400" dirty="0"/>
              <a:t>마다 플레이어로부터</a:t>
            </a:r>
            <a:endParaRPr lang="en-US" altLang="ko-KR" sz="1400" dirty="0"/>
          </a:p>
          <a:p>
            <a:pPr algn="r">
              <a:lnSpc>
                <a:spcPct val="200000"/>
              </a:lnSpc>
            </a:pPr>
            <a:r>
              <a:rPr lang="ko-KR" altLang="en-US" sz="1400" b="1" dirty="0"/>
              <a:t>     임의의 감각을 빼앗아가는 보스</a:t>
            </a:r>
            <a:endParaRPr lang="en-US" altLang="ko-KR" sz="1400" b="1" dirty="0"/>
          </a:p>
          <a:p>
            <a:pPr marL="285750" indent="-285750" algn="r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최종 보스를 처치 할 시 </a:t>
            </a:r>
            <a:r>
              <a:rPr lang="ko-KR" altLang="en-US" sz="1400" b="1" dirty="0"/>
              <a:t>게임 클리어</a:t>
            </a:r>
          </a:p>
        </p:txBody>
      </p:sp>
    </p:spTree>
    <p:extLst>
      <p:ext uri="{BB962C8B-B14F-4D97-AF65-F5344CB8AC3E}">
        <p14:creationId xmlns:p14="http://schemas.microsoft.com/office/powerpoint/2010/main" val="203948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 플레이어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C409D4-865C-E8DB-59B6-00717C2C6E26}"/>
              </a:ext>
            </a:extLst>
          </p:cNvPr>
          <p:cNvSpPr txBox="1"/>
          <p:nvPr/>
        </p:nvSpPr>
        <p:spPr>
          <a:xfrm>
            <a:off x="398433" y="1073623"/>
            <a:ext cx="96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CFB5D-9C0D-505B-396D-CDC35A37D9DC}"/>
              </a:ext>
            </a:extLst>
          </p:cNvPr>
          <p:cNvSpPr txBox="1"/>
          <p:nvPr/>
        </p:nvSpPr>
        <p:spPr>
          <a:xfrm>
            <a:off x="8011965" y="1073623"/>
            <a:ext cx="12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마법사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673809D-087A-2E1E-7578-D6082765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00" y="1508228"/>
            <a:ext cx="4175693" cy="288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6B06A8-75D7-AC81-C6AA-AC810490915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88" y="1508228"/>
            <a:ext cx="3960000" cy="288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627869-A1CD-5FAA-BD83-894C8CF11808}"/>
              </a:ext>
            </a:extLst>
          </p:cNvPr>
          <p:cNvSpPr txBox="1"/>
          <p:nvPr/>
        </p:nvSpPr>
        <p:spPr>
          <a:xfrm>
            <a:off x="547803" y="4417478"/>
            <a:ext cx="79659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https://assetstore.unity.com/packages/3d/characters/humanoids/humans/nana-117514</a:t>
            </a:r>
            <a:endParaRPr lang="ko-KR" altLang="en-US" sz="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E6806-D66E-CB2C-EFB7-A97C46F564C9}"/>
              </a:ext>
            </a:extLst>
          </p:cNvPr>
          <p:cNvSpPr txBox="1"/>
          <p:nvPr/>
        </p:nvSpPr>
        <p:spPr>
          <a:xfrm>
            <a:off x="4834522" y="4417477"/>
            <a:ext cx="4081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출처 </a:t>
            </a:r>
            <a:r>
              <a:rPr lang="en-US" altLang="ko-KR" sz="700" dirty="0"/>
              <a:t>: https://assetstore.unity.com/packages/3d/characters/humanoids/fantasy/red-mage-91017</a:t>
            </a:r>
            <a:endParaRPr lang="ko-KR" altLang="en-US" sz="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40EEB-3FB8-03B8-1436-9E1042F7D4EF}"/>
              </a:ext>
            </a:extLst>
          </p:cNvPr>
          <p:cNvSpPr txBox="1"/>
          <p:nvPr/>
        </p:nvSpPr>
        <p:spPr>
          <a:xfrm>
            <a:off x="2921309" y="389855"/>
            <a:ext cx="3552902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Unity Asset Store ( SURIYUN )</a:t>
            </a:r>
            <a:endParaRPr lang="en-US" altLang="ko-KR" dirty="0"/>
          </a:p>
          <a:p>
            <a:pPr algn="ctr"/>
            <a:r>
              <a:rPr lang="ko-KR" altLang="en-US" sz="1400" dirty="0"/>
              <a:t>전사 </a:t>
            </a:r>
            <a:r>
              <a:rPr lang="en-US" altLang="ko-KR" sz="1400" dirty="0"/>
              <a:t>: Nana</a:t>
            </a:r>
          </a:p>
          <a:p>
            <a:pPr algn="ctr"/>
            <a:r>
              <a:rPr lang="ko-KR" altLang="en-US" sz="1400" dirty="0"/>
              <a:t>마법사 </a:t>
            </a:r>
            <a:r>
              <a:rPr lang="en-US" altLang="ko-KR" sz="1400" dirty="0"/>
              <a:t>: Red Mage</a:t>
            </a:r>
          </a:p>
          <a:p>
            <a:pPr algn="ctr"/>
            <a:r>
              <a:rPr lang="ko-KR" altLang="en-US" sz="1400" dirty="0"/>
              <a:t>구매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F46F20-587E-3C7A-1C6A-93C922C2581B}"/>
              </a:ext>
            </a:extLst>
          </p:cNvPr>
          <p:cNvSpPr txBox="1"/>
          <p:nvPr/>
        </p:nvSpPr>
        <p:spPr>
          <a:xfrm>
            <a:off x="309466" y="4790563"/>
            <a:ext cx="3954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좌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범위 </a:t>
            </a:r>
            <a:r>
              <a:rPr lang="en-US" altLang="ko-KR" sz="1200" dirty="0"/>
              <a:t>Knock-Back</a:t>
            </a:r>
            <a:r>
              <a:rPr lang="ko-KR" altLang="en-US" sz="1200" dirty="0"/>
              <a:t> 공격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공격 적중 시 공격 스택</a:t>
            </a:r>
            <a:r>
              <a:rPr lang="en-US" altLang="ko-KR" sz="1200" dirty="0"/>
              <a:t>+1 (</a:t>
            </a:r>
            <a:r>
              <a:rPr lang="ko-KR" altLang="en-US" sz="1200" dirty="0"/>
              <a:t>최대 </a:t>
            </a:r>
            <a:r>
              <a:rPr lang="en-US" altLang="ko-KR" sz="1200" dirty="0"/>
              <a:t>6</a:t>
            </a:r>
            <a:r>
              <a:rPr lang="ko-KR" altLang="en-US" sz="1200" dirty="0"/>
              <a:t>개</a:t>
            </a:r>
            <a:r>
              <a:rPr lang="en-US" altLang="ko-KR" sz="12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우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공격 스택 </a:t>
            </a:r>
            <a:r>
              <a:rPr lang="en-US" altLang="ko-KR" sz="1200" dirty="0"/>
              <a:t>3</a:t>
            </a:r>
            <a:r>
              <a:rPr lang="ko-KR" altLang="en-US" sz="1200" dirty="0"/>
              <a:t>개를 소모 후 전방의 적을 찌르며 돌진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D122B3-5E20-0D66-8072-74529DAEF40E}"/>
              </a:ext>
            </a:extLst>
          </p:cNvPr>
          <p:cNvSpPr txBox="1"/>
          <p:nvPr/>
        </p:nvSpPr>
        <p:spPr>
          <a:xfrm>
            <a:off x="4674657" y="4790563"/>
            <a:ext cx="38390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좌 클릭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마법 파편을 날린다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/>
              <a:t>3</a:t>
            </a:r>
            <a:r>
              <a:rPr lang="ko-KR" altLang="en-US" sz="1200" dirty="0"/>
              <a:t>회 공격 시 폭발하는 마법 구체를 날린다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80B60-2EC2-80BD-416A-0ED847BF0F2F}"/>
              </a:ext>
            </a:extLst>
          </p:cNvPr>
          <p:cNvSpPr txBox="1"/>
          <p:nvPr/>
        </p:nvSpPr>
        <p:spPr>
          <a:xfrm>
            <a:off x="4697760" y="5726986"/>
            <a:ext cx="36716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 </a:t>
            </a:r>
            <a:r>
              <a:rPr lang="ko-KR" altLang="en-US" sz="1400" b="1" dirty="0"/>
              <a:t>스킬 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바라보는 방향으로 에너지볼을 쏜다</a:t>
            </a:r>
            <a:r>
              <a:rPr lang="en-US" altLang="ko-KR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에너지볼이 땅에 떨어지면 지속적으로</a:t>
            </a:r>
            <a:endParaRPr lang="en-US" altLang="ko-KR" sz="1200" dirty="0"/>
          </a:p>
          <a:p>
            <a:r>
              <a:rPr lang="ko-KR" altLang="en-US" sz="1200" dirty="0"/>
              <a:t>     적에게 피해를 주는 범위를 생성한다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691E7-D41B-18DC-4C13-60964507C40B}"/>
              </a:ext>
            </a:extLst>
          </p:cNvPr>
          <p:cNvSpPr txBox="1"/>
          <p:nvPr/>
        </p:nvSpPr>
        <p:spPr>
          <a:xfrm>
            <a:off x="309466" y="6145847"/>
            <a:ext cx="3671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b="1" dirty="0"/>
              <a:t>( </a:t>
            </a:r>
            <a:r>
              <a:rPr lang="ko-KR" altLang="en-US" sz="1400" b="1" dirty="0"/>
              <a:t>스킬 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전방으로 검기를 날린다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955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9D4E88-D5BE-9047-B2AC-7AF631AD36AA}"/>
              </a:ext>
            </a:extLst>
          </p:cNvPr>
          <p:cNvSpPr txBox="1"/>
          <p:nvPr/>
        </p:nvSpPr>
        <p:spPr>
          <a:xfrm>
            <a:off x="370592" y="5118602"/>
            <a:ext cx="74771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	            </a:t>
            </a:r>
            <a:r>
              <a:rPr lang="en-US" altLang="ko-KR" sz="1100" dirty="0"/>
              <a:t>Unity</a:t>
            </a:r>
            <a:r>
              <a:rPr lang="ko-KR" altLang="en-US" sz="1100" dirty="0"/>
              <a:t>에 몬스터들과 </a:t>
            </a:r>
            <a:r>
              <a:rPr lang="en-US" altLang="ko-KR" sz="1100" dirty="0"/>
              <a:t>NPC</a:t>
            </a:r>
            <a:r>
              <a:rPr lang="ko-KR" altLang="en-US" sz="1100" dirty="0"/>
              <a:t>와 플레이어</a:t>
            </a:r>
            <a:r>
              <a:rPr lang="en-US" altLang="ko-KR" sz="1100" dirty="0"/>
              <a:t>(1m) </a:t>
            </a:r>
            <a:r>
              <a:rPr lang="ko-KR" altLang="en-US" sz="1100" dirty="0"/>
              <a:t>크기를 비교하기 위하여 함께 띄운 사진</a:t>
            </a:r>
            <a:endParaRPr lang="en-US" altLang="ko-KR" sz="1000" dirty="0"/>
          </a:p>
          <a:p>
            <a:endParaRPr lang="en-US" altLang="ko-KR" sz="700" dirty="0"/>
          </a:p>
          <a:p>
            <a:r>
              <a:rPr lang="en-US" altLang="ko-KR" sz="1600" dirty="0"/>
              <a:t>Unity Asset Store ( ENTIGI )</a:t>
            </a:r>
          </a:p>
          <a:p>
            <a:endParaRPr lang="en-US" altLang="ko-KR" sz="1600" dirty="0"/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</a:t>
            </a:r>
            <a:r>
              <a:rPr lang="en-US" altLang="ko-KR" sz="1600" i="0" dirty="0" err="1">
                <a:solidFill>
                  <a:srgbClr val="212121"/>
                </a:solidFill>
                <a:effectLst/>
              </a:rPr>
              <a:t>Ork</a:t>
            </a:r>
            <a:r>
              <a:rPr lang="en-US" altLang="ko-KR" sz="1600" i="0" dirty="0">
                <a:solidFill>
                  <a:srgbClr val="212121"/>
                </a:solidFill>
                <a:effectLst/>
              </a:rPr>
              <a:t>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r>
              <a:rPr lang="en-US" altLang="ko-KR" sz="1600" i="0" dirty="0">
                <a:solidFill>
                  <a:srgbClr val="212121"/>
                </a:solidFill>
                <a:effectLst/>
              </a:rPr>
              <a:t>	Fantasy Monsters V2 – Shield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Goblin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r>
              <a:rPr lang="en-US" altLang="ko-KR" sz="1600" i="0" dirty="0">
                <a:solidFill>
                  <a:srgbClr val="212121"/>
                </a:solidFill>
                <a:effectLst/>
              </a:rPr>
              <a:t>	Fantasy Monsters V2 – Ent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r>
              <a:rPr lang="en-US" altLang="ko-KR" sz="1600" i="0" dirty="0">
                <a:solidFill>
                  <a:srgbClr val="212121"/>
                </a:solidFill>
                <a:effectLst/>
              </a:rPr>
              <a:t>Fantasy Monsters V2 – Skull </a:t>
            </a:r>
            <a:r>
              <a:rPr lang="ko-KR" altLang="en-US" sz="1600" i="0" dirty="0">
                <a:solidFill>
                  <a:srgbClr val="212121"/>
                </a:solidFill>
                <a:effectLst/>
              </a:rPr>
              <a:t>구매</a:t>
            </a:r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600" i="0" dirty="0">
              <a:solidFill>
                <a:srgbClr val="212121"/>
              </a:solidFill>
              <a:effectLst/>
            </a:endParaRPr>
          </a:p>
          <a:p>
            <a:endParaRPr lang="en-US" altLang="ko-KR" sz="1400" dirty="0"/>
          </a:p>
          <a:p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EBA6B-1947-8EEE-E760-79AD21BF5CFA}"/>
              </a:ext>
            </a:extLst>
          </p:cNvPr>
          <p:cNvSpPr txBox="1"/>
          <p:nvPr/>
        </p:nvSpPr>
        <p:spPr>
          <a:xfrm>
            <a:off x="2483768" y="3062726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근접</a:t>
            </a:r>
            <a:r>
              <a:rPr lang="en-US" altLang="ko-KR" sz="1600" dirty="0">
                <a:solidFill>
                  <a:schemeClr val="bg1"/>
                </a:solidFill>
              </a:rPr>
              <a:t>		 </a:t>
            </a:r>
            <a:r>
              <a:rPr lang="ko-KR" altLang="en-US" sz="1600" dirty="0">
                <a:solidFill>
                  <a:schemeClr val="bg1"/>
                </a:solidFill>
              </a:rPr>
              <a:t>돌진</a:t>
            </a:r>
            <a:r>
              <a:rPr lang="en-US" altLang="ko-KR" sz="1600" dirty="0">
                <a:solidFill>
                  <a:schemeClr val="bg1"/>
                </a:solidFill>
              </a:rPr>
              <a:t>	           </a:t>
            </a:r>
            <a:r>
              <a:rPr lang="ko-KR" altLang="en-US" sz="1600" dirty="0">
                <a:solidFill>
                  <a:schemeClr val="bg1"/>
                </a:solidFill>
              </a:rPr>
              <a:t>원거리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B42621C-F1D1-20A4-5880-2973DA3F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477"/>
            <a:ext cx="9144000" cy="40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4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028C0A-04E3-D406-B5BD-86C26BA73485}"/>
              </a:ext>
            </a:extLst>
          </p:cNvPr>
          <p:cNvSpPr/>
          <p:nvPr/>
        </p:nvSpPr>
        <p:spPr>
          <a:xfrm>
            <a:off x="370592" y="2924944"/>
            <a:ext cx="8346080" cy="25922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근접</a:t>
            </a:r>
            <a:r>
              <a:rPr lang="ko-KR" altLang="en-US"/>
              <a:t> </a:t>
            </a:r>
            <a:r>
              <a:rPr lang="en-US" altLang="ko-KR"/>
              <a:t>– 		</a:t>
            </a:r>
            <a:r>
              <a:rPr lang="ko-KR" altLang="en-US"/>
              <a:t>플레이어가 </a:t>
            </a:r>
            <a:r>
              <a:rPr lang="ko-KR" altLang="en-US" b="1"/>
              <a:t>시야</a:t>
            </a:r>
            <a:r>
              <a:rPr lang="ko-KR" altLang="en-US"/>
              <a:t>에 들어오면 플레이어에게 천천히 </a:t>
            </a:r>
            <a:r>
              <a:rPr lang="ko-KR" altLang="en-US" b="1"/>
              <a:t>다가간다</a:t>
            </a:r>
            <a:r>
              <a:rPr lang="en-US" altLang="ko-KR"/>
              <a:t>.</a:t>
            </a:r>
          </a:p>
          <a:p>
            <a:r>
              <a:rPr lang="en-US" altLang="ko-KR"/>
              <a:t>		</a:t>
            </a:r>
            <a:r>
              <a:rPr lang="ko-KR" altLang="en-US"/>
              <a:t>플레이어가 </a:t>
            </a:r>
            <a:r>
              <a:rPr lang="ko-KR" altLang="en-US" b="1"/>
              <a:t>공격 사거리 </a:t>
            </a:r>
            <a:r>
              <a:rPr lang="ko-KR" altLang="en-US"/>
              <a:t>안에 들어오면 </a:t>
            </a:r>
            <a:r>
              <a:rPr lang="ko-KR" altLang="en-US" b="1"/>
              <a:t>전방을 공격한다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1"/>
              <a:t>원거리</a:t>
            </a:r>
            <a:r>
              <a:rPr lang="ko-KR" altLang="en-US"/>
              <a:t> </a:t>
            </a:r>
            <a:r>
              <a:rPr lang="en-US" altLang="ko-KR"/>
              <a:t>– 	</a:t>
            </a:r>
            <a:r>
              <a:rPr lang="ko-KR" altLang="en-US"/>
              <a:t>플레이어가 </a:t>
            </a:r>
            <a:r>
              <a:rPr lang="ko-KR" altLang="en-US" b="1"/>
              <a:t>시야</a:t>
            </a:r>
            <a:r>
              <a:rPr lang="ko-KR" altLang="en-US"/>
              <a:t>에 들어오면 </a:t>
            </a:r>
            <a:r>
              <a:rPr lang="ko-KR" altLang="en-US" b="1"/>
              <a:t>무기를 던져 공격을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1"/>
              <a:t>돌진</a:t>
            </a:r>
            <a:r>
              <a:rPr lang="ko-KR" altLang="en-US"/>
              <a:t> </a:t>
            </a:r>
            <a:r>
              <a:rPr lang="en-US" altLang="ko-KR"/>
              <a:t>– 		</a:t>
            </a:r>
            <a:r>
              <a:rPr lang="ko-KR" altLang="en-US"/>
              <a:t>플레이어가 </a:t>
            </a:r>
            <a:r>
              <a:rPr lang="ko-KR" altLang="en-US" b="1"/>
              <a:t>시야</a:t>
            </a:r>
            <a:r>
              <a:rPr lang="ko-KR" altLang="en-US"/>
              <a:t>에 들어오면 플레이어에게 </a:t>
            </a:r>
            <a:r>
              <a:rPr lang="ko-KR" altLang="en-US" b="1"/>
              <a:t>돌진 공격한다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17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andoll 고딕 03 Bold" pitchFamily="34" charset="-127"/>
                <a:ea typeface="Sandoll 고딕 03 Bold" pitchFamily="34" charset="-127"/>
              </a:rPr>
              <a:t>캐릭터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5656" y="36626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공격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Sandoll 고딕 02 Medium" pitchFamily="34" charset="-127"/>
                <a:ea typeface="Sandoll 고딕 02 Medium" pitchFamily="34" charset="-127"/>
              </a:rPr>
              <a:t>일반 몬스터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371684" y="6351563"/>
            <a:ext cx="772316" cy="491577"/>
            <a:chOff x="4252314" y="1143866"/>
            <a:chExt cx="772316" cy="491577"/>
          </a:xfrm>
        </p:grpSpPr>
        <p:sp>
          <p:nvSpPr>
            <p:cNvPr id="10" name="직사각형 9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247C08-0D0A-1C59-A4DB-B9BA86E7F352}"/>
              </a:ext>
            </a:extLst>
          </p:cNvPr>
          <p:cNvSpPr txBox="1"/>
          <p:nvPr/>
        </p:nvSpPr>
        <p:spPr>
          <a:xfrm>
            <a:off x="370592" y="1052736"/>
            <a:ext cx="81557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 스테이지 마다 다른 </a:t>
            </a:r>
            <a:r>
              <a:rPr lang="ko-KR" altLang="en-US" b="1" dirty="0"/>
              <a:t>종족의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청각</a:t>
            </a:r>
            <a:r>
              <a:rPr lang="ko-KR" altLang="en-US" dirty="0"/>
              <a:t> 스테이지 </a:t>
            </a:r>
            <a:r>
              <a:rPr lang="en-US" altLang="ko-KR" dirty="0"/>
              <a:t>– </a:t>
            </a:r>
            <a:r>
              <a:rPr lang="ko-KR" altLang="en-US" dirty="0"/>
              <a:t>오크</a:t>
            </a:r>
            <a:endParaRPr lang="en-US" altLang="ko-KR" dirty="0"/>
          </a:p>
          <a:p>
            <a:r>
              <a:rPr lang="ko-KR" altLang="en-US" b="1" dirty="0"/>
              <a:t>시각</a:t>
            </a:r>
            <a:r>
              <a:rPr lang="ko-KR" altLang="en-US" dirty="0"/>
              <a:t> 스테이지 </a:t>
            </a:r>
            <a:r>
              <a:rPr lang="en-US" altLang="ko-KR" dirty="0"/>
              <a:t>– </a:t>
            </a:r>
            <a:r>
              <a:rPr lang="ko-KR" altLang="en-US" dirty="0"/>
              <a:t>고블린</a:t>
            </a:r>
            <a:endParaRPr lang="en-US" altLang="ko-KR" dirty="0"/>
          </a:p>
          <a:p>
            <a:r>
              <a:rPr lang="ko-KR" altLang="en-US" b="1" dirty="0"/>
              <a:t>촉각</a:t>
            </a:r>
            <a:r>
              <a:rPr lang="ko-KR" altLang="en-US" dirty="0"/>
              <a:t> 스테이지 </a:t>
            </a:r>
            <a:r>
              <a:rPr lang="en-US" altLang="ko-KR" dirty="0"/>
              <a:t>– </a:t>
            </a:r>
            <a:r>
              <a:rPr lang="ko-KR" altLang="en-US" dirty="0"/>
              <a:t>스컬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</a:t>
            </a:r>
            <a:r>
              <a:rPr lang="en-US" altLang="ko-KR" dirty="0"/>
              <a:t>3</a:t>
            </a:r>
            <a:r>
              <a:rPr lang="ko-KR" altLang="en-US" dirty="0"/>
              <a:t>종류의 공격패턴을 구현 한 후 </a:t>
            </a:r>
            <a:r>
              <a:rPr lang="ko-KR" altLang="en-US" b="1" dirty="0"/>
              <a:t>모델만 바꿔서 사용</a:t>
            </a:r>
            <a:endParaRPr lang="en-US" altLang="ko-KR" b="1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281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953</Words>
  <Application>Microsoft Office PowerPoint</Application>
  <PresentationFormat>화면 슬라이드 쇼(4:3)</PresentationFormat>
  <Paragraphs>265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HU젊음의행진140</vt:lpstr>
      <vt:lpstr>Sandoll 고딕 02 Medium</vt:lpstr>
      <vt:lpstr>Sandoll 고딕 03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이서연(2020182031)</cp:lastModifiedBy>
  <cp:revision>16</cp:revision>
  <dcterms:created xsi:type="dcterms:W3CDTF">2017-02-23T06:42:21Z</dcterms:created>
  <dcterms:modified xsi:type="dcterms:W3CDTF">2022-12-10T12:23:13Z</dcterms:modified>
</cp:coreProperties>
</file>