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0" r:id="rId3"/>
    <p:sldId id="277" r:id="rId4"/>
    <p:sldId id="311" r:id="rId5"/>
    <p:sldId id="312" r:id="rId6"/>
    <p:sldId id="313" r:id="rId7"/>
    <p:sldId id="317" r:id="rId8"/>
    <p:sldId id="318" r:id="rId9"/>
    <p:sldId id="314" r:id="rId10"/>
    <p:sldId id="315" r:id="rId11"/>
    <p:sldId id="316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A7"/>
    <a:srgbClr val="FFFFFF"/>
    <a:srgbClr val="9999FF"/>
    <a:srgbClr val="99FFCC"/>
    <a:srgbClr val="E6B2E2"/>
    <a:srgbClr val="CCFF99"/>
    <a:srgbClr val="FF9999"/>
    <a:srgbClr val="FBF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353" autoAdjust="0"/>
  </p:normalViewPr>
  <p:slideViewPr>
    <p:cSldViewPr>
      <p:cViewPr varScale="1">
        <p:scale>
          <a:sx n="96" d="100"/>
          <a:sy n="96" d="100"/>
        </p:scale>
        <p:origin x="6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CB65-A6C1-492A-97A5-60611BA2BCD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0E5A-EB09-46BF-9478-FE0DD443A6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4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0E5A-EB09-46BF-9478-FE0DD443A6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1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0E5A-EB09-46BF-9478-FE0DD443A6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4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3DBE-FF06-4B0E-8AA6-CE4513402BA0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9F3E-F9EE-4E65-9E2B-8521CA8A6504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89FD-1D18-4700-9671-AF28CC6BDF19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1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F4AF-73B5-4BC8-B550-FE308D1CE103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9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7647-7AC3-491E-85A4-47E9EF073175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2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496E-341F-4AC9-84D3-9ADB47CB08F5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F634-DE3C-4326-907D-D071151C037B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4580-999B-466F-8C4F-FC61343FBBD1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0A6-F049-4AE3-8083-6EE9AFCB3B79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005F-9B0E-46FF-A38C-191262C39F6C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869C-4D5B-4440-AA9A-5DF8730B3950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A668-7F92-4D8C-9F8C-15AF9E899D64}" type="datetime1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8DDA-D144-447C-83AF-A5E90D6F1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327914" y="2081662"/>
            <a:ext cx="1349447" cy="877236"/>
            <a:chOff x="4252314" y="1143866"/>
            <a:chExt cx="772316" cy="491577"/>
          </a:xfrm>
          <a:solidFill>
            <a:schemeClr val="bg1">
              <a:lumMod val="95000"/>
            </a:schemeClr>
          </a:solidFill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2010338" y="3128461"/>
            <a:ext cx="106338" cy="45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1020" y="3003100"/>
            <a:ext cx="522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넌센스</a:t>
            </a:r>
            <a:r>
              <a:rPr lang="ko-KR" altLang="en-US" sz="4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4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 Non-Sense )</a:t>
            </a:r>
            <a:endParaRPr lang="ko-KR" altLang="en-US" sz="4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1" y="4197890"/>
            <a:ext cx="2966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지도교수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윤정현 교수님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2018182000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박재우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2020182031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이서연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2020182037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정롭비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1028" name="Picture 4" descr="물음표 | 무료 아이콘">
            <a:extLst>
              <a:ext uri="{FF2B5EF4-FFF2-40B4-BE49-F238E27FC236}">
                <a16:creationId xmlns:a16="http://schemas.microsoft.com/office/drawing/2014/main" id="{8B5922A0-2D07-45D5-2650-0130BE12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789">
            <a:off x="6810758" y="2165684"/>
            <a:ext cx="723688" cy="7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물음표 | 무료 아이콘">
            <a:extLst>
              <a:ext uri="{FF2B5EF4-FFF2-40B4-BE49-F238E27FC236}">
                <a16:creationId xmlns:a16="http://schemas.microsoft.com/office/drawing/2014/main" id="{85E6C599-273E-442A-A905-6EB43C24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98" y="2868531"/>
            <a:ext cx="422176" cy="42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C235D-F4E6-603D-A435-A2338D3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09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89" y="335487"/>
            <a:ext cx="328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현재 개발 진행도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8A7EDD54-CEDC-B6FF-30F2-99A9F7712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0068"/>
              </p:ext>
            </p:extLst>
          </p:nvPr>
        </p:nvGraphicFramePr>
        <p:xfrm>
          <a:off x="503040" y="1132363"/>
          <a:ext cx="8389440" cy="485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792">
                  <a:extLst>
                    <a:ext uri="{9D8B030D-6E8A-4147-A177-3AD203B41FA5}">
                      <a16:colId xmlns:a16="http://schemas.microsoft.com/office/drawing/2014/main" val="646308543"/>
                    </a:ext>
                  </a:extLst>
                </a:gridCol>
                <a:gridCol w="729081">
                  <a:extLst>
                    <a:ext uri="{9D8B030D-6E8A-4147-A177-3AD203B41FA5}">
                      <a16:colId xmlns:a16="http://schemas.microsoft.com/office/drawing/2014/main" val="3854909331"/>
                    </a:ext>
                  </a:extLst>
                </a:gridCol>
                <a:gridCol w="729081">
                  <a:extLst>
                    <a:ext uri="{9D8B030D-6E8A-4147-A177-3AD203B41FA5}">
                      <a16:colId xmlns:a16="http://schemas.microsoft.com/office/drawing/2014/main" val="1420513523"/>
                    </a:ext>
                  </a:extLst>
                </a:gridCol>
                <a:gridCol w="729081">
                  <a:extLst>
                    <a:ext uri="{9D8B030D-6E8A-4147-A177-3AD203B41FA5}">
                      <a16:colId xmlns:a16="http://schemas.microsoft.com/office/drawing/2014/main" val="2222664373"/>
                    </a:ext>
                  </a:extLst>
                </a:gridCol>
                <a:gridCol w="729081">
                  <a:extLst>
                    <a:ext uri="{9D8B030D-6E8A-4147-A177-3AD203B41FA5}">
                      <a16:colId xmlns:a16="http://schemas.microsoft.com/office/drawing/2014/main" val="2644776520"/>
                    </a:ext>
                  </a:extLst>
                </a:gridCol>
                <a:gridCol w="729081">
                  <a:extLst>
                    <a:ext uri="{9D8B030D-6E8A-4147-A177-3AD203B41FA5}">
                      <a16:colId xmlns:a16="http://schemas.microsoft.com/office/drawing/2014/main" val="1059757455"/>
                    </a:ext>
                  </a:extLst>
                </a:gridCol>
                <a:gridCol w="729081">
                  <a:extLst>
                    <a:ext uri="{9D8B030D-6E8A-4147-A177-3AD203B41FA5}">
                      <a16:colId xmlns:a16="http://schemas.microsoft.com/office/drawing/2014/main" val="1855932391"/>
                    </a:ext>
                  </a:extLst>
                </a:gridCol>
                <a:gridCol w="729081">
                  <a:extLst>
                    <a:ext uri="{9D8B030D-6E8A-4147-A177-3AD203B41FA5}">
                      <a16:colId xmlns:a16="http://schemas.microsoft.com/office/drawing/2014/main" val="3742366756"/>
                    </a:ext>
                  </a:extLst>
                </a:gridCol>
                <a:gridCol w="729081">
                  <a:extLst>
                    <a:ext uri="{9D8B030D-6E8A-4147-A177-3AD203B41FA5}">
                      <a16:colId xmlns:a16="http://schemas.microsoft.com/office/drawing/2014/main" val="2372611223"/>
                    </a:ext>
                  </a:extLst>
                </a:gridCol>
              </a:tblGrid>
              <a:tr h="433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087167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프레임 워크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43400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91842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68652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서버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9969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21137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애니메이션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07895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쉐이더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794670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클라이언트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3680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보이스 네트워크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9789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게임 사운드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77380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이펙트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04759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테스트 및 버그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55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5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89" y="335487"/>
            <a:ext cx="328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향후 개발 일정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11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8A7EDD54-CEDC-B6FF-30F2-99A9F7712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9612"/>
              </p:ext>
            </p:extLst>
          </p:nvPr>
        </p:nvGraphicFramePr>
        <p:xfrm>
          <a:off x="503040" y="1132363"/>
          <a:ext cx="8389439" cy="485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776">
                  <a:extLst>
                    <a:ext uri="{9D8B030D-6E8A-4147-A177-3AD203B41FA5}">
                      <a16:colId xmlns:a16="http://schemas.microsoft.com/office/drawing/2014/main" val="64630854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05975745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85593239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742366756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372611223"/>
                    </a:ext>
                  </a:extLst>
                </a:gridCol>
              </a:tblGrid>
              <a:tr h="433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087167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프레임 워크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43400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91842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게임 로직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68652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서버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9969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021137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애니메이션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07895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쉐이더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794670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서버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클라이언트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03680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보이스 네트워크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9789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게임 사운드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77380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이펙트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04759"/>
                  </a:ext>
                </a:extLst>
              </a:tr>
              <a:tr h="368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테스트 및 버그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55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5049217" y="2589073"/>
            <a:ext cx="772316" cy="491577"/>
            <a:chOff x="4252314" y="1143866"/>
            <a:chExt cx="772316" cy="491577"/>
          </a:xfrm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81500" y="3083251"/>
            <a:ext cx="128998" cy="36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07904" y="3014954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데모 시연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7C500-E609-42C6-3572-6AE9F2F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0"/>
            <a:ext cx="4427984" cy="6858000"/>
            <a:chOff x="0" y="0"/>
            <a:chExt cx="4427984" cy="6858000"/>
          </a:xfrm>
          <a:solidFill>
            <a:schemeClr val="accent5">
              <a:lumMod val="20000"/>
              <a:lumOff val="80000"/>
            </a:schemeClr>
          </a:solidFill>
        </p:grpSpPr>
        <p:cxnSp>
          <p:nvCxnSpPr>
            <p:cNvPr id="5" name="직선 연결선 4"/>
            <p:cNvCxnSpPr/>
            <p:nvPr/>
          </p:nvCxnSpPr>
          <p:spPr>
            <a:xfrm flipH="1">
              <a:off x="0" y="0"/>
              <a:ext cx="2915816" cy="522920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4337720"/>
              <a:ext cx="4427984" cy="252028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-252536" y="-243408"/>
            <a:ext cx="1349447" cy="877236"/>
            <a:chOff x="4252314" y="1143866"/>
            <a:chExt cx="772316" cy="491577"/>
          </a:xfrm>
          <a:solidFill>
            <a:schemeClr val="bg1">
              <a:lumMod val="95000"/>
            </a:schemeClr>
          </a:solidFill>
        </p:grpSpPr>
        <p:sp>
          <p:nvSpPr>
            <p:cNvPr id="9" name="직사각형 8"/>
            <p:cNvSpPr/>
            <p:nvPr/>
          </p:nvSpPr>
          <p:spPr>
            <a:xfrm rot="599424">
              <a:off x="4252314" y="1223935"/>
              <a:ext cx="319686" cy="319686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427337">
              <a:off x="4556578" y="1143866"/>
              <a:ext cx="468052" cy="468052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3783077">
              <a:off x="4440058" y="1443568"/>
              <a:ext cx="191875" cy="1918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H="1">
            <a:off x="481008" y="776443"/>
            <a:ext cx="106338" cy="457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381450" y="651081"/>
            <a:ext cx="522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  <a:endParaRPr lang="ko-KR" altLang="en-US" sz="40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67357" y="1557754"/>
            <a:ext cx="6315087" cy="447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게임 소개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조작 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구성원 역할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기술적 요소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중점 연구분야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개발 내용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문제점 및 보완책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향후 개발 일정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데모 시연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1028" name="Picture 4" descr="물음표 | 무료 아이콘">
            <a:extLst>
              <a:ext uri="{FF2B5EF4-FFF2-40B4-BE49-F238E27FC236}">
                <a16:creationId xmlns:a16="http://schemas.microsoft.com/office/drawing/2014/main" id="{8B5922A0-2D07-45D5-2650-0130BE12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9789">
            <a:off x="7620601" y="289237"/>
            <a:ext cx="723688" cy="723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물음표 | 무료 아이콘">
            <a:extLst>
              <a:ext uri="{FF2B5EF4-FFF2-40B4-BE49-F238E27FC236}">
                <a16:creationId xmlns:a16="http://schemas.microsoft.com/office/drawing/2014/main" id="{85E6C599-273E-442A-A905-6EB43C24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12" y="811430"/>
            <a:ext cx="422176" cy="42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8C235D-F4E6-603D-A435-A2338D3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14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90" y="335487"/>
            <a:ext cx="141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게임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595ED-AF86-C12E-2681-BC750D4A0AEF}"/>
              </a:ext>
            </a:extLst>
          </p:cNvPr>
          <p:cNvSpPr txBox="1"/>
          <p:nvPr/>
        </p:nvSpPr>
        <p:spPr>
          <a:xfrm>
            <a:off x="3402123" y="788532"/>
            <a:ext cx="2339754" cy="75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highlight>
                  <a:srgbClr val="C0C0C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플레이 인원</a:t>
            </a:r>
            <a:endParaRPr lang="en-US" altLang="ko-KR" sz="1600" b="1" dirty="0">
              <a:highlight>
                <a:srgbClr val="C0C0C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 ~ 4</a:t>
            </a:r>
            <a:r>
              <a:rPr lang="ko-KR" altLang="en-US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70ECA-6EE9-B59A-5DEC-D93160847414}"/>
              </a:ext>
            </a:extLst>
          </p:cNvPr>
          <p:cNvSpPr txBox="1"/>
          <p:nvPr/>
        </p:nvSpPr>
        <p:spPr>
          <a:xfrm>
            <a:off x="656945" y="788532"/>
            <a:ext cx="2339754" cy="75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highlight>
                  <a:srgbClr val="C0C0C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장르</a:t>
            </a:r>
            <a:endParaRPr lang="en-US" altLang="ko-KR" sz="1600" b="1" dirty="0">
              <a:highlight>
                <a:srgbClr val="C0C0C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FPS </a:t>
            </a:r>
            <a:r>
              <a:rPr lang="ko-KR" altLang="en-US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액션 어드벤처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249D0-96F5-2DEF-318E-0ED029443419}"/>
              </a:ext>
            </a:extLst>
          </p:cNvPr>
          <p:cNvSpPr txBox="1"/>
          <p:nvPr/>
        </p:nvSpPr>
        <p:spPr>
          <a:xfrm>
            <a:off x="6147301" y="788532"/>
            <a:ext cx="2339754" cy="75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highlight>
                  <a:srgbClr val="C0C0C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플레이 인원</a:t>
            </a:r>
            <a:endParaRPr lang="en-US" altLang="ko-KR" sz="1600" b="1" dirty="0">
              <a:highlight>
                <a:srgbClr val="C0C0C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 ~ 4</a:t>
            </a:r>
            <a:r>
              <a:rPr lang="ko-KR" altLang="en-US" sz="1400" b="1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BC80E0-EEA9-85E5-7274-EC045EAA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66" y="1859651"/>
            <a:ext cx="7077667" cy="46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89" y="335487"/>
            <a:ext cx="328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구성원 역할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A72E7-B3A0-351F-3E48-574C55A82D48}"/>
              </a:ext>
            </a:extLst>
          </p:cNvPr>
          <p:cNvSpPr txBox="1"/>
          <p:nvPr/>
        </p:nvSpPr>
        <p:spPr>
          <a:xfrm>
            <a:off x="2448144" y="2627003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D8611-7B20-551A-41E1-3D247F40717D}"/>
              </a:ext>
            </a:extLst>
          </p:cNvPr>
          <p:cNvSpPr txBox="1"/>
          <p:nvPr/>
        </p:nvSpPr>
        <p:spPr>
          <a:xfrm>
            <a:off x="2456042" y="3881226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0371A-12DE-D921-4DCD-B3959B24F3B3}"/>
              </a:ext>
            </a:extLst>
          </p:cNvPr>
          <p:cNvSpPr txBox="1"/>
          <p:nvPr/>
        </p:nvSpPr>
        <p:spPr>
          <a:xfrm>
            <a:off x="2448144" y="5135449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DDD0D-A786-5851-AD3B-4CCA13903018}"/>
              </a:ext>
            </a:extLst>
          </p:cNvPr>
          <p:cNvSpPr txBox="1"/>
          <p:nvPr/>
        </p:nvSpPr>
        <p:spPr>
          <a:xfrm>
            <a:off x="4786318" y="2627003"/>
            <a:ext cx="6160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Level-Design</a:t>
            </a:r>
          </a:p>
          <a:p>
            <a:r>
              <a:rPr lang="en-US" altLang="ko-KR" sz="1400" dirty="0"/>
              <a:t>- VIVOX </a:t>
            </a:r>
            <a:r>
              <a:rPr lang="ko-KR" altLang="en-US" sz="1400" dirty="0"/>
              <a:t>환경 구축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모델 관리 및 애니메이션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적의 행동패턴 </a:t>
            </a:r>
            <a:r>
              <a:rPr lang="en-US" altLang="ko-KR" sz="1400" dirty="0"/>
              <a:t>(FSM)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365DB-507E-B4E7-DA6A-68AEEE5306CC}"/>
              </a:ext>
            </a:extLst>
          </p:cNvPr>
          <p:cNvSpPr txBox="1"/>
          <p:nvPr/>
        </p:nvSpPr>
        <p:spPr>
          <a:xfrm>
            <a:off x="4788024" y="3933056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Shader</a:t>
            </a:r>
            <a:r>
              <a:rPr lang="ko-KR" altLang="en-US" sz="1400" dirty="0"/>
              <a:t> </a:t>
            </a:r>
            <a:r>
              <a:rPr lang="en-US" altLang="ko-KR" sz="1400" dirty="0"/>
              <a:t>Programming</a:t>
            </a:r>
          </a:p>
          <a:p>
            <a:r>
              <a:rPr lang="en-US" altLang="ko-KR" sz="1400" dirty="0"/>
              <a:t>- 2D </a:t>
            </a:r>
            <a:r>
              <a:rPr lang="ko-KR" altLang="en-US" sz="1400" dirty="0"/>
              <a:t>리소스 제작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충돌 처리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3885E-D5EE-65BD-38AB-10A89A706B80}"/>
              </a:ext>
            </a:extLst>
          </p:cNvPr>
          <p:cNvSpPr txBox="1"/>
          <p:nvPr/>
        </p:nvSpPr>
        <p:spPr>
          <a:xfrm>
            <a:off x="4786318" y="5249131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IOCP</a:t>
            </a:r>
            <a:r>
              <a:rPr lang="ko-KR" altLang="en-US" sz="1400" dirty="0"/>
              <a:t>기반 서버 구축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네트워크 프레임워크 작성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서버와 클라이언트 간의 연결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594BB-9CC4-6ACE-DB57-1B719611FD40}"/>
              </a:ext>
            </a:extLst>
          </p:cNvPr>
          <p:cNvSpPr txBox="1"/>
          <p:nvPr/>
        </p:nvSpPr>
        <p:spPr>
          <a:xfrm>
            <a:off x="4757537" y="1411274"/>
            <a:ext cx="61609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클라이언트 </a:t>
            </a:r>
            <a:r>
              <a:rPr lang="en-US" altLang="ko-KR" sz="1400" dirty="0"/>
              <a:t>Component </a:t>
            </a:r>
            <a:r>
              <a:rPr lang="ko-KR" altLang="en-US" sz="1400" dirty="0"/>
              <a:t>구조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프레임워크 제작</a:t>
            </a:r>
            <a:endParaRPr lang="en-US" altLang="ko-KR" sz="1400" dirty="0"/>
          </a:p>
          <a:p>
            <a:r>
              <a:rPr lang="en-US" altLang="ko-KR" dirty="0"/>
              <a:t>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C1D28-6165-1D21-1D4D-6A72D0E34FDB}"/>
              </a:ext>
            </a:extLst>
          </p:cNvPr>
          <p:cNvSpPr txBox="1"/>
          <p:nvPr/>
        </p:nvSpPr>
        <p:spPr>
          <a:xfrm>
            <a:off x="2448144" y="1306943"/>
            <a:ext cx="158417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algn="ctr"/>
            <a:r>
              <a:rPr lang="ko-KR" altLang="en-US" b="1" dirty="0"/>
              <a:t>공통</a:t>
            </a:r>
            <a:endParaRPr lang="en-US" altLang="ko-KR" b="1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14202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89" y="335487"/>
            <a:ext cx="328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중점 연구 분야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A72E7-B3A0-351F-3E48-574C55A82D48}"/>
              </a:ext>
            </a:extLst>
          </p:cNvPr>
          <p:cNvSpPr txBox="1"/>
          <p:nvPr/>
        </p:nvSpPr>
        <p:spPr>
          <a:xfrm>
            <a:off x="971600" y="2538545"/>
            <a:ext cx="1584176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2018180020</a:t>
            </a:r>
          </a:p>
          <a:p>
            <a:r>
              <a:rPr lang="ko-KR" altLang="en-US" b="1" dirty="0"/>
              <a:t>박재우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D8611-7B20-551A-41E1-3D247F40717D}"/>
              </a:ext>
            </a:extLst>
          </p:cNvPr>
          <p:cNvSpPr txBox="1"/>
          <p:nvPr/>
        </p:nvSpPr>
        <p:spPr>
          <a:xfrm>
            <a:off x="979498" y="3792768"/>
            <a:ext cx="1584176" cy="861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2020182031</a:t>
            </a:r>
          </a:p>
          <a:p>
            <a:r>
              <a:rPr lang="ko-KR" altLang="en-US" b="1" dirty="0"/>
              <a:t>이서연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0371A-12DE-D921-4DCD-B3959B24F3B3}"/>
              </a:ext>
            </a:extLst>
          </p:cNvPr>
          <p:cNvSpPr txBox="1"/>
          <p:nvPr/>
        </p:nvSpPr>
        <p:spPr>
          <a:xfrm>
            <a:off x="971600" y="5046991"/>
            <a:ext cx="1584176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2020182037</a:t>
            </a:r>
          </a:p>
          <a:p>
            <a:r>
              <a:rPr lang="ko-KR" altLang="en-US" b="1" dirty="0" err="1"/>
              <a:t>정롭비</a:t>
            </a:r>
            <a:endParaRPr lang="en-US" altLang="ko-KR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서버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DDD0D-A786-5851-AD3B-4CCA13903018}"/>
              </a:ext>
            </a:extLst>
          </p:cNvPr>
          <p:cNvSpPr txBox="1"/>
          <p:nvPr/>
        </p:nvSpPr>
        <p:spPr>
          <a:xfrm>
            <a:off x="3309774" y="2577067"/>
            <a:ext cx="6160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Level-Design </a:t>
            </a:r>
            <a:r>
              <a:rPr lang="ko-KR" altLang="en-US" sz="1400" dirty="0"/>
              <a:t>연구</a:t>
            </a:r>
            <a:endParaRPr lang="en-US" altLang="ko-KR" sz="1400" dirty="0"/>
          </a:p>
          <a:p>
            <a:r>
              <a:rPr lang="en-US" altLang="ko-KR" sz="1400" dirty="0"/>
              <a:t>- VIVOX </a:t>
            </a:r>
            <a:r>
              <a:rPr lang="ko-KR" altLang="en-US" sz="1400" dirty="0"/>
              <a:t>환경 연구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자연스러운 애니메이션 </a:t>
            </a:r>
            <a:r>
              <a:rPr lang="en-US" altLang="ko-KR" sz="1400" dirty="0"/>
              <a:t>Blending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상황에 따른 적절한 적의 행동패턴</a:t>
            </a:r>
            <a:r>
              <a:rPr lang="en-US" altLang="ko-KR" sz="1400" dirty="0"/>
              <a:t>(FSM) </a:t>
            </a:r>
            <a:r>
              <a:rPr lang="ko-KR" altLang="en-US" sz="1400" dirty="0"/>
              <a:t>연구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365DB-507E-B4E7-DA6A-68AEEE5306CC}"/>
              </a:ext>
            </a:extLst>
          </p:cNvPr>
          <p:cNvSpPr txBox="1"/>
          <p:nvPr/>
        </p:nvSpPr>
        <p:spPr>
          <a:xfrm>
            <a:off x="3311480" y="3844598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Deferred Rendering</a:t>
            </a:r>
            <a:r>
              <a:rPr lang="ko-KR" altLang="en-US" sz="1400" dirty="0"/>
              <a:t>을 활용하는 여러 </a:t>
            </a:r>
            <a:r>
              <a:rPr lang="en-US" altLang="ko-KR" sz="1400" dirty="0"/>
              <a:t>Shader</a:t>
            </a:r>
            <a:r>
              <a:rPr lang="ko-KR" altLang="en-US" sz="1400" dirty="0"/>
              <a:t>기술 연구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적절한 </a:t>
            </a:r>
            <a:r>
              <a:rPr lang="en-US" altLang="ko-KR" sz="1400" dirty="0"/>
              <a:t>Game</a:t>
            </a:r>
            <a:r>
              <a:rPr lang="ko-KR" altLang="en-US" sz="1400" dirty="0"/>
              <a:t> </a:t>
            </a:r>
            <a:r>
              <a:rPr lang="en-US" altLang="ko-KR" sz="1400" dirty="0"/>
              <a:t>UI </a:t>
            </a:r>
            <a:r>
              <a:rPr lang="ko-KR" altLang="en-US" sz="1400" dirty="0"/>
              <a:t>리소스 제작 및 구현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자연스럽지만 가벼운 충돌 체크</a:t>
            </a:r>
            <a:r>
              <a:rPr lang="en-US" altLang="ko-KR" sz="1400" dirty="0"/>
              <a:t>/</a:t>
            </a:r>
            <a:r>
              <a:rPr lang="ko-KR" altLang="en-US" sz="1400" dirty="0"/>
              <a:t>처리 기법 연구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3885E-D5EE-65BD-38AB-10A89A706B80}"/>
              </a:ext>
            </a:extLst>
          </p:cNvPr>
          <p:cNvSpPr txBox="1"/>
          <p:nvPr/>
        </p:nvSpPr>
        <p:spPr>
          <a:xfrm>
            <a:off x="3309774" y="5160673"/>
            <a:ext cx="6160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IOCP </a:t>
            </a:r>
            <a:r>
              <a:rPr lang="ko-KR" altLang="en-US" sz="1400" dirty="0"/>
              <a:t>멀티 스레드 연구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네트워크 문제에 대처 가능한 설계 연구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서버와 클라이언트 간의 동기화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594BB-9CC4-6ACE-DB57-1B719611FD40}"/>
              </a:ext>
            </a:extLst>
          </p:cNvPr>
          <p:cNvSpPr txBox="1"/>
          <p:nvPr/>
        </p:nvSpPr>
        <p:spPr>
          <a:xfrm>
            <a:off x="3280993" y="1322816"/>
            <a:ext cx="6160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매끄러운 공동 작업을 위한 공학적 설계 방법 사고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효율적인 </a:t>
            </a:r>
            <a:r>
              <a:rPr lang="en-US" altLang="ko-KR" sz="1400" dirty="0"/>
              <a:t>Multi - Threading</a:t>
            </a:r>
            <a:r>
              <a:rPr lang="ko-KR" altLang="en-US" sz="1400" dirty="0"/>
              <a:t>연구</a:t>
            </a:r>
          </a:p>
          <a:p>
            <a:r>
              <a:rPr lang="en-US" altLang="ko-KR" sz="1400" dirty="0"/>
              <a:t>- Component</a:t>
            </a:r>
            <a:r>
              <a:rPr lang="ko-KR" altLang="en-US" sz="1400" dirty="0"/>
              <a:t>구조 프레임워크 연구</a:t>
            </a:r>
            <a:endParaRPr lang="en-US" altLang="ko-KR" sz="1400" dirty="0"/>
          </a:p>
          <a:p>
            <a:r>
              <a:rPr lang="en-US" altLang="ko-KR" dirty="0"/>
              <a:t>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C1D28-6165-1D21-1D4D-6A72D0E34FDB}"/>
              </a:ext>
            </a:extLst>
          </p:cNvPr>
          <p:cNvSpPr txBox="1"/>
          <p:nvPr/>
        </p:nvSpPr>
        <p:spPr>
          <a:xfrm>
            <a:off x="971600" y="1218485"/>
            <a:ext cx="1584176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pPr algn="ctr"/>
            <a:r>
              <a:rPr lang="ko-KR" altLang="en-US" b="1" dirty="0"/>
              <a:t>공통</a:t>
            </a:r>
            <a:endParaRPr lang="en-US" altLang="ko-KR" b="1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9832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89" y="335487"/>
            <a:ext cx="328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개발 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014A8-C8A8-7322-C48B-4CAF936C8589}"/>
              </a:ext>
            </a:extLst>
          </p:cNvPr>
          <p:cNvSpPr txBox="1"/>
          <p:nvPr/>
        </p:nvSpPr>
        <p:spPr>
          <a:xfrm>
            <a:off x="755575" y="1736600"/>
            <a:ext cx="4680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및 맵 로드</a:t>
            </a:r>
          </a:p>
          <a:p>
            <a:endParaRPr lang="en-US" altLang="ko-KR" dirty="0"/>
          </a:p>
          <a:p>
            <a:r>
              <a:rPr lang="ko-KR" altLang="en-US" dirty="0"/>
              <a:t>애니메이션</a:t>
            </a:r>
          </a:p>
          <a:p>
            <a:r>
              <a:rPr lang="en-US" altLang="ko-KR" dirty="0"/>
              <a:t>Animation Controller </a:t>
            </a:r>
            <a:r>
              <a:rPr lang="ko-KR" altLang="en-US" dirty="0"/>
              <a:t>구현</a:t>
            </a:r>
          </a:p>
          <a:p>
            <a:r>
              <a:rPr lang="ko-KR" altLang="en-US" dirty="0"/>
              <a:t>애니메이션 </a:t>
            </a:r>
            <a:r>
              <a:rPr lang="ko-KR" altLang="en-US" dirty="0" err="1"/>
              <a:t>블렌딩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FMOD</a:t>
            </a:r>
            <a:r>
              <a:rPr lang="ko-KR" altLang="en-US" dirty="0"/>
              <a:t>를 이용한 사운드 재생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몬스터</a:t>
            </a:r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05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89" y="335487"/>
            <a:ext cx="328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개발 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7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014A8-C8A8-7322-C48B-4CAF936C8589}"/>
              </a:ext>
            </a:extLst>
          </p:cNvPr>
          <p:cNvSpPr txBox="1"/>
          <p:nvPr/>
        </p:nvSpPr>
        <p:spPr>
          <a:xfrm>
            <a:off x="755575" y="1736600"/>
            <a:ext cx="3288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Deferred Rendering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충돌 체크</a:t>
            </a:r>
            <a:r>
              <a:rPr lang="en-US" altLang="ko-KR" dirty="0"/>
              <a:t>/ </a:t>
            </a:r>
            <a:r>
              <a:rPr lang="ko-KR" altLang="en-US" dirty="0"/>
              <a:t>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 제작 및 상호작용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28382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89" y="335487"/>
            <a:ext cx="328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개발 내용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43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592" y="389855"/>
            <a:ext cx="26489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489" y="335487"/>
            <a:ext cx="328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문제점 및 보완책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906701-0EC0-F0DE-5CFF-F7F92C28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8DDA-D144-447C-83AF-A5E90D6F10CC}" type="slidenum">
              <a:rPr lang="ko-KR" altLang="en-US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9</a:t>
            </a:fld>
            <a:endParaRPr lang="ko-KR" altLang="en-US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A7537A-6352-2DE5-A28C-BB936D39A112}"/>
              </a:ext>
            </a:extLst>
          </p:cNvPr>
          <p:cNvSpPr/>
          <p:nvPr/>
        </p:nvSpPr>
        <p:spPr>
          <a:xfrm>
            <a:off x="498110" y="1292358"/>
            <a:ext cx="4145896" cy="453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클라이언트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물체의 위로 충돌 처리 불가능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F1156E-C896-2328-B0B5-14A1B0EEA7F2}"/>
              </a:ext>
            </a:extLst>
          </p:cNvPr>
          <p:cNvSpPr/>
          <p:nvPr/>
        </p:nvSpPr>
        <p:spPr>
          <a:xfrm>
            <a:off x="4776745" y="1292358"/>
            <a:ext cx="4145896" cy="453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서버</a:t>
            </a:r>
            <a:endParaRPr lang="en-US" altLang="ko-KR" dirty="0"/>
          </a:p>
          <a:p>
            <a:r>
              <a:rPr lang="en-US" altLang="ko-KR" sz="14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04565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382</Words>
  <Application>Microsoft Office PowerPoint</Application>
  <PresentationFormat>화면 슬라이드 쇼(4:3)</PresentationFormat>
  <Paragraphs>153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HU젊음의행진140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이서연(2020182031)</cp:lastModifiedBy>
  <cp:revision>25</cp:revision>
  <dcterms:created xsi:type="dcterms:W3CDTF">2017-02-23T06:42:21Z</dcterms:created>
  <dcterms:modified xsi:type="dcterms:W3CDTF">2023-04-28T14:35:27Z</dcterms:modified>
</cp:coreProperties>
</file>