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75" r:id="rId10"/>
    <p:sldId id="282" r:id="rId11"/>
    <p:sldId id="277" r:id="rId12"/>
    <p:sldId id="278" r:id="rId13"/>
    <p:sldId id="268" r:id="rId14"/>
    <p:sldId id="261" r:id="rId15"/>
    <p:sldId id="279" r:id="rId16"/>
    <p:sldId id="281" r:id="rId17"/>
    <p:sldId id="292" r:id="rId18"/>
    <p:sldId id="302" r:id="rId19"/>
    <p:sldId id="303" r:id="rId20"/>
    <p:sldId id="284" r:id="rId21"/>
    <p:sldId id="289" r:id="rId22"/>
    <p:sldId id="290" r:id="rId23"/>
    <p:sldId id="291" r:id="rId24"/>
    <p:sldId id="304" r:id="rId25"/>
    <p:sldId id="305" r:id="rId26"/>
    <p:sldId id="285" r:id="rId27"/>
    <p:sldId id="286" r:id="rId28"/>
    <p:sldId id="288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26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9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  <a:ea typeface="HU젊음의행진140" pitchFamily="18" charset="-127"/>
              </a:rPr>
              <a:t>넌센스</a:t>
            </a:r>
            <a:r>
              <a:rPr lang="ko-KR" altLang="en-US" sz="4000" dirty="0">
                <a:latin typeface="+mj-lt"/>
                <a:ea typeface="HU젊음의행진140" pitchFamily="18" charset="-127"/>
              </a:rPr>
              <a:t> </a:t>
            </a:r>
            <a:r>
              <a:rPr lang="en-US" altLang="ko-KR" sz="4000" dirty="0">
                <a:latin typeface="+mj-lt"/>
                <a:ea typeface="HU젊음의행진140" pitchFamily="18" charset="-127"/>
              </a:rPr>
              <a:t>( Non-Sense )</a:t>
            </a:r>
            <a:endParaRPr lang="ko-KR" altLang="en-US" sz="4000" dirty="0">
              <a:latin typeface="+mj-lt"/>
              <a:ea typeface="HU젊음의행진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562" y="3747940"/>
            <a:ext cx="222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865720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66790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스테이지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최종 스테이지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9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923" y="37911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스테이지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803295" y="1262213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청각 </a:t>
            </a:r>
            <a:r>
              <a:rPr lang="ko-KR" altLang="en-US" dirty="0"/>
              <a:t>스테이지</a:t>
            </a:r>
          </a:p>
        </p:txBody>
      </p:sp>
      <p:pic>
        <p:nvPicPr>
          <p:cNvPr id="2052" name="Picture 4" descr="Ear Black PNG Transparent Background, Free Download #2633 - FreeIconsPNG">
            <a:extLst>
              <a:ext uri="{FF2B5EF4-FFF2-40B4-BE49-F238E27FC236}">
                <a16:creationId xmlns:a16="http://schemas.microsoft.com/office/drawing/2014/main" id="{13348CB4-9765-4C83-09D5-C5BF0E02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32" y="1988840"/>
            <a:ext cx="1495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ye Care – AM PM Pharmacy eStore">
            <a:extLst>
              <a:ext uri="{FF2B5EF4-FFF2-40B4-BE49-F238E27FC236}">
                <a16:creationId xmlns:a16="http://schemas.microsoft.com/office/drawing/2014/main" id="{B0D85D3B-9F35-E430-0564-6DB0ADB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55" y="1813695"/>
            <a:ext cx="2255290" cy="22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PNG Free Images with Transparent Background - (49,055 Free Downloads)">
            <a:extLst>
              <a:ext uri="{FF2B5EF4-FFF2-40B4-BE49-F238E27FC236}">
                <a16:creationId xmlns:a16="http://schemas.microsoft.com/office/drawing/2014/main" id="{10F1DCF8-366C-792F-865F-F0E48C8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73" y="2234063"/>
            <a:ext cx="2362304" cy="14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627751" y="1262212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시각 </a:t>
            </a:r>
            <a:r>
              <a:rPr lang="ko-KR" altLang="en-US" dirty="0"/>
              <a:t>스테이지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531A2-B5B2-B530-3BB0-C0153F0CABCC}"/>
              </a:ext>
            </a:extLst>
          </p:cNvPr>
          <p:cNvSpPr txBox="1"/>
          <p:nvPr/>
        </p:nvSpPr>
        <p:spPr>
          <a:xfrm>
            <a:off x="6454066" y="1262212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촉각 </a:t>
            </a:r>
            <a:r>
              <a:rPr lang="ko-KR" altLang="en-US" dirty="0"/>
              <a:t>스테이지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2BC7A-E1C9-930F-F0AF-D2EFCE7A8FCD}"/>
              </a:ext>
            </a:extLst>
          </p:cNvPr>
          <p:cNvSpPr txBox="1"/>
          <p:nvPr/>
        </p:nvSpPr>
        <p:spPr>
          <a:xfrm>
            <a:off x="412787" y="3893840"/>
            <a:ext cx="2844816" cy="20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소리</a:t>
            </a:r>
            <a:r>
              <a:rPr lang="ko-KR" altLang="en-US" sz="1400" dirty="0"/>
              <a:t>에 예민한 몬스터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특정 행동</a:t>
            </a:r>
            <a:r>
              <a:rPr lang="ko-KR" altLang="en-US" sz="1200" dirty="0"/>
              <a:t>이나 </a:t>
            </a:r>
            <a:r>
              <a:rPr lang="ko-KR" altLang="en-US" sz="1200" b="1" dirty="0"/>
              <a:t>음성 채팅</a:t>
            </a:r>
            <a:r>
              <a:rPr lang="ko-KR" altLang="en-US" sz="1200" dirty="0"/>
              <a:t>을 할 때 소리가 나며 몬스터는 소리를 듣고 공격한다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환청</a:t>
            </a:r>
            <a:r>
              <a:rPr lang="ko-KR" altLang="en-US" sz="1400" dirty="0"/>
              <a:t>이 들릴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소리가 안 들릴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99FD1-8524-B47F-9D42-31AB2DA8315B}"/>
              </a:ext>
            </a:extLst>
          </p:cNvPr>
          <p:cNvSpPr txBox="1"/>
          <p:nvPr/>
        </p:nvSpPr>
        <p:spPr>
          <a:xfrm>
            <a:off x="3257602" y="3893840"/>
            <a:ext cx="2815548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플레이어 시야가 좁아진다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안개가 낀 듯한 효과</a:t>
            </a:r>
            <a:endParaRPr lang="en-US" altLang="ko-KR" sz="14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시야가 밝아지는 포인트 존재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E591-6E88-F02D-20F0-F43618A1D4AA}"/>
              </a:ext>
            </a:extLst>
          </p:cNvPr>
          <p:cNvSpPr txBox="1"/>
          <p:nvPr/>
        </p:nvSpPr>
        <p:spPr>
          <a:xfrm>
            <a:off x="6073150" y="4068985"/>
            <a:ext cx="300608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본인의 체력</a:t>
            </a:r>
            <a:r>
              <a:rPr lang="en-US" altLang="ko-KR" sz="1400" dirty="0"/>
              <a:t>, </a:t>
            </a:r>
            <a:r>
              <a:rPr lang="ko-KR" altLang="en-US" sz="1400" dirty="0"/>
              <a:t>마나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쿨타임</a:t>
            </a:r>
            <a:r>
              <a:rPr lang="ko-KR" altLang="en-US" sz="1400" dirty="0"/>
              <a:t> 등의 상태를 알 수 없다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627751" y="874827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최종 </a:t>
            </a:r>
            <a:r>
              <a:rPr lang="ko-KR" altLang="en-US" dirty="0"/>
              <a:t>스테이지</a:t>
            </a:r>
          </a:p>
        </p:txBody>
      </p:sp>
      <p:pic>
        <p:nvPicPr>
          <p:cNvPr id="3076" name="Picture 4" descr="1,832 5 Senses Icons Images, Stock Photos &amp; Vectors | Shutterstock">
            <a:extLst>
              <a:ext uri="{FF2B5EF4-FFF2-40B4-BE49-F238E27FC236}">
                <a16:creationId xmlns:a16="http://schemas.microsoft.com/office/drawing/2014/main" id="{13CA2947-8001-D8A1-0136-7CDFD5AB3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28400" r="75029" b="32530"/>
          <a:stretch/>
        </p:blipFill>
        <p:spPr bwMode="auto">
          <a:xfrm>
            <a:off x="1764028" y="2204865"/>
            <a:ext cx="992559" cy="10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,832 5 Senses Icons Images, Stock Photos &amp; Vectors | Shutterstock">
            <a:extLst>
              <a:ext uri="{FF2B5EF4-FFF2-40B4-BE49-F238E27FC236}">
                <a16:creationId xmlns:a16="http://schemas.microsoft.com/office/drawing/2014/main" id="{5815F122-FA05-FD0A-B83F-1B4235EC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24430" r="60177" b="36501"/>
          <a:stretch/>
        </p:blipFill>
        <p:spPr bwMode="auto">
          <a:xfrm>
            <a:off x="6107964" y="1205847"/>
            <a:ext cx="735634" cy="10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1,832 5 Senses Icons Images, Stock Photos &amp; Vectors | Shutterstock">
            <a:extLst>
              <a:ext uri="{FF2B5EF4-FFF2-40B4-BE49-F238E27FC236}">
                <a16:creationId xmlns:a16="http://schemas.microsoft.com/office/drawing/2014/main" id="{2199D696-3021-6C67-1F7F-B7AB5F349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8" t="20301" r="3792" b="31100"/>
          <a:stretch/>
        </p:blipFill>
        <p:spPr bwMode="auto">
          <a:xfrm>
            <a:off x="6387421" y="3246867"/>
            <a:ext cx="992551" cy="12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hadow Monster by Venjix5 on DeviantArt">
            <a:extLst>
              <a:ext uri="{FF2B5EF4-FFF2-40B4-BE49-F238E27FC236}">
                <a16:creationId xmlns:a16="http://schemas.microsoft.com/office/drawing/2014/main" id="{F9160395-4BBA-1AC0-F2FC-6684883F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22" y="1861769"/>
            <a:ext cx="4187956" cy="31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0CE34-2684-DA3F-C20C-29E0883691A7}"/>
              </a:ext>
            </a:extLst>
          </p:cNvPr>
          <p:cNvSpPr txBox="1"/>
          <p:nvPr/>
        </p:nvSpPr>
        <p:spPr>
          <a:xfrm>
            <a:off x="2015124" y="5085609"/>
            <a:ext cx="7560834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일정 주기</a:t>
            </a:r>
            <a:r>
              <a:rPr lang="ko-KR" altLang="en-US" sz="1400" dirty="0"/>
              <a:t>마다 플레이어로부터 </a:t>
            </a:r>
            <a:r>
              <a:rPr lang="ko-KR" altLang="en-US" sz="1400" b="1" dirty="0"/>
              <a:t>임의의 감각을 빼앗아가는 보스</a:t>
            </a:r>
            <a:endParaRPr lang="en-US" altLang="ko-KR" sz="1400" b="1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최종 보스를 처치 할 시 </a:t>
            </a:r>
            <a:r>
              <a:rPr lang="ko-KR" altLang="en-US" sz="1400" b="1" dirty="0"/>
              <a:t>게임 클리어</a:t>
            </a:r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26C576A5-425B-0F8B-5E5F-F11E47BD3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DFBE9087-5664-CD19-F4E1-205E687DD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1F39C023-38F0-CD77-EFD2-D2DBF4464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798" y="95474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59E48584-96D9-42FD-0CBC-F7D1019E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8" y="2236325"/>
            <a:ext cx="688191" cy="6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3274ADDA-8D1B-40E2-3A38-FCF37C71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593">
            <a:off x="1590829" y="3630713"/>
            <a:ext cx="1020287" cy="10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E60F6F6B-1AC4-E846-1D73-DB6F5617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8" y="3580391"/>
            <a:ext cx="287272" cy="4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56E361-9BF9-0E2D-383E-E380EE923D92}"/>
              </a:ext>
            </a:extLst>
          </p:cNvPr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A11A0-53F8-E6F6-2B1C-7684B45567D2}"/>
              </a:ext>
            </a:extLst>
          </p:cNvPr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02FD5-1411-327C-4C37-F7EF6A871AA9}"/>
              </a:ext>
            </a:extLst>
          </p:cNvPr>
          <p:cNvSpPr txBox="1"/>
          <p:nvPr/>
        </p:nvSpPr>
        <p:spPr>
          <a:xfrm>
            <a:off x="1077923" y="37911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최종 스테이지</a:t>
            </a:r>
          </a:p>
        </p:txBody>
      </p:sp>
    </p:spTree>
    <p:extLst>
      <p:ext uri="{BB962C8B-B14F-4D97-AF65-F5344CB8AC3E}">
        <p14:creationId xmlns:p14="http://schemas.microsoft.com/office/powerpoint/2010/main" val="247033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358374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59444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플레이어 직업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전사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마법사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NPC</a:t>
            </a:r>
          </a:p>
        </p:txBody>
      </p:sp>
    </p:spTree>
    <p:extLst>
      <p:ext uri="{BB962C8B-B14F-4D97-AF65-F5344CB8AC3E}">
        <p14:creationId xmlns:p14="http://schemas.microsoft.com/office/powerpoint/2010/main" val="205718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직업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1976785" y="1548469"/>
            <a:ext cx="9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CFB5D-9C0D-505B-396D-CDC35A37D9DC}"/>
              </a:ext>
            </a:extLst>
          </p:cNvPr>
          <p:cNvSpPr txBox="1"/>
          <p:nvPr/>
        </p:nvSpPr>
        <p:spPr>
          <a:xfrm>
            <a:off x="6523815" y="1546592"/>
            <a:ext cx="12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마법사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503041" y="2060847"/>
            <a:ext cx="3563440" cy="3831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183A30-7691-53DD-F451-9DFA57E04153}"/>
              </a:ext>
            </a:extLst>
          </p:cNvPr>
          <p:cNvSpPr/>
          <p:nvPr/>
        </p:nvSpPr>
        <p:spPr>
          <a:xfrm>
            <a:off x="5091925" y="2095923"/>
            <a:ext cx="3563440" cy="3831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6995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전사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909700" y="1166507"/>
            <a:ext cx="18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공격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909700" y="1698104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D4DE0-D959-7B96-844A-C621A4B0F89A}"/>
              </a:ext>
            </a:extLst>
          </p:cNvPr>
          <p:cNvSpPr txBox="1"/>
          <p:nvPr/>
        </p:nvSpPr>
        <p:spPr>
          <a:xfrm>
            <a:off x="5212926" y="1133050"/>
            <a:ext cx="11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6D318-6728-8F85-03DD-5F075D7460AB}"/>
              </a:ext>
            </a:extLst>
          </p:cNvPr>
          <p:cNvSpPr/>
          <p:nvPr/>
        </p:nvSpPr>
        <p:spPr>
          <a:xfrm>
            <a:off x="5212926" y="1664647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52F0-B408-FCAE-6084-58DFF1D8C610}"/>
              </a:ext>
            </a:extLst>
          </p:cNvPr>
          <p:cNvSpPr txBox="1"/>
          <p:nvPr/>
        </p:nvSpPr>
        <p:spPr>
          <a:xfrm>
            <a:off x="876930" y="4656942"/>
            <a:ext cx="367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범위 </a:t>
            </a:r>
            <a:r>
              <a:rPr lang="en-US" altLang="ko-KR" sz="1400" dirty="0"/>
              <a:t>Knock-Back</a:t>
            </a:r>
            <a:r>
              <a:rPr lang="ko-KR" altLang="en-US" sz="1400" dirty="0"/>
              <a:t> 공격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 적중 시 공격 스택</a:t>
            </a:r>
            <a:r>
              <a:rPr lang="en-US" altLang="ko-KR" sz="1400" dirty="0"/>
              <a:t>+1 (</a:t>
            </a:r>
            <a:r>
              <a:rPr lang="ko-KR" altLang="en-US" sz="1400" dirty="0"/>
              <a:t>최대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휘두르는 모션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우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 스택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소모한다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전방의 적을 찌르면서 앞으로 나간다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2283E-69FF-D0D9-E66F-815579C8399C}"/>
              </a:ext>
            </a:extLst>
          </p:cNvPr>
          <p:cNvSpPr txBox="1"/>
          <p:nvPr/>
        </p:nvSpPr>
        <p:spPr>
          <a:xfrm>
            <a:off x="5173950" y="4682609"/>
            <a:ext cx="367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전방으로 검기를 날린다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95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마법사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909700" y="1166507"/>
            <a:ext cx="18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공격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909700" y="1698104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D4DE0-D959-7B96-844A-C621A4B0F89A}"/>
              </a:ext>
            </a:extLst>
          </p:cNvPr>
          <p:cNvSpPr txBox="1"/>
          <p:nvPr/>
        </p:nvSpPr>
        <p:spPr>
          <a:xfrm>
            <a:off x="5212926" y="1133050"/>
            <a:ext cx="11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6D318-6728-8F85-03DD-5F075D7460AB}"/>
              </a:ext>
            </a:extLst>
          </p:cNvPr>
          <p:cNvSpPr/>
          <p:nvPr/>
        </p:nvSpPr>
        <p:spPr>
          <a:xfrm>
            <a:off x="5212926" y="1664647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52F0-B408-FCAE-6084-58DFF1D8C610}"/>
              </a:ext>
            </a:extLst>
          </p:cNvPr>
          <p:cNvSpPr txBox="1"/>
          <p:nvPr/>
        </p:nvSpPr>
        <p:spPr>
          <a:xfrm>
            <a:off x="909700" y="4912696"/>
            <a:ext cx="3839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마법 파편을 날린다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회 공격 시 폭발하는 마법 구체를 날린다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2283E-69FF-D0D9-E66F-815579C8399C}"/>
              </a:ext>
            </a:extLst>
          </p:cNvPr>
          <p:cNvSpPr txBox="1"/>
          <p:nvPr/>
        </p:nvSpPr>
        <p:spPr>
          <a:xfrm>
            <a:off x="5212926" y="4738866"/>
            <a:ext cx="367161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바라보는 방향으로 에너지볼을 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에너지볼이 땅에 떨어지면 지속적으로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적에게 피해를 주는 범위를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15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54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5)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46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6) NPC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25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5860" y="129111"/>
            <a:ext cx="772316" cy="491577"/>
            <a:chOff x="4252314" y="1143866"/>
            <a:chExt cx="772316" cy="491577"/>
          </a:xfrm>
        </p:grpSpPr>
        <p:sp>
          <p:nvSpPr>
            <p:cNvPr id="13" name="직사각형 12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10724" y="845965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0490163">
            <a:off x="661076" y="3090175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0490163">
            <a:off x="661076" y="4299691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20490163">
            <a:off x="661076" y="1848766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2520" y="18448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520" y="220486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520" y="242647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520" y="30689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520" y="342900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520" y="365061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520" y="42875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520" y="464755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520" y="486916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6B17C-E825-BA6E-3F44-B4BCE8055F4F}"/>
              </a:ext>
            </a:extLst>
          </p:cNvPr>
          <p:cNvSpPr txBox="1"/>
          <p:nvPr/>
        </p:nvSpPr>
        <p:spPr>
          <a:xfrm>
            <a:off x="510724" y="707649"/>
            <a:ext cx="13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젊음의행진140" pitchFamily="18" charset="-127"/>
              </a:rPr>
              <a:t>목차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09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871636" y="2071727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72706" y="2330629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 게임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0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82F6D1-8DFB-84B4-D546-6BE17CBAC662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제목</a:t>
            </a:r>
            <a:endParaRPr lang="en-US" altLang="ko-KR" dirty="0"/>
          </a:p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스프라이트</a:t>
            </a:r>
            <a:endParaRPr lang="en-US" altLang="ko-KR" dirty="0"/>
          </a:p>
          <a:p>
            <a:pPr algn="ctr"/>
            <a:r>
              <a:rPr lang="ko-KR" altLang="en-US" dirty="0"/>
              <a:t>닉네임 입력</a:t>
            </a:r>
            <a:endParaRPr lang="en-US" altLang="ko-KR" dirty="0"/>
          </a:p>
          <a:p>
            <a:pPr algn="ctr"/>
            <a:r>
              <a:rPr lang="ko-KR" altLang="en-US" dirty="0"/>
              <a:t>입장 버튼</a:t>
            </a:r>
          </a:p>
        </p:txBody>
      </p:sp>
    </p:spTree>
    <p:extLst>
      <p:ext uri="{BB962C8B-B14F-4D97-AF65-F5344CB8AC3E}">
        <p14:creationId xmlns:p14="http://schemas.microsoft.com/office/powerpoint/2010/main" val="221601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메인 메뉴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1B766F-9B77-7CE1-416C-32D3AAFC6799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 </a:t>
            </a:r>
            <a:r>
              <a:rPr lang="en-US" altLang="ko-KR" dirty="0"/>
              <a:t>UI</a:t>
            </a:r>
          </a:p>
          <a:p>
            <a:pPr algn="ctr"/>
            <a:r>
              <a:rPr lang="ko-KR" altLang="en-US" dirty="0"/>
              <a:t>오토 매치</a:t>
            </a:r>
            <a:endParaRPr lang="en-US" altLang="ko-KR" dirty="0"/>
          </a:p>
          <a:p>
            <a:pPr algn="ctr"/>
            <a:r>
              <a:rPr lang="ko-KR" altLang="en-US" dirty="0"/>
              <a:t>사설</a:t>
            </a:r>
            <a:endParaRPr lang="en-US" altLang="ko-KR" dirty="0"/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406159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사설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목록</a:t>
            </a:r>
            <a:endParaRPr lang="en-US" altLang="ko-KR" dirty="0"/>
          </a:p>
          <a:p>
            <a:pPr algn="ctr"/>
            <a:r>
              <a:rPr lang="en-US" altLang="ko-KR" dirty="0"/>
              <a:t>( </a:t>
            </a:r>
            <a:r>
              <a:rPr lang="ko-KR" altLang="en-US" dirty="0" err="1"/>
              <a:t>방번호</a:t>
            </a:r>
            <a:r>
              <a:rPr lang="ko-KR" altLang="en-US" dirty="0"/>
              <a:t> </a:t>
            </a:r>
            <a:r>
              <a:rPr lang="ko-KR" altLang="en-US" dirty="0" err="1"/>
              <a:t>방이름</a:t>
            </a:r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ko-KR" altLang="en-US" dirty="0"/>
              <a:t> 방장이름 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 err="1"/>
              <a:t>방만들기</a:t>
            </a:r>
            <a:r>
              <a:rPr lang="ko-KR" altLang="en-US" dirty="0"/>
              <a:t> 버튼 </a:t>
            </a:r>
            <a:r>
              <a:rPr lang="en-US" altLang="ko-KR" dirty="0"/>
              <a:t>( </a:t>
            </a:r>
            <a:r>
              <a:rPr lang="ko-KR" altLang="en-US" dirty="0" err="1"/>
              <a:t>방이름</a:t>
            </a:r>
            <a:r>
              <a:rPr lang="ko-KR" altLang="en-US" dirty="0"/>
              <a:t> 적고 확인</a:t>
            </a:r>
            <a:r>
              <a:rPr lang="en-US" altLang="ko-KR" dirty="0"/>
              <a:t>/</a:t>
            </a:r>
            <a:r>
              <a:rPr lang="ko-KR" altLang="en-US" dirty="0"/>
              <a:t>취소 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방 입장</a:t>
            </a:r>
            <a:endParaRPr lang="en-US" altLang="ko-KR" dirty="0"/>
          </a:p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1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</a:t>
            </a:r>
            <a:r>
              <a:rPr lang="ko-KR" altLang="en-US" dirty="0"/>
              <a:t>공간 </a:t>
            </a:r>
            <a:r>
              <a:rPr lang="en-US" altLang="ko-KR" dirty="0"/>
              <a:t>(</a:t>
            </a:r>
            <a:r>
              <a:rPr lang="ko-KR" altLang="en-US" dirty="0"/>
              <a:t>맵 구석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캐릭터선택</a:t>
            </a:r>
            <a:endParaRPr lang="en-US" altLang="ko-KR" dirty="0"/>
          </a:p>
          <a:p>
            <a:pPr algn="ctr"/>
            <a:r>
              <a:rPr lang="ko-KR" altLang="en-US" dirty="0"/>
              <a:t>채팅</a:t>
            </a:r>
            <a:endParaRPr lang="en-US" altLang="ko-KR" dirty="0"/>
          </a:p>
          <a:p>
            <a:pPr algn="ctr"/>
            <a:r>
              <a:rPr lang="en-US" altLang="ko-KR" dirty="0"/>
              <a:t>Ready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방장</a:t>
            </a:r>
            <a:r>
              <a:rPr lang="en-US" altLang="ko-KR" dirty="0"/>
              <a:t>) </a:t>
            </a:r>
            <a:r>
              <a:rPr lang="ko-KR" altLang="en-US" dirty="0"/>
              <a:t>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98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인게임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전에 </a:t>
            </a:r>
            <a:r>
              <a:rPr lang="ko-KR" altLang="en-US" dirty="0" err="1"/>
              <a:t>그렸던거</a:t>
            </a:r>
            <a:r>
              <a:rPr lang="ko-KR" altLang="en-US" dirty="0"/>
              <a:t> 좀 수정해서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32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04270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63172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순서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키보드 사용법 완전 정리 | 키보드 특수문자 읽는 법(한글,영어) | 37개 특수기호 전부">
            <a:extLst>
              <a:ext uri="{FF2B5EF4-FFF2-40B4-BE49-F238E27FC236}">
                <a16:creationId xmlns:a16="http://schemas.microsoft.com/office/drawing/2014/main" id="{677E4002-87CF-725A-3DDF-D21A7BF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5467"/>
            <a:ext cx="6024253" cy="3012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D717AA-231E-A3A3-B3EF-D1E2F9696F73}"/>
              </a:ext>
            </a:extLst>
          </p:cNvPr>
          <p:cNvCxnSpPr>
            <a:cxnSpLocks/>
          </p:cNvCxnSpPr>
          <p:nvPr/>
        </p:nvCxnSpPr>
        <p:spPr>
          <a:xfrm rot="5400000">
            <a:off x="1173245" y="3414619"/>
            <a:ext cx="820850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F88D8E6-60F7-5AAF-EA15-514FB255FDBE}"/>
              </a:ext>
            </a:extLst>
          </p:cNvPr>
          <p:cNvCxnSpPr>
            <a:cxnSpLocks/>
          </p:cNvCxnSpPr>
          <p:nvPr/>
        </p:nvCxnSpPr>
        <p:spPr>
          <a:xfrm>
            <a:off x="1691680" y="3112206"/>
            <a:ext cx="914400" cy="415725"/>
          </a:xfrm>
          <a:prstGeom prst="bentConnector3">
            <a:avLst>
              <a:gd name="adj1" fmla="val 4027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연결선: 꺾임 4106">
            <a:extLst>
              <a:ext uri="{FF2B5EF4-FFF2-40B4-BE49-F238E27FC236}">
                <a16:creationId xmlns:a16="http://schemas.microsoft.com/office/drawing/2014/main" id="{519E6EAF-0572-0248-13F3-579C6469FA78}"/>
              </a:ext>
            </a:extLst>
          </p:cNvPr>
          <p:cNvCxnSpPr>
            <a:cxnSpLocks/>
          </p:cNvCxnSpPr>
          <p:nvPr/>
        </p:nvCxnSpPr>
        <p:spPr>
          <a:xfrm flipV="1">
            <a:off x="1475658" y="3558636"/>
            <a:ext cx="1130422" cy="374420"/>
          </a:xfrm>
          <a:prstGeom prst="bentConnector3">
            <a:avLst>
              <a:gd name="adj1" fmla="val 10055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>
            <a:extLst>
              <a:ext uri="{FF2B5EF4-FFF2-40B4-BE49-F238E27FC236}">
                <a16:creationId xmlns:a16="http://schemas.microsoft.com/office/drawing/2014/main" id="{33A5310C-6DB4-F484-59D5-F04D1409AD0F}"/>
              </a:ext>
            </a:extLst>
          </p:cNvPr>
          <p:cNvSpPr/>
          <p:nvPr/>
        </p:nvSpPr>
        <p:spPr>
          <a:xfrm>
            <a:off x="2627784" y="4293096"/>
            <a:ext cx="1872208" cy="374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직사각형 4118">
            <a:extLst>
              <a:ext uri="{FF2B5EF4-FFF2-40B4-BE49-F238E27FC236}">
                <a16:creationId xmlns:a16="http://schemas.microsoft.com/office/drawing/2014/main" id="{A3594DE2-34C6-3A6E-87C1-13472D4E6C85}"/>
              </a:ext>
            </a:extLst>
          </p:cNvPr>
          <p:cNvSpPr/>
          <p:nvPr/>
        </p:nvSpPr>
        <p:spPr>
          <a:xfrm>
            <a:off x="827584" y="3893018"/>
            <a:ext cx="432042" cy="4000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0FDDA884-833E-F636-688A-A6EACB2A67F8}"/>
              </a:ext>
            </a:extLst>
          </p:cNvPr>
          <p:cNvSpPr/>
          <p:nvPr/>
        </p:nvSpPr>
        <p:spPr>
          <a:xfrm>
            <a:off x="2627785" y="3527932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9028E2FC-1DE6-7BD9-167A-C6608E83E1E8}"/>
              </a:ext>
            </a:extLst>
          </p:cNvPr>
          <p:cNvSpPr/>
          <p:nvPr/>
        </p:nvSpPr>
        <p:spPr>
          <a:xfrm>
            <a:off x="2076873" y="3112206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5779290A-A26F-EFD7-AEF0-8D2DE2FF27B5}"/>
              </a:ext>
            </a:extLst>
          </p:cNvPr>
          <p:cNvSpPr/>
          <p:nvPr/>
        </p:nvSpPr>
        <p:spPr>
          <a:xfrm>
            <a:off x="2807805" y="3910514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CD92F54E-F08E-64C3-7FF3-145544EEFA8F}"/>
              </a:ext>
            </a:extLst>
          </p:cNvPr>
          <p:cNvSpPr/>
          <p:nvPr/>
        </p:nvSpPr>
        <p:spPr>
          <a:xfrm>
            <a:off x="827583" y="2439417"/>
            <a:ext cx="360040" cy="267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3" name="직선 연결선 4132">
            <a:extLst>
              <a:ext uri="{FF2B5EF4-FFF2-40B4-BE49-F238E27FC236}">
                <a16:creationId xmlns:a16="http://schemas.microsoft.com/office/drawing/2014/main" id="{E3E56A3E-6DA3-D92F-0007-98208DB2C66F}"/>
              </a:ext>
            </a:extLst>
          </p:cNvPr>
          <p:cNvCxnSpPr>
            <a:stCxn id="4129" idx="0"/>
          </p:cNvCxnSpPr>
          <p:nvPr/>
        </p:nvCxnSpPr>
        <p:spPr>
          <a:xfrm flipV="1">
            <a:off x="1007603" y="2132856"/>
            <a:ext cx="0" cy="3065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5" name="직선 연결선 4134">
            <a:extLst>
              <a:ext uri="{FF2B5EF4-FFF2-40B4-BE49-F238E27FC236}">
                <a16:creationId xmlns:a16="http://schemas.microsoft.com/office/drawing/2014/main" id="{FE90EDF1-BB6D-2C60-867D-3841FC4714DB}"/>
              </a:ext>
            </a:extLst>
          </p:cNvPr>
          <p:cNvCxnSpPr>
            <a:stCxn id="4127" idx="0"/>
          </p:cNvCxnSpPr>
          <p:nvPr/>
        </p:nvCxnSpPr>
        <p:spPr>
          <a:xfrm flipV="1">
            <a:off x="2256893" y="2055467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7" name="직선 연결선 4136">
            <a:extLst>
              <a:ext uri="{FF2B5EF4-FFF2-40B4-BE49-F238E27FC236}">
                <a16:creationId xmlns:a16="http://schemas.microsoft.com/office/drawing/2014/main" id="{2C53D1E2-7339-0038-2A6F-3CA036431402}"/>
              </a:ext>
            </a:extLst>
          </p:cNvPr>
          <p:cNvCxnSpPr/>
          <p:nvPr/>
        </p:nvCxnSpPr>
        <p:spPr>
          <a:xfrm flipV="1">
            <a:off x="1907704" y="1484784"/>
            <a:ext cx="0" cy="16274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직선 연결선 4138">
            <a:extLst>
              <a:ext uri="{FF2B5EF4-FFF2-40B4-BE49-F238E27FC236}">
                <a16:creationId xmlns:a16="http://schemas.microsoft.com/office/drawing/2014/main" id="{7F51236D-73C0-EA9E-75F8-7894ED096134}"/>
              </a:ext>
            </a:extLst>
          </p:cNvPr>
          <p:cNvCxnSpPr>
            <a:stCxn id="4119" idx="2"/>
          </p:cNvCxnSpPr>
          <p:nvPr/>
        </p:nvCxnSpPr>
        <p:spPr>
          <a:xfrm>
            <a:off x="1043605" y="4293096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직선 연결선 4140">
            <a:extLst>
              <a:ext uri="{FF2B5EF4-FFF2-40B4-BE49-F238E27FC236}">
                <a16:creationId xmlns:a16="http://schemas.microsoft.com/office/drawing/2014/main" id="{4C2D5B72-1B1A-B57D-EA27-6026BCFCF4F5}"/>
              </a:ext>
            </a:extLst>
          </p:cNvPr>
          <p:cNvCxnSpPr>
            <a:cxnSpLocks/>
            <a:stCxn id="4128" idx="2"/>
          </p:cNvCxnSpPr>
          <p:nvPr/>
        </p:nvCxnSpPr>
        <p:spPr>
          <a:xfrm>
            <a:off x="2987825" y="4284934"/>
            <a:ext cx="0" cy="12322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3" name="직선 연결선 4142">
            <a:extLst>
              <a:ext uri="{FF2B5EF4-FFF2-40B4-BE49-F238E27FC236}">
                <a16:creationId xmlns:a16="http://schemas.microsoft.com/office/drawing/2014/main" id="{A520917B-5541-F4D6-7F94-9D6626ED30EC}"/>
              </a:ext>
            </a:extLst>
          </p:cNvPr>
          <p:cNvCxnSpPr>
            <a:stCxn id="4126" idx="0"/>
          </p:cNvCxnSpPr>
          <p:nvPr/>
        </p:nvCxnSpPr>
        <p:spPr>
          <a:xfrm flipV="1">
            <a:off x="2807805" y="1052736"/>
            <a:ext cx="0" cy="24751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7" name="직선 연결선 4146">
            <a:extLst>
              <a:ext uri="{FF2B5EF4-FFF2-40B4-BE49-F238E27FC236}">
                <a16:creationId xmlns:a16="http://schemas.microsoft.com/office/drawing/2014/main" id="{2B336611-8110-A83C-F432-28F1531A9034}"/>
              </a:ext>
            </a:extLst>
          </p:cNvPr>
          <p:cNvCxnSpPr>
            <a:stCxn id="4118" idx="2"/>
          </p:cNvCxnSpPr>
          <p:nvPr/>
        </p:nvCxnSpPr>
        <p:spPr>
          <a:xfrm>
            <a:off x="3563888" y="4667516"/>
            <a:ext cx="0" cy="400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9" name="TextBox 4148">
            <a:extLst>
              <a:ext uri="{FF2B5EF4-FFF2-40B4-BE49-F238E27FC236}">
                <a16:creationId xmlns:a16="http://schemas.microsoft.com/office/drawing/2014/main" id="{BDADEF38-CFC7-40D9-0E1C-61CA7851FF5C}"/>
              </a:ext>
            </a:extLst>
          </p:cNvPr>
          <p:cNvSpPr txBox="1"/>
          <p:nvPr/>
        </p:nvSpPr>
        <p:spPr>
          <a:xfrm>
            <a:off x="723585" y="1778306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메뉴</a:t>
            </a:r>
          </a:p>
        </p:txBody>
      </p:sp>
      <p:sp>
        <p:nvSpPr>
          <p:cNvPr id="4150" name="TextBox 4149">
            <a:extLst>
              <a:ext uri="{FF2B5EF4-FFF2-40B4-BE49-F238E27FC236}">
                <a16:creationId xmlns:a16="http://schemas.microsoft.com/office/drawing/2014/main" id="{39DEA7E5-8E18-F982-3ADB-A64AFD82A77B}"/>
              </a:ext>
            </a:extLst>
          </p:cNvPr>
          <p:cNvSpPr txBox="1"/>
          <p:nvPr/>
        </p:nvSpPr>
        <p:spPr>
          <a:xfrm>
            <a:off x="1970648" y="1710339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스킬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168153A1-F823-CB67-A2E2-73E0B5C8C04E}"/>
              </a:ext>
            </a:extLst>
          </p:cNvPr>
          <p:cNvSpPr txBox="1"/>
          <p:nvPr/>
        </p:nvSpPr>
        <p:spPr>
          <a:xfrm>
            <a:off x="2183022" y="5521786"/>
            <a:ext cx="1609605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마이크 </a:t>
            </a:r>
            <a:r>
              <a:rPr lang="en-US" altLang="ko-KR" sz="1600" dirty="0"/>
              <a:t>on/off</a:t>
            </a:r>
            <a:endParaRPr lang="ko-KR" altLang="en-US" sz="1600" dirty="0"/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AB71BE9C-A557-E5F4-54EA-355033208DA9}"/>
              </a:ext>
            </a:extLst>
          </p:cNvPr>
          <p:cNvSpPr txBox="1"/>
          <p:nvPr/>
        </p:nvSpPr>
        <p:spPr>
          <a:xfrm>
            <a:off x="2430719" y="860008"/>
            <a:ext cx="1058971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상호작용</a:t>
            </a:r>
            <a:endParaRPr lang="ko-KR" altLang="en-US" sz="1600" dirty="0"/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8D42F626-C058-7073-5977-AD9F6D5E596E}"/>
              </a:ext>
            </a:extLst>
          </p:cNvPr>
          <p:cNvSpPr txBox="1"/>
          <p:nvPr/>
        </p:nvSpPr>
        <p:spPr>
          <a:xfrm>
            <a:off x="1604816" y="1133589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이동</a:t>
            </a:r>
            <a:endParaRPr lang="ko-KR" altLang="en-US" sz="1600" dirty="0"/>
          </a:p>
        </p:txBody>
      </p:sp>
      <p:sp>
        <p:nvSpPr>
          <p:cNvPr id="4154" name="TextBox 4153">
            <a:extLst>
              <a:ext uri="{FF2B5EF4-FFF2-40B4-BE49-F238E27FC236}">
                <a16:creationId xmlns:a16="http://schemas.microsoft.com/office/drawing/2014/main" id="{CD1637B5-B0EF-7609-74F1-8E77209445DA}"/>
              </a:ext>
            </a:extLst>
          </p:cNvPr>
          <p:cNvSpPr txBox="1"/>
          <p:nvPr/>
        </p:nvSpPr>
        <p:spPr>
          <a:xfrm>
            <a:off x="753436" y="4867555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</a:t>
            </a:r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C321828-DE99-8066-2B0C-FE1E0FD3E638}"/>
              </a:ext>
            </a:extLst>
          </p:cNvPr>
          <p:cNvSpPr txBox="1"/>
          <p:nvPr/>
        </p:nvSpPr>
        <p:spPr>
          <a:xfrm>
            <a:off x="3261000" y="5067594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</a:t>
            </a:r>
          </a:p>
        </p:txBody>
      </p:sp>
      <p:pic>
        <p:nvPicPr>
          <p:cNvPr id="4156" name="Picture 8" descr="Mouse 3 Icon | Line Iconset | IconsMind">
            <a:extLst>
              <a:ext uri="{FF2B5EF4-FFF2-40B4-BE49-F238E27FC236}">
                <a16:creationId xmlns:a16="http://schemas.microsoft.com/office/drawing/2014/main" id="{82CAB43E-8520-8E59-699B-ABEF3CF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39" y="2437120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57" name="직선 연결선 4156">
            <a:extLst>
              <a:ext uri="{FF2B5EF4-FFF2-40B4-BE49-F238E27FC236}">
                <a16:creationId xmlns:a16="http://schemas.microsoft.com/office/drawing/2014/main" id="{49917D66-2DFC-D131-1EF1-05C3EAE34839}"/>
              </a:ext>
            </a:extLst>
          </p:cNvPr>
          <p:cNvCxnSpPr/>
          <p:nvPr/>
        </p:nvCxnSpPr>
        <p:spPr>
          <a:xfrm flipV="1">
            <a:off x="7524328" y="1879616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C959C5D-61C2-7AEE-01FD-DB791E7F4CCC}"/>
              </a:ext>
            </a:extLst>
          </p:cNvPr>
          <p:cNvSpPr txBox="1"/>
          <p:nvPr/>
        </p:nvSpPr>
        <p:spPr>
          <a:xfrm>
            <a:off x="6961859" y="1541062"/>
            <a:ext cx="1124937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기본 공격</a:t>
            </a:r>
          </a:p>
        </p:txBody>
      </p:sp>
      <p:cxnSp>
        <p:nvCxnSpPr>
          <p:cNvPr id="4159" name="직선 연결선 4158">
            <a:extLst>
              <a:ext uri="{FF2B5EF4-FFF2-40B4-BE49-F238E27FC236}">
                <a16:creationId xmlns:a16="http://schemas.microsoft.com/office/drawing/2014/main" id="{8F559E91-BBE9-0282-8E69-26617B2730DD}"/>
              </a:ext>
            </a:extLst>
          </p:cNvPr>
          <p:cNvCxnSpPr>
            <a:cxnSpLocks/>
          </p:cNvCxnSpPr>
          <p:nvPr/>
        </p:nvCxnSpPr>
        <p:spPr>
          <a:xfrm flipV="1">
            <a:off x="8196820" y="3160029"/>
            <a:ext cx="0" cy="1707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0" name="TextBox 4159">
            <a:extLst>
              <a:ext uri="{FF2B5EF4-FFF2-40B4-BE49-F238E27FC236}">
                <a16:creationId xmlns:a16="http://schemas.microsoft.com/office/drawing/2014/main" id="{559434D8-8DAD-A8FB-00B5-211A2ACEB43A}"/>
              </a:ext>
            </a:extLst>
          </p:cNvPr>
          <p:cNvSpPr txBox="1"/>
          <p:nvPr/>
        </p:nvSpPr>
        <p:spPr>
          <a:xfrm>
            <a:off x="7609156" y="4898317"/>
            <a:ext cx="1124937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특수 공격</a:t>
            </a:r>
          </a:p>
        </p:txBody>
      </p:sp>
      <p:sp>
        <p:nvSpPr>
          <p:cNvPr id="4162" name="TextBox 4161">
            <a:extLst>
              <a:ext uri="{FF2B5EF4-FFF2-40B4-BE49-F238E27FC236}">
                <a16:creationId xmlns:a16="http://schemas.microsoft.com/office/drawing/2014/main" id="{08C4DA66-C458-CEA5-CE95-4BE245524B2D}"/>
              </a:ext>
            </a:extLst>
          </p:cNvPr>
          <p:cNvSpPr txBox="1"/>
          <p:nvPr/>
        </p:nvSpPr>
        <p:spPr>
          <a:xfrm>
            <a:off x="6152508" y="378896"/>
            <a:ext cx="2913296" cy="9541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그래픽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화면 </a:t>
            </a:r>
            <a:r>
              <a:rPr lang="en-US" altLang="ko-KR" sz="1400" dirty="0"/>
              <a:t>/ </a:t>
            </a:r>
            <a:r>
              <a:rPr lang="ko-KR" altLang="en-US" sz="1400" dirty="0"/>
              <a:t>창 모드</a:t>
            </a:r>
            <a:endParaRPr lang="en-US" altLang="ko-KR" sz="1400" dirty="0"/>
          </a:p>
          <a:p>
            <a:r>
              <a:rPr lang="ko-KR" altLang="en-US" sz="1400" dirty="0"/>
              <a:t>사운드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음량 조절</a:t>
            </a:r>
          </a:p>
        </p:txBody>
      </p: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44080" y="3482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390319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방식</a:t>
            </a:r>
          </a:p>
        </p:txBody>
      </p:sp>
    </p:spTree>
    <p:extLst>
      <p:ext uri="{BB962C8B-B14F-4D97-AF65-F5344CB8AC3E}">
        <p14:creationId xmlns:p14="http://schemas.microsoft.com/office/powerpoint/2010/main" val="234781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04270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63172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게임과의 비교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0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31542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90444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414FA-CD18-6AF7-D952-FEC1D18579B8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78363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AB063-24F1-C1C4-9487-C9169B037399}"/>
              </a:ext>
            </a:extLst>
          </p:cNvPr>
          <p:cNvSpPr/>
          <p:nvPr/>
        </p:nvSpPr>
        <p:spPr>
          <a:xfrm rot="20490163">
            <a:off x="918453" y="3547420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F9845-A601-98CE-2862-EB8420853333}"/>
              </a:ext>
            </a:extLst>
          </p:cNvPr>
          <p:cNvSpPr/>
          <p:nvPr/>
        </p:nvSpPr>
        <p:spPr>
          <a:xfrm rot="20490163">
            <a:off x="882942" y="475687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7D91F-F350-0A72-7323-39DCC8A6FA89}"/>
              </a:ext>
            </a:extLst>
          </p:cNvPr>
          <p:cNvSpPr/>
          <p:nvPr/>
        </p:nvSpPr>
        <p:spPr>
          <a:xfrm rot="20490163">
            <a:off x="918455" y="186603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14675-CD26-5EBA-9900-FD7626700D31}"/>
              </a:ext>
            </a:extLst>
          </p:cNvPr>
          <p:cNvSpPr txBox="1"/>
          <p:nvPr/>
        </p:nvSpPr>
        <p:spPr>
          <a:xfrm>
            <a:off x="971600" y="1816206"/>
            <a:ext cx="80618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 </a:t>
            </a:r>
            <a:r>
              <a:rPr lang="ko-KR" altLang="en-US" dirty="0"/>
              <a:t>감각을 빼앗는 것이 </a:t>
            </a:r>
            <a:r>
              <a:rPr lang="ko-KR" altLang="en-US" b="1" dirty="0"/>
              <a:t>게임 캐릭터의 능력치</a:t>
            </a:r>
            <a:r>
              <a:rPr lang="ko-KR" altLang="en-US" dirty="0"/>
              <a:t>에 영향을 주는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b="1" dirty="0"/>
              <a:t>사용자</a:t>
            </a:r>
            <a:r>
              <a:rPr lang="ko-KR" altLang="en-US" dirty="0"/>
              <a:t>가 보고 듣고 느끼는 요소에 영향을 주어 </a:t>
            </a:r>
            <a:r>
              <a:rPr lang="ko-KR" altLang="en-US" b="1" dirty="0"/>
              <a:t>몰입감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  </a:t>
            </a:r>
            <a:r>
              <a:rPr lang="ko-KR" altLang="en-US" dirty="0"/>
              <a:t>스테이지 마다 </a:t>
            </a:r>
            <a:r>
              <a:rPr lang="en-US" altLang="ko-KR" b="1" dirty="0"/>
              <a:t>Cut-Scene</a:t>
            </a:r>
            <a:r>
              <a:rPr lang="ko-KR" altLang="en-US" dirty="0"/>
              <a:t>을 삽입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  </a:t>
            </a:r>
            <a:r>
              <a:rPr lang="en-US" altLang="ko-KR" b="1" dirty="0" err="1"/>
              <a:t>Vivox</a:t>
            </a:r>
            <a:r>
              <a:rPr lang="en-US" altLang="ko-KR" b="1" dirty="0"/>
              <a:t> </a:t>
            </a:r>
            <a:r>
              <a:rPr lang="ko-KR" altLang="en-US" dirty="0"/>
              <a:t>를 이용한 거리에 따른 </a:t>
            </a:r>
            <a:r>
              <a:rPr lang="en-US" altLang="ko-KR" b="1" dirty="0"/>
              <a:t>3D </a:t>
            </a:r>
            <a:r>
              <a:rPr lang="ko-KR" altLang="en-US" b="1" dirty="0"/>
              <a:t>음성 채팅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06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000E13-DDC9-3C39-CBCB-7C8532148B73}"/>
              </a:ext>
            </a:extLst>
          </p:cNvPr>
          <p:cNvSpPr/>
          <p:nvPr/>
        </p:nvSpPr>
        <p:spPr>
          <a:xfrm rot="20490163">
            <a:off x="399544" y="1558957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AD94-1BC2-4747-0EDB-51BD2D1CCEBC}"/>
              </a:ext>
            </a:extLst>
          </p:cNvPr>
          <p:cNvSpPr/>
          <p:nvPr/>
        </p:nvSpPr>
        <p:spPr>
          <a:xfrm rot="20490163">
            <a:off x="413689" y="2298100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562B-60EF-9EFC-7190-CA2FD471857C}"/>
              </a:ext>
            </a:extLst>
          </p:cNvPr>
          <p:cNvSpPr/>
          <p:nvPr/>
        </p:nvSpPr>
        <p:spPr>
          <a:xfrm rot="20490163">
            <a:off x="413688" y="3012205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AA921-47F9-9FFE-C08F-2E3ECBE51E0B}"/>
              </a:ext>
            </a:extLst>
          </p:cNvPr>
          <p:cNvSpPr/>
          <p:nvPr/>
        </p:nvSpPr>
        <p:spPr>
          <a:xfrm rot="20490163">
            <a:off x="386169" y="4038983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8E4A5-77F0-A9BD-A7BD-CA1E4EC12930}"/>
              </a:ext>
            </a:extLst>
          </p:cNvPr>
          <p:cNvSpPr/>
          <p:nvPr/>
        </p:nvSpPr>
        <p:spPr>
          <a:xfrm rot="20490163">
            <a:off x="413689" y="47530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6FBEB-BB67-7481-5BBD-01CDD8F1F3FF}"/>
              </a:ext>
            </a:extLst>
          </p:cNvPr>
          <p:cNvSpPr/>
          <p:nvPr/>
        </p:nvSpPr>
        <p:spPr>
          <a:xfrm rot="20490163">
            <a:off x="413689" y="546162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757E9-A12D-8008-AFFF-9FA122AB0A1D}"/>
              </a:ext>
            </a:extLst>
          </p:cNvPr>
          <p:cNvSpPr/>
          <p:nvPr/>
        </p:nvSpPr>
        <p:spPr>
          <a:xfrm rot="20490163">
            <a:off x="438717" y="6236866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AD1A1-2882-E6A0-B6D9-1D8CEA367436}"/>
              </a:ext>
            </a:extLst>
          </p:cNvPr>
          <p:cNvSpPr/>
          <p:nvPr/>
        </p:nvSpPr>
        <p:spPr>
          <a:xfrm rot="20490163">
            <a:off x="399544" y="8295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F202-BC6D-8CE4-0407-56A9180CBA9F}"/>
              </a:ext>
            </a:extLst>
          </p:cNvPr>
          <p:cNvSpPr txBox="1"/>
          <p:nvPr/>
        </p:nvSpPr>
        <p:spPr>
          <a:xfrm>
            <a:off x="447999" y="799738"/>
            <a:ext cx="8061880" cy="605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  </a:t>
            </a:r>
            <a:r>
              <a:rPr lang="ko-KR" altLang="en-US" sz="1200" u="sng" dirty="0" err="1"/>
              <a:t>스키닝</a:t>
            </a:r>
            <a:r>
              <a:rPr lang="ko-KR" altLang="en-US" sz="1200" u="sng" dirty="0"/>
              <a:t> 애니메이션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Blender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Unity 3D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를 이용하여 </a:t>
            </a:r>
            <a:r>
              <a:rPr lang="ko-KR" altLang="ko-KR" sz="1200" b="1" dirty="0" err="1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스키닝</a:t>
            </a:r>
            <a:r>
              <a:rPr lang="ko-KR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 애니메이션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을 받아와 캐릭터와 몬스터의 애니메이션 구현</a:t>
            </a:r>
            <a:endParaRPr lang="en-US" altLang="ko-KR" sz="1200" dirty="0">
              <a:solidFill>
                <a:srgbClr val="000000"/>
              </a:solidFill>
              <a:effectLst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 </a:t>
            </a:r>
            <a:r>
              <a:rPr lang="ko-KR" altLang="en-US" sz="1200" u="sng" dirty="0" err="1"/>
              <a:t>블러링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를 이용해 </a:t>
            </a:r>
            <a:r>
              <a:rPr lang="ko-KR" altLang="en-US" sz="1200" b="1" dirty="0"/>
              <a:t>안개 효과</a:t>
            </a:r>
            <a:r>
              <a:rPr lang="ko-KR" altLang="en-US" sz="1200" dirty="0"/>
              <a:t>를 주어 좁아지는 시야를 표현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 </a:t>
            </a:r>
            <a:r>
              <a:rPr lang="ko-KR" altLang="en-US" sz="1200" u="sng" dirty="0"/>
              <a:t>멀티 플레이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IOCP </a:t>
            </a:r>
            <a:r>
              <a:rPr lang="ko-KR" altLang="en-US" sz="1200" b="1" dirty="0"/>
              <a:t>서버</a:t>
            </a:r>
            <a:r>
              <a:rPr lang="ko-KR" altLang="en-US" sz="1200" dirty="0"/>
              <a:t>를 이용해 멀티 플레이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  </a:t>
            </a:r>
            <a:r>
              <a:rPr lang="ko-KR" altLang="en-US" sz="1200" u="sng" dirty="0"/>
              <a:t>컴포넌트 구조 디자인 패턴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컴포넌트 기반</a:t>
            </a:r>
            <a:r>
              <a:rPr lang="ko-KR" altLang="en-US" sz="1200" dirty="0"/>
              <a:t>의 </a:t>
            </a:r>
            <a:r>
              <a:rPr lang="ko-KR" altLang="en-US" sz="1200" b="1" dirty="0"/>
              <a:t>프레임워크</a:t>
            </a:r>
            <a:r>
              <a:rPr lang="ko-KR" altLang="en-US" sz="1200" dirty="0"/>
              <a:t>를 개발하여 코드의 </a:t>
            </a:r>
            <a:r>
              <a:rPr lang="ko-KR" altLang="en-US" sz="1200" b="1" dirty="0"/>
              <a:t>가독성</a:t>
            </a:r>
            <a:r>
              <a:rPr lang="ko-KR" altLang="en-US" sz="1200" dirty="0"/>
              <a:t>이 좋아지고 </a:t>
            </a:r>
            <a:r>
              <a:rPr lang="ko-KR" altLang="en-US" sz="1200" b="1" dirty="0"/>
              <a:t>버그</a:t>
            </a:r>
            <a:r>
              <a:rPr lang="ko-KR" altLang="en-US" sz="1200" dirty="0"/>
              <a:t>를 처리하기 쉬우며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재활용</a:t>
            </a:r>
            <a:r>
              <a:rPr lang="ko-KR" altLang="en-US" sz="1200" dirty="0"/>
              <a:t>이 간편해서 </a:t>
            </a:r>
            <a:r>
              <a:rPr lang="ko-KR" altLang="en-US" sz="1200" b="1" dirty="0"/>
              <a:t>게임 개발 속도</a:t>
            </a:r>
            <a:r>
              <a:rPr lang="ko-KR" altLang="en-US" sz="1200" dirty="0"/>
              <a:t>에 영향을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  </a:t>
            </a:r>
            <a:r>
              <a:rPr lang="ko-KR" altLang="en-US" sz="1200" u="sng" dirty="0"/>
              <a:t>이펙트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로 </a:t>
            </a:r>
            <a:r>
              <a:rPr lang="ko-KR" altLang="en-US" sz="1200" b="1" dirty="0"/>
              <a:t>빌보드 </a:t>
            </a:r>
            <a:r>
              <a:rPr lang="ko-KR" altLang="en-US" sz="1200" dirty="0" err="1"/>
              <a:t>텍스쳐를</a:t>
            </a:r>
            <a:r>
              <a:rPr lang="ko-KR" altLang="en-US" sz="1200" dirty="0"/>
              <a:t> 이용한 이펙트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  </a:t>
            </a:r>
            <a:r>
              <a:rPr lang="ko-KR" altLang="en-US" sz="1200" u="sng" dirty="0" err="1"/>
              <a:t>컷신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카메라</a:t>
            </a:r>
            <a:r>
              <a:rPr lang="ko-KR" altLang="en-US" sz="1200" dirty="0"/>
              <a:t>의 움직임과 객체의 애니메이션으로 게임 속 </a:t>
            </a:r>
            <a:r>
              <a:rPr lang="ko-KR" altLang="en-US" sz="1200" b="1" dirty="0"/>
              <a:t>영상 효과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  </a:t>
            </a:r>
            <a:r>
              <a:rPr lang="ko-KR" altLang="en-US" sz="1200" u="sng" dirty="0"/>
              <a:t>음성 채팅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Vivox</a:t>
            </a:r>
            <a:r>
              <a:rPr lang="ko-KR" altLang="en-US" sz="1200" dirty="0"/>
              <a:t>를 활용한 음성 채팅으로 플레이어 간의 의사소통이 </a:t>
            </a:r>
            <a:r>
              <a:rPr lang="ko-KR" altLang="en-US" sz="1200" dirty="0" err="1"/>
              <a:t>원활해진다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8  </a:t>
            </a:r>
            <a:r>
              <a:rPr lang="ko-KR" altLang="en-US" sz="1200" u="sng" dirty="0" err="1"/>
              <a:t>카툰</a:t>
            </a:r>
            <a:r>
              <a:rPr lang="ko-KR" altLang="en-US" sz="1200" u="sng" dirty="0"/>
              <a:t> </a:t>
            </a:r>
            <a:r>
              <a:rPr lang="ko-KR" altLang="en-US" sz="1200" u="sng" dirty="0" err="1"/>
              <a:t>쉐이딩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</a:t>
            </a:r>
            <a:r>
              <a:rPr lang="ko-KR" altLang="en-US" sz="1200" b="1" dirty="0" err="1"/>
              <a:t>카툰</a:t>
            </a:r>
            <a:r>
              <a:rPr lang="ko-KR" altLang="en-US" sz="1200" b="1" dirty="0"/>
              <a:t> 렌더링</a:t>
            </a:r>
            <a:r>
              <a:rPr lang="ko-KR" altLang="en-US" sz="1200" dirty="0"/>
              <a:t>을 활용해 거부감 없고 포근한 느낌의 </a:t>
            </a:r>
            <a:r>
              <a:rPr lang="en-US" altLang="ko-KR" sz="1200" dirty="0"/>
              <a:t>3D</a:t>
            </a:r>
            <a:r>
              <a:rPr lang="ko-KR" altLang="en-US" sz="1200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400805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A9BB2-54F0-A71F-5A4E-E85793B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1" y="1756648"/>
            <a:ext cx="4046793" cy="228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6400-A884-2B06-3106-F3107DD7C1FF}"/>
              </a:ext>
            </a:extLst>
          </p:cNvPr>
          <p:cNvSpPr txBox="1"/>
          <p:nvPr/>
        </p:nvSpPr>
        <p:spPr>
          <a:xfrm>
            <a:off x="503041" y="4001131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https://bzooryu.tistory.com/77</a:t>
            </a:r>
            <a:endParaRPr lang="ko-KR" altLang="en-US" sz="800" dirty="0"/>
          </a:p>
        </p:txBody>
      </p:sp>
      <p:pic>
        <p:nvPicPr>
          <p:cNvPr id="10242" name="Picture 2" descr="Gunfire Reborn - Proving the '30 Seconds of Fun' Mantra">
            <a:extLst>
              <a:ext uri="{FF2B5EF4-FFF2-40B4-BE49-F238E27FC236}">
                <a16:creationId xmlns:a16="http://schemas.microsoft.com/office/drawing/2014/main" id="{E15E812A-79A7-7A19-A56C-8492C36A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4247353"/>
            <a:ext cx="4046793" cy="22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0A1512-0BE4-9FBB-FF7E-94EC0C056D4D}"/>
              </a:ext>
            </a:extLst>
          </p:cNvPr>
          <p:cNvSpPr txBox="1"/>
          <p:nvPr/>
        </p:nvSpPr>
        <p:spPr>
          <a:xfrm>
            <a:off x="503041" y="6514249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https://www.superjumpmagazine.com/gunfire-reborn-30-seconds-of-fun/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B287-4D86-8B27-81B0-B1209604BE06}"/>
              </a:ext>
            </a:extLst>
          </p:cNvPr>
          <p:cNvSpPr txBox="1"/>
          <p:nvPr/>
        </p:nvSpPr>
        <p:spPr>
          <a:xfrm>
            <a:off x="1338304" y="93306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건파이어</a:t>
            </a:r>
            <a:r>
              <a:rPr lang="ko-KR" altLang="en-US" dirty="0"/>
              <a:t> 리본</a:t>
            </a:r>
            <a:endParaRPr lang="en-US" altLang="ko-KR" dirty="0"/>
          </a:p>
          <a:p>
            <a:pPr algn="ctr"/>
            <a:r>
              <a:rPr lang="en-US" altLang="ko-KR" dirty="0"/>
              <a:t>( Gunfire Reborn 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A815-B982-D946-3384-F419145D23B2}"/>
              </a:ext>
            </a:extLst>
          </p:cNvPr>
          <p:cNvSpPr txBox="1"/>
          <p:nvPr/>
        </p:nvSpPr>
        <p:spPr>
          <a:xfrm>
            <a:off x="6162838" y="12100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유사점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60797C-CB6A-E90C-5CF2-B2030C1B3166}"/>
              </a:ext>
            </a:extLst>
          </p:cNvPr>
          <p:cNvSpPr/>
          <p:nvPr/>
        </p:nvSpPr>
        <p:spPr>
          <a:xfrm>
            <a:off x="4801350" y="1663063"/>
            <a:ext cx="4091129" cy="2376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690DC-B741-65A2-7139-4DFDCCC79FE8}"/>
              </a:ext>
            </a:extLst>
          </p:cNvPr>
          <p:cNvSpPr txBox="1"/>
          <p:nvPr/>
        </p:nvSpPr>
        <p:spPr>
          <a:xfrm>
            <a:off x="6162838" y="40563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차이점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85935C-F360-9724-9143-FF88A42CA5C8}"/>
              </a:ext>
            </a:extLst>
          </p:cNvPr>
          <p:cNvSpPr/>
          <p:nvPr/>
        </p:nvSpPr>
        <p:spPr>
          <a:xfrm>
            <a:off x="4801350" y="4442629"/>
            <a:ext cx="4091129" cy="2124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47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2760989" y="2081083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62059" y="2339985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중점 연구 분야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6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AEF35-F020-A34B-7F86-186C9B3A3EB9}"/>
              </a:ext>
            </a:extLst>
          </p:cNvPr>
          <p:cNvSpPr txBox="1"/>
          <p:nvPr/>
        </p:nvSpPr>
        <p:spPr>
          <a:xfrm>
            <a:off x="827583" y="138628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0EAD-EAEA-97D2-682D-F46F83F44849}"/>
              </a:ext>
            </a:extLst>
          </p:cNvPr>
          <p:cNvSpPr txBox="1"/>
          <p:nvPr/>
        </p:nvSpPr>
        <p:spPr>
          <a:xfrm>
            <a:off x="835481" y="264050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A451C-AA5E-078C-161A-122EE43099F6}"/>
              </a:ext>
            </a:extLst>
          </p:cNvPr>
          <p:cNvSpPr txBox="1"/>
          <p:nvPr/>
        </p:nvSpPr>
        <p:spPr>
          <a:xfrm>
            <a:off x="827583" y="389472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5AF-0575-54FC-4544-66715A1C578C}"/>
              </a:ext>
            </a:extLst>
          </p:cNvPr>
          <p:cNvSpPr txBox="1"/>
          <p:nvPr/>
        </p:nvSpPr>
        <p:spPr>
          <a:xfrm>
            <a:off x="2699792" y="1494004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Level-Design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BAB15-F88D-E1A0-595C-56D5843B30A8}"/>
              </a:ext>
            </a:extLst>
          </p:cNvPr>
          <p:cNvSpPr txBox="1"/>
          <p:nvPr/>
        </p:nvSpPr>
        <p:spPr>
          <a:xfrm>
            <a:off x="2726425" y="2754332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Shader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r>
              <a:rPr lang="en-US" altLang="ko-KR" dirty="0"/>
              <a:t>2D </a:t>
            </a:r>
            <a:r>
              <a:rPr lang="ko-KR" altLang="en-US" dirty="0"/>
              <a:t>리소스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AB36-2113-AA46-E828-1E75ED7055AE}"/>
              </a:ext>
            </a:extLst>
          </p:cNvPr>
          <p:cNvSpPr txBox="1"/>
          <p:nvPr/>
        </p:nvSpPr>
        <p:spPr>
          <a:xfrm>
            <a:off x="2699792" y="3863951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기반 서버 구축</a:t>
            </a:r>
            <a:endParaRPr lang="en-US" altLang="ko-KR" dirty="0"/>
          </a:p>
          <a:p>
            <a:r>
              <a:rPr lang="en-US" altLang="ko-KR" dirty="0"/>
              <a:t>VIVOX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r>
              <a:rPr lang="ko-KR" altLang="en-US" dirty="0"/>
              <a:t>네트워크 프레임워크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4C3B6-54CB-349A-071C-0963160355F6}"/>
              </a:ext>
            </a:extLst>
          </p:cNvPr>
          <p:cNvSpPr txBox="1"/>
          <p:nvPr/>
        </p:nvSpPr>
        <p:spPr>
          <a:xfrm>
            <a:off x="827583" y="5525014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	</a:t>
            </a:r>
            <a:r>
              <a:rPr lang="ko-KR" altLang="en-US" dirty="0"/>
              <a:t>클라이언트 </a:t>
            </a:r>
            <a:r>
              <a:rPr lang="en-US" altLang="ko-KR" dirty="0"/>
              <a:t>Component </a:t>
            </a:r>
            <a:r>
              <a:rPr lang="ko-KR" altLang="en-US" dirty="0"/>
              <a:t>구조 프레임워크 제작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7559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520C2-52B3-DC03-1B19-F4706AF7B232}"/>
              </a:ext>
            </a:extLst>
          </p:cNvPr>
          <p:cNvSpPr txBox="1"/>
          <p:nvPr/>
        </p:nvSpPr>
        <p:spPr>
          <a:xfrm>
            <a:off x="704704" y="2132856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261FB-115E-4D55-36CC-ED62921A80ED}"/>
              </a:ext>
            </a:extLst>
          </p:cNvPr>
          <p:cNvSpPr txBox="1"/>
          <p:nvPr/>
        </p:nvSpPr>
        <p:spPr>
          <a:xfrm>
            <a:off x="712602" y="3387079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4ACE8-9BA6-024C-0B77-5594C199EDE5}"/>
              </a:ext>
            </a:extLst>
          </p:cNvPr>
          <p:cNvSpPr txBox="1"/>
          <p:nvPr/>
        </p:nvSpPr>
        <p:spPr>
          <a:xfrm>
            <a:off x="704704" y="4641302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C2E3B-C379-AA39-FB90-A3077E3BAAB2}"/>
              </a:ext>
            </a:extLst>
          </p:cNvPr>
          <p:cNvSpPr txBox="1"/>
          <p:nvPr/>
        </p:nvSpPr>
        <p:spPr>
          <a:xfrm>
            <a:off x="830845" y="1077651"/>
            <a:ext cx="70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D29BA1-D977-4BF7-5E54-F5A8766CA2DB}"/>
              </a:ext>
            </a:extLst>
          </p:cNvPr>
          <p:cNvSpPr/>
          <p:nvPr/>
        </p:nvSpPr>
        <p:spPr>
          <a:xfrm>
            <a:off x="3461848" y="1776132"/>
            <a:ext cx="5322516" cy="427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</a:t>
            </a:r>
            <a:r>
              <a:rPr lang="en-US" altLang="ko-KR" dirty="0"/>
              <a:t>– Component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학습</a:t>
            </a:r>
            <a:endParaRPr lang="en-US" altLang="ko-KR" dirty="0"/>
          </a:p>
          <a:p>
            <a:pPr algn="ctr"/>
            <a:r>
              <a:rPr lang="en-US" altLang="ko-KR" dirty="0"/>
              <a:t>3D </a:t>
            </a:r>
            <a:r>
              <a:rPr lang="ko-KR" altLang="en-US" dirty="0" err="1"/>
              <a:t>겜플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</a:p>
          <a:p>
            <a:pPr algn="ctr"/>
            <a:r>
              <a:rPr lang="ko-KR" altLang="en-US" dirty="0"/>
              <a:t>게임 수학</a:t>
            </a:r>
            <a:endParaRPr lang="en-US" altLang="ko-KR" dirty="0"/>
          </a:p>
          <a:p>
            <a:pPr algn="ctr"/>
            <a:r>
              <a:rPr lang="en-US" altLang="ko-KR" dirty="0"/>
              <a:t>C/C++/STL</a:t>
            </a:r>
          </a:p>
          <a:p>
            <a:pPr algn="ctr"/>
            <a:r>
              <a:rPr lang="ko-KR" altLang="en-US" dirty="0" err="1"/>
              <a:t>넷기초</a:t>
            </a:r>
            <a:r>
              <a:rPr lang="en-US" altLang="ko-KR" dirty="0"/>
              <a:t>/</a:t>
            </a:r>
            <a:r>
              <a:rPr lang="ko-KR" altLang="en-US" dirty="0" err="1"/>
              <a:t>넷게플</a:t>
            </a:r>
            <a:endParaRPr lang="en-US" altLang="ko-KR" dirty="0"/>
          </a:p>
          <a:p>
            <a:pPr algn="ctr"/>
            <a:r>
              <a:rPr lang="ko-KR" altLang="en-US" dirty="0"/>
              <a:t>자료구조</a:t>
            </a:r>
            <a:endParaRPr lang="en-US" altLang="ko-KR" dirty="0"/>
          </a:p>
          <a:p>
            <a:pPr algn="ctr"/>
            <a:r>
              <a:rPr lang="ko-KR" altLang="en-US" dirty="0"/>
              <a:t>인공지능</a:t>
            </a:r>
            <a:endParaRPr lang="en-US" altLang="ko-KR" dirty="0"/>
          </a:p>
          <a:p>
            <a:pPr algn="ctr"/>
            <a:r>
              <a:rPr lang="ko-KR" altLang="en-US" dirty="0"/>
              <a:t>알고리즘 수강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38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3B3E3-39DA-EE65-81A6-C2C961C50B79}"/>
              </a:ext>
            </a:extLst>
          </p:cNvPr>
          <p:cNvSpPr txBox="1"/>
          <p:nvPr/>
        </p:nvSpPr>
        <p:spPr>
          <a:xfrm>
            <a:off x="827583" y="138628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EB9E1-4D64-3402-3774-28159096D95D}"/>
              </a:ext>
            </a:extLst>
          </p:cNvPr>
          <p:cNvSpPr txBox="1"/>
          <p:nvPr/>
        </p:nvSpPr>
        <p:spPr>
          <a:xfrm>
            <a:off x="835481" y="264050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6A4EA-1CCA-D433-9865-3A85BA0E0873}"/>
              </a:ext>
            </a:extLst>
          </p:cNvPr>
          <p:cNvSpPr txBox="1"/>
          <p:nvPr/>
        </p:nvSpPr>
        <p:spPr>
          <a:xfrm>
            <a:off x="827583" y="389472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1E9B3-8852-2E12-9704-5778992578B3}"/>
              </a:ext>
            </a:extLst>
          </p:cNvPr>
          <p:cNvSpPr txBox="1"/>
          <p:nvPr/>
        </p:nvSpPr>
        <p:spPr>
          <a:xfrm>
            <a:off x="2699792" y="1494004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Level-Design </a:t>
            </a:r>
            <a:r>
              <a:rPr lang="ko-KR" altLang="en-US" dirty="0"/>
              <a:t>연구</a:t>
            </a:r>
            <a:endParaRPr lang="en-US" altLang="ko-KR" dirty="0"/>
          </a:p>
          <a:p>
            <a:r>
              <a:rPr lang="en-US" altLang="ko-KR" dirty="0"/>
              <a:t>DirectX12 </a:t>
            </a:r>
            <a:r>
              <a:rPr lang="ko-KR" altLang="en-US" dirty="0"/>
              <a:t>연구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62680-A386-EF19-BBE7-B5AAE6224BB6}"/>
              </a:ext>
            </a:extLst>
          </p:cNvPr>
          <p:cNvSpPr txBox="1"/>
          <p:nvPr/>
        </p:nvSpPr>
        <p:spPr>
          <a:xfrm>
            <a:off x="2726425" y="2754332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카툰</a:t>
            </a:r>
            <a:r>
              <a:rPr lang="ko-KR" altLang="en-US" dirty="0"/>
              <a:t> 렌더링 및 여러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 연구</a:t>
            </a:r>
            <a:endParaRPr lang="en-US" altLang="ko-KR" dirty="0"/>
          </a:p>
          <a:p>
            <a:r>
              <a:rPr lang="en-US" altLang="ko-KR" dirty="0"/>
              <a:t>DirectX12 </a:t>
            </a:r>
            <a:r>
              <a:rPr lang="ko-KR" altLang="en-US" dirty="0"/>
              <a:t>연구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92ACE-27CF-17F1-2920-701BD496B234}"/>
              </a:ext>
            </a:extLst>
          </p:cNvPr>
          <p:cNvSpPr txBox="1"/>
          <p:nvPr/>
        </p:nvSpPr>
        <p:spPr>
          <a:xfrm>
            <a:off x="2699792" y="3863951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멀티 스레드 연구</a:t>
            </a:r>
            <a:endParaRPr lang="en-US" altLang="ko-KR" dirty="0"/>
          </a:p>
          <a:p>
            <a:r>
              <a:rPr lang="en-US" altLang="ko-KR" dirty="0"/>
              <a:t>VIVOX </a:t>
            </a:r>
            <a:r>
              <a:rPr lang="ko-KR" altLang="en-US" dirty="0"/>
              <a:t>환경 연구</a:t>
            </a:r>
            <a:endParaRPr lang="en-US" altLang="ko-KR" dirty="0"/>
          </a:p>
          <a:p>
            <a:r>
              <a:rPr lang="ko-KR" altLang="en-US" dirty="0"/>
              <a:t>네트워크 문제에 대처 가능한 설계 연구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0C99B-6A39-4BBF-9D7C-704D0A02D3C9}"/>
              </a:ext>
            </a:extLst>
          </p:cNvPr>
          <p:cNvSpPr txBox="1"/>
          <p:nvPr/>
        </p:nvSpPr>
        <p:spPr>
          <a:xfrm>
            <a:off x="835481" y="5347943"/>
            <a:ext cx="708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	</a:t>
            </a:r>
            <a:r>
              <a:rPr lang="ko-KR" altLang="en-US" dirty="0"/>
              <a:t>매끄러운 공동 작업을 위한 공학적 설계방법 사고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효율적인 멀티 </a:t>
            </a:r>
            <a:r>
              <a:rPr lang="ko-KR" altLang="en-US" dirty="0" err="1"/>
              <a:t>스레딩</a:t>
            </a:r>
            <a:r>
              <a:rPr lang="ko-KR" altLang="en-US" dirty="0"/>
              <a:t> 연구</a:t>
            </a:r>
            <a:endParaRPr lang="en-US" altLang="ko-KR" dirty="0"/>
          </a:p>
          <a:p>
            <a:r>
              <a:rPr lang="en-US" altLang="ko-KR" dirty="0"/>
              <a:t>	DirectX12</a:t>
            </a:r>
            <a:r>
              <a:rPr lang="ko-KR" altLang="en-US" dirty="0"/>
              <a:t>를 결합한 </a:t>
            </a:r>
            <a:r>
              <a:rPr lang="en-US" altLang="ko-KR" dirty="0"/>
              <a:t>Component </a:t>
            </a:r>
            <a:r>
              <a:rPr lang="ko-KR" altLang="en-US" dirty="0"/>
              <a:t>구조 프레임워크 연구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80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98417" y="2368811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95998" y="3096143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3014882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800BA-0DDB-22C2-D79C-085B60B259B8}"/>
              </a:ext>
            </a:extLst>
          </p:cNvPr>
          <p:cNvSpPr/>
          <p:nvPr/>
        </p:nvSpPr>
        <p:spPr>
          <a:xfrm rot="20490163">
            <a:off x="1703343" y="595354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05E14-1E73-8134-150C-07631A8E11C5}"/>
              </a:ext>
            </a:extLst>
          </p:cNvPr>
          <p:cNvSpPr/>
          <p:nvPr/>
        </p:nvSpPr>
        <p:spPr>
          <a:xfrm rot="20490163">
            <a:off x="1707952" y="40467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80FFC-4166-C7EF-8506-8153A9B395A6}"/>
              </a:ext>
            </a:extLst>
          </p:cNvPr>
          <p:cNvSpPr/>
          <p:nvPr/>
        </p:nvSpPr>
        <p:spPr>
          <a:xfrm rot="20490163">
            <a:off x="1703342" y="49989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D5D88-3A4E-AB86-89EB-A887C56CE333}"/>
              </a:ext>
            </a:extLst>
          </p:cNvPr>
          <p:cNvSpPr/>
          <p:nvPr/>
        </p:nvSpPr>
        <p:spPr>
          <a:xfrm rot="20490163">
            <a:off x="1703343" y="3094295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83F7E-076A-4B9A-3714-A01C45724DC7}"/>
              </a:ext>
            </a:extLst>
          </p:cNvPr>
          <p:cNvSpPr/>
          <p:nvPr/>
        </p:nvSpPr>
        <p:spPr>
          <a:xfrm rot="20490163">
            <a:off x="1703342" y="214198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D2513-2525-1501-DB31-21015ED95D99}"/>
              </a:ext>
            </a:extLst>
          </p:cNvPr>
          <p:cNvSpPr/>
          <p:nvPr/>
        </p:nvSpPr>
        <p:spPr>
          <a:xfrm rot="20490163">
            <a:off x="1703342" y="1189673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62A0-FEE2-7285-419F-84C165D09D53}"/>
              </a:ext>
            </a:extLst>
          </p:cNvPr>
          <p:cNvSpPr txBox="1"/>
          <p:nvPr/>
        </p:nvSpPr>
        <p:spPr>
          <a:xfrm>
            <a:off x="1763688" y="1025180"/>
            <a:ext cx="8061880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dirty="0"/>
              <a:t>    </a:t>
            </a:r>
            <a:r>
              <a:rPr lang="ko-KR" altLang="en-US" b="1" dirty="0"/>
              <a:t>게임 제작</a:t>
            </a:r>
            <a:r>
              <a:rPr lang="ko-KR" altLang="en-US" dirty="0"/>
              <a:t>에 대한 전반적인 흐름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dirty="0"/>
              <a:t>    </a:t>
            </a:r>
            <a:r>
              <a:rPr lang="ko-KR" altLang="en-US" dirty="0"/>
              <a:t>다른 사람이 봐도 </a:t>
            </a:r>
            <a:r>
              <a:rPr lang="ko-KR" altLang="en-US" b="1" dirty="0"/>
              <a:t>이해하기 쉬운 코드 </a:t>
            </a:r>
            <a:r>
              <a:rPr lang="ko-KR" altLang="en-US" dirty="0"/>
              <a:t>작성 요령 습득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en-US" altLang="ko-KR" dirty="0"/>
              <a:t>    </a:t>
            </a:r>
            <a:r>
              <a:rPr lang="en-US" altLang="ko-KR" b="1" dirty="0"/>
              <a:t>DirectX 12 </a:t>
            </a:r>
            <a:r>
              <a:rPr lang="ko-KR" altLang="en-US" dirty="0"/>
              <a:t>환경의 이해</a:t>
            </a:r>
            <a:r>
              <a:rPr lang="en-US" altLang="ko-KR" dirty="0"/>
              <a:t> </a:t>
            </a:r>
            <a:r>
              <a:rPr lang="ko-KR" altLang="en-US" dirty="0"/>
              <a:t>및 화려한 게임 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en-US" altLang="ko-KR" dirty="0"/>
              <a:t>    </a:t>
            </a:r>
            <a:r>
              <a:rPr lang="en-US" altLang="ko-KR" b="1" dirty="0"/>
              <a:t>IOCP</a:t>
            </a:r>
            <a:r>
              <a:rPr lang="en-US" altLang="ko-KR" dirty="0"/>
              <a:t> </a:t>
            </a:r>
            <a:r>
              <a:rPr lang="ko-KR" altLang="en-US" dirty="0"/>
              <a:t>서버 환경에 대한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en-US" altLang="ko-KR" dirty="0"/>
              <a:t>    </a:t>
            </a:r>
            <a:r>
              <a:rPr lang="ko-KR" altLang="en-US" dirty="0"/>
              <a:t>게임에 </a:t>
            </a:r>
            <a:r>
              <a:rPr lang="ko-KR" altLang="en-US" b="1" dirty="0"/>
              <a:t>다양한 네트워크</a:t>
            </a:r>
            <a:r>
              <a:rPr lang="ko-KR" altLang="en-US" dirty="0"/>
              <a:t>를 접목시키는 방식 경험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dirty="0"/>
              <a:t>    </a:t>
            </a:r>
            <a:r>
              <a:rPr lang="en-US" altLang="ko-KR" b="1" dirty="0"/>
              <a:t>GIT</a:t>
            </a:r>
            <a:r>
              <a:rPr lang="ko-KR" altLang="en-US" dirty="0"/>
              <a:t>을 이용한 </a:t>
            </a:r>
            <a:r>
              <a:rPr lang="ko-KR" altLang="en-US" b="1" dirty="0"/>
              <a:t>협업능력</a:t>
            </a:r>
            <a:r>
              <a:rPr lang="ko-KR" altLang="en-US" dirty="0"/>
              <a:t> 향상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7F37-A0EF-62DE-22EA-F082A53E380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</a:p>
        </p:txBody>
      </p:sp>
    </p:spTree>
    <p:extLst>
      <p:ext uri="{BB962C8B-B14F-4D97-AF65-F5344CB8AC3E}">
        <p14:creationId xmlns:p14="http://schemas.microsoft.com/office/powerpoint/2010/main" val="5645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Microsoft에서 Windows 7에 DirectX 12를 공식지원 &gt; 하드웨어 뉴스 | 퀘이사존">
            <a:extLst>
              <a:ext uri="{FF2B5EF4-FFF2-40B4-BE49-F238E27FC236}">
                <a16:creationId xmlns:a16="http://schemas.microsoft.com/office/drawing/2014/main" id="{37DE5111-B406-0A85-B84C-0500F433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r="16888"/>
          <a:stretch/>
        </p:blipFill>
        <p:spPr bwMode="auto">
          <a:xfrm>
            <a:off x="962129" y="120612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Version 17.3 Archives - TechGoing">
            <a:extLst>
              <a:ext uri="{FF2B5EF4-FFF2-40B4-BE49-F238E27FC236}">
                <a16:creationId xmlns:a16="http://schemas.microsoft.com/office/drawing/2014/main" id="{D5641F02-0169-22D8-22FA-C7622FD738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r="5915"/>
          <a:stretch/>
        </p:blipFill>
        <p:spPr bwMode="auto">
          <a:xfrm>
            <a:off x="3852000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유니티, 게임용 음성-텍스트 채팅 서비스 제공 기업 '비복스' 인수 : 보드나라 기사">
            <a:extLst>
              <a:ext uri="{FF2B5EF4-FFF2-40B4-BE49-F238E27FC236}">
                <a16:creationId xmlns:a16="http://schemas.microsoft.com/office/drawing/2014/main" id="{7ECA8089-BDF0-EFC3-5659-730BFD5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F7B957-FB22-F299-D2E3-5A52E0A13B06}"/>
              </a:ext>
            </a:extLst>
          </p:cNvPr>
          <p:cNvSpPr txBox="1"/>
          <p:nvPr/>
        </p:nvSpPr>
        <p:spPr>
          <a:xfrm>
            <a:off x="782030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 12 SDK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DA598-CE4F-0A51-DD9F-3D0AB511546E}"/>
              </a:ext>
            </a:extLst>
          </p:cNvPr>
          <p:cNvSpPr txBox="1"/>
          <p:nvPr/>
        </p:nvSpPr>
        <p:spPr>
          <a:xfrm>
            <a:off x="3707917" y="908720"/>
            <a:ext cx="24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96398-30E0-6C5D-6DCD-05EDE35649F2}"/>
              </a:ext>
            </a:extLst>
          </p:cNvPr>
          <p:cNvSpPr txBox="1"/>
          <p:nvPr/>
        </p:nvSpPr>
        <p:spPr>
          <a:xfrm>
            <a:off x="6715951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Vivox</a:t>
            </a:r>
            <a:endParaRPr lang="ko-KR" altLang="en-US" dirty="0"/>
          </a:p>
        </p:txBody>
      </p:sp>
      <p:pic>
        <p:nvPicPr>
          <p:cNvPr id="1034" name="Picture 10" descr="GitHub 비밀번호를 토큰 방식으로 바꾸는법 과 왜 바꾸어야 하는가?">
            <a:extLst>
              <a:ext uri="{FF2B5EF4-FFF2-40B4-BE49-F238E27FC236}">
                <a16:creationId xmlns:a16="http://schemas.microsoft.com/office/drawing/2014/main" id="{720C1D12-1774-27A7-2FD6-C01FD06E79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r="22392"/>
          <a:stretch/>
        </p:blipFill>
        <p:spPr bwMode="auto">
          <a:xfrm>
            <a:off x="962129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9B2E56-D792-BF5E-ABB2-9C6F60549F96}"/>
              </a:ext>
            </a:extLst>
          </p:cNvPr>
          <p:cNvSpPr txBox="1"/>
          <p:nvPr/>
        </p:nvSpPr>
        <p:spPr>
          <a:xfrm>
            <a:off x="827584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8949-66F4-3F38-4B08-F5A4D9FFEFD3}"/>
              </a:ext>
            </a:extLst>
          </p:cNvPr>
          <p:cNvSpPr txBox="1"/>
          <p:nvPr/>
        </p:nvSpPr>
        <p:spPr>
          <a:xfrm>
            <a:off x="782030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1038" name="Picture 14" descr="Póster «Logotipo de Blender 3D» de OmranHorizon | Redbubble">
            <a:extLst>
              <a:ext uri="{FF2B5EF4-FFF2-40B4-BE49-F238E27FC236}">
                <a16:creationId xmlns:a16="http://schemas.microsoft.com/office/drawing/2014/main" id="{D4861357-D7B2-BD43-4FEC-BD138FA676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8019" r="7965" b="7941"/>
          <a:stretch/>
        </p:blipFill>
        <p:spPr bwMode="auto">
          <a:xfrm>
            <a:off x="3852000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BFE316-F7E3-9AB1-8789-B3E567686908}"/>
              </a:ext>
            </a:extLst>
          </p:cNvPr>
          <p:cNvSpPr txBox="1"/>
          <p:nvPr/>
        </p:nvSpPr>
        <p:spPr>
          <a:xfrm>
            <a:off x="367190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Blender</a:t>
            </a:r>
            <a:endParaRPr lang="ko-KR" altLang="en-US" dirty="0"/>
          </a:p>
        </p:txBody>
      </p:sp>
      <p:pic>
        <p:nvPicPr>
          <p:cNvPr id="1040" name="Picture 16" descr="3ds Max 2022 Annual Single-User">
            <a:extLst>
              <a:ext uri="{FF2B5EF4-FFF2-40B4-BE49-F238E27FC236}">
                <a16:creationId xmlns:a16="http://schemas.microsoft.com/office/drawing/2014/main" id="{A7119356-14E5-D745-7AF1-06BA6C6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BA3358-5BCA-8222-F3E8-53219220F99B}"/>
              </a:ext>
            </a:extLst>
          </p:cNvPr>
          <p:cNvSpPr txBox="1"/>
          <p:nvPr/>
        </p:nvSpPr>
        <p:spPr>
          <a:xfrm>
            <a:off x="670151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Max 2022</a:t>
            </a:r>
            <a:endParaRPr lang="ko-KR" altLang="en-US" dirty="0"/>
          </a:p>
        </p:txBody>
      </p:sp>
      <p:pic>
        <p:nvPicPr>
          <p:cNvPr id="1042" name="Picture 18" descr="Unity Technologies · GitHub">
            <a:extLst>
              <a:ext uri="{FF2B5EF4-FFF2-40B4-BE49-F238E27FC236}">
                <a16:creationId xmlns:a16="http://schemas.microsoft.com/office/drawing/2014/main" id="{5EE34527-F89B-BAB0-6A9B-9F859A3F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29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MOD">
            <a:extLst>
              <a:ext uri="{FF2B5EF4-FFF2-40B4-BE49-F238E27FC236}">
                <a16:creationId xmlns:a16="http://schemas.microsoft.com/office/drawing/2014/main" id="{FD36EF7D-4971-515A-E46A-259E9F17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BDB7E0-16C1-B602-58E4-8C990CFA89DB}"/>
              </a:ext>
            </a:extLst>
          </p:cNvPr>
          <p:cNvSpPr txBox="1"/>
          <p:nvPr/>
        </p:nvSpPr>
        <p:spPr>
          <a:xfrm>
            <a:off x="3707917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FMOD 2.02</a:t>
            </a:r>
            <a:endParaRPr lang="ko-KR" altLang="en-US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86D7953-B377-C31F-2DE9-9400D61D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F7172-D9EF-DDA3-2CA1-0B9B43E90574}"/>
              </a:ext>
            </a:extLst>
          </p:cNvPr>
          <p:cNvSpPr txBox="1"/>
          <p:nvPr/>
        </p:nvSpPr>
        <p:spPr>
          <a:xfrm>
            <a:off x="6453704" y="4882867"/>
            <a:ext cx="20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MediBang</a:t>
            </a:r>
            <a:r>
              <a:rPr lang="en-US" altLang="ko-KR" dirty="0"/>
              <a:t> Paint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B575B-02F1-9140-FF89-2E9957E309D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9901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358374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59444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규모</a:t>
            </a:r>
          </a:p>
        </p:txBody>
      </p:sp>
    </p:spTree>
    <p:extLst>
      <p:ext uri="{BB962C8B-B14F-4D97-AF65-F5344CB8AC3E}">
        <p14:creationId xmlns:p14="http://schemas.microsoft.com/office/powerpoint/2010/main" val="369342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5287AC-45CD-073C-3E8D-A0E271D0F4ED}"/>
              </a:ext>
            </a:extLst>
          </p:cNvPr>
          <p:cNvSpPr txBox="1"/>
          <p:nvPr/>
        </p:nvSpPr>
        <p:spPr>
          <a:xfrm>
            <a:off x="635490" y="2567042"/>
            <a:ext cx="808118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/>
              <a:t>사람의 </a:t>
            </a:r>
            <a:r>
              <a:rPr lang="ko-KR" altLang="en-US" b="1" dirty="0"/>
              <a:t>감각</a:t>
            </a:r>
            <a:r>
              <a:rPr lang="ko-KR" altLang="en-US" dirty="0"/>
              <a:t>을 빼앗아 가는 신비한 던전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각지의 모험가들은 자신의 역량을 시험 해 보기 위해 던전에 도전한다</a:t>
            </a:r>
            <a:r>
              <a:rPr lang="en-US" altLang="ko-KR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모든 던전을 공략하고 최종 보스를 처치해 자신의 강함을 </a:t>
            </a:r>
            <a:r>
              <a:rPr lang="ko-KR" altLang="en-US" b="1" dirty="0"/>
              <a:t>입증</a:t>
            </a:r>
            <a:r>
              <a:rPr lang="ko-KR" altLang="en-US" dirty="0"/>
              <a:t>하자</a:t>
            </a:r>
          </a:p>
        </p:txBody>
      </p:sp>
      <p:pic>
        <p:nvPicPr>
          <p:cNvPr id="2050" name="Picture 2" descr="senses Icon - Free PNG &amp; SVG 3845210 - Noun Project">
            <a:extLst>
              <a:ext uri="{FF2B5EF4-FFF2-40B4-BE49-F238E27FC236}">
                <a16:creationId xmlns:a16="http://schemas.microsoft.com/office/drawing/2014/main" id="{9EAA8184-D68A-AAF7-CECD-A7D2BA8B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618581" y="1417415"/>
            <a:ext cx="176575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물음표 | 무료 아이콘">
            <a:extLst>
              <a:ext uri="{FF2B5EF4-FFF2-40B4-BE49-F238E27FC236}">
                <a16:creationId xmlns:a16="http://schemas.microsoft.com/office/drawing/2014/main" id="{EDA03343-842E-10C5-98A5-A3ED291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4" y="2764031"/>
            <a:ext cx="410716" cy="4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물음표 | 무료 아이콘">
            <a:extLst>
              <a:ext uri="{FF2B5EF4-FFF2-40B4-BE49-F238E27FC236}">
                <a16:creationId xmlns:a16="http://schemas.microsoft.com/office/drawing/2014/main" id="{3228CBD1-3503-4026-5CA7-F2690980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66264"/>
            <a:ext cx="595534" cy="5955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64D3D-25A2-636B-1B5F-FC5DB35D98B3}"/>
              </a:ext>
            </a:extLst>
          </p:cNvPr>
          <p:cNvSpPr txBox="1"/>
          <p:nvPr/>
        </p:nvSpPr>
        <p:spPr>
          <a:xfrm>
            <a:off x="4729159" y="1804997"/>
            <a:ext cx="4258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FPS</a:t>
            </a:r>
            <a:r>
              <a:rPr lang="en-US" altLang="ko-KR" dirty="0"/>
              <a:t> - 		</a:t>
            </a:r>
            <a:r>
              <a:rPr lang="ko-KR" altLang="en-US" dirty="0"/>
              <a:t>플레이어의 </a:t>
            </a:r>
            <a:r>
              <a:rPr lang="ko-KR" altLang="en-US" dirty="0" err="1"/>
              <a:t>몰입감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ACTION</a:t>
            </a:r>
            <a:r>
              <a:rPr lang="en-US" altLang="ko-KR" dirty="0"/>
              <a:t> - 	</a:t>
            </a:r>
            <a:r>
              <a:rPr lang="ko-KR" altLang="en-US" dirty="0"/>
              <a:t>캐릭터를 조종해 전투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ADVENTURE</a:t>
            </a:r>
            <a:r>
              <a:rPr lang="en-US" altLang="ko-KR" dirty="0"/>
              <a:t> - 	</a:t>
            </a:r>
            <a:r>
              <a:rPr lang="ko-KR" altLang="en-US" dirty="0"/>
              <a:t>주어진 이야기를 따라</a:t>
            </a:r>
            <a:r>
              <a:rPr lang="en-US" altLang="ko-KR" dirty="0"/>
              <a:t> 		</a:t>
            </a:r>
            <a:r>
              <a:rPr lang="ko-KR" altLang="en-US" dirty="0"/>
              <a:t>진행되는 모험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9CE15-12C4-77F1-1C98-3DF51117C240}"/>
              </a:ext>
            </a:extLst>
          </p:cNvPr>
          <p:cNvSpPr txBox="1"/>
          <p:nvPr/>
        </p:nvSpPr>
        <p:spPr>
          <a:xfrm>
            <a:off x="873616" y="6010443"/>
            <a:ext cx="7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목표를 위해 위험을 무릅쓰고 미지의 장소를 탐색</a:t>
            </a:r>
          </a:p>
        </p:txBody>
      </p:sp>
    </p:spTree>
    <p:extLst>
      <p:ext uri="{BB962C8B-B14F-4D97-AF65-F5344CB8AC3E}">
        <p14:creationId xmlns:p14="http://schemas.microsoft.com/office/powerpoint/2010/main" val="4182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규모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Single-person Icons - Free SVG &amp; PNG Single-person Images - Noun Project">
            <a:extLst>
              <a:ext uri="{FF2B5EF4-FFF2-40B4-BE49-F238E27FC236}">
                <a16:creationId xmlns:a16="http://schemas.microsoft.com/office/drawing/2014/main" id="{CA613A3B-AFBB-29BF-E8A2-2F6A93CA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12" y="1283897"/>
            <a:ext cx="1057040" cy="10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ur People Users Svg Png Icon Free Download (#458836) - OnlineWebFonts.COM">
            <a:extLst>
              <a:ext uri="{FF2B5EF4-FFF2-40B4-BE49-F238E27FC236}">
                <a16:creationId xmlns:a16="http://schemas.microsoft.com/office/drawing/2014/main" id="{B6679112-C8EF-221A-024C-DAA16F87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80" y="1283896"/>
            <a:ext cx="1911035" cy="10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66848-5019-94D9-D687-7DDD3C6B56CA}"/>
              </a:ext>
            </a:extLst>
          </p:cNvPr>
          <p:cNvSpPr txBox="1"/>
          <p:nvPr/>
        </p:nvSpPr>
        <p:spPr>
          <a:xfrm>
            <a:off x="3514425" y="1253119"/>
            <a:ext cx="68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~</a:t>
            </a:r>
            <a:endParaRPr lang="ko-KR" alt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4D20B-59DC-5A98-210C-E3073BA3B8DC}"/>
              </a:ext>
            </a:extLst>
          </p:cNvPr>
          <p:cNvSpPr txBox="1"/>
          <p:nvPr/>
        </p:nvSpPr>
        <p:spPr>
          <a:xfrm>
            <a:off x="531407" y="2275786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/>
              <a:t>1 ~ 4</a:t>
            </a:r>
            <a:r>
              <a:rPr lang="ko-KR" altLang="en-US" dirty="0"/>
              <a:t>명이 한 팀이 되어 진행하는 멀티 플레이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2B0335-8189-1639-B22A-602D92EA6856}"/>
              </a:ext>
            </a:extLst>
          </p:cNvPr>
          <p:cNvSpPr/>
          <p:nvPr/>
        </p:nvSpPr>
        <p:spPr>
          <a:xfrm>
            <a:off x="2397427" y="3677438"/>
            <a:ext cx="1800198" cy="18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7ABEFE76-443A-701D-BDC9-8A5B40014E4E}"/>
              </a:ext>
            </a:extLst>
          </p:cNvPr>
          <p:cNvSpPr/>
          <p:nvPr/>
        </p:nvSpPr>
        <p:spPr>
          <a:xfrm>
            <a:off x="2397417" y="3429000"/>
            <a:ext cx="1800151" cy="551647"/>
          </a:xfrm>
          <a:prstGeom prst="arc">
            <a:avLst>
              <a:gd name="adj1" fmla="val 10844794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0D5C653-D48A-2192-C538-3E4A7F6824E1}"/>
              </a:ext>
            </a:extLst>
          </p:cNvPr>
          <p:cNvSpPr/>
          <p:nvPr/>
        </p:nvSpPr>
        <p:spPr>
          <a:xfrm rot="5400000">
            <a:off x="3297521" y="4304267"/>
            <a:ext cx="1800151" cy="551647"/>
          </a:xfrm>
          <a:prstGeom prst="arc">
            <a:avLst>
              <a:gd name="adj1" fmla="val 10844794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286E1-B66C-D22F-83BE-246E482D6C63}"/>
              </a:ext>
            </a:extLst>
          </p:cNvPr>
          <p:cNvSpPr txBox="1"/>
          <p:nvPr/>
        </p:nvSpPr>
        <p:spPr>
          <a:xfrm>
            <a:off x="2982177" y="3214665"/>
            <a:ext cx="6306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50m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212DE-5595-C485-F276-21AAC50CC542}"/>
              </a:ext>
            </a:extLst>
          </p:cNvPr>
          <p:cNvSpPr txBox="1"/>
          <p:nvPr/>
        </p:nvSpPr>
        <p:spPr>
          <a:xfrm>
            <a:off x="4229442" y="4470530"/>
            <a:ext cx="6033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50m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490522" y="5493110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50x50</a:t>
            </a:r>
            <a:r>
              <a:rPr lang="ko-KR" altLang="en-US" dirty="0"/>
              <a:t>사이즈 스테이지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582B8-C5F8-08BB-658F-D698D06BC0E0}"/>
              </a:ext>
            </a:extLst>
          </p:cNvPr>
          <p:cNvSpPr/>
          <p:nvPr/>
        </p:nvSpPr>
        <p:spPr>
          <a:xfrm>
            <a:off x="4913995" y="4029634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 4</a:t>
            </a:r>
          </a:p>
        </p:txBody>
      </p:sp>
    </p:spTree>
    <p:extLst>
      <p:ext uri="{BB962C8B-B14F-4D97-AF65-F5344CB8AC3E}">
        <p14:creationId xmlns:p14="http://schemas.microsoft.com/office/powerpoint/2010/main" val="621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988</Words>
  <Application>Microsoft Office PowerPoint</Application>
  <PresentationFormat>화면 슬라이드 쇼(4:3)</PresentationFormat>
  <Paragraphs>327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HU젊음의행진140</vt:lpstr>
      <vt:lpstr>Sandoll 고딕 02 Medium</vt:lpstr>
      <vt:lpstr>Sandoll 고딕 03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9</cp:revision>
  <dcterms:created xsi:type="dcterms:W3CDTF">2017-02-23T06:42:21Z</dcterms:created>
  <dcterms:modified xsi:type="dcterms:W3CDTF">2022-12-02T15:49:42Z</dcterms:modified>
</cp:coreProperties>
</file>