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74" r:id="rId9"/>
    <p:sldId id="275" r:id="rId10"/>
    <p:sldId id="282" r:id="rId11"/>
    <p:sldId id="277" r:id="rId12"/>
    <p:sldId id="278" r:id="rId13"/>
    <p:sldId id="268" r:id="rId14"/>
    <p:sldId id="261" r:id="rId15"/>
    <p:sldId id="279" r:id="rId16"/>
    <p:sldId id="281" r:id="rId17"/>
    <p:sldId id="308" r:id="rId18"/>
    <p:sldId id="292" r:id="rId19"/>
    <p:sldId id="306" r:id="rId20"/>
    <p:sldId id="307" r:id="rId21"/>
    <p:sldId id="309" r:id="rId22"/>
    <p:sldId id="302" r:id="rId23"/>
    <p:sldId id="303" r:id="rId24"/>
    <p:sldId id="284" r:id="rId25"/>
    <p:sldId id="289" r:id="rId26"/>
    <p:sldId id="290" r:id="rId27"/>
    <p:sldId id="291" r:id="rId28"/>
    <p:sldId id="304" r:id="rId29"/>
    <p:sldId id="305" r:id="rId30"/>
    <p:sldId id="285" r:id="rId31"/>
    <p:sldId id="286" r:id="rId32"/>
    <p:sldId id="288" r:id="rId33"/>
    <p:sldId id="293" r:id="rId34"/>
    <p:sldId id="294" r:id="rId35"/>
    <p:sldId id="296" r:id="rId36"/>
    <p:sldId id="297" r:id="rId37"/>
    <p:sldId id="298" r:id="rId38"/>
    <p:sldId id="299" r:id="rId39"/>
    <p:sldId id="300" r:id="rId40"/>
    <p:sldId id="301" r:id="rId41"/>
    <p:sldId id="26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CB65-A6C1-492A-97A5-60611BA2BCD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0E5A-EB09-46BF-9478-FE0DD443A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0E5A-EB09-46BF-9478-FE0DD443A6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CC1-FDD2-4E89-93AF-4550721CFBBA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fantasy-monsters-v2-skull-59426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  <a:solidFill>
            <a:schemeClr val="accent5">
              <a:lumMod val="20000"/>
              <a:lumOff val="80000"/>
            </a:schemeClr>
          </a:solidFill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327914" y="2081662"/>
            <a:ext cx="1349447" cy="877236"/>
            <a:chOff x="4252314" y="1143866"/>
            <a:chExt cx="772316" cy="491577"/>
          </a:xfrm>
          <a:solidFill>
            <a:schemeClr val="bg1">
              <a:lumMod val="95000"/>
            </a:schemeClr>
          </a:solidFill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 flipH="1">
            <a:off x="2010338" y="3128461"/>
            <a:ext cx="106338" cy="45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31020" y="3003100"/>
            <a:ext cx="522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  <a:ea typeface="HU젊음의행진140" pitchFamily="18" charset="-127"/>
              </a:rPr>
              <a:t>넌센스</a:t>
            </a:r>
            <a:r>
              <a:rPr lang="ko-KR" altLang="en-US" sz="4000" dirty="0">
                <a:latin typeface="+mj-lt"/>
                <a:ea typeface="HU젊음의행진140" pitchFamily="18" charset="-127"/>
              </a:rPr>
              <a:t> </a:t>
            </a:r>
            <a:r>
              <a:rPr lang="en-US" altLang="ko-KR" sz="4000" dirty="0">
                <a:latin typeface="+mj-lt"/>
                <a:ea typeface="HU젊음의행진140" pitchFamily="18" charset="-127"/>
              </a:rPr>
              <a:t>( Non-Sense )</a:t>
            </a:r>
            <a:endParaRPr lang="ko-KR" altLang="en-US" sz="4000" dirty="0">
              <a:latin typeface="+mj-lt"/>
              <a:ea typeface="HU젊음의행진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3562" y="3747940"/>
            <a:ext cx="2229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2018182000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박재우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2020182031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이서연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2020182037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정롭비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</p:txBody>
      </p:sp>
      <p:pic>
        <p:nvPicPr>
          <p:cNvPr id="1028" name="Picture 4" descr="물음표 | 무료 아이콘">
            <a:extLst>
              <a:ext uri="{FF2B5EF4-FFF2-40B4-BE49-F238E27FC236}">
                <a16:creationId xmlns:a16="http://schemas.microsoft.com/office/drawing/2014/main" id="{8B5922A0-2D07-45D5-2650-0130BE12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789">
            <a:off x="6810758" y="2165684"/>
            <a:ext cx="723688" cy="7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물음표 | 무료 아이콘">
            <a:extLst>
              <a:ext uri="{FF2B5EF4-FFF2-40B4-BE49-F238E27FC236}">
                <a16:creationId xmlns:a16="http://schemas.microsoft.com/office/drawing/2014/main" id="{85E6C599-273E-442A-A905-6EB43C24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98" y="2868531"/>
            <a:ext cx="422176" cy="422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0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865720" y="1999718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66790" y="2258620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스테이지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최종 스테이지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95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7923" y="37911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스테이지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125E8A3-F2BC-5E48-124D-5D6AB0B36C66}"/>
              </a:ext>
            </a:extLst>
          </p:cNvPr>
          <p:cNvSpPr txBox="1"/>
          <p:nvPr/>
        </p:nvSpPr>
        <p:spPr>
          <a:xfrm>
            <a:off x="803295" y="1262213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청각 </a:t>
            </a:r>
            <a:r>
              <a:rPr lang="ko-KR" altLang="en-US" dirty="0"/>
              <a:t>스테이지</a:t>
            </a:r>
          </a:p>
        </p:txBody>
      </p:sp>
      <p:pic>
        <p:nvPicPr>
          <p:cNvPr id="2052" name="Picture 4" descr="Ear Black PNG Transparent Background, Free Download #2633 - FreeIconsPNG">
            <a:extLst>
              <a:ext uri="{FF2B5EF4-FFF2-40B4-BE49-F238E27FC236}">
                <a16:creationId xmlns:a16="http://schemas.microsoft.com/office/drawing/2014/main" id="{13348CB4-9765-4C83-09D5-C5BF0E02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32" y="1988840"/>
            <a:ext cx="1495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ye Care – AM PM Pharmacy eStore">
            <a:extLst>
              <a:ext uri="{FF2B5EF4-FFF2-40B4-BE49-F238E27FC236}">
                <a16:creationId xmlns:a16="http://schemas.microsoft.com/office/drawing/2014/main" id="{B0D85D3B-9F35-E430-0564-6DB0ADB9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55" y="1813695"/>
            <a:ext cx="2255290" cy="22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 PNG Free Images with Transparent Background - (49,055 Free Downloads)">
            <a:extLst>
              <a:ext uri="{FF2B5EF4-FFF2-40B4-BE49-F238E27FC236}">
                <a16:creationId xmlns:a16="http://schemas.microsoft.com/office/drawing/2014/main" id="{10F1DCF8-366C-792F-865F-F0E48C8E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73" y="2234063"/>
            <a:ext cx="2362304" cy="14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B78975-2CD1-101D-EB4A-8EAA7A2874C5}"/>
              </a:ext>
            </a:extLst>
          </p:cNvPr>
          <p:cNvSpPr txBox="1"/>
          <p:nvPr/>
        </p:nvSpPr>
        <p:spPr>
          <a:xfrm>
            <a:off x="3627751" y="1262212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시각 </a:t>
            </a:r>
            <a:r>
              <a:rPr lang="ko-KR" altLang="en-US" dirty="0"/>
              <a:t>스테이지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531A2-B5B2-B530-3BB0-C0153F0CABCC}"/>
              </a:ext>
            </a:extLst>
          </p:cNvPr>
          <p:cNvSpPr txBox="1"/>
          <p:nvPr/>
        </p:nvSpPr>
        <p:spPr>
          <a:xfrm>
            <a:off x="6454066" y="1262212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촉각 </a:t>
            </a:r>
            <a:r>
              <a:rPr lang="ko-KR" altLang="en-US" dirty="0"/>
              <a:t>스테이지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2BC7A-E1C9-930F-F0AF-D2EFCE7A8FCD}"/>
              </a:ext>
            </a:extLst>
          </p:cNvPr>
          <p:cNvSpPr txBox="1"/>
          <p:nvPr/>
        </p:nvSpPr>
        <p:spPr>
          <a:xfrm>
            <a:off x="412787" y="3893840"/>
            <a:ext cx="2844816" cy="20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/>
              <a:t>소리</a:t>
            </a:r>
            <a:r>
              <a:rPr lang="ko-KR" altLang="en-US" sz="1400" dirty="0"/>
              <a:t>에 예민한 몬스터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특정 행동</a:t>
            </a:r>
            <a:r>
              <a:rPr lang="ko-KR" altLang="en-US" sz="1200" dirty="0"/>
              <a:t>이나 </a:t>
            </a:r>
            <a:r>
              <a:rPr lang="ko-KR" altLang="en-US" sz="1200" b="1" dirty="0"/>
              <a:t>음성 채팅</a:t>
            </a:r>
            <a:r>
              <a:rPr lang="ko-KR" altLang="en-US" sz="1200" dirty="0"/>
              <a:t>을 할 때 소리가 나며 몬스터는 소리를 듣고 공격한다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환청</a:t>
            </a:r>
            <a:r>
              <a:rPr lang="ko-KR" altLang="en-US" sz="1400" dirty="0"/>
              <a:t>이 들릴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소리가 안 들릴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C99FD1-8524-B47F-9D42-31AB2DA8315B}"/>
              </a:ext>
            </a:extLst>
          </p:cNvPr>
          <p:cNvSpPr txBox="1"/>
          <p:nvPr/>
        </p:nvSpPr>
        <p:spPr>
          <a:xfrm>
            <a:off x="3257602" y="3893840"/>
            <a:ext cx="2815548" cy="16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플레이어 시야가 좁아진다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안개가 낀 듯한 효과</a:t>
            </a:r>
            <a:endParaRPr lang="en-US" altLang="ko-KR" sz="14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시야가 밝아지는 포인트 존재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EE591-6E88-F02D-20F0-F43618A1D4AA}"/>
              </a:ext>
            </a:extLst>
          </p:cNvPr>
          <p:cNvSpPr txBox="1"/>
          <p:nvPr/>
        </p:nvSpPr>
        <p:spPr>
          <a:xfrm>
            <a:off x="6073150" y="4068985"/>
            <a:ext cx="300608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본인의 체력</a:t>
            </a:r>
            <a:r>
              <a:rPr lang="en-US" altLang="ko-KR" sz="1400" dirty="0"/>
              <a:t>, </a:t>
            </a:r>
            <a:r>
              <a:rPr lang="ko-KR" altLang="en-US" sz="1400" dirty="0"/>
              <a:t>마나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쿨타임</a:t>
            </a:r>
            <a:r>
              <a:rPr lang="ko-KR" altLang="en-US" sz="1400" dirty="0"/>
              <a:t> 등의 상태를 알 수 없다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948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B78975-2CD1-101D-EB4A-8EAA7A2874C5}"/>
              </a:ext>
            </a:extLst>
          </p:cNvPr>
          <p:cNvSpPr txBox="1"/>
          <p:nvPr/>
        </p:nvSpPr>
        <p:spPr>
          <a:xfrm>
            <a:off x="3627751" y="874827"/>
            <a:ext cx="1888498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/>
              <a:t>최종 </a:t>
            </a:r>
            <a:r>
              <a:rPr lang="ko-KR" altLang="en-US" dirty="0"/>
              <a:t>스테이지</a:t>
            </a:r>
          </a:p>
        </p:txBody>
      </p:sp>
      <p:pic>
        <p:nvPicPr>
          <p:cNvPr id="3076" name="Picture 4" descr="1,832 5 Senses Icons Images, Stock Photos &amp; Vectors | Shutterstock">
            <a:extLst>
              <a:ext uri="{FF2B5EF4-FFF2-40B4-BE49-F238E27FC236}">
                <a16:creationId xmlns:a16="http://schemas.microsoft.com/office/drawing/2014/main" id="{13CA2947-8001-D8A1-0136-7CDFD5AB3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28400" r="75029" b="32530"/>
          <a:stretch/>
        </p:blipFill>
        <p:spPr bwMode="auto">
          <a:xfrm>
            <a:off x="1764028" y="2204865"/>
            <a:ext cx="992559" cy="104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,832 5 Senses Icons Images, Stock Photos &amp; Vectors | Shutterstock">
            <a:extLst>
              <a:ext uri="{FF2B5EF4-FFF2-40B4-BE49-F238E27FC236}">
                <a16:creationId xmlns:a16="http://schemas.microsoft.com/office/drawing/2014/main" id="{5815F122-FA05-FD0A-B83F-1B4235EC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1" t="24430" r="60177" b="36501"/>
          <a:stretch/>
        </p:blipFill>
        <p:spPr bwMode="auto">
          <a:xfrm>
            <a:off x="6107964" y="1205847"/>
            <a:ext cx="735634" cy="104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1,832 5 Senses Icons Images, Stock Photos &amp; Vectors | Shutterstock">
            <a:extLst>
              <a:ext uri="{FF2B5EF4-FFF2-40B4-BE49-F238E27FC236}">
                <a16:creationId xmlns:a16="http://schemas.microsoft.com/office/drawing/2014/main" id="{2199D696-3021-6C67-1F7F-B7AB5F349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8" t="20301" r="3792" b="31100"/>
          <a:stretch/>
        </p:blipFill>
        <p:spPr bwMode="auto">
          <a:xfrm>
            <a:off x="6387421" y="3246867"/>
            <a:ext cx="992551" cy="12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hadow Monster by Venjix5 on DeviantArt">
            <a:extLst>
              <a:ext uri="{FF2B5EF4-FFF2-40B4-BE49-F238E27FC236}">
                <a16:creationId xmlns:a16="http://schemas.microsoft.com/office/drawing/2014/main" id="{F9160395-4BBA-1AC0-F2FC-6684883F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22" y="1861769"/>
            <a:ext cx="4187956" cy="314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0CE34-2684-DA3F-C20C-29E0883691A7}"/>
              </a:ext>
            </a:extLst>
          </p:cNvPr>
          <p:cNvSpPr txBox="1"/>
          <p:nvPr/>
        </p:nvSpPr>
        <p:spPr>
          <a:xfrm>
            <a:off x="2015124" y="5085609"/>
            <a:ext cx="7560834" cy="10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/>
              <a:t>일정 주기</a:t>
            </a:r>
            <a:r>
              <a:rPr lang="ko-KR" altLang="en-US" sz="1400" dirty="0"/>
              <a:t>마다 플레이어로부터 </a:t>
            </a:r>
            <a:r>
              <a:rPr lang="ko-KR" altLang="en-US" sz="1400" b="1" dirty="0"/>
              <a:t>임의의 감각을 빼앗아가는 보스</a:t>
            </a:r>
            <a:endParaRPr lang="en-US" altLang="ko-KR" sz="1400" b="1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/>
              <a:t>최종 보스를 처치 할 시 </a:t>
            </a:r>
            <a:r>
              <a:rPr lang="ko-KR" altLang="en-US" sz="1400" b="1" dirty="0"/>
              <a:t>게임 클리어</a:t>
            </a:r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26C576A5-425B-0F8B-5E5F-F11E47BD3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>
            <a:extLst>
              <a:ext uri="{FF2B5EF4-FFF2-40B4-BE49-F238E27FC236}">
                <a16:creationId xmlns:a16="http://schemas.microsoft.com/office/drawing/2014/main" id="{DFBE9087-5664-CD19-F4E1-205E687DDE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1F39C023-38F0-CD77-EFD2-D2DBF4464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0798" y="95474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59E48584-96D9-42FD-0CBC-F7D1019E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48" y="2236325"/>
            <a:ext cx="688191" cy="6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3274ADDA-8D1B-40E2-3A38-FCF37C71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593">
            <a:off x="1590829" y="3630713"/>
            <a:ext cx="1020287" cy="10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E60F6F6B-1AC4-E846-1D73-DB6F5617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28" y="3580391"/>
            <a:ext cx="287272" cy="40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56E361-9BF9-0E2D-383E-E380EE923D92}"/>
              </a:ext>
            </a:extLst>
          </p:cNvPr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A11A0-53F8-E6F6-2B1C-7684B45567D2}"/>
              </a:ext>
            </a:extLst>
          </p:cNvPr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02FD5-1411-327C-4C37-F7EF6A871AA9}"/>
              </a:ext>
            </a:extLst>
          </p:cNvPr>
          <p:cNvSpPr txBox="1"/>
          <p:nvPr/>
        </p:nvSpPr>
        <p:spPr>
          <a:xfrm>
            <a:off x="1077923" y="37911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최종 스테이지</a:t>
            </a:r>
          </a:p>
        </p:txBody>
      </p:sp>
    </p:spTree>
    <p:extLst>
      <p:ext uri="{BB962C8B-B14F-4D97-AF65-F5344CB8AC3E}">
        <p14:creationId xmlns:p14="http://schemas.microsoft.com/office/powerpoint/2010/main" val="247033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358374" y="1999718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759444" y="2258620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플레이어 직업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전사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마법사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보스 몬스터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보스 몬스터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NPC</a:t>
            </a:r>
          </a:p>
        </p:txBody>
      </p:sp>
    </p:spTree>
    <p:extLst>
      <p:ext uri="{BB962C8B-B14F-4D97-AF65-F5344CB8AC3E}">
        <p14:creationId xmlns:p14="http://schemas.microsoft.com/office/powerpoint/2010/main" val="205718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직업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2145272" y="1051774"/>
            <a:ext cx="9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CFB5D-9C0D-505B-396D-CDC35A37D9DC}"/>
              </a:ext>
            </a:extLst>
          </p:cNvPr>
          <p:cNvSpPr txBox="1"/>
          <p:nvPr/>
        </p:nvSpPr>
        <p:spPr>
          <a:xfrm>
            <a:off x="6529930" y="1051774"/>
            <a:ext cx="12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마법사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73809D-087A-2E1E-7578-D6082765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0" y="1508228"/>
            <a:ext cx="4175693" cy="28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6B06A8-75D7-AC81-C6AA-AC810490915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89" y="1508228"/>
            <a:ext cx="4176000" cy="28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627869-A1CD-5FAA-BD83-894C8CF11808}"/>
              </a:ext>
            </a:extLst>
          </p:cNvPr>
          <p:cNvSpPr txBox="1"/>
          <p:nvPr/>
        </p:nvSpPr>
        <p:spPr>
          <a:xfrm>
            <a:off x="547803" y="4417478"/>
            <a:ext cx="7965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https://assetstore.unity.com/packages/3d/characters/humanoids/humans/nana-117514</a:t>
            </a:r>
            <a:endParaRPr lang="ko-KR" altLang="en-US" sz="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E6806-D66E-CB2C-EFB7-A97C46F564C9}"/>
              </a:ext>
            </a:extLst>
          </p:cNvPr>
          <p:cNvSpPr txBox="1"/>
          <p:nvPr/>
        </p:nvSpPr>
        <p:spPr>
          <a:xfrm>
            <a:off x="4834522" y="4417477"/>
            <a:ext cx="4081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https://assetstore.unity.com/packages/3d/characters/humanoids/fantasy/red-mage-91017</a:t>
            </a:r>
            <a:endParaRPr lang="ko-KR" altLang="en-US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40EEB-3FB8-03B8-1436-9E1042F7D4EF}"/>
              </a:ext>
            </a:extLst>
          </p:cNvPr>
          <p:cNvSpPr txBox="1"/>
          <p:nvPr/>
        </p:nvSpPr>
        <p:spPr>
          <a:xfrm>
            <a:off x="503041" y="4928997"/>
            <a:ext cx="7126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Unity Asset Store ( SURIYUN )</a:t>
            </a:r>
          </a:p>
          <a:p>
            <a:endParaRPr lang="en-US" altLang="ko-KR" dirty="0"/>
          </a:p>
          <a:p>
            <a:r>
              <a:rPr lang="ko-KR" altLang="en-US" dirty="0"/>
              <a:t>전사 </a:t>
            </a:r>
            <a:r>
              <a:rPr lang="en-US" altLang="ko-KR" dirty="0"/>
              <a:t>: Nana</a:t>
            </a:r>
          </a:p>
          <a:p>
            <a:r>
              <a:rPr lang="ko-KR" altLang="en-US" dirty="0"/>
              <a:t>마법사 </a:t>
            </a:r>
            <a:r>
              <a:rPr lang="en-US" altLang="ko-KR" dirty="0"/>
              <a:t>: Red Mage</a:t>
            </a:r>
          </a:p>
          <a:p>
            <a:r>
              <a:rPr lang="ko-KR" altLang="en-US" dirty="0"/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9955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전사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909700" y="1166507"/>
            <a:ext cx="18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공격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DF070A-C415-0C18-A4AE-ECE6B7BD5C7C}"/>
              </a:ext>
            </a:extLst>
          </p:cNvPr>
          <p:cNvSpPr/>
          <p:nvPr/>
        </p:nvSpPr>
        <p:spPr>
          <a:xfrm>
            <a:off x="909700" y="1698104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 클릭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D4DE0-D959-7B96-844A-C621A4B0F89A}"/>
              </a:ext>
            </a:extLst>
          </p:cNvPr>
          <p:cNvSpPr txBox="1"/>
          <p:nvPr/>
        </p:nvSpPr>
        <p:spPr>
          <a:xfrm>
            <a:off x="5212926" y="1133050"/>
            <a:ext cx="11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6D318-6728-8F85-03DD-5F075D7460AB}"/>
              </a:ext>
            </a:extLst>
          </p:cNvPr>
          <p:cNvSpPr/>
          <p:nvPr/>
        </p:nvSpPr>
        <p:spPr>
          <a:xfrm>
            <a:off x="5212926" y="1664647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52F0-B408-FCAE-6084-58DFF1D8C610}"/>
              </a:ext>
            </a:extLst>
          </p:cNvPr>
          <p:cNvSpPr txBox="1"/>
          <p:nvPr/>
        </p:nvSpPr>
        <p:spPr>
          <a:xfrm>
            <a:off x="876930" y="4656942"/>
            <a:ext cx="3671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범위 </a:t>
            </a:r>
            <a:r>
              <a:rPr lang="en-US" altLang="ko-KR" sz="1400" dirty="0"/>
              <a:t>Knock-Back</a:t>
            </a:r>
            <a:r>
              <a:rPr lang="ko-KR" altLang="en-US" sz="1400" dirty="0"/>
              <a:t> 공격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공격 적중 시 공격 스택</a:t>
            </a:r>
            <a:r>
              <a:rPr lang="en-US" altLang="ko-KR" sz="1400" dirty="0"/>
              <a:t>+1 (</a:t>
            </a:r>
            <a:r>
              <a:rPr lang="ko-KR" altLang="en-US" sz="1400" dirty="0"/>
              <a:t>최대 </a:t>
            </a:r>
            <a:r>
              <a:rPr lang="en-US" altLang="ko-KR" sz="1400" dirty="0"/>
              <a:t>6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번 휘두르는 모션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우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공격 스택 </a:t>
            </a:r>
            <a:r>
              <a:rPr lang="en-US" altLang="ko-KR" sz="1400" dirty="0"/>
              <a:t>3</a:t>
            </a:r>
            <a:r>
              <a:rPr lang="ko-KR" altLang="en-US" sz="1400" dirty="0"/>
              <a:t>개를 소모한다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전방의 적을 찌르면서 앞으로 나간다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2283E-69FF-D0D9-E66F-815579C8399C}"/>
              </a:ext>
            </a:extLst>
          </p:cNvPr>
          <p:cNvSpPr txBox="1"/>
          <p:nvPr/>
        </p:nvSpPr>
        <p:spPr>
          <a:xfrm>
            <a:off x="5173950" y="4682609"/>
            <a:ext cx="367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전방으로 검기를 날린다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95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마법사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909700" y="1166507"/>
            <a:ext cx="18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공격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DF070A-C415-0C18-A4AE-ECE6B7BD5C7C}"/>
              </a:ext>
            </a:extLst>
          </p:cNvPr>
          <p:cNvSpPr/>
          <p:nvPr/>
        </p:nvSpPr>
        <p:spPr>
          <a:xfrm>
            <a:off x="909700" y="1698104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 클릭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D4DE0-D959-7B96-844A-C621A4B0F89A}"/>
              </a:ext>
            </a:extLst>
          </p:cNvPr>
          <p:cNvSpPr txBox="1"/>
          <p:nvPr/>
        </p:nvSpPr>
        <p:spPr>
          <a:xfrm>
            <a:off x="5212926" y="1133050"/>
            <a:ext cx="11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6D318-6728-8F85-03DD-5F075D7460AB}"/>
              </a:ext>
            </a:extLst>
          </p:cNvPr>
          <p:cNvSpPr/>
          <p:nvPr/>
        </p:nvSpPr>
        <p:spPr>
          <a:xfrm>
            <a:off x="5212926" y="1664647"/>
            <a:ext cx="3024332" cy="280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52F0-B408-FCAE-6084-58DFF1D8C610}"/>
              </a:ext>
            </a:extLst>
          </p:cNvPr>
          <p:cNvSpPr txBox="1"/>
          <p:nvPr/>
        </p:nvSpPr>
        <p:spPr>
          <a:xfrm>
            <a:off x="909700" y="4912696"/>
            <a:ext cx="38390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마법 파편을 날린다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회 공격 시 폭발하는 마법 구체를 날린다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2283E-69FF-D0D9-E66F-815579C8399C}"/>
              </a:ext>
            </a:extLst>
          </p:cNvPr>
          <p:cNvSpPr txBox="1"/>
          <p:nvPr/>
        </p:nvSpPr>
        <p:spPr>
          <a:xfrm>
            <a:off x="5212926" y="4738866"/>
            <a:ext cx="367161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바라보는 방향으로 에너지볼을 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에너지볼이 땅에 떨어지면 지속적으로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적에게 피해를 주는 범위를 생성한다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315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28C0A-04E3-D406-B5BD-86C26BA73485}"/>
              </a:ext>
            </a:extLst>
          </p:cNvPr>
          <p:cNvSpPr/>
          <p:nvPr/>
        </p:nvSpPr>
        <p:spPr>
          <a:xfrm>
            <a:off x="370592" y="2924944"/>
            <a:ext cx="8346080" cy="2592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근접</a:t>
            </a:r>
            <a:r>
              <a:rPr lang="ko-KR" altLang="en-US"/>
              <a:t> </a:t>
            </a:r>
            <a:r>
              <a:rPr lang="en-US" altLang="ko-KR"/>
              <a:t>– 	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플레이어에게 천천히 </a:t>
            </a:r>
            <a:r>
              <a:rPr lang="ko-KR" altLang="en-US" b="1"/>
              <a:t>다가간다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플레이어가 </a:t>
            </a:r>
            <a:r>
              <a:rPr lang="ko-KR" altLang="en-US" b="1"/>
              <a:t>공격 사거리 </a:t>
            </a:r>
            <a:r>
              <a:rPr lang="ko-KR" altLang="en-US"/>
              <a:t>안에 들어오면 </a:t>
            </a:r>
            <a:r>
              <a:rPr lang="ko-KR" altLang="en-US" b="1"/>
              <a:t>전방을 공격한다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원거리</a:t>
            </a:r>
            <a:r>
              <a:rPr lang="ko-KR" altLang="en-US"/>
              <a:t> </a:t>
            </a:r>
            <a:r>
              <a:rPr lang="en-US" altLang="ko-KR"/>
              <a:t>– 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</a:t>
            </a:r>
            <a:r>
              <a:rPr lang="ko-KR" altLang="en-US" b="1"/>
              <a:t>무기를 던져 공격을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돌진</a:t>
            </a:r>
            <a:r>
              <a:rPr lang="ko-KR" altLang="en-US"/>
              <a:t> </a:t>
            </a:r>
            <a:r>
              <a:rPr lang="en-US" altLang="ko-KR"/>
              <a:t>– 	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플레이어에게 </a:t>
            </a:r>
            <a:r>
              <a:rPr lang="ko-KR" altLang="en-US" b="1"/>
              <a:t>돌진 공격한다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247C08-0D0A-1C59-A4DB-B9BA86E7F352}"/>
              </a:ext>
            </a:extLst>
          </p:cNvPr>
          <p:cNvSpPr txBox="1"/>
          <p:nvPr/>
        </p:nvSpPr>
        <p:spPr>
          <a:xfrm>
            <a:off x="370592" y="1052736"/>
            <a:ext cx="8155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스테이지 마다 다른 </a:t>
            </a:r>
            <a:r>
              <a:rPr lang="ko-KR" altLang="en-US" b="1" dirty="0"/>
              <a:t>종족의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청각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오크</a:t>
            </a:r>
            <a:endParaRPr lang="en-US" altLang="ko-KR" dirty="0"/>
          </a:p>
          <a:p>
            <a:r>
              <a:rPr lang="ko-KR" altLang="en-US" b="1" dirty="0"/>
              <a:t>시각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고블린</a:t>
            </a:r>
            <a:endParaRPr lang="en-US" altLang="ko-KR" dirty="0"/>
          </a:p>
          <a:p>
            <a:r>
              <a:rPr lang="ko-KR" altLang="en-US" b="1" dirty="0"/>
              <a:t>촉각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스컬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종류의 공격패턴을 구현 한 후 </a:t>
            </a:r>
            <a:r>
              <a:rPr lang="ko-KR" altLang="en-US" b="1" dirty="0"/>
              <a:t>모델만 바꿔서 사용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81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오크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screenshot">
            <a:extLst>
              <a:ext uri="{FF2B5EF4-FFF2-40B4-BE49-F238E27FC236}">
                <a16:creationId xmlns:a16="http://schemas.microsoft.com/office/drawing/2014/main" id="{F34BFE6E-30E9-0C77-738E-6B3A042F6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5"/>
          <a:stretch/>
        </p:blipFill>
        <p:spPr bwMode="auto">
          <a:xfrm>
            <a:off x="1758036" y="1086480"/>
            <a:ext cx="5627928" cy="421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D4E88-D5BE-9047-B2AC-7AF631AD36AA}"/>
              </a:ext>
            </a:extLst>
          </p:cNvPr>
          <p:cNvSpPr txBox="1"/>
          <p:nvPr/>
        </p:nvSpPr>
        <p:spPr>
          <a:xfrm>
            <a:off x="798915" y="5337060"/>
            <a:ext cx="7477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https://assetstore.unity.com/packages/3d/fantasy-monsters-v2-orc-59422</a:t>
            </a:r>
          </a:p>
          <a:p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1600" dirty="0"/>
              <a:t>Unity Asset Store ( ENTIGI )</a:t>
            </a:r>
          </a:p>
          <a:p>
            <a:endParaRPr lang="en-US" altLang="ko-KR" sz="1600" dirty="0"/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</a:t>
            </a:r>
            <a:r>
              <a:rPr lang="en-US" altLang="ko-KR" sz="1600" i="0" dirty="0" err="1">
                <a:solidFill>
                  <a:srgbClr val="212121"/>
                </a:solidFill>
                <a:effectLst/>
              </a:rPr>
              <a:t>Ork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400" dirty="0"/>
          </a:p>
          <a:p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EBA6B-1947-8EEE-E760-79AD21BF5CFA}"/>
              </a:ext>
            </a:extLst>
          </p:cNvPr>
          <p:cNvSpPr txBox="1"/>
          <p:nvPr/>
        </p:nvSpPr>
        <p:spPr>
          <a:xfrm>
            <a:off x="2483768" y="3062726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근접</a:t>
            </a:r>
            <a:r>
              <a:rPr lang="en-US" altLang="ko-KR" sz="1600" dirty="0">
                <a:solidFill>
                  <a:schemeClr val="bg1"/>
                </a:solidFill>
              </a:rPr>
              <a:t>		 </a:t>
            </a:r>
            <a:r>
              <a:rPr lang="ko-KR" altLang="en-US" sz="1600" dirty="0">
                <a:solidFill>
                  <a:schemeClr val="bg1"/>
                </a:solidFill>
              </a:rPr>
              <a:t>돌진</a:t>
            </a:r>
            <a:r>
              <a:rPr lang="en-US" altLang="ko-KR" sz="1600" dirty="0">
                <a:solidFill>
                  <a:schemeClr val="bg1"/>
                </a:solidFill>
              </a:rPr>
              <a:t>	           </a:t>
            </a:r>
            <a:r>
              <a:rPr lang="ko-KR" altLang="en-US" sz="1600" dirty="0">
                <a:solidFill>
                  <a:schemeClr val="bg1"/>
                </a:solidFill>
              </a:rPr>
              <a:t>원거리</a:t>
            </a:r>
          </a:p>
        </p:txBody>
      </p:sp>
    </p:spTree>
    <p:extLst>
      <p:ext uri="{BB962C8B-B14F-4D97-AF65-F5344CB8AC3E}">
        <p14:creationId xmlns:p14="http://schemas.microsoft.com/office/powerpoint/2010/main" val="189754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5" y="366265"/>
            <a:ext cx="244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고블린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 descr="screenshot">
            <a:extLst>
              <a:ext uri="{FF2B5EF4-FFF2-40B4-BE49-F238E27FC236}">
                <a16:creationId xmlns:a16="http://schemas.microsoft.com/office/drawing/2014/main" id="{771D3F16-71CC-77C8-CF00-D8FE83F9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24"/>
          <a:stretch/>
        </p:blipFill>
        <p:spPr bwMode="auto">
          <a:xfrm>
            <a:off x="1768095" y="1105757"/>
            <a:ext cx="5538763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4998A5-C47D-A12F-2F8D-0E357213407C}"/>
              </a:ext>
            </a:extLst>
          </p:cNvPr>
          <p:cNvSpPr txBox="1"/>
          <p:nvPr/>
        </p:nvSpPr>
        <p:spPr>
          <a:xfrm>
            <a:off x="798915" y="5337060"/>
            <a:ext cx="7477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https://assetstore.unity.com/packages/3d/fantasy-monsters-v2-goblin-59428</a:t>
            </a:r>
          </a:p>
          <a:p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1600" dirty="0"/>
              <a:t>Unity Asset Store ( ENTIGI )</a:t>
            </a:r>
          </a:p>
          <a:p>
            <a:endParaRPr lang="en-US" altLang="ko-KR" sz="1600" dirty="0"/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Goblin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400" dirty="0"/>
          </a:p>
          <a:p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4648C-C903-2B2F-A3E6-A18663F69199}"/>
              </a:ext>
            </a:extLst>
          </p:cNvPr>
          <p:cNvSpPr txBox="1"/>
          <p:nvPr/>
        </p:nvSpPr>
        <p:spPr>
          <a:xfrm>
            <a:off x="2483768" y="3090446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근접</a:t>
            </a:r>
            <a:r>
              <a:rPr lang="en-US" altLang="ko-KR" sz="1600" dirty="0">
                <a:solidFill>
                  <a:schemeClr val="bg1"/>
                </a:solidFill>
              </a:rPr>
              <a:t>		 </a:t>
            </a:r>
            <a:r>
              <a:rPr lang="ko-KR" altLang="en-US" sz="1600" dirty="0">
                <a:solidFill>
                  <a:schemeClr val="bg1"/>
                </a:solidFill>
              </a:rPr>
              <a:t>돌진</a:t>
            </a:r>
            <a:r>
              <a:rPr lang="en-US" altLang="ko-KR" sz="1600" dirty="0">
                <a:solidFill>
                  <a:schemeClr val="bg1"/>
                </a:solidFill>
              </a:rPr>
              <a:t>	           </a:t>
            </a:r>
            <a:r>
              <a:rPr lang="ko-KR" altLang="en-US" sz="1600" dirty="0">
                <a:solidFill>
                  <a:schemeClr val="bg1"/>
                </a:solidFill>
              </a:rPr>
              <a:t>원거리</a:t>
            </a:r>
          </a:p>
        </p:txBody>
      </p:sp>
    </p:spTree>
    <p:extLst>
      <p:ext uri="{BB962C8B-B14F-4D97-AF65-F5344CB8AC3E}">
        <p14:creationId xmlns:p14="http://schemas.microsoft.com/office/powerpoint/2010/main" val="12079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55860" y="129111"/>
            <a:ext cx="772316" cy="491577"/>
            <a:chOff x="4252314" y="1143866"/>
            <a:chExt cx="772316" cy="491577"/>
          </a:xfrm>
        </p:grpSpPr>
        <p:sp>
          <p:nvSpPr>
            <p:cNvPr id="13" name="직사각형 12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10724" y="845965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0490163">
            <a:off x="661076" y="3090175"/>
            <a:ext cx="160430" cy="1639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0490163">
            <a:off x="661076" y="4299691"/>
            <a:ext cx="160430" cy="1639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20490163">
            <a:off x="661076" y="1848766"/>
            <a:ext cx="160430" cy="1639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2520" y="18448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andoll 고딕 03 Bold" pitchFamily="34" charset="-127"/>
              </a:rPr>
              <a:t>TITLE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Sandoll 고딕 03 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520" y="220486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1)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520" y="2426474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520" y="30689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andoll 고딕 03 Bold" pitchFamily="34" charset="-127"/>
              </a:rPr>
              <a:t>TITLE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Sandoll 고딕 03 Bold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520" y="342900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1)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520" y="365061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2520" y="428751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andoll 고딕 03 Bold" pitchFamily="34" charset="-127"/>
              </a:rPr>
              <a:t>TITLE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Sandoll 고딕 03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520" y="464755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1)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2520" y="4869160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ea typeface="Sandoll 고딕 02 Medium" pitchFamily="34" charset="-127"/>
              </a:rPr>
              <a:t>제목을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6B17C-E825-BA6E-3F44-B4BCE8055F4F}"/>
              </a:ext>
            </a:extLst>
          </p:cNvPr>
          <p:cNvSpPr txBox="1"/>
          <p:nvPr/>
        </p:nvSpPr>
        <p:spPr>
          <a:xfrm>
            <a:off x="510724" y="707649"/>
            <a:ext cx="13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U젊음의행진140" pitchFamily="18" charset="-127"/>
              </a:rPr>
              <a:t>목차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U젊음의행진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09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5" y="366265"/>
            <a:ext cx="244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쉴드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0" name="Picture 4" descr="screenshot">
            <a:extLst>
              <a:ext uri="{FF2B5EF4-FFF2-40B4-BE49-F238E27FC236}">
                <a16:creationId xmlns:a16="http://schemas.microsoft.com/office/drawing/2014/main" id="{0812E9F1-ECAC-9EB5-34AE-749E98804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4"/>
          <a:stretch/>
        </p:blipFill>
        <p:spPr bwMode="auto">
          <a:xfrm>
            <a:off x="1802619" y="971428"/>
            <a:ext cx="5538761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1913E1-6286-C04C-E864-CB97A1DD893C}"/>
              </a:ext>
            </a:extLst>
          </p:cNvPr>
          <p:cNvSpPr txBox="1"/>
          <p:nvPr/>
        </p:nvSpPr>
        <p:spPr>
          <a:xfrm>
            <a:off x="798915" y="5337060"/>
            <a:ext cx="747712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출처 </a:t>
            </a:r>
            <a:r>
              <a:rPr lang="en-US" altLang="ko-KR" sz="700" dirty="0"/>
              <a:t>: </a:t>
            </a:r>
            <a:r>
              <a:rPr lang="en-US" altLang="ko-KR" sz="700" dirty="0">
                <a:hlinkClick r:id="rId3"/>
              </a:rPr>
              <a:t>https://assetstore.unity.com/packages/3d/fantasy-monsters-v2-skull-59426</a:t>
            </a:r>
            <a:endParaRPr lang="en-US" altLang="ko-KR" sz="700" dirty="0"/>
          </a:p>
          <a:p>
            <a:endParaRPr lang="en-US" altLang="ko-KR" sz="700" dirty="0"/>
          </a:p>
          <a:p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1600" dirty="0"/>
              <a:t>Unity Asset Store ( ENTIGI )</a:t>
            </a:r>
          </a:p>
          <a:p>
            <a:endParaRPr lang="en-US" altLang="ko-KR" sz="1600" dirty="0"/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Skull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400" dirty="0"/>
          </a:p>
          <a:p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5BA2F-670E-F4B2-5C8D-60ECAEA9479A}"/>
              </a:ext>
            </a:extLst>
          </p:cNvPr>
          <p:cNvSpPr txBox="1"/>
          <p:nvPr/>
        </p:nvSpPr>
        <p:spPr>
          <a:xfrm>
            <a:off x="2359973" y="2930294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돌진</a:t>
            </a:r>
            <a:r>
              <a:rPr lang="en-US" altLang="ko-KR" sz="1600" dirty="0">
                <a:solidFill>
                  <a:schemeClr val="bg1"/>
                </a:solidFill>
              </a:rPr>
              <a:t>		</a:t>
            </a:r>
            <a:r>
              <a:rPr lang="ko-KR" altLang="en-US" sz="1600" dirty="0">
                <a:solidFill>
                  <a:schemeClr val="bg1"/>
                </a:solidFill>
              </a:rPr>
              <a:t>원거리</a:t>
            </a:r>
            <a:r>
              <a:rPr lang="en-US" altLang="ko-KR" sz="1600" dirty="0">
                <a:solidFill>
                  <a:schemeClr val="bg1"/>
                </a:solidFill>
              </a:rPr>
              <a:t>	            </a:t>
            </a:r>
            <a:r>
              <a:rPr lang="ko-KR" altLang="en-US" sz="1600" dirty="0">
                <a:solidFill>
                  <a:schemeClr val="bg1"/>
                </a:solidFill>
              </a:rPr>
              <a:t>근접</a:t>
            </a:r>
          </a:p>
        </p:txBody>
      </p:sp>
    </p:spTree>
    <p:extLst>
      <p:ext uri="{BB962C8B-B14F-4D97-AF65-F5344CB8AC3E}">
        <p14:creationId xmlns:p14="http://schemas.microsoft.com/office/powerpoint/2010/main" val="16004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5)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보스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5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5)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보스 몬스터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쉴드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2" descr="screenshot">
            <a:extLst>
              <a:ext uri="{FF2B5EF4-FFF2-40B4-BE49-F238E27FC236}">
                <a16:creationId xmlns:a16="http://schemas.microsoft.com/office/drawing/2014/main" id="{D23F9A4E-49C1-8E13-1B5F-07064391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1052736"/>
            <a:ext cx="74771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44BB6-D6C2-85E6-6BAA-D44DFE8E1A9A}"/>
              </a:ext>
            </a:extLst>
          </p:cNvPr>
          <p:cNvSpPr txBox="1"/>
          <p:nvPr/>
        </p:nvSpPr>
        <p:spPr>
          <a:xfrm>
            <a:off x="798915" y="5337060"/>
            <a:ext cx="7477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https://assetstore.unity.com/packages/3d/fantasy-monsters-v2-shield-59429</a:t>
            </a:r>
          </a:p>
          <a:p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1600" dirty="0"/>
              <a:t>Unity Asset Store ( ENTIGI )</a:t>
            </a:r>
          </a:p>
          <a:p>
            <a:endParaRPr lang="en-US" altLang="ko-KR" sz="1600" dirty="0"/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Shield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400" dirty="0"/>
          </a:p>
          <a:p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76946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6) NPC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screenshot">
            <a:extLst>
              <a:ext uri="{FF2B5EF4-FFF2-40B4-BE49-F238E27FC236}">
                <a16:creationId xmlns:a16="http://schemas.microsoft.com/office/drawing/2014/main" id="{DDF45E4B-BD30-45E9-BE42-CF006B63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52" y="1328737"/>
            <a:ext cx="74771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D35DB-896D-D24A-B38B-2378988E3834}"/>
              </a:ext>
            </a:extLst>
          </p:cNvPr>
          <p:cNvSpPr txBox="1"/>
          <p:nvPr/>
        </p:nvSpPr>
        <p:spPr>
          <a:xfrm>
            <a:off x="798915" y="5627605"/>
            <a:ext cx="7477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https://assetstore.unity.com/packages/3d/fantasy-monsters-v2-ent-59427</a:t>
            </a:r>
          </a:p>
          <a:p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1600" dirty="0"/>
              <a:t>Unity Asset Store ( ENTIGI )</a:t>
            </a:r>
          </a:p>
          <a:p>
            <a:endParaRPr lang="en-US" altLang="ko-KR" sz="1600" dirty="0"/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Ent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400" dirty="0"/>
          </a:p>
          <a:p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7002E-0A75-ABE2-38AD-FB30E355C330}"/>
              </a:ext>
            </a:extLst>
          </p:cNvPr>
          <p:cNvSpPr txBox="1"/>
          <p:nvPr/>
        </p:nvSpPr>
        <p:spPr>
          <a:xfrm>
            <a:off x="777428" y="910234"/>
            <a:ext cx="773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스테이지마다 </a:t>
            </a:r>
            <a:r>
              <a:rPr lang="ko-KR" altLang="en-US" b="1" dirty="0"/>
              <a:t>스토리텔링</a:t>
            </a:r>
            <a:r>
              <a:rPr lang="ko-KR" altLang="en-US" dirty="0"/>
              <a:t>을 해주고 플레이어들의 </a:t>
            </a:r>
            <a:r>
              <a:rPr lang="ko-KR" altLang="en-US" b="1" dirty="0"/>
              <a:t>가이드</a:t>
            </a:r>
            <a:r>
              <a:rPr lang="ko-KR" altLang="en-US" dirty="0"/>
              <a:t> 역할을 해 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E04E6-0E91-A1F2-9A62-8C758FF1FAAF}"/>
              </a:ext>
            </a:extLst>
          </p:cNvPr>
          <p:cNvSpPr txBox="1"/>
          <p:nvPr/>
        </p:nvSpPr>
        <p:spPr>
          <a:xfrm>
            <a:off x="1259442" y="3244333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   청각</a:t>
            </a:r>
            <a:r>
              <a:rPr lang="en-US" altLang="ko-KR" dirty="0">
                <a:solidFill>
                  <a:schemeClr val="bg1"/>
                </a:solidFill>
              </a:rPr>
              <a:t>		    </a:t>
            </a:r>
            <a:r>
              <a:rPr lang="ko-KR" altLang="en-US" dirty="0">
                <a:solidFill>
                  <a:schemeClr val="bg1"/>
                </a:solidFill>
              </a:rPr>
              <a:t>시각</a:t>
            </a:r>
            <a:r>
              <a:rPr lang="en-US" altLang="ko-KR" dirty="0">
                <a:solidFill>
                  <a:schemeClr val="bg1"/>
                </a:solidFill>
              </a:rPr>
              <a:t>		    </a:t>
            </a:r>
            <a:r>
              <a:rPr lang="ko-KR" altLang="en-US" dirty="0">
                <a:solidFill>
                  <a:schemeClr val="bg1"/>
                </a:solidFill>
              </a:rPr>
              <a:t>촉각</a:t>
            </a:r>
            <a:r>
              <a:rPr lang="en-US" altLang="ko-KR" dirty="0">
                <a:solidFill>
                  <a:schemeClr val="bg1"/>
                </a:solidFill>
              </a:rPr>
              <a:t>		   </a:t>
            </a:r>
            <a:r>
              <a:rPr lang="ko-KR" altLang="en-US" dirty="0">
                <a:solidFill>
                  <a:schemeClr val="bg1"/>
                </a:solidFill>
              </a:rPr>
              <a:t>보스</a:t>
            </a:r>
          </a:p>
        </p:txBody>
      </p:sp>
    </p:spTree>
    <p:extLst>
      <p:ext uri="{BB962C8B-B14F-4D97-AF65-F5344CB8AC3E}">
        <p14:creationId xmlns:p14="http://schemas.microsoft.com/office/powerpoint/2010/main" val="1026259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871636" y="2071727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72706" y="2330629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로그인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화면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인 게임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502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로그인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82F6D1-8DFB-84B4-D546-6BE17CBAC662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제목</a:t>
            </a:r>
            <a:endParaRPr lang="en-US" altLang="ko-KR" dirty="0"/>
          </a:p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스프라이트</a:t>
            </a:r>
            <a:endParaRPr lang="en-US" altLang="ko-KR" dirty="0"/>
          </a:p>
          <a:p>
            <a:pPr algn="ctr"/>
            <a:r>
              <a:rPr lang="ko-KR" altLang="en-US" dirty="0"/>
              <a:t>닉네임 입력</a:t>
            </a:r>
            <a:endParaRPr lang="en-US" altLang="ko-KR" dirty="0"/>
          </a:p>
          <a:p>
            <a:pPr algn="ctr"/>
            <a:r>
              <a:rPr lang="ko-KR" altLang="en-US" dirty="0"/>
              <a:t>입장 버튼</a:t>
            </a:r>
          </a:p>
        </p:txBody>
      </p:sp>
    </p:spTree>
    <p:extLst>
      <p:ext uri="{BB962C8B-B14F-4D97-AF65-F5344CB8AC3E}">
        <p14:creationId xmlns:p14="http://schemas.microsoft.com/office/powerpoint/2010/main" val="2216013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메인 메뉴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1B766F-9B77-7CE1-416C-32D3AAFC6799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메뉴 </a:t>
            </a:r>
            <a:r>
              <a:rPr lang="en-US" altLang="ko-KR" dirty="0"/>
              <a:t>UI</a:t>
            </a:r>
          </a:p>
          <a:p>
            <a:pPr algn="ctr"/>
            <a:r>
              <a:rPr lang="ko-KR" altLang="en-US" dirty="0"/>
              <a:t>오토 매치</a:t>
            </a:r>
            <a:endParaRPr lang="en-US" altLang="ko-KR" dirty="0"/>
          </a:p>
          <a:p>
            <a:pPr algn="ctr"/>
            <a:r>
              <a:rPr lang="ko-KR" altLang="en-US" dirty="0"/>
              <a:t>사설</a:t>
            </a:r>
            <a:endParaRPr lang="en-US" altLang="ko-KR" dirty="0"/>
          </a:p>
          <a:p>
            <a:pPr algn="ctr"/>
            <a:r>
              <a:rPr lang="ko-KR" altLang="en-US" dirty="0"/>
              <a:t>나가기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4061598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사설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목록</a:t>
            </a:r>
            <a:endParaRPr lang="en-US" altLang="ko-KR" dirty="0"/>
          </a:p>
          <a:p>
            <a:pPr algn="ctr"/>
            <a:r>
              <a:rPr lang="en-US" altLang="ko-KR" dirty="0"/>
              <a:t>( </a:t>
            </a:r>
            <a:r>
              <a:rPr lang="ko-KR" altLang="en-US" dirty="0" err="1"/>
              <a:t>방번호</a:t>
            </a:r>
            <a:r>
              <a:rPr lang="ko-KR" altLang="en-US" dirty="0"/>
              <a:t> </a:t>
            </a:r>
            <a:r>
              <a:rPr lang="ko-KR" altLang="en-US" dirty="0" err="1"/>
              <a:t>방이름</a:t>
            </a:r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ko-KR" altLang="en-US" dirty="0"/>
              <a:t> 방장이름 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 err="1"/>
              <a:t>방만들기</a:t>
            </a:r>
            <a:r>
              <a:rPr lang="ko-KR" altLang="en-US" dirty="0"/>
              <a:t> 버튼 </a:t>
            </a:r>
            <a:r>
              <a:rPr lang="en-US" altLang="ko-KR" dirty="0"/>
              <a:t>( </a:t>
            </a:r>
            <a:r>
              <a:rPr lang="ko-KR" altLang="en-US" dirty="0" err="1"/>
              <a:t>방이름</a:t>
            </a:r>
            <a:r>
              <a:rPr lang="ko-KR" altLang="en-US" dirty="0"/>
              <a:t> 적고 확인</a:t>
            </a:r>
            <a:r>
              <a:rPr lang="en-US" altLang="ko-KR" dirty="0"/>
              <a:t>/</a:t>
            </a:r>
            <a:r>
              <a:rPr lang="ko-KR" altLang="en-US" dirty="0"/>
              <a:t>취소 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방 입장</a:t>
            </a:r>
            <a:endParaRPr lang="en-US" altLang="ko-KR" dirty="0"/>
          </a:p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91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 </a:t>
            </a:r>
            <a:r>
              <a:rPr lang="ko-KR" altLang="en-US" dirty="0"/>
              <a:t>공간 </a:t>
            </a:r>
            <a:r>
              <a:rPr lang="en-US" altLang="ko-KR" dirty="0"/>
              <a:t>(</a:t>
            </a:r>
            <a:r>
              <a:rPr lang="ko-KR" altLang="en-US" dirty="0"/>
              <a:t>맵 구석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나가기</a:t>
            </a:r>
            <a:endParaRPr lang="en-US" altLang="ko-KR" dirty="0"/>
          </a:p>
          <a:p>
            <a:pPr algn="ctr"/>
            <a:r>
              <a:rPr lang="ko-KR" altLang="en-US" dirty="0"/>
              <a:t>캐릭터선택</a:t>
            </a:r>
            <a:endParaRPr lang="en-US" altLang="ko-KR" dirty="0"/>
          </a:p>
          <a:p>
            <a:pPr algn="ctr"/>
            <a:r>
              <a:rPr lang="ko-KR" altLang="en-US" dirty="0"/>
              <a:t>채팅</a:t>
            </a:r>
            <a:endParaRPr lang="en-US" altLang="ko-KR" dirty="0"/>
          </a:p>
          <a:p>
            <a:pPr algn="ctr"/>
            <a:r>
              <a:rPr lang="en-US" altLang="ko-KR" dirty="0"/>
              <a:t>Ready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방장</a:t>
            </a:r>
            <a:r>
              <a:rPr lang="en-US" altLang="ko-KR" dirty="0"/>
              <a:t>) </a:t>
            </a:r>
            <a:r>
              <a:rPr lang="ko-KR" altLang="en-US" dirty="0"/>
              <a:t>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98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인게임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전에 </a:t>
            </a:r>
            <a:r>
              <a:rPr lang="ko-KR" altLang="en-US" dirty="0" err="1"/>
              <a:t>그렸던거</a:t>
            </a:r>
            <a:r>
              <a:rPr lang="ko-KR" altLang="en-US" dirty="0"/>
              <a:t> 좀 수정해서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632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142350" y="2031542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3420" y="2290444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414FA-CD18-6AF7-D952-FEC1D18579B8}"/>
              </a:ext>
            </a:extLst>
          </p:cNvPr>
          <p:cNvSpPr txBox="1"/>
          <p:nvPr/>
        </p:nvSpPr>
        <p:spPr>
          <a:xfrm>
            <a:off x="5004048" y="30150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연구 목적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78363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142350" y="2004270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3420" y="2263172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C058C-1BE6-B6A6-9FC3-7B1BBC5EFE8F}"/>
              </a:ext>
            </a:extLst>
          </p:cNvPr>
          <p:cNvSpPr txBox="1"/>
          <p:nvPr/>
        </p:nvSpPr>
        <p:spPr>
          <a:xfrm>
            <a:off x="5004048" y="30150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조작법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진행 순서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977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2" name="Picture 6" descr="키보드 사용법 완전 정리 | 키보드 특수문자 읽는 법(한글,영어) | 37개 특수기호 전부">
            <a:extLst>
              <a:ext uri="{FF2B5EF4-FFF2-40B4-BE49-F238E27FC236}">
                <a16:creationId xmlns:a16="http://schemas.microsoft.com/office/drawing/2014/main" id="{677E4002-87CF-725A-3DDF-D21A7BF8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55467"/>
            <a:ext cx="6024253" cy="3012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ED717AA-231E-A3A3-B3EF-D1E2F9696F73}"/>
              </a:ext>
            </a:extLst>
          </p:cNvPr>
          <p:cNvCxnSpPr>
            <a:cxnSpLocks/>
          </p:cNvCxnSpPr>
          <p:nvPr/>
        </p:nvCxnSpPr>
        <p:spPr>
          <a:xfrm rot="5400000">
            <a:off x="1173245" y="3414619"/>
            <a:ext cx="820850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F88D8E6-60F7-5AAF-EA15-514FB255FDBE}"/>
              </a:ext>
            </a:extLst>
          </p:cNvPr>
          <p:cNvCxnSpPr>
            <a:cxnSpLocks/>
          </p:cNvCxnSpPr>
          <p:nvPr/>
        </p:nvCxnSpPr>
        <p:spPr>
          <a:xfrm>
            <a:off x="1691680" y="3112206"/>
            <a:ext cx="914400" cy="415725"/>
          </a:xfrm>
          <a:prstGeom prst="bentConnector3">
            <a:avLst>
              <a:gd name="adj1" fmla="val 4027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연결선: 꺾임 4106">
            <a:extLst>
              <a:ext uri="{FF2B5EF4-FFF2-40B4-BE49-F238E27FC236}">
                <a16:creationId xmlns:a16="http://schemas.microsoft.com/office/drawing/2014/main" id="{519E6EAF-0572-0248-13F3-579C6469FA78}"/>
              </a:ext>
            </a:extLst>
          </p:cNvPr>
          <p:cNvCxnSpPr>
            <a:cxnSpLocks/>
          </p:cNvCxnSpPr>
          <p:nvPr/>
        </p:nvCxnSpPr>
        <p:spPr>
          <a:xfrm flipV="1">
            <a:off x="1475658" y="3558636"/>
            <a:ext cx="1130422" cy="374420"/>
          </a:xfrm>
          <a:prstGeom prst="bentConnector3">
            <a:avLst>
              <a:gd name="adj1" fmla="val 10055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직사각형 4117">
            <a:extLst>
              <a:ext uri="{FF2B5EF4-FFF2-40B4-BE49-F238E27FC236}">
                <a16:creationId xmlns:a16="http://schemas.microsoft.com/office/drawing/2014/main" id="{33A5310C-6DB4-F484-59D5-F04D1409AD0F}"/>
              </a:ext>
            </a:extLst>
          </p:cNvPr>
          <p:cNvSpPr/>
          <p:nvPr/>
        </p:nvSpPr>
        <p:spPr>
          <a:xfrm>
            <a:off x="2627784" y="4293096"/>
            <a:ext cx="1872208" cy="3744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9" name="직사각형 4118">
            <a:extLst>
              <a:ext uri="{FF2B5EF4-FFF2-40B4-BE49-F238E27FC236}">
                <a16:creationId xmlns:a16="http://schemas.microsoft.com/office/drawing/2014/main" id="{A3594DE2-34C6-3A6E-87C1-13472D4E6C85}"/>
              </a:ext>
            </a:extLst>
          </p:cNvPr>
          <p:cNvSpPr/>
          <p:nvPr/>
        </p:nvSpPr>
        <p:spPr>
          <a:xfrm>
            <a:off x="827584" y="3893018"/>
            <a:ext cx="432042" cy="4000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0FDDA884-833E-F636-688A-A6EACB2A67F8}"/>
              </a:ext>
            </a:extLst>
          </p:cNvPr>
          <p:cNvSpPr/>
          <p:nvPr/>
        </p:nvSpPr>
        <p:spPr>
          <a:xfrm>
            <a:off x="2627785" y="3527932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9028E2FC-1DE6-7BD9-167A-C6608E83E1E8}"/>
              </a:ext>
            </a:extLst>
          </p:cNvPr>
          <p:cNvSpPr/>
          <p:nvPr/>
        </p:nvSpPr>
        <p:spPr>
          <a:xfrm>
            <a:off x="2076873" y="3112206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5779290A-A26F-EFD7-AEF0-8D2DE2FF27B5}"/>
              </a:ext>
            </a:extLst>
          </p:cNvPr>
          <p:cNvSpPr/>
          <p:nvPr/>
        </p:nvSpPr>
        <p:spPr>
          <a:xfrm>
            <a:off x="2807805" y="3910514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CD92F54E-F08E-64C3-7FF3-145544EEFA8F}"/>
              </a:ext>
            </a:extLst>
          </p:cNvPr>
          <p:cNvSpPr/>
          <p:nvPr/>
        </p:nvSpPr>
        <p:spPr>
          <a:xfrm>
            <a:off x="827583" y="2439417"/>
            <a:ext cx="360040" cy="2674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3" name="직선 연결선 4132">
            <a:extLst>
              <a:ext uri="{FF2B5EF4-FFF2-40B4-BE49-F238E27FC236}">
                <a16:creationId xmlns:a16="http://schemas.microsoft.com/office/drawing/2014/main" id="{E3E56A3E-6DA3-D92F-0007-98208DB2C66F}"/>
              </a:ext>
            </a:extLst>
          </p:cNvPr>
          <p:cNvCxnSpPr>
            <a:stCxn id="4129" idx="0"/>
          </p:cNvCxnSpPr>
          <p:nvPr/>
        </p:nvCxnSpPr>
        <p:spPr>
          <a:xfrm flipV="1">
            <a:off x="1007603" y="2132856"/>
            <a:ext cx="0" cy="30656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5" name="직선 연결선 4134">
            <a:extLst>
              <a:ext uri="{FF2B5EF4-FFF2-40B4-BE49-F238E27FC236}">
                <a16:creationId xmlns:a16="http://schemas.microsoft.com/office/drawing/2014/main" id="{FE90EDF1-BB6D-2C60-867D-3841FC4714DB}"/>
              </a:ext>
            </a:extLst>
          </p:cNvPr>
          <p:cNvCxnSpPr>
            <a:stCxn id="4127" idx="0"/>
          </p:cNvCxnSpPr>
          <p:nvPr/>
        </p:nvCxnSpPr>
        <p:spPr>
          <a:xfrm flipV="1">
            <a:off x="2256893" y="2055467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7" name="직선 연결선 4136">
            <a:extLst>
              <a:ext uri="{FF2B5EF4-FFF2-40B4-BE49-F238E27FC236}">
                <a16:creationId xmlns:a16="http://schemas.microsoft.com/office/drawing/2014/main" id="{2C53D1E2-7339-0038-2A6F-3CA036431402}"/>
              </a:ext>
            </a:extLst>
          </p:cNvPr>
          <p:cNvCxnSpPr/>
          <p:nvPr/>
        </p:nvCxnSpPr>
        <p:spPr>
          <a:xfrm flipV="1">
            <a:off x="1907704" y="1484784"/>
            <a:ext cx="0" cy="16274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직선 연결선 4138">
            <a:extLst>
              <a:ext uri="{FF2B5EF4-FFF2-40B4-BE49-F238E27FC236}">
                <a16:creationId xmlns:a16="http://schemas.microsoft.com/office/drawing/2014/main" id="{7F51236D-73C0-EA9E-75F8-7894ED096134}"/>
              </a:ext>
            </a:extLst>
          </p:cNvPr>
          <p:cNvCxnSpPr>
            <a:stCxn id="4119" idx="2"/>
          </p:cNvCxnSpPr>
          <p:nvPr/>
        </p:nvCxnSpPr>
        <p:spPr>
          <a:xfrm>
            <a:off x="1043605" y="4293096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직선 연결선 4140">
            <a:extLst>
              <a:ext uri="{FF2B5EF4-FFF2-40B4-BE49-F238E27FC236}">
                <a16:creationId xmlns:a16="http://schemas.microsoft.com/office/drawing/2014/main" id="{4C2D5B72-1B1A-B57D-EA27-6026BCFCF4F5}"/>
              </a:ext>
            </a:extLst>
          </p:cNvPr>
          <p:cNvCxnSpPr>
            <a:cxnSpLocks/>
            <a:stCxn id="4128" idx="2"/>
          </p:cNvCxnSpPr>
          <p:nvPr/>
        </p:nvCxnSpPr>
        <p:spPr>
          <a:xfrm>
            <a:off x="2987825" y="4284934"/>
            <a:ext cx="0" cy="123229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3" name="직선 연결선 4142">
            <a:extLst>
              <a:ext uri="{FF2B5EF4-FFF2-40B4-BE49-F238E27FC236}">
                <a16:creationId xmlns:a16="http://schemas.microsoft.com/office/drawing/2014/main" id="{A520917B-5541-F4D6-7F94-9D6626ED30EC}"/>
              </a:ext>
            </a:extLst>
          </p:cNvPr>
          <p:cNvCxnSpPr>
            <a:stCxn id="4126" idx="0"/>
          </p:cNvCxnSpPr>
          <p:nvPr/>
        </p:nvCxnSpPr>
        <p:spPr>
          <a:xfrm flipV="1">
            <a:off x="2807805" y="1052736"/>
            <a:ext cx="0" cy="24751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7" name="직선 연결선 4146">
            <a:extLst>
              <a:ext uri="{FF2B5EF4-FFF2-40B4-BE49-F238E27FC236}">
                <a16:creationId xmlns:a16="http://schemas.microsoft.com/office/drawing/2014/main" id="{2B336611-8110-A83C-F432-28F1531A9034}"/>
              </a:ext>
            </a:extLst>
          </p:cNvPr>
          <p:cNvCxnSpPr>
            <a:stCxn id="4118" idx="2"/>
          </p:cNvCxnSpPr>
          <p:nvPr/>
        </p:nvCxnSpPr>
        <p:spPr>
          <a:xfrm>
            <a:off x="3563888" y="4667516"/>
            <a:ext cx="0" cy="400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9" name="TextBox 4148">
            <a:extLst>
              <a:ext uri="{FF2B5EF4-FFF2-40B4-BE49-F238E27FC236}">
                <a16:creationId xmlns:a16="http://schemas.microsoft.com/office/drawing/2014/main" id="{BDADEF38-CFC7-40D9-0E1C-61CA7851FF5C}"/>
              </a:ext>
            </a:extLst>
          </p:cNvPr>
          <p:cNvSpPr txBox="1"/>
          <p:nvPr/>
        </p:nvSpPr>
        <p:spPr>
          <a:xfrm>
            <a:off x="723585" y="1778306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메뉴</a:t>
            </a:r>
          </a:p>
        </p:txBody>
      </p:sp>
      <p:sp>
        <p:nvSpPr>
          <p:cNvPr id="4150" name="TextBox 4149">
            <a:extLst>
              <a:ext uri="{FF2B5EF4-FFF2-40B4-BE49-F238E27FC236}">
                <a16:creationId xmlns:a16="http://schemas.microsoft.com/office/drawing/2014/main" id="{39DEA7E5-8E18-F982-3ADB-A64AFD82A77B}"/>
              </a:ext>
            </a:extLst>
          </p:cNvPr>
          <p:cNvSpPr txBox="1"/>
          <p:nvPr/>
        </p:nvSpPr>
        <p:spPr>
          <a:xfrm>
            <a:off x="1970648" y="1710339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스킬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168153A1-F823-CB67-A2E2-73E0B5C8C04E}"/>
              </a:ext>
            </a:extLst>
          </p:cNvPr>
          <p:cNvSpPr txBox="1"/>
          <p:nvPr/>
        </p:nvSpPr>
        <p:spPr>
          <a:xfrm>
            <a:off x="2183022" y="5521786"/>
            <a:ext cx="1609605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마이크 </a:t>
            </a:r>
            <a:r>
              <a:rPr lang="en-US" altLang="ko-KR" sz="1600" dirty="0"/>
              <a:t>on/off</a:t>
            </a:r>
            <a:endParaRPr lang="ko-KR" altLang="en-US" sz="1600" dirty="0"/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AB71BE9C-A557-E5F4-54EA-355033208DA9}"/>
              </a:ext>
            </a:extLst>
          </p:cNvPr>
          <p:cNvSpPr txBox="1"/>
          <p:nvPr/>
        </p:nvSpPr>
        <p:spPr>
          <a:xfrm>
            <a:off x="2339474" y="723795"/>
            <a:ext cx="1058971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상호작용</a:t>
            </a:r>
            <a:endParaRPr lang="ko-KR" altLang="en-US" sz="1600" dirty="0"/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8D42F626-C058-7073-5977-AD9F6D5E596E}"/>
              </a:ext>
            </a:extLst>
          </p:cNvPr>
          <p:cNvSpPr txBox="1"/>
          <p:nvPr/>
        </p:nvSpPr>
        <p:spPr>
          <a:xfrm>
            <a:off x="1604816" y="1133589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이동</a:t>
            </a:r>
            <a:endParaRPr lang="ko-KR" altLang="en-US" sz="1600" dirty="0"/>
          </a:p>
        </p:txBody>
      </p:sp>
      <p:sp>
        <p:nvSpPr>
          <p:cNvPr id="4154" name="TextBox 4153">
            <a:extLst>
              <a:ext uri="{FF2B5EF4-FFF2-40B4-BE49-F238E27FC236}">
                <a16:creationId xmlns:a16="http://schemas.microsoft.com/office/drawing/2014/main" id="{CD1637B5-B0EF-7609-74F1-8E77209445DA}"/>
              </a:ext>
            </a:extLst>
          </p:cNvPr>
          <p:cNvSpPr txBox="1"/>
          <p:nvPr/>
        </p:nvSpPr>
        <p:spPr>
          <a:xfrm>
            <a:off x="753436" y="4867555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걷기</a:t>
            </a:r>
          </a:p>
        </p:txBody>
      </p:sp>
      <p:sp>
        <p:nvSpPr>
          <p:cNvPr id="4155" name="TextBox 4154">
            <a:extLst>
              <a:ext uri="{FF2B5EF4-FFF2-40B4-BE49-F238E27FC236}">
                <a16:creationId xmlns:a16="http://schemas.microsoft.com/office/drawing/2014/main" id="{FC321828-DE99-8066-2B0C-FE1E0FD3E638}"/>
              </a:ext>
            </a:extLst>
          </p:cNvPr>
          <p:cNvSpPr txBox="1"/>
          <p:nvPr/>
        </p:nvSpPr>
        <p:spPr>
          <a:xfrm>
            <a:off x="3261000" y="5067594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점프</a:t>
            </a:r>
          </a:p>
        </p:txBody>
      </p:sp>
      <p:pic>
        <p:nvPicPr>
          <p:cNvPr id="4156" name="Picture 8" descr="Mouse 3 Icon | Line Iconset | IconsMind">
            <a:extLst>
              <a:ext uri="{FF2B5EF4-FFF2-40B4-BE49-F238E27FC236}">
                <a16:creationId xmlns:a16="http://schemas.microsoft.com/office/drawing/2014/main" id="{82CAB43E-8520-8E59-699B-ABEF3CF7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39" y="2437120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57" name="직선 연결선 4156">
            <a:extLst>
              <a:ext uri="{FF2B5EF4-FFF2-40B4-BE49-F238E27FC236}">
                <a16:creationId xmlns:a16="http://schemas.microsoft.com/office/drawing/2014/main" id="{49917D66-2DFC-D131-1EF1-05C3EAE34839}"/>
              </a:ext>
            </a:extLst>
          </p:cNvPr>
          <p:cNvCxnSpPr/>
          <p:nvPr/>
        </p:nvCxnSpPr>
        <p:spPr>
          <a:xfrm flipV="1">
            <a:off x="7524328" y="1879616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58" name="TextBox 4157">
            <a:extLst>
              <a:ext uri="{FF2B5EF4-FFF2-40B4-BE49-F238E27FC236}">
                <a16:creationId xmlns:a16="http://schemas.microsoft.com/office/drawing/2014/main" id="{3C959C5D-61C2-7AEE-01FD-DB791E7F4CCC}"/>
              </a:ext>
            </a:extLst>
          </p:cNvPr>
          <p:cNvSpPr txBox="1"/>
          <p:nvPr/>
        </p:nvSpPr>
        <p:spPr>
          <a:xfrm>
            <a:off x="6961859" y="1541062"/>
            <a:ext cx="1124937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기본 공격</a:t>
            </a:r>
          </a:p>
        </p:txBody>
      </p:sp>
      <p:cxnSp>
        <p:nvCxnSpPr>
          <p:cNvPr id="4159" name="직선 연결선 4158">
            <a:extLst>
              <a:ext uri="{FF2B5EF4-FFF2-40B4-BE49-F238E27FC236}">
                <a16:creationId xmlns:a16="http://schemas.microsoft.com/office/drawing/2014/main" id="{8F559E91-BBE9-0282-8E69-26617B2730DD}"/>
              </a:ext>
            </a:extLst>
          </p:cNvPr>
          <p:cNvCxnSpPr>
            <a:cxnSpLocks/>
          </p:cNvCxnSpPr>
          <p:nvPr/>
        </p:nvCxnSpPr>
        <p:spPr>
          <a:xfrm flipV="1">
            <a:off x="8196820" y="3160029"/>
            <a:ext cx="0" cy="170752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60" name="TextBox 4159">
            <a:extLst>
              <a:ext uri="{FF2B5EF4-FFF2-40B4-BE49-F238E27FC236}">
                <a16:creationId xmlns:a16="http://schemas.microsoft.com/office/drawing/2014/main" id="{559434D8-8DAD-A8FB-00B5-211A2ACEB43A}"/>
              </a:ext>
            </a:extLst>
          </p:cNvPr>
          <p:cNvSpPr txBox="1"/>
          <p:nvPr/>
        </p:nvSpPr>
        <p:spPr>
          <a:xfrm>
            <a:off x="7609156" y="4898317"/>
            <a:ext cx="1124937" cy="58477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검사</a:t>
            </a:r>
            <a:r>
              <a:rPr lang="en-US" altLang="ko-KR" sz="1600" dirty="0"/>
              <a:t>)</a:t>
            </a:r>
          </a:p>
          <a:p>
            <a:pPr algn="ctr"/>
            <a:r>
              <a:rPr lang="ko-KR" altLang="en-US" sz="1600" dirty="0"/>
              <a:t>특수 공격</a:t>
            </a:r>
          </a:p>
        </p:txBody>
      </p:sp>
      <p:sp>
        <p:nvSpPr>
          <p:cNvPr id="4162" name="TextBox 4161">
            <a:extLst>
              <a:ext uri="{FF2B5EF4-FFF2-40B4-BE49-F238E27FC236}">
                <a16:creationId xmlns:a16="http://schemas.microsoft.com/office/drawing/2014/main" id="{08C4DA66-C458-CEA5-CE95-4BE245524B2D}"/>
              </a:ext>
            </a:extLst>
          </p:cNvPr>
          <p:cNvSpPr txBox="1"/>
          <p:nvPr/>
        </p:nvSpPr>
        <p:spPr>
          <a:xfrm>
            <a:off x="6152508" y="378896"/>
            <a:ext cx="2913296" cy="95410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그래픽 </a:t>
            </a:r>
            <a:r>
              <a:rPr lang="en-US" altLang="ko-KR" sz="1400" dirty="0"/>
              <a:t>-&gt; </a:t>
            </a:r>
            <a:r>
              <a:rPr lang="ko-KR" altLang="en-US" sz="1400" dirty="0"/>
              <a:t>전체 화면 </a:t>
            </a:r>
            <a:r>
              <a:rPr lang="en-US" altLang="ko-KR" sz="1400" dirty="0"/>
              <a:t>/ </a:t>
            </a:r>
            <a:r>
              <a:rPr lang="ko-KR" altLang="en-US" sz="1400" dirty="0"/>
              <a:t>창 모드</a:t>
            </a:r>
            <a:endParaRPr lang="en-US" altLang="ko-KR" sz="1400" dirty="0"/>
          </a:p>
          <a:p>
            <a:r>
              <a:rPr lang="ko-KR" altLang="en-US" sz="1400" dirty="0"/>
              <a:t>사운드 </a:t>
            </a:r>
            <a:r>
              <a:rPr lang="en-US" altLang="ko-KR" sz="1400" dirty="0"/>
              <a:t>-&gt; </a:t>
            </a:r>
            <a:r>
              <a:rPr lang="ko-KR" altLang="en-US" sz="1400" dirty="0"/>
              <a:t>음량 조절</a:t>
            </a:r>
          </a:p>
        </p:txBody>
      </p: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44080" y="3482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조작법</a:t>
            </a:r>
          </a:p>
        </p:txBody>
      </p:sp>
    </p:spTree>
    <p:extLst>
      <p:ext uri="{BB962C8B-B14F-4D97-AF65-F5344CB8AC3E}">
        <p14:creationId xmlns:p14="http://schemas.microsoft.com/office/powerpoint/2010/main" val="3903199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진행 방식</a:t>
            </a:r>
          </a:p>
        </p:txBody>
      </p:sp>
    </p:spTree>
    <p:extLst>
      <p:ext uri="{BB962C8B-B14F-4D97-AF65-F5344CB8AC3E}">
        <p14:creationId xmlns:p14="http://schemas.microsoft.com/office/powerpoint/2010/main" val="234781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142350" y="2004270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543420" y="2263172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C058C-1BE6-B6A6-9FC3-7B1BBC5EFE8F}"/>
              </a:ext>
            </a:extLst>
          </p:cNvPr>
          <p:cNvSpPr txBox="1"/>
          <p:nvPr/>
        </p:nvSpPr>
        <p:spPr>
          <a:xfrm>
            <a:off x="5004048" y="3015070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차별 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기술적 요소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타 게임과의 비교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006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차별 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AB063-24F1-C1C4-9487-C9169B037399}"/>
              </a:ext>
            </a:extLst>
          </p:cNvPr>
          <p:cNvSpPr/>
          <p:nvPr/>
        </p:nvSpPr>
        <p:spPr>
          <a:xfrm rot="20490163">
            <a:off x="918453" y="3547420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5F9845-A601-98CE-2862-EB8420853333}"/>
              </a:ext>
            </a:extLst>
          </p:cNvPr>
          <p:cNvSpPr/>
          <p:nvPr/>
        </p:nvSpPr>
        <p:spPr>
          <a:xfrm rot="20490163">
            <a:off x="882942" y="475687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07D91F-F350-0A72-7323-39DCC8A6FA89}"/>
              </a:ext>
            </a:extLst>
          </p:cNvPr>
          <p:cNvSpPr/>
          <p:nvPr/>
        </p:nvSpPr>
        <p:spPr>
          <a:xfrm rot="20490163">
            <a:off x="918455" y="186603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14675-CD26-5EBA-9900-FD7626700D31}"/>
              </a:ext>
            </a:extLst>
          </p:cNvPr>
          <p:cNvSpPr txBox="1"/>
          <p:nvPr/>
        </p:nvSpPr>
        <p:spPr>
          <a:xfrm>
            <a:off x="971600" y="1816206"/>
            <a:ext cx="806188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 </a:t>
            </a:r>
            <a:r>
              <a:rPr lang="ko-KR" altLang="en-US" dirty="0"/>
              <a:t>감각을 빼앗는 것이 </a:t>
            </a:r>
            <a:r>
              <a:rPr lang="ko-KR" altLang="en-US" b="1" dirty="0"/>
              <a:t>게임 캐릭터의 능력치</a:t>
            </a:r>
            <a:r>
              <a:rPr lang="ko-KR" altLang="en-US" dirty="0"/>
              <a:t>에 영향을 주는 것이 아닌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b="1" dirty="0"/>
              <a:t>사용자</a:t>
            </a:r>
            <a:r>
              <a:rPr lang="ko-KR" altLang="en-US" dirty="0"/>
              <a:t>가 보고 듣고 느끼는 요소에 영향을 주어 </a:t>
            </a:r>
            <a:r>
              <a:rPr lang="ko-KR" altLang="en-US" b="1" dirty="0"/>
              <a:t>몰입감</a:t>
            </a:r>
            <a:r>
              <a:rPr lang="ko-KR" altLang="en-US" dirty="0"/>
              <a:t>을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  </a:t>
            </a:r>
            <a:r>
              <a:rPr lang="ko-KR" altLang="en-US" dirty="0"/>
              <a:t>스테이지 마다 </a:t>
            </a:r>
            <a:r>
              <a:rPr lang="en-US" altLang="ko-KR" b="1" dirty="0"/>
              <a:t>Cut-Scene</a:t>
            </a:r>
            <a:r>
              <a:rPr lang="ko-KR" altLang="en-US" dirty="0"/>
              <a:t>을 삽입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  </a:t>
            </a:r>
            <a:r>
              <a:rPr lang="en-US" altLang="ko-KR" b="1" dirty="0" err="1"/>
              <a:t>Vivox</a:t>
            </a:r>
            <a:r>
              <a:rPr lang="en-US" altLang="ko-KR" b="1" dirty="0"/>
              <a:t> </a:t>
            </a:r>
            <a:r>
              <a:rPr lang="ko-KR" altLang="en-US" dirty="0"/>
              <a:t>를 이용한 거리에 따른 </a:t>
            </a:r>
            <a:r>
              <a:rPr lang="en-US" altLang="ko-KR" b="1" dirty="0"/>
              <a:t>3D </a:t>
            </a:r>
            <a:r>
              <a:rPr lang="ko-KR" altLang="en-US" b="1" dirty="0"/>
              <a:t>음성 채팅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3806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000E13-DDC9-3C39-CBCB-7C8532148B73}"/>
              </a:ext>
            </a:extLst>
          </p:cNvPr>
          <p:cNvSpPr/>
          <p:nvPr/>
        </p:nvSpPr>
        <p:spPr>
          <a:xfrm rot="20490163">
            <a:off x="399544" y="1558957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6AD94-1BC2-4747-0EDB-51BD2D1CCEBC}"/>
              </a:ext>
            </a:extLst>
          </p:cNvPr>
          <p:cNvSpPr/>
          <p:nvPr/>
        </p:nvSpPr>
        <p:spPr>
          <a:xfrm rot="20490163">
            <a:off x="413689" y="2298100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3562B-60EF-9EFC-7190-CA2FD471857C}"/>
              </a:ext>
            </a:extLst>
          </p:cNvPr>
          <p:cNvSpPr/>
          <p:nvPr/>
        </p:nvSpPr>
        <p:spPr>
          <a:xfrm rot="20490163">
            <a:off x="413688" y="3012205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AA921-47F9-9FFE-C08F-2E3ECBE51E0B}"/>
              </a:ext>
            </a:extLst>
          </p:cNvPr>
          <p:cNvSpPr/>
          <p:nvPr/>
        </p:nvSpPr>
        <p:spPr>
          <a:xfrm rot="20490163">
            <a:off x="386169" y="4038983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68E4A5-77F0-A9BD-A7BD-CA1E4EC12930}"/>
              </a:ext>
            </a:extLst>
          </p:cNvPr>
          <p:cNvSpPr/>
          <p:nvPr/>
        </p:nvSpPr>
        <p:spPr>
          <a:xfrm rot="20490163">
            <a:off x="413689" y="47530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86FBEB-BB67-7481-5BBD-01CDD8F1F3FF}"/>
              </a:ext>
            </a:extLst>
          </p:cNvPr>
          <p:cNvSpPr/>
          <p:nvPr/>
        </p:nvSpPr>
        <p:spPr>
          <a:xfrm rot="20490163">
            <a:off x="413689" y="546162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757E9-A12D-8008-AFFF-9FA122AB0A1D}"/>
              </a:ext>
            </a:extLst>
          </p:cNvPr>
          <p:cNvSpPr/>
          <p:nvPr/>
        </p:nvSpPr>
        <p:spPr>
          <a:xfrm rot="20490163">
            <a:off x="438717" y="6236866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기술적 요소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5AD1A1-2882-E6A0-B6D9-1D8CEA367436}"/>
              </a:ext>
            </a:extLst>
          </p:cNvPr>
          <p:cNvSpPr/>
          <p:nvPr/>
        </p:nvSpPr>
        <p:spPr>
          <a:xfrm rot="20490163">
            <a:off x="399544" y="8295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AF202-BC6D-8CE4-0407-56A9180CBA9F}"/>
              </a:ext>
            </a:extLst>
          </p:cNvPr>
          <p:cNvSpPr txBox="1"/>
          <p:nvPr/>
        </p:nvSpPr>
        <p:spPr>
          <a:xfrm>
            <a:off x="447999" y="799738"/>
            <a:ext cx="8061880" cy="605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  </a:t>
            </a:r>
            <a:r>
              <a:rPr lang="ko-KR" altLang="en-US" sz="1200" u="sng" dirty="0" err="1"/>
              <a:t>스키닝</a:t>
            </a:r>
            <a:r>
              <a:rPr lang="ko-KR" altLang="en-US" sz="1200" u="sng" dirty="0"/>
              <a:t> 애니메이션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Blender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와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Unity 3D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를 이용하여 </a:t>
            </a:r>
            <a:r>
              <a:rPr lang="ko-KR" altLang="ko-KR" sz="1200" b="1" dirty="0" err="1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스키닝</a:t>
            </a:r>
            <a:r>
              <a:rPr lang="ko-KR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 애니메이션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을 받아와 캐릭터와 몬스터의 애니메이션 구현</a:t>
            </a:r>
            <a:endParaRPr lang="en-US" altLang="ko-KR" sz="1200" dirty="0">
              <a:solidFill>
                <a:srgbClr val="000000"/>
              </a:solidFill>
              <a:effectLst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 </a:t>
            </a:r>
            <a:r>
              <a:rPr lang="ko-KR" altLang="en-US" sz="1200" u="sng" dirty="0" err="1"/>
              <a:t>블러링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를 이용해 </a:t>
            </a:r>
            <a:r>
              <a:rPr lang="ko-KR" altLang="en-US" sz="1200" b="1" dirty="0"/>
              <a:t>안개 효과</a:t>
            </a:r>
            <a:r>
              <a:rPr lang="ko-KR" altLang="en-US" sz="1200" dirty="0"/>
              <a:t>를 주어 좁아지는 시야를 표현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 </a:t>
            </a:r>
            <a:r>
              <a:rPr lang="ko-KR" altLang="en-US" sz="1200" u="sng" dirty="0"/>
              <a:t>멀티 플레이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IOCP </a:t>
            </a:r>
            <a:r>
              <a:rPr lang="ko-KR" altLang="en-US" sz="1200" b="1" dirty="0"/>
              <a:t>서버</a:t>
            </a:r>
            <a:r>
              <a:rPr lang="ko-KR" altLang="en-US" sz="1200" dirty="0"/>
              <a:t>를 이용해 멀티 플레이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4  </a:t>
            </a:r>
            <a:r>
              <a:rPr lang="ko-KR" altLang="en-US" sz="1200" u="sng" dirty="0"/>
              <a:t>컴포넌트 구조 디자인 패턴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컴포넌트 기반</a:t>
            </a:r>
            <a:r>
              <a:rPr lang="ko-KR" altLang="en-US" sz="1200" dirty="0"/>
              <a:t>의 </a:t>
            </a:r>
            <a:r>
              <a:rPr lang="ko-KR" altLang="en-US" sz="1200" b="1" dirty="0"/>
              <a:t>프레임워크</a:t>
            </a:r>
            <a:r>
              <a:rPr lang="ko-KR" altLang="en-US" sz="1200" dirty="0"/>
              <a:t>를 개발하여 코드의 </a:t>
            </a:r>
            <a:r>
              <a:rPr lang="ko-KR" altLang="en-US" sz="1200" b="1" dirty="0"/>
              <a:t>가독성</a:t>
            </a:r>
            <a:r>
              <a:rPr lang="ko-KR" altLang="en-US" sz="1200" dirty="0"/>
              <a:t>이 좋아지고 </a:t>
            </a:r>
            <a:r>
              <a:rPr lang="ko-KR" altLang="en-US" sz="1200" b="1" dirty="0"/>
              <a:t>버그</a:t>
            </a:r>
            <a:r>
              <a:rPr lang="ko-KR" altLang="en-US" sz="1200" dirty="0"/>
              <a:t>를 처리하기 쉬우며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재활용</a:t>
            </a:r>
            <a:r>
              <a:rPr lang="ko-KR" altLang="en-US" sz="1200" dirty="0"/>
              <a:t>이 간편해서 </a:t>
            </a:r>
            <a:r>
              <a:rPr lang="ko-KR" altLang="en-US" sz="1200" b="1" dirty="0"/>
              <a:t>게임 개발 속도</a:t>
            </a:r>
            <a:r>
              <a:rPr lang="ko-KR" altLang="en-US" sz="1200" dirty="0"/>
              <a:t>에 영향을 준다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5  </a:t>
            </a:r>
            <a:r>
              <a:rPr lang="ko-KR" altLang="en-US" sz="1200" u="sng" dirty="0"/>
              <a:t>이펙트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로 </a:t>
            </a:r>
            <a:r>
              <a:rPr lang="ko-KR" altLang="en-US" sz="1200" b="1" dirty="0"/>
              <a:t>빌보드 </a:t>
            </a:r>
            <a:r>
              <a:rPr lang="ko-KR" altLang="en-US" sz="1200" dirty="0" err="1"/>
              <a:t>텍스쳐를</a:t>
            </a:r>
            <a:r>
              <a:rPr lang="ko-KR" altLang="en-US" sz="1200" dirty="0"/>
              <a:t> 이용한 이펙트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6  </a:t>
            </a:r>
            <a:r>
              <a:rPr lang="ko-KR" altLang="en-US" sz="1200" u="sng" dirty="0" err="1"/>
              <a:t>컷신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카메라</a:t>
            </a:r>
            <a:r>
              <a:rPr lang="ko-KR" altLang="en-US" sz="1200" dirty="0"/>
              <a:t>의 움직임과 객체의 애니메이션으로 게임 속 </a:t>
            </a:r>
            <a:r>
              <a:rPr lang="ko-KR" altLang="en-US" sz="1200" b="1" dirty="0"/>
              <a:t>영상 효과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7  </a:t>
            </a:r>
            <a:r>
              <a:rPr lang="ko-KR" altLang="en-US" sz="1200" u="sng" dirty="0"/>
              <a:t>음성 채팅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Vivox</a:t>
            </a:r>
            <a:r>
              <a:rPr lang="ko-KR" altLang="en-US" sz="1200" dirty="0"/>
              <a:t>를 활용한 음성 채팅으로 플레이어 간의 의사소통이 </a:t>
            </a:r>
            <a:r>
              <a:rPr lang="ko-KR" altLang="en-US" sz="1200" dirty="0" err="1"/>
              <a:t>원활해진다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8  </a:t>
            </a:r>
            <a:r>
              <a:rPr lang="ko-KR" altLang="en-US" sz="1200" u="sng" dirty="0" err="1"/>
              <a:t>카툰</a:t>
            </a:r>
            <a:r>
              <a:rPr lang="ko-KR" altLang="en-US" sz="1200" u="sng" dirty="0"/>
              <a:t> </a:t>
            </a:r>
            <a:r>
              <a:rPr lang="ko-KR" altLang="en-US" sz="1200" u="sng" dirty="0" err="1"/>
              <a:t>쉐이딩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</a:t>
            </a:r>
            <a:r>
              <a:rPr lang="ko-KR" altLang="en-US" sz="1200" b="1" dirty="0" err="1"/>
              <a:t>카툰</a:t>
            </a:r>
            <a:r>
              <a:rPr lang="ko-KR" altLang="en-US" sz="1200" b="1" dirty="0"/>
              <a:t> 렌더링</a:t>
            </a:r>
            <a:r>
              <a:rPr lang="ko-KR" altLang="en-US" sz="1200" dirty="0"/>
              <a:t>을 활용해 거부감 없고 포근한 느낌의 </a:t>
            </a:r>
            <a:r>
              <a:rPr lang="en-US" altLang="ko-KR" sz="1200" dirty="0"/>
              <a:t>3D</a:t>
            </a:r>
            <a:r>
              <a:rPr lang="ko-KR" altLang="en-US" sz="1200" dirty="0"/>
              <a:t>게임 구현</a:t>
            </a:r>
          </a:p>
        </p:txBody>
      </p:sp>
    </p:spTree>
    <p:extLst>
      <p:ext uri="{BB962C8B-B14F-4D97-AF65-F5344CB8AC3E}">
        <p14:creationId xmlns:p14="http://schemas.microsoft.com/office/powerpoint/2010/main" val="400805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타 게임과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A9BB2-54F0-A71F-5A4E-E85793B4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1" y="1690760"/>
            <a:ext cx="4046793" cy="2282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86400-A884-2B06-3106-F3107DD7C1FF}"/>
              </a:ext>
            </a:extLst>
          </p:cNvPr>
          <p:cNvSpPr txBox="1"/>
          <p:nvPr/>
        </p:nvSpPr>
        <p:spPr>
          <a:xfrm>
            <a:off x="503041" y="4001131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https://bzooryu.tistory.com/77</a:t>
            </a:r>
            <a:endParaRPr lang="ko-KR" altLang="en-US" sz="800" dirty="0"/>
          </a:p>
        </p:txBody>
      </p:sp>
      <p:pic>
        <p:nvPicPr>
          <p:cNvPr id="10242" name="Picture 2" descr="Gunfire Reborn - Proving the '30 Seconds of Fun' Mantra">
            <a:extLst>
              <a:ext uri="{FF2B5EF4-FFF2-40B4-BE49-F238E27FC236}">
                <a16:creationId xmlns:a16="http://schemas.microsoft.com/office/drawing/2014/main" id="{E15E812A-79A7-7A19-A56C-8492C36A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4247353"/>
            <a:ext cx="4046793" cy="22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0A1512-0BE4-9FBB-FF7E-94EC0C056D4D}"/>
              </a:ext>
            </a:extLst>
          </p:cNvPr>
          <p:cNvSpPr txBox="1"/>
          <p:nvPr/>
        </p:nvSpPr>
        <p:spPr>
          <a:xfrm>
            <a:off x="503041" y="6514249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https://www.superjumpmagazine.com/gunfire-reborn-30-seconds-of-fun/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EB287-4D86-8B27-81B0-B1209604BE06}"/>
              </a:ext>
            </a:extLst>
          </p:cNvPr>
          <p:cNvSpPr txBox="1"/>
          <p:nvPr/>
        </p:nvSpPr>
        <p:spPr>
          <a:xfrm>
            <a:off x="1338304" y="93306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건파이어</a:t>
            </a:r>
            <a:r>
              <a:rPr lang="ko-KR" altLang="en-US" dirty="0"/>
              <a:t> 리본</a:t>
            </a:r>
            <a:endParaRPr lang="en-US" altLang="ko-KR" dirty="0"/>
          </a:p>
          <a:p>
            <a:pPr algn="ctr"/>
            <a:r>
              <a:rPr lang="en-US" altLang="ko-KR" dirty="0"/>
              <a:t>( Gunfire Reborn 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5A815-B982-D946-3384-F419145D23B2}"/>
              </a:ext>
            </a:extLst>
          </p:cNvPr>
          <p:cNvSpPr txBox="1"/>
          <p:nvPr/>
        </p:nvSpPr>
        <p:spPr>
          <a:xfrm>
            <a:off x="6162838" y="13869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유사점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160797C-CB6A-E90C-5CF2-B2030C1B3166}"/>
              </a:ext>
            </a:extLst>
          </p:cNvPr>
          <p:cNvSpPr/>
          <p:nvPr/>
        </p:nvSpPr>
        <p:spPr>
          <a:xfrm>
            <a:off x="4801350" y="1776306"/>
            <a:ext cx="4091129" cy="222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dirty="0"/>
              <a:t>1</a:t>
            </a:r>
            <a:r>
              <a:rPr lang="ko-KR" altLang="en-US" sz="1200" dirty="0"/>
              <a:t>인칭 게임이다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최대 </a:t>
            </a:r>
            <a:r>
              <a:rPr lang="en-US" altLang="ko-KR" sz="1200" dirty="0"/>
              <a:t>4</a:t>
            </a:r>
            <a:r>
              <a:rPr lang="ko-KR" altLang="en-US" sz="1200" dirty="0"/>
              <a:t>인 협동게임이다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스킬과 무기를 사용하여 적을 물리쳐야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일반 스테이지와 보스 스테이지로 나뉘어져 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690DC-B741-65A2-7139-4DFDCCC79FE8}"/>
              </a:ext>
            </a:extLst>
          </p:cNvPr>
          <p:cNvSpPr txBox="1"/>
          <p:nvPr/>
        </p:nvSpPr>
        <p:spPr>
          <a:xfrm>
            <a:off x="6162838" y="39999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차이점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985935C-F360-9724-9143-FF88A42CA5C8}"/>
              </a:ext>
            </a:extLst>
          </p:cNvPr>
          <p:cNvSpPr/>
          <p:nvPr/>
        </p:nvSpPr>
        <p:spPr>
          <a:xfrm>
            <a:off x="4801350" y="4342289"/>
            <a:ext cx="4091129" cy="222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err="1"/>
              <a:t>마나를</a:t>
            </a:r>
            <a:r>
              <a:rPr lang="ko-KR" altLang="en-US" sz="1200" dirty="0"/>
              <a:t> 신경 써야 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게임 진행을 위한 스토리 </a:t>
            </a:r>
            <a:r>
              <a:rPr lang="ko-KR" altLang="en-US" sz="1200" dirty="0" err="1"/>
              <a:t>텔링이</a:t>
            </a:r>
            <a:r>
              <a:rPr lang="ko-KR" altLang="en-US" sz="1200" dirty="0"/>
              <a:t> 존재한다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음성채팅이 가능하다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게임이 플레이어의 감각에 영향을 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47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2760989" y="2081083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162059" y="2339985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C058C-1BE6-B6A6-9FC3-7B1BBC5EFE8F}"/>
              </a:ext>
            </a:extLst>
          </p:cNvPr>
          <p:cNvSpPr txBox="1"/>
          <p:nvPr/>
        </p:nvSpPr>
        <p:spPr>
          <a:xfrm>
            <a:off x="5004048" y="3015070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구성원 역할 분담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개인 별 준비 현황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중점 연구 분야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664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AEF35-F020-A34B-7F86-186C9B3A3EB9}"/>
              </a:ext>
            </a:extLst>
          </p:cNvPr>
          <p:cNvSpPr txBox="1"/>
          <p:nvPr/>
        </p:nvSpPr>
        <p:spPr>
          <a:xfrm>
            <a:off x="827583" y="1386283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10EAD-EAEA-97D2-682D-F46F83F44849}"/>
              </a:ext>
            </a:extLst>
          </p:cNvPr>
          <p:cNvSpPr txBox="1"/>
          <p:nvPr/>
        </p:nvSpPr>
        <p:spPr>
          <a:xfrm>
            <a:off x="835481" y="2640506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A451C-AA5E-078C-161A-122EE43099F6}"/>
              </a:ext>
            </a:extLst>
          </p:cNvPr>
          <p:cNvSpPr txBox="1"/>
          <p:nvPr/>
        </p:nvSpPr>
        <p:spPr>
          <a:xfrm>
            <a:off x="827583" y="3894729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0B5AF-0575-54FC-4544-66715A1C578C}"/>
              </a:ext>
            </a:extLst>
          </p:cNvPr>
          <p:cNvSpPr txBox="1"/>
          <p:nvPr/>
        </p:nvSpPr>
        <p:spPr>
          <a:xfrm>
            <a:off x="2699792" y="1494004"/>
            <a:ext cx="61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Level-Design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BAB15-F88D-E1A0-595C-56D5843B30A8}"/>
              </a:ext>
            </a:extLst>
          </p:cNvPr>
          <p:cNvSpPr txBox="1"/>
          <p:nvPr/>
        </p:nvSpPr>
        <p:spPr>
          <a:xfrm>
            <a:off x="2726425" y="2754332"/>
            <a:ext cx="61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Shader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r>
              <a:rPr lang="en-US" altLang="ko-KR" dirty="0"/>
              <a:t>2D </a:t>
            </a:r>
            <a:r>
              <a:rPr lang="ko-KR" altLang="en-US" dirty="0"/>
              <a:t>리소스 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2AB36-2113-AA46-E828-1E75ED7055AE}"/>
              </a:ext>
            </a:extLst>
          </p:cNvPr>
          <p:cNvSpPr txBox="1"/>
          <p:nvPr/>
        </p:nvSpPr>
        <p:spPr>
          <a:xfrm>
            <a:off x="2699792" y="3863951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</a:t>
            </a:r>
            <a:r>
              <a:rPr lang="ko-KR" altLang="en-US" dirty="0"/>
              <a:t>기반 서버 구축</a:t>
            </a:r>
            <a:endParaRPr lang="en-US" altLang="ko-KR" dirty="0"/>
          </a:p>
          <a:p>
            <a:r>
              <a:rPr lang="en-US" altLang="ko-KR" dirty="0"/>
              <a:t>VIVOX </a:t>
            </a:r>
            <a:r>
              <a:rPr lang="ko-KR" altLang="en-US" dirty="0"/>
              <a:t>환경 구축</a:t>
            </a:r>
            <a:endParaRPr lang="en-US" altLang="ko-KR" dirty="0"/>
          </a:p>
          <a:p>
            <a:r>
              <a:rPr lang="ko-KR" altLang="en-US" dirty="0"/>
              <a:t>네트워크 프레임워크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4C3B6-54CB-349A-071C-0963160355F6}"/>
              </a:ext>
            </a:extLst>
          </p:cNvPr>
          <p:cNvSpPr txBox="1"/>
          <p:nvPr/>
        </p:nvSpPr>
        <p:spPr>
          <a:xfrm>
            <a:off x="827583" y="5525014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en-US" altLang="ko-KR" dirty="0"/>
              <a:t>– 	</a:t>
            </a:r>
            <a:r>
              <a:rPr lang="ko-KR" altLang="en-US" dirty="0"/>
              <a:t>클라이언트 </a:t>
            </a:r>
            <a:r>
              <a:rPr lang="en-US" altLang="ko-KR" dirty="0"/>
              <a:t>Component </a:t>
            </a:r>
            <a:r>
              <a:rPr lang="ko-KR" altLang="en-US" dirty="0"/>
              <a:t>구조 프레임워크 제작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7559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개인 별 준비 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520C2-52B3-DC03-1B19-F4706AF7B232}"/>
              </a:ext>
            </a:extLst>
          </p:cNvPr>
          <p:cNvSpPr txBox="1"/>
          <p:nvPr/>
        </p:nvSpPr>
        <p:spPr>
          <a:xfrm>
            <a:off x="969655" y="1819816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261FB-115E-4D55-36CC-ED62921A80ED}"/>
              </a:ext>
            </a:extLst>
          </p:cNvPr>
          <p:cNvSpPr txBox="1"/>
          <p:nvPr/>
        </p:nvSpPr>
        <p:spPr>
          <a:xfrm>
            <a:off x="977553" y="3074039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4ACE8-9BA6-024C-0B77-5594C199EDE5}"/>
              </a:ext>
            </a:extLst>
          </p:cNvPr>
          <p:cNvSpPr txBox="1"/>
          <p:nvPr/>
        </p:nvSpPr>
        <p:spPr>
          <a:xfrm>
            <a:off x="969655" y="4328262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C2E3B-C379-AA39-FB90-A3077E3BAAB2}"/>
              </a:ext>
            </a:extLst>
          </p:cNvPr>
          <p:cNvSpPr txBox="1"/>
          <p:nvPr/>
        </p:nvSpPr>
        <p:spPr>
          <a:xfrm>
            <a:off x="830845" y="1077651"/>
            <a:ext cx="70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D29BA1-D977-4BF7-5E54-F5A8766CA2DB}"/>
              </a:ext>
            </a:extLst>
          </p:cNvPr>
          <p:cNvSpPr/>
          <p:nvPr/>
        </p:nvSpPr>
        <p:spPr>
          <a:xfrm>
            <a:off x="4288414" y="1541383"/>
            <a:ext cx="4174956" cy="39212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Component</a:t>
            </a:r>
            <a:r>
              <a:rPr lang="ko-KR" altLang="en-US" b="1" dirty="0"/>
              <a:t> </a:t>
            </a:r>
            <a:r>
              <a:rPr lang="en-US" altLang="ko-KR" b="1" dirty="0"/>
              <a:t>Design</a:t>
            </a:r>
            <a:r>
              <a:rPr lang="ko-KR" altLang="en-US" b="1" dirty="0"/>
              <a:t> </a:t>
            </a:r>
            <a:r>
              <a:rPr lang="en-US" altLang="ko-KR" b="1" dirty="0"/>
              <a:t>Pattern</a:t>
            </a:r>
            <a:r>
              <a:rPr lang="ko-KR" altLang="en-US" b="1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3D</a:t>
            </a:r>
            <a:r>
              <a:rPr lang="ko-KR" altLang="en-US" b="1" dirty="0"/>
              <a:t>게임 프로그래밍</a:t>
            </a:r>
            <a:r>
              <a:rPr lang="en-US" altLang="ko-KR" b="1" dirty="0"/>
              <a:t>1/2</a:t>
            </a:r>
          </a:p>
          <a:p>
            <a:r>
              <a:rPr lang="ko-KR" altLang="en-US" b="1" dirty="0"/>
              <a:t>게임 수학</a:t>
            </a:r>
            <a:endParaRPr lang="en-US" altLang="ko-KR" b="1" dirty="0"/>
          </a:p>
          <a:p>
            <a:r>
              <a:rPr lang="en-US" altLang="ko-KR" b="1" dirty="0"/>
              <a:t>C / C++ / STL</a:t>
            </a:r>
          </a:p>
          <a:p>
            <a:r>
              <a:rPr lang="ko-KR" altLang="en-US" b="1" dirty="0"/>
              <a:t>네트워크 기초 </a:t>
            </a:r>
            <a:r>
              <a:rPr lang="en-US" altLang="ko-KR" b="1" dirty="0"/>
              <a:t>/ </a:t>
            </a:r>
            <a:r>
              <a:rPr lang="ko-KR" altLang="en-US" b="1" dirty="0"/>
              <a:t>게임 프로그래밍</a:t>
            </a:r>
            <a:endParaRPr lang="en-US" altLang="ko-KR" b="1" dirty="0"/>
          </a:p>
          <a:p>
            <a:r>
              <a:rPr lang="ko-KR" altLang="en-US" b="1" dirty="0"/>
              <a:t>자료구조</a:t>
            </a:r>
            <a:endParaRPr lang="en-US" altLang="ko-KR" b="1" dirty="0"/>
          </a:p>
          <a:p>
            <a:r>
              <a:rPr lang="ko-KR" altLang="en-US" b="1" dirty="0"/>
              <a:t>인공지능</a:t>
            </a:r>
            <a:endParaRPr lang="en-US" altLang="ko-KR" b="1" dirty="0"/>
          </a:p>
          <a:p>
            <a:r>
              <a:rPr lang="ko-KR" altLang="en-US" b="1" dirty="0"/>
              <a:t>알고리즘</a:t>
            </a:r>
            <a:endParaRPr lang="en-US" altLang="ko-KR" b="1" dirty="0"/>
          </a:p>
          <a:p>
            <a:r>
              <a:rPr lang="ko-KR" altLang="en-US" dirty="0"/>
              <a:t>수강</a:t>
            </a:r>
            <a:endParaRPr lang="en-US" altLang="ko-KR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540078C-086A-7BC2-5976-2F96B4C46FED}"/>
              </a:ext>
            </a:extLst>
          </p:cNvPr>
          <p:cNvCxnSpPr>
            <a:stCxn id="2" idx="3"/>
            <a:endCxn id="6" idx="3"/>
          </p:cNvCxnSpPr>
          <p:nvPr/>
        </p:nvCxnSpPr>
        <p:spPr>
          <a:xfrm>
            <a:off x="2553831" y="2250703"/>
            <a:ext cx="12700" cy="2508446"/>
          </a:xfrm>
          <a:prstGeom prst="bentConnector3">
            <a:avLst>
              <a:gd name="adj1" fmla="val 2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87330D-CD35-2446-A56E-6A7FED4F1666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2561729" y="3502018"/>
            <a:ext cx="1726685" cy="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8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D800BA-0DDB-22C2-D79C-085B60B259B8}"/>
              </a:ext>
            </a:extLst>
          </p:cNvPr>
          <p:cNvSpPr/>
          <p:nvPr/>
        </p:nvSpPr>
        <p:spPr>
          <a:xfrm rot="20490163">
            <a:off x="1703343" y="595354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05E14-1E73-8134-150C-07631A8E11C5}"/>
              </a:ext>
            </a:extLst>
          </p:cNvPr>
          <p:cNvSpPr/>
          <p:nvPr/>
        </p:nvSpPr>
        <p:spPr>
          <a:xfrm rot="20490163">
            <a:off x="1707952" y="40467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80FFC-4166-C7EF-8506-8153A9B395A6}"/>
              </a:ext>
            </a:extLst>
          </p:cNvPr>
          <p:cNvSpPr/>
          <p:nvPr/>
        </p:nvSpPr>
        <p:spPr>
          <a:xfrm rot="20490163">
            <a:off x="1703342" y="49989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D5D88-3A4E-AB86-89EB-A887C56CE333}"/>
              </a:ext>
            </a:extLst>
          </p:cNvPr>
          <p:cNvSpPr/>
          <p:nvPr/>
        </p:nvSpPr>
        <p:spPr>
          <a:xfrm rot="20490163">
            <a:off x="1703343" y="3094295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D83F7E-076A-4B9A-3714-A01C45724DC7}"/>
              </a:ext>
            </a:extLst>
          </p:cNvPr>
          <p:cNvSpPr/>
          <p:nvPr/>
        </p:nvSpPr>
        <p:spPr>
          <a:xfrm rot="20490163">
            <a:off x="1703342" y="214198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9D2513-2525-1501-DB31-21015ED95D99}"/>
              </a:ext>
            </a:extLst>
          </p:cNvPr>
          <p:cNvSpPr/>
          <p:nvPr/>
        </p:nvSpPr>
        <p:spPr>
          <a:xfrm rot="20490163">
            <a:off x="1703342" y="1189673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262A0-FEE2-7285-419F-84C165D09D53}"/>
              </a:ext>
            </a:extLst>
          </p:cNvPr>
          <p:cNvSpPr txBox="1"/>
          <p:nvPr/>
        </p:nvSpPr>
        <p:spPr>
          <a:xfrm>
            <a:off x="1763688" y="1025180"/>
            <a:ext cx="8061880" cy="54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en-US" altLang="ko-KR" dirty="0"/>
              <a:t>    </a:t>
            </a:r>
            <a:r>
              <a:rPr lang="ko-KR" altLang="en-US" b="1" dirty="0"/>
              <a:t>게임 제작</a:t>
            </a:r>
            <a:r>
              <a:rPr lang="ko-KR" altLang="en-US" dirty="0"/>
              <a:t>에 대한 전반적인 흐름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dirty="0"/>
              <a:t>    </a:t>
            </a:r>
            <a:r>
              <a:rPr lang="ko-KR" altLang="en-US" dirty="0"/>
              <a:t>다른 사람이 봐도 </a:t>
            </a:r>
            <a:r>
              <a:rPr lang="ko-KR" altLang="en-US" b="1" dirty="0"/>
              <a:t>이해하기 쉬운 코드 </a:t>
            </a:r>
            <a:r>
              <a:rPr lang="ko-KR" altLang="en-US" dirty="0"/>
              <a:t>작성 요령 습득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</a:t>
            </a:r>
            <a:r>
              <a:rPr lang="en-US" altLang="ko-KR" dirty="0"/>
              <a:t>    </a:t>
            </a:r>
            <a:r>
              <a:rPr lang="en-US" altLang="ko-KR" b="1" dirty="0"/>
              <a:t>DirectX 12 </a:t>
            </a:r>
            <a:r>
              <a:rPr lang="ko-KR" altLang="en-US" dirty="0"/>
              <a:t>환경의 이해</a:t>
            </a:r>
            <a:r>
              <a:rPr lang="en-US" altLang="ko-KR" dirty="0"/>
              <a:t> </a:t>
            </a:r>
            <a:r>
              <a:rPr lang="ko-KR" altLang="en-US" dirty="0"/>
              <a:t>및 화려한 게임 제작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4</a:t>
            </a:r>
            <a:r>
              <a:rPr lang="en-US" altLang="ko-KR" dirty="0"/>
              <a:t>    </a:t>
            </a:r>
            <a:r>
              <a:rPr lang="en-US" altLang="ko-KR" b="1" dirty="0"/>
              <a:t>IOCP</a:t>
            </a:r>
            <a:r>
              <a:rPr lang="en-US" altLang="ko-KR" dirty="0"/>
              <a:t> </a:t>
            </a:r>
            <a:r>
              <a:rPr lang="ko-KR" altLang="en-US" dirty="0"/>
              <a:t>서버 환경에 대한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5</a:t>
            </a:r>
            <a:r>
              <a:rPr lang="en-US" altLang="ko-KR" dirty="0"/>
              <a:t>    </a:t>
            </a:r>
            <a:r>
              <a:rPr lang="ko-KR" altLang="en-US" dirty="0"/>
              <a:t>게임에 </a:t>
            </a:r>
            <a:r>
              <a:rPr lang="ko-KR" altLang="en-US" b="1" dirty="0"/>
              <a:t>다양한 네트워크</a:t>
            </a:r>
            <a:r>
              <a:rPr lang="ko-KR" altLang="en-US" dirty="0"/>
              <a:t>를 접목시키는 방식 경험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6</a:t>
            </a:r>
            <a:r>
              <a:rPr lang="en-US" altLang="ko-KR" dirty="0"/>
              <a:t>    </a:t>
            </a:r>
            <a:r>
              <a:rPr lang="en-US" altLang="ko-KR" b="1" dirty="0"/>
              <a:t>GIT</a:t>
            </a:r>
            <a:r>
              <a:rPr lang="ko-KR" altLang="en-US" dirty="0"/>
              <a:t>을 이용한 </a:t>
            </a:r>
            <a:r>
              <a:rPr lang="ko-KR" altLang="en-US" b="1" dirty="0"/>
              <a:t>협업능력</a:t>
            </a:r>
            <a:r>
              <a:rPr lang="ko-KR" altLang="en-US" dirty="0"/>
              <a:t> 향상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97F37-A0EF-62DE-22EA-F082A53E380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연구 목적</a:t>
            </a:r>
          </a:p>
        </p:txBody>
      </p:sp>
    </p:spTree>
    <p:extLst>
      <p:ext uri="{BB962C8B-B14F-4D97-AF65-F5344CB8AC3E}">
        <p14:creationId xmlns:p14="http://schemas.microsoft.com/office/powerpoint/2010/main" val="56458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3B3E3-39DA-EE65-81A6-C2C961C50B79}"/>
              </a:ext>
            </a:extLst>
          </p:cNvPr>
          <p:cNvSpPr txBox="1"/>
          <p:nvPr/>
        </p:nvSpPr>
        <p:spPr>
          <a:xfrm>
            <a:off x="827583" y="1386283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EB9E1-4D64-3402-3774-28159096D95D}"/>
              </a:ext>
            </a:extLst>
          </p:cNvPr>
          <p:cNvSpPr txBox="1"/>
          <p:nvPr/>
        </p:nvSpPr>
        <p:spPr>
          <a:xfrm>
            <a:off x="835481" y="2640506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6A4EA-1CCA-D433-9865-3A85BA0E0873}"/>
              </a:ext>
            </a:extLst>
          </p:cNvPr>
          <p:cNvSpPr txBox="1"/>
          <p:nvPr/>
        </p:nvSpPr>
        <p:spPr>
          <a:xfrm>
            <a:off x="827583" y="3894729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1E9B3-8852-2E12-9704-5778992578B3}"/>
              </a:ext>
            </a:extLst>
          </p:cNvPr>
          <p:cNvSpPr txBox="1"/>
          <p:nvPr/>
        </p:nvSpPr>
        <p:spPr>
          <a:xfrm>
            <a:off x="2699792" y="1494004"/>
            <a:ext cx="616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Level-Design </a:t>
            </a:r>
            <a:r>
              <a:rPr lang="ko-KR" altLang="en-US" dirty="0"/>
              <a:t>연구</a:t>
            </a:r>
            <a:endParaRPr lang="en-US" altLang="ko-KR" dirty="0"/>
          </a:p>
          <a:p>
            <a:r>
              <a:rPr lang="en-US" altLang="ko-KR" dirty="0"/>
              <a:t>DirectX12 </a:t>
            </a:r>
            <a:r>
              <a:rPr lang="ko-KR" altLang="en-US" dirty="0"/>
              <a:t>연구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62680-A386-EF19-BBE7-B5AAE6224BB6}"/>
              </a:ext>
            </a:extLst>
          </p:cNvPr>
          <p:cNvSpPr txBox="1"/>
          <p:nvPr/>
        </p:nvSpPr>
        <p:spPr>
          <a:xfrm>
            <a:off x="2726425" y="2754332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카툰</a:t>
            </a:r>
            <a:r>
              <a:rPr lang="ko-KR" altLang="en-US" dirty="0"/>
              <a:t> 렌더링 및 여러 </a:t>
            </a:r>
            <a:r>
              <a:rPr lang="ko-KR" altLang="en-US" dirty="0" err="1"/>
              <a:t>쉐이더</a:t>
            </a:r>
            <a:r>
              <a:rPr lang="ko-KR" altLang="en-US" dirty="0"/>
              <a:t> 프로그래밍 연구</a:t>
            </a:r>
            <a:endParaRPr lang="en-US" altLang="ko-KR" dirty="0"/>
          </a:p>
          <a:p>
            <a:r>
              <a:rPr lang="en-US" altLang="ko-KR" dirty="0"/>
              <a:t>DirectX12 </a:t>
            </a:r>
            <a:r>
              <a:rPr lang="ko-KR" altLang="en-US" dirty="0"/>
              <a:t>연구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92ACE-27CF-17F1-2920-701BD496B234}"/>
              </a:ext>
            </a:extLst>
          </p:cNvPr>
          <p:cNvSpPr txBox="1"/>
          <p:nvPr/>
        </p:nvSpPr>
        <p:spPr>
          <a:xfrm>
            <a:off x="2699792" y="3863951"/>
            <a:ext cx="616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 </a:t>
            </a:r>
            <a:r>
              <a:rPr lang="ko-KR" altLang="en-US" dirty="0"/>
              <a:t>멀티 스레드 연구</a:t>
            </a:r>
            <a:endParaRPr lang="en-US" altLang="ko-KR" dirty="0"/>
          </a:p>
          <a:p>
            <a:r>
              <a:rPr lang="en-US" altLang="ko-KR" dirty="0"/>
              <a:t>VIVOX </a:t>
            </a:r>
            <a:r>
              <a:rPr lang="ko-KR" altLang="en-US" dirty="0"/>
              <a:t>환경 연구</a:t>
            </a:r>
            <a:endParaRPr lang="en-US" altLang="ko-KR" dirty="0"/>
          </a:p>
          <a:p>
            <a:r>
              <a:rPr lang="ko-KR" altLang="en-US" dirty="0"/>
              <a:t>네트워크 문제에 대처 가능한 설계 연구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0C99B-6A39-4BBF-9D7C-704D0A02D3C9}"/>
              </a:ext>
            </a:extLst>
          </p:cNvPr>
          <p:cNvSpPr txBox="1"/>
          <p:nvPr/>
        </p:nvSpPr>
        <p:spPr>
          <a:xfrm>
            <a:off x="835481" y="5347943"/>
            <a:ext cx="708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en-US" altLang="ko-KR" dirty="0"/>
              <a:t>– 	</a:t>
            </a:r>
            <a:r>
              <a:rPr lang="ko-KR" altLang="en-US" dirty="0"/>
              <a:t>매끄러운 공동 작업을 위한 공학적 설계방법 사고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효율적인 멀티 </a:t>
            </a:r>
            <a:r>
              <a:rPr lang="ko-KR" altLang="en-US" dirty="0" err="1"/>
              <a:t>스레딩</a:t>
            </a:r>
            <a:r>
              <a:rPr lang="ko-KR" altLang="en-US" dirty="0"/>
              <a:t> 연구</a:t>
            </a:r>
            <a:endParaRPr lang="en-US" altLang="ko-KR" dirty="0"/>
          </a:p>
          <a:p>
            <a:r>
              <a:rPr lang="en-US" altLang="ko-KR" dirty="0"/>
              <a:t>	DirectX12</a:t>
            </a:r>
            <a:r>
              <a:rPr lang="ko-KR" altLang="en-US" dirty="0"/>
              <a:t>를 결합한 </a:t>
            </a:r>
            <a:r>
              <a:rPr lang="en-US" altLang="ko-KR" dirty="0"/>
              <a:t>Component </a:t>
            </a:r>
            <a:r>
              <a:rPr lang="ko-KR" altLang="en-US" dirty="0"/>
              <a:t>구조 프레임워크 연구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803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998417" y="2368811"/>
            <a:ext cx="772316" cy="491577"/>
            <a:chOff x="4252314" y="1143866"/>
            <a:chExt cx="772316" cy="491577"/>
          </a:xfrm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95998" y="3096143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5736" y="3014882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감사합니다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2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Microsoft에서 Windows 7에 DirectX 12를 공식지원 &gt; 하드웨어 뉴스 | 퀘이사존">
            <a:extLst>
              <a:ext uri="{FF2B5EF4-FFF2-40B4-BE49-F238E27FC236}">
                <a16:creationId xmlns:a16="http://schemas.microsoft.com/office/drawing/2014/main" id="{37DE5111-B406-0A85-B84C-0500F4331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r="16888"/>
          <a:stretch/>
        </p:blipFill>
        <p:spPr bwMode="auto">
          <a:xfrm>
            <a:off x="962129" y="120612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Version 17.3 Archives - TechGoing">
            <a:extLst>
              <a:ext uri="{FF2B5EF4-FFF2-40B4-BE49-F238E27FC236}">
                <a16:creationId xmlns:a16="http://schemas.microsoft.com/office/drawing/2014/main" id="{D5641F02-0169-22D8-22FA-C7622FD738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r="5915"/>
          <a:stretch/>
        </p:blipFill>
        <p:spPr bwMode="auto">
          <a:xfrm>
            <a:off x="3852000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유니티, 게임용 음성-텍스트 채팅 서비스 제공 기업 '비복스' 인수 : 보드나라 기사">
            <a:extLst>
              <a:ext uri="{FF2B5EF4-FFF2-40B4-BE49-F238E27FC236}">
                <a16:creationId xmlns:a16="http://schemas.microsoft.com/office/drawing/2014/main" id="{7ECA8089-BDF0-EFC3-5659-730BFD52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F7B957-FB22-F299-D2E3-5A52E0A13B06}"/>
              </a:ext>
            </a:extLst>
          </p:cNvPr>
          <p:cNvSpPr txBox="1"/>
          <p:nvPr/>
        </p:nvSpPr>
        <p:spPr>
          <a:xfrm>
            <a:off x="782030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DirectX 12 SDK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DA598-CE4F-0A51-DD9F-3D0AB511546E}"/>
              </a:ext>
            </a:extLst>
          </p:cNvPr>
          <p:cNvSpPr txBox="1"/>
          <p:nvPr/>
        </p:nvSpPr>
        <p:spPr>
          <a:xfrm>
            <a:off x="3707917" y="908720"/>
            <a:ext cx="24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Studio 2022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96398-30E0-6C5D-6DCD-05EDE35649F2}"/>
              </a:ext>
            </a:extLst>
          </p:cNvPr>
          <p:cNvSpPr txBox="1"/>
          <p:nvPr/>
        </p:nvSpPr>
        <p:spPr>
          <a:xfrm>
            <a:off x="6715951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Vivox</a:t>
            </a:r>
            <a:endParaRPr lang="ko-KR" altLang="en-US" dirty="0"/>
          </a:p>
        </p:txBody>
      </p:sp>
      <p:pic>
        <p:nvPicPr>
          <p:cNvPr id="1034" name="Picture 10" descr="GitHub 비밀번호를 토큰 방식으로 바꾸는법 과 왜 바꾸어야 하는가?">
            <a:extLst>
              <a:ext uri="{FF2B5EF4-FFF2-40B4-BE49-F238E27FC236}">
                <a16:creationId xmlns:a16="http://schemas.microsoft.com/office/drawing/2014/main" id="{720C1D12-1774-27A7-2FD6-C01FD06E79F0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r="22392"/>
          <a:stretch/>
        </p:blipFill>
        <p:spPr bwMode="auto">
          <a:xfrm>
            <a:off x="962129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9B2E56-D792-BF5E-ABB2-9C6F60549F96}"/>
              </a:ext>
            </a:extLst>
          </p:cNvPr>
          <p:cNvSpPr txBox="1"/>
          <p:nvPr/>
        </p:nvSpPr>
        <p:spPr>
          <a:xfrm>
            <a:off x="827584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A8949-66F4-3F38-4B08-F5A4D9FFEFD3}"/>
              </a:ext>
            </a:extLst>
          </p:cNvPr>
          <p:cNvSpPr txBox="1"/>
          <p:nvPr/>
        </p:nvSpPr>
        <p:spPr>
          <a:xfrm>
            <a:off x="782030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pic>
        <p:nvPicPr>
          <p:cNvPr id="1038" name="Picture 14" descr="Póster «Logotipo de Blender 3D» de OmranHorizon | Redbubble">
            <a:extLst>
              <a:ext uri="{FF2B5EF4-FFF2-40B4-BE49-F238E27FC236}">
                <a16:creationId xmlns:a16="http://schemas.microsoft.com/office/drawing/2014/main" id="{D4861357-D7B2-BD43-4FEC-BD138FA676A6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8019" r="7965" b="7941"/>
          <a:stretch/>
        </p:blipFill>
        <p:spPr bwMode="auto">
          <a:xfrm>
            <a:off x="3852000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BFE316-F7E3-9AB1-8789-B3E567686908}"/>
              </a:ext>
            </a:extLst>
          </p:cNvPr>
          <p:cNvSpPr txBox="1"/>
          <p:nvPr/>
        </p:nvSpPr>
        <p:spPr>
          <a:xfrm>
            <a:off x="367190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Blender</a:t>
            </a:r>
            <a:endParaRPr lang="ko-KR" altLang="en-US" dirty="0"/>
          </a:p>
        </p:txBody>
      </p:sp>
      <p:pic>
        <p:nvPicPr>
          <p:cNvPr id="1040" name="Picture 16" descr="3ds Max 2022 Annual Single-User">
            <a:extLst>
              <a:ext uri="{FF2B5EF4-FFF2-40B4-BE49-F238E27FC236}">
                <a16:creationId xmlns:a16="http://schemas.microsoft.com/office/drawing/2014/main" id="{A7119356-14E5-D745-7AF1-06BA6C68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BA3358-5BCA-8222-F3E8-53219220F99B}"/>
              </a:ext>
            </a:extLst>
          </p:cNvPr>
          <p:cNvSpPr txBox="1"/>
          <p:nvPr/>
        </p:nvSpPr>
        <p:spPr>
          <a:xfrm>
            <a:off x="670151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3D Max 2022</a:t>
            </a:r>
            <a:endParaRPr lang="ko-KR" altLang="en-US" dirty="0"/>
          </a:p>
        </p:txBody>
      </p:sp>
      <p:pic>
        <p:nvPicPr>
          <p:cNvPr id="1042" name="Picture 18" descr="Unity Technologies · GitHub">
            <a:extLst>
              <a:ext uri="{FF2B5EF4-FFF2-40B4-BE49-F238E27FC236}">
                <a16:creationId xmlns:a16="http://schemas.microsoft.com/office/drawing/2014/main" id="{5EE34527-F89B-BAB0-6A9B-9F859A3F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29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MOD">
            <a:extLst>
              <a:ext uri="{FF2B5EF4-FFF2-40B4-BE49-F238E27FC236}">
                <a16:creationId xmlns:a16="http://schemas.microsoft.com/office/drawing/2014/main" id="{FD36EF7D-4971-515A-E46A-259E9F17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4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BDB7E0-16C1-B602-58E4-8C990CFA89DB}"/>
              </a:ext>
            </a:extLst>
          </p:cNvPr>
          <p:cNvSpPr txBox="1"/>
          <p:nvPr/>
        </p:nvSpPr>
        <p:spPr>
          <a:xfrm>
            <a:off x="3707917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FMOD 2.02</a:t>
            </a:r>
            <a:endParaRPr lang="ko-KR" altLang="en-US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E86D7953-B377-C31F-2DE9-9400D61D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6F7172-D9EF-DDA3-2CA1-0B9B43E90574}"/>
              </a:ext>
            </a:extLst>
          </p:cNvPr>
          <p:cNvSpPr txBox="1"/>
          <p:nvPr/>
        </p:nvSpPr>
        <p:spPr>
          <a:xfrm>
            <a:off x="6453704" y="4882867"/>
            <a:ext cx="20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MediBang</a:t>
            </a:r>
            <a:r>
              <a:rPr lang="en-US" altLang="ko-KR" dirty="0"/>
              <a:t> Paint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B575B-02F1-9140-FF89-2E9957E309D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09901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490163">
            <a:off x="3358374" y="1999718"/>
            <a:ext cx="623762" cy="6217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5796" y="220486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759444" y="2258620"/>
            <a:ext cx="88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SLUG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4E5898-B5DC-944A-AC1B-AC240DBABCFC}"/>
              </a:ext>
            </a:extLst>
          </p:cNvPr>
          <p:cNvSpPr txBox="1"/>
          <p:nvPr/>
        </p:nvSpPr>
        <p:spPr>
          <a:xfrm>
            <a:off x="5004048" y="3015070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스토리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규모</a:t>
            </a:r>
          </a:p>
        </p:txBody>
      </p:sp>
    </p:spTree>
    <p:extLst>
      <p:ext uri="{BB962C8B-B14F-4D97-AF65-F5344CB8AC3E}">
        <p14:creationId xmlns:p14="http://schemas.microsoft.com/office/powerpoint/2010/main" val="369342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스토리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5287AC-45CD-073C-3E8D-A0E271D0F4ED}"/>
              </a:ext>
            </a:extLst>
          </p:cNvPr>
          <p:cNvSpPr txBox="1"/>
          <p:nvPr/>
        </p:nvSpPr>
        <p:spPr>
          <a:xfrm>
            <a:off x="635490" y="2567042"/>
            <a:ext cx="8081186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/>
              <a:t>사람의 </a:t>
            </a:r>
            <a:r>
              <a:rPr lang="ko-KR" altLang="en-US" b="1" dirty="0"/>
              <a:t>감각</a:t>
            </a:r>
            <a:r>
              <a:rPr lang="ko-KR" altLang="en-US" dirty="0"/>
              <a:t>을 빼앗아 가는 신비한 던전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각지의 모험가들은 자신의 역량을 시험 해 보기 위해 던전에 도전한다</a:t>
            </a:r>
            <a:r>
              <a:rPr lang="en-US" altLang="ko-KR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모든 던전을 공략하고 최종 보스를 처치해 자신의 강함을 </a:t>
            </a:r>
            <a:r>
              <a:rPr lang="ko-KR" altLang="en-US" b="1" dirty="0"/>
              <a:t>입증</a:t>
            </a:r>
            <a:r>
              <a:rPr lang="ko-KR" altLang="en-US" dirty="0"/>
              <a:t>하자</a:t>
            </a:r>
          </a:p>
        </p:txBody>
      </p:sp>
      <p:pic>
        <p:nvPicPr>
          <p:cNvPr id="2050" name="Picture 2" descr="senses Icon - Free PNG &amp; SVG 3845210 - Noun Project">
            <a:extLst>
              <a:ext uri="{FF2B5EF4-FFF2-40B4-BE49-F238E27FC236}">
                <a16:creationId xmlns:a16="http://schemas.microsoft.com/office/drawing/2014/main" id="{9EAA8184-D68A-AAF7-CECD-A7D2BA8BE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 bwMode="auto">
          <a:xfrm>
            <a:off x="618581" y="1417415"/>
            <a:ext cx="1765755" cy="15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물음표 | 무료 아이콘">
            <a:extLst>
              <a:ext uri="{FF2B5EF4-FFF2-40B4-BE49-F238E27FC236}">
                <a16:creationId xmlns:a16="http://schemas.microsoft.com/office/drawing/2014/main" id="{EDA03343-842E-10C5-98A5-A3ED2910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4" y="2764031"/>
            <a:ext cx="410716" cy="4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물음표 | 무료 아이콘">
            <a:extLst>
              <a:ext uri="{FF2B5EF4-FFF2-40B4-BE49-F238E27FC236}">
                <a16:creationId xmlns:a16="http://schemas.microsoft.com/office/drawing/2014/main" id="{3228CBD1-3503-4026-5CA7-F2690980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466264"/>
            <a:ext cx="595534" cy="5955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7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D044B-A925-AC61-6160-D81E5C070D34}"/>
              </a:ext>
            </a:extLst>
          </p:cNvPr>
          <p:cNvSpPr/>
          <p:nvPr/>
        </p:nvSpPr>
        <p:spPr>
          <a:xfrm>
            <a:off x="873616" y="1490013"/>
            <a:ext cx="12330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FPS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C9BC29-582A-A6BF-8BFD-A45C866CF807}"/>
              </a:ext>
            </a:extLst>
          </p:cNvPr>
          <p:cNvSpPr/>
          <p:nvPr/>
        </p:nvSpPr>
        <p:spPr>
          <a:xfrm>
            <a:off x="873616" y="3013501"/>
            <a:ext cx="25183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ACTION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B2C9C-F788-619F-1866-0940EBAD8EB5}"/>
              </a:ext>
            </a:extLst>
          </p:cNvPr>
          <p:cNvSpPr/>
          <p:nvPr/>
        </p:nvSpPr>
        <p:spPr>
          <a:xfrm>
            <a:off x="873616" y="4696638"/>
            <a:ext cx="3855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25C8FB-9932-4E4B-FD80-61787AA20138}"/>
              </a:ext>
            </a:extLst>
          </p:cNvPr>
          <p:cNvSpPr/>
          <p:nvPr/>
        </p:nvSpPr>
        <p:spPr>
          <a:xfrm>
            <a:off x="873616" y="2174329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DEE3AE-5D4B-4477-6D6B-747B86471A10}"/>
              </a:ext>
            </a:extLst>
          </p:cNvPr>
          <p:cNvSpPr/>
          <p:nvPr/>
        </p:nvSpPr>
        <p:spPr>
          <a:xfrm>
            <a:off x="873616" y="3753034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64D3D-25A2-636B-1B5F-FC5DB35D98B3}"/>
              </a:ext>
            </a:extLst>
          </p:cNvPr>
          <p:cNvSpPr txBox="1"/>
          <p:nvPr/>
        </p:nvSpPr>
        <p:spPr>
          <a:xfrm>
            <a:off x="4729159" y="1804997"/>
            <a:ext cx="4258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FPS</a:t>
            </a:r>
            <a:r>
              <a:rPr lang="en-US" altLang="ko-KR" dirty="0"/>
              <a:t> - 		</a:t>
            </a:r>
            <a:r>
              <a:rPr lang="ko-KR" altLang="en-US" dirty="0"/>
              <a:t>플레이어의 </a:t>
            </a:r>
            <a:r>
              <a:rPr lang="ko-KR" altLang="en-US" dirty="0" err="1"/>
              <a:t>몰입감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ACTION</a:t>
            </a:r>
            <a:r>
              <a:rPr lang="en-US" altLang="ko-KR" dirty="0"/>
              <a:t> - 	</a:t>
            </a:r>
            <a:r>
              <a:rPr lang="ko-KR" altLang="en-US" dirty="0"/>
              <a:t>캐릭터를 조종해 전투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ADVENTURE</a:t>
            </a:r>
            <a:r>
              <a:rPr lang="en-US" altLang="ko-KR" dirty="0"/>
              <a:t> - 	</a:t>
            </a:r>
            <a:r>
              <a:rPr lang="ko-KR" altLang="en-US" dirty="0"/>
              <a:t>주어진 이야기를 따라</a:t>
            </a:r>
            <a:r>
              <a:rPr lang="en-US" altLang="ko-KR" dirty="0"/>
              <a:t> 		</a:t>
            </a:r>
            <a:r>
              <a:rPr lang="ko-KR" altLang="en-US" dirty="0"/>
              <a:t>진행되는 모험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9CE15-12C4-77F1-1C98-3DF51117C240}"/>
              </a:ext>
            </a:extLst>
          </p:cNvPr>
          <p:cNvSpPr txBox="1"/>
          <p:nvPr/>
        </p:nvSpPr>
        <p:spPr>
          <a:xfrm>
            <a:off x="873616" y="6010443"/>
            <a:ext cx="73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목표를 위해 위험을 무릅쓰고 미지의 장소를 탐색</a:t>
            </a:r>
          </a:p>
        </p:txBody>
      </p:sp>
    </p:spTree>
    <p:extLst>
      <p:ext uri="{BB962C8B-B14F-4D97-AF65-F5344CB8AC3E}">
        <p14:creationId xmlns:p14="http://schemas.microsoft.com/office/powerpoint/2010/main" val="41824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규모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Single-person Icons - Free SVG &amp; PNG Single-person Images - Noun Project">
            <a:extLst>
              <a:ext uri="{FF2B5EF4-FFF2-40B4-BE49-F238E27FC236}">
                <a16:creationId xmlns:a16="http://schemas.microsoft.com/office/drawing/2014/main" id="{CA613A3B-AFBB-29BF-E8A2-2F6A93CA4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12" y="1283897"/>
            <a:ext cx="1057040" cy="10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ur People Users Svg Png Icon Free Download (#458836) - OnlineWebFonts.COM">
            <a:extLst>
              <a:ext uri="{FF2B5EF4-FFF2-40B4-BE49-F238E27FC236}">
                <a16:creationId xmlns:a16="http://schemas.microsoft.com/office/drawing/2014/main" id="{B6679112-C8EF-221A-024C-DAA16F87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80" y="1283896"/>
            <a:ext cx="1911035" cy="10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66848-5019-94D9-D687-7DDD3C6B56CA}"/>
              </a:ext>
            </a:extLst>
          </p:cNvPr>
          <p:cNvSpPr txBox="1"/>
          <p:nvPr/>
        </p:nvSpPr>
        <p:spPr>
          <a:xfrm>
            <a:off x="3514425" y="1253119"/>
            <a:ext cx="683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~</a:t>
            </a:r>
            <a:endParaRPr lang="ko-KR" alt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4D20B-59DC-5A98-210C-E3073BA3B8DC}"/>
              </a:ext>
            </a:extLst>
          </p:cNvPr>
          <p:cNvSpPr txBox="1"/>
          <p:nvPr/>
        </p:nvSpPr>
        <p:spPr>
          <a:xfrm>
            <a:off x="531407" y="2275786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/>
              <a:t>1 ~ 4</a:t>
            </a:r>
            <a:r>
              <a:rPr lang="ko-KR" altLang="en-US" dirty="0"/>
              <a:t>명이 한 팀이 되어 진행하는 멀티 플레이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2B0335-8189-1639-B22A-602D92EA6856}"/>
              </a:ext>
            </a:extLst>
          </p:cNvPr>
          <p:cNvSpPr/>
          <p:nvPr/>
        </p:nvSpPr>
        <p:spPr>
          <a:xfrm>
            <a:off x="2397427" y="3677438"/>
            <a:ext cx="1800198" cy="18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7ABEFE76-443A-701D-BDC9-8A5B40014E4E}"/>
              </a:ext>
            </a:extLst>
          </p:cNvPr>
          <p:cNvSpPr/>
          <p:nvPr/>
        </p:nvSpPr>
        <p:spPr>
          <a:xfrm>
            <a:off x="2397417" y="3429000"/>
            <a:ext cx="1800151" cy="551647"/>
          </a:xfrm>
          <a:prstGeom prst="arc">
            <a:avLst>
              <a:gd name="adj1" fmla="val 10844794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0D5C653-D48A-2192-C538-3E4A7F6824E1}"/>
              </a:ext>
            </a:extLst>
          </p:cNvPr>
          <p:cNvSpPr/>
          <p:nvPr/>
        </p:nvSpPr>
        <p:spPr>
          <a:xfrm rot="5400000">
            <a:off x="3297521" y="4304267"/>
            <a:ext cx="1800151" cy="551647"/>
          </a:xfrm>
          <a:prstGeom prst="arc">
            <a:avLst>
              <a:gd name="adj1" fmla="val 10844794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286E1-B66C-D22F-83BE-246E482D6C63}"/>
              </a:ext>
            </a:extLst>
          </p:cNvPr>
          <p:cNvSpPr txBox="1"/>
          <p:nvPr/>
        </p:nvSpPr>
        <p:spPr>
          <a:xfrm>
            <a:off x="2982177" y="3214665"/>
            <a:ext cx="6306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50m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D212DE-5595-C485-F276-21AAC50CC542}"/>
              </a:ext>
            </a:extLst>
          </p:cNvPr>
          <p:cNvSpPr txBox="1"/>
          <p:nvPr/>
        </p:nvSpPr>
        <p:spPr>
          <a:xfrm>
            <a:off x="4229442" y="4470530"/>
            <a:ext cx="6033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50m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25E8A3-F2BC-5E48-124D-5D6AB0B36C66}"/>
              </a:ext>
            </a:extLst>
          </p:cNvPr>
          <p:cNvSpPr txBox="1"/>
          <p:nvPr/>
        </p:nvSpPr>
        <p:spPr>
          <a:xfrm>
            <a:off x="490522" y="5493110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50x50</a:t>
            </a:r>
            <a:r>
              <a:rPr lang="ko-KR" altLang="en-US" dirty="0"/>
              <a:t>사이즈 스테이지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3582B8-C5F8-08BB-658F-D698D06BC0E0}"/>
              </a:ext>
            </a:extLst>
          </p:cNvPr>
          <p:cNvSpPr/>
          <p:nvPr/>
        </p:nvSpPr>
        <p:spPr>
          <a:xfrm>
            <a:off x="4913995" y="4029634"/>
            <a:ext cx="1281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X 4</a:t>
            </a:r>
          </a:p>
        </p:txBody>
      </p:sp>
    </p:spTree>
    <p:extLst>
      <p:ext uri="{BB962C8B-B14F-4D97-AF65-F5344CB8AC3E}">
        <p14:creationId xmlns:p14="http://schemas.microsoft.com/office/powerpoint/2010/main" val="621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1393</Words>
  <Application>Microsoft Office PowerPoint</Application>
  <PresentationFormat>화면 슬라이드 쇼(4:3)</PresentationFormat>
  <Paragraphs>418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HU젊음의행진140</vt:lpstr>
      <vt:lpstr>Sandoll 고딕 02 Medium</vt:lpstr>
      <vt:lpstr>Sandoll 고딕 03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이서연(2020182031)</cp:lastModifiedBy>
  <cp:revision>11</cp:revision>
  <dcterms:created xsi:type="dcterms:W3CDTF">2017-02-23T06:42:21Z</dcterms:created>
  <dcterms:modified xsi:type="dcterms:W3CDTF">2022-12-07T15:25:04Z</dcterms:modified>
</cp:coreProperties>
</file>