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4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4348B9-B74F-4710-BD0A-92B99F7695F6}">
          <p14:sldIdLst>
            <p14:sldId id="259"/>
            <p14:sldId id="264"/>
          </p14:sldIdLst>
        </p14:section>
        <p14:section name="Agenda" id="{12EC84D0-6711-4A95-B3FA-AAF8ACF01284}">
          <p14:sldIdLst>
            <p14:sldId id="258"/>
          </p14:sldIdLst>
        </p14:section>
        <p14:section name="데이터 입출력 구현 - 논리 데이터 저장소 확인" id="{4CDBA3FC-589D-4160-883E-BBDE1C892F56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데이터 입출력 구현 - 물리 데이터 저장소 설계" id="{A9EF4ACB-6C31-4E0E-A9DB-33FC43C21327}">
          <p14:sldIdLst>
            <p14:sldId id="271"/>
            <p14:sldId id="272"/>
            <p14:sldId id="273"/>
          </p14:sldIdLst>
        </p14:section>
        <p14:section name="데이터 입출력 구현 - 데이터 조작 프로시저 작성" id="{2773781C-EC73-42F0-B224-5B07E0CDE304}">
          <p14:sldIdLst>
            <p14:sldId id="274"/>
          </p14:sldIdLst>
        </p14:section>
        <p14:section name="데이터 입출력 구현 - 데이터 조작 프로시저 최적화" id="{17A38276-78D4-490F-BE99-CA6A0CF670AE}">
          <p14:sldIdLst>
            <p14:sldId id="275"/>
          </p14:sldIdLst>
        </p14:section>
        <p14:section name="통합 구현 - 모듈 구현" id="{19A610F4-471B-4ED3-9781-A9935070000A}">
          <p14:sldIdLst>
            <p14:sldId id="276"/>
            <p14:sldId id="277"/>
          </p14:sldIdLst>
        </p14:section>
        <p14:section name="통합 구현 - 통합 구현 관리" id="{D8EB8D06-D357-4E21-96C3-875FBF4315BE}">
          <p14:sldIdLst>
            <p14:sldId id="278"/>
            <p14:sldId id="279"/>
            <p14:sldId id="280"/>
          </p14:sldIdLst>
        </p14:section>
        <p14:section name="제품 SW 패키징 - 애플리케이션 패키징" id="{9D1A54B8-5B74-41CB-A6AE-79E7BC9F9ECF}">
          <p14:sldIdLst>
            <p14:sldId id="281"/>
          </p14:sldIdLst>
        </p14:section>
        <p14:section name="제품 SW 패키징 - 제품 SW 매뉴얼 작성" id="{B384BCF9-4961-4DA4-BF9F-DD6FBAE4C6F7}">
          <p14:sldIdLst>
            <p14:sldId id="282"/>
            <p14:sldId id="283"/>
          </p14:sldIdLst>
        </p14:section>
        <p14:section name="제품 SW 패키징 - 제품 SW 버전 관리" id="{7B5F8C06-461A-4615-A1C3-3E7C694845D0}">
          <p14:sldIdLst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ffectiveprogramming.tistory.com/entry/%EA%B0%9D%EC%B2%B4%EC%A7%80%ED%96%A5-%EC%A0%95%EB%B3%B4-%EC%9D%80%EB%8B%89information-hiding%EC%97%90-%EB%8C%80%ED%95%9C-%EC%98%AC%EB%B0%94%EB%A5%B8-%EC%9D%B4%ED%95%B4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 개발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E310EB-1594-452F-9BB6-2EE69B68626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물리 데이터 저장소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논리 데이터 모델을 실제로 저장하는 저장소</a:t>
            </a:r>
          </a:p>
          <a:p>
            <a:pPr lvl="1"/>
            <a:r>
              <a:rPr lang="ko-KR" altLang="en-US" dirty="0"/>
              <a:t>논리 데이터 모델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물리 데이터 모델 </a:t>
            </a:r>
            <a:r>
              <a:rPr lang="ko-KR" altLang="en-US" dirty="0"/>
              <a:t>변환 프로세스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단위 개체를 테이블로 변환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속성을 컬럼으로 변환</a:t>
            </a:r>
            <a:endParaRPr lang="en-US" altLang="ko-KR" dirty="0"/>
          </a:p>
          <a:p>
            <a:pPr lvl="2"/>
            <a:r>
              <a:rPr lang="en-US" altLang="ko-KR" dirty="0"/>
              <a:t>3. UID</a:t>
            </a:r>
            <a:r>
              <a:rPr lang="ko-KR" altLang="en-US" dirty="0"/>
              <a:t>를 </a:t>
            </a:r>
            <a:r>
              <a:rPr lang="en-US" altLang="ko-KR" dirty="0"/>
              <a:t>Primary Key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관계를 </a:t>
            </a:r>
            <a:r>
              <a:rPr lang="en-US" altLang="ko-KR" dirty="0"/>
              <a:t>Foreign Key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컬럼 메타데이터 정의</a:t>
            </a:r>
            <a:endParaRPr lang="en-US" altLang="ko-KR" dirty="0"/>
          </a:p>
          <a:p>
            <a:pPr lvl="2"/>
            <a:r>
              <a:rPr lang="en-US" altLang="ko-KR" dirty="0"/>
              <a:t>6. </a:t>
            </a:r>
            <a:r>
              <a:rPr lang="ko-KR" altLang="en-US" dirty="0"/>
              <a:t>정규화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83DDB0-543B-41BB-9FA5-5DD1CA79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데이터 저장소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583A5-7278-4834-A4FC-05E410C0B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파티셔닝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분산시키는 방법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Range Partitioning: </a:t>
            </a:r>
            <a:r>
              <a:rPr lang="ko-KR" altLang="en-US" dirty="0"/>
              <a:t>특정 값의 범위에 따라 분할</a:t>
            </a:r>
            <a:endParaRPr lang="en-US" altLang="ko-KR" dirty="0"/>
          </a:p>
          <a:p>
            <a:pPr lvl="3"/>
            <a:r>
              <a:rPr lang="en-US" altLang="ko-KR" dirty="0"/>
              <a:t>0, 1, 2 / 3, 4, 5 …</a:t>
            </a:r>
          </a:p>
          <a:p>
            <a:pPr lvl="2"/>
            <a:r>
              <a:rPr lang="en-US" altLang="ko-KR" dirty="0"/>
              <a:t>Hash Partitioning: </a:t>
            </a:r>
            <a:r>
              <a:rPr lang="ko-KR" altLang="en-US" dirty="0"/>
              <a:t>해시 값의 범위에 따라 분할</a:t>
            </a:r>
            <a:endParaRPr lang="en-US" altLang="ko-KR" dirty="0"/>
          </a:p>
          <a:p>
            <a:pPr lvl="2"/>
            <a:r>
              <a:rPr lang="en-US" altLang="ko-KR" dirty="0"/>
              <a:t>List Partitioning: </a:t>
            </a:r>
            <a:r>
              <a:rPr lang="ko-KR" altLang="en-US" dirty="0"/>
              <a:t>특정 값에 따라 분할</a:t>
            </a:r>
            <a:endParaRPr lang="en-US" altLang="ko-KR" dirty="0"/>
          </a:p>
          <a:p>
            <a:pPr lvl="3"/>
            <a:r>
              <a:rPr lang="en-US" altLang="ko-KR" dirty="0"/>
              <a:t>A | B</a:t>
            </a:r>
          </a:p>
          <a:p>
            <a:pPr lvl="2"/>
            <a:r>
              <a:rPr lang="en-US" altLang="ko-KR" dirty="0"/>
              <a:t>Composite Partitioning: </a:t>
            </a:r>
            <a:r>
              <a:rPr lang="ko-KR" altLang="en-US" dirty="0"/>
              <a:t>위 방법들을 복합 사용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D42C2-7672-47A5-9D61-F5E3A685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23926-D857-4014-B4F2-B3B1AF93A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DFD532-E41C-45E1-AF7D-9707949220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66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F99E39-042D-41EF-BE0F-E0BADE3AE29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ORM Framework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와 객체 지향 코드 간 데이터 변환 매퍼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39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기술</a:t>
            </a:r>
            <a:endParaRPr lang="en-US" altLang="ko-KR" dirty="0"/>
          </a:p>
          <a:p>
            <a:pPr lvl="2"/>
            <a:r>
              <a:rPr lang="en-US" altLang="ko-KR" dirty="0"/>
              <a:t>SQL Mapping: iBatis, MyBatis</a:t>
            </a:r>
          </a:p>
          <a:p>
            <a:pPr lvl="2"/>
            <a:r>
              <a:rPr lang="en-US" altLang="ko-KR" dirty="0"/>
              <a:t>OR Mapping: Hibernate</a:t>
            </a:r>
          </a:p>
          <a:p>
            <a:pPr lvl="1"/>
            <a:r>
              <a:rPr lang="ko-KR" altLang="en-US" dirty="0"/>
              <a:t>매핑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테이블</a:t>
            </a:r>
            <a:endParaRPr lang="en-US" altLang="ko-KR" dirty="0"/>
          </a:p>
          <a:p>
            <a:pPr lvl="2"/>
            <a:r>
              <a:rPr lang="ko-KR" altLang="en-US" dirty="0"/>
              <a:t>속성</a:t>
            </a:r>
            <a:r>
              <a:rPr lang="en-US" altLang="ko-KR" dirty="0"/>
              <a:t>-</a:t>
            </a:r>
            <a:r>
              <a:rPr lang="ko-KR" altLang="en-US" dirty="0"/>
              <a:t>컬럼</a:t>
            </a:r>
            <a:endParaRPr lang="en-US" altLang="ko-KR" dirty="0"/>
          </a:p>
          <a:p>
            <a:pPr lvl="2"/>
            <a:r>
              <a:rPr lang="ko-KR" altLang="en-US" dirty="0"/>
              <a:t>오퍼레이션</a:t>
            </a:r>
            <a:r>
              <a:rPr lang="en-US" altLang="ko-KR" dirty="0"/>
              <a:t>-</a:t>
            </a:r>
            <a:r>
              <a:rPr lang="ko-KR" altLang="en-US" dirty="0"/>
              <a:t>프로시저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2757DE-3293-4BF8-96E4-37C69DF0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ORM Framework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3CAFF-AF73-4A53-94AF-CC90E6FDC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2A973E-E546-42A8-8022-D5D1994C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103B5-2D2B-4A09-A9A2-1547DF103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B81BA5-853B-4EC7-A725-554EA7C85A4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  <p:pic>
        <p:nvPicPr>
          <p:cNvPr id="5122" name="Picture 2" descr="What is ORM? Why to use it and Brief Introduction of ORM Frameworks. | by  Vinayak Grover | Medium">
            <a:extLst>
              <a:ext uri="{FF2B5EF4-FFF2-40B4-BE49-F238E27FC236}">
                <a16:creationId xmlns:a16="http://schemas.microsoft.com/office/drawing/2014/main" id="{7A84A671-9B85-429A-8A6E-409D1A2B0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01" y="1918810"/>
            <a:ext cx="3398365" cy="17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84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CF910D-2BC0-4674-BC32-DAB4E5A06EE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Transaction Interface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</a:t>
            </a:r>
            <a:r>
              <a:rPr lang="en-US" altLang="ko-KR" dirty="0"/>
              <a:t>Transaction Interface</a:t>
            </a:r>
          </a:p>
          <a:p>
            <a:pPr lvl="1"/>
            <a:r>
              <a:rPr lang="ko-KR" altLang="en-US" dirty="0"/>
              <a:t>특징</a:t>
            </a:r>
            <a:r>
              <a:rPr lang="en-US" altLang="ko-KR" dirty="0"/>
              <a:t>: ACID</a:t>
            </a:r>
          </a:p>
          <a:p>
            <a:pPr lvl="2"/>
            <a:r>
              <a:rPr lang="ko-KR" altLang="en-US" dirty="0" err="1"/>
              <a:t>원자성</a:t>
            </a:r>
            <a:r>
              <a:rPr lang="en-US" altLang="ko-KR" dirty="0"/>
              <a:t> (Atomicity)</a:t>
            </a:r>
          </a:p>
          <a:p>
            <a:pPr lvl="2"/>
            <a:r>
              <a:rPr lang="ko-KR" altLang="en-US" dirty="0"/>
              <a:t>일관성 </a:t>
            </a:r>
            <a:r>
              <a:rPr lang="en-US" altLang="ko-KR" dirty="0"/>
              <a:t>(Consistency)</a:t>
            </a:r>
          </a:p>
          <a:p>
            <a:pPr lvl="2"/>
            <a:r>
              <a:rPr lang="ko-KR" altLang="en-US" dirty="0" err="1"/>
              <a:t>격리성</a:t>
            </a:r>
            <a:r>
              <a:rPr lang="ko-KR" altLang="en-US" dirty="0"/>
              <a:t> </a:t>
            </a:r>
            <a:r>
              <a:rPr lang="en-US" altLang="ko-KR" dirty="0"/>
              <a:t>(Isolation)</a:t>
            </a:r>
          </a:p>
          <a:p>
            <a:pPr lvl="2"/>
            <a:r>
              <a:rPr lang="ko-KR" altLang="en-US" dirty="0"/>
              <a:t>영속성 </a:t>
            </a:r>
            <a:r>
              <a:rPr lang="en-US" altLang="ko-KR" dirty="0"/>
              <a:t>(Durability)</a:t>
            </a:r>
          </a:p>
          <a:p>
            <a:pPr lvl="1"/>
            <a:r>
              <a:rPr lang="ko-KR" altLang="en-US" dirty="0"/>
              <a:t>사례</a:t>
            </a:r>
            <a:endParaRPr lang="en-US" altLang="ko-KR" dirty="0"/>
          </a:p>
          <a:p>
            <a:pPr lvl="2"/>
            <a:r>
              <a:rPr lang="en-US" altLang="ko-KR" dirty="0"/>
              <a:t>JDBC, ODBC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13EF49-9874-4B48-8D7C-A83CD7B1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Interface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55502-005E-4B99-9FCD-9A4B17E3E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561CD-1BBA-4F71-95BD-2BD2E6C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D57BA-255A-4B52-A289-824D3713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3FB09A-E746-4E77-ADF6-9F48C7F98A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26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A345B2-071B-46D5-B4F7-FFB265070A9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일련의 쿼리를 하나처럼 실행하기위한 쿼리 집합</a:t>
            </a:r>
            <a:endParaRPr lang="en-US" altLang="ko-KR" dirty="0"/>
          </a:p>
          <a:p>
            <a:r>
              <a:rPr lang="en-US" altLang="ko-KR" dirty="0"/>
              <a:t>PL/SQL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절차형 데이터 조작 프로시저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 err="1"/>
              <a:t>선언부</a:t>
            </a:r>
            <a:r>
              <a:rPr lang="en-US" altLang="ko-KR" dirty="0"/>
              <a:t>: </a:t>
            </a:r>
            <a:r>
              <a:rPr lang="ko-KR" altLang="en-US" dirty="0"/>
              <a:t>실행부에서</a:t>
            </a:r>
            <a:r>
              <a:rPr lang="en-US" altLang="ko-KR" dirty="0"/>
              <a:t> </a:t>
            </a:r>
            <a:r>
              <a:rPr lang="ko-KR" altLang="en-US" dirty="0"/>
              <a:t>참조할 모든 변수 상수 등</a:t>
            </a:r>
            <a:endParaRPr lang="en-US" altLang="ko-KR" dirty="0"/>
          </a:p>
          <a:p>
            <a:pPr lvl="2"/>
            <a:r>
              <a:rPr lang="ko-KR" altLang="en-US" dirty="0" err="1"/>
              <a:t>실행부</a:t>
            </a:r>
            <a:r>
              <a:rPr lang="en-US" altLang="ko-KR" dirty="0"/>
              <a:t>: </a:t>
            </a:r>
            <a:r>
              <a:rPr lang="ko-KR" altLang="en-US" dirty="0"/>
              <a:t>데이터를 처리할 </a:t>
            </a:r>
            <a:r>
              <a:rPr lang="en-US" altLang="ko-KR" dirty="0"/>
              <a:t>SQL</a:t>
            </a:r>
            <a:r>
              <a:rPr lang="ko-KR" altLang="en-US" dirty="0"/>
              <a:t>문 기술</a:t>
            </a:r>
            <a:endParaRPr lang="en-US" altLang="ko-KR" dirty="0"/>
          </a:p>
          <a:p>
            <a:pPr lvl="2"/>
            <a:r>
              <a:rPr lang="ko-KR" altLang="en-US" dirty="0" err="1"/>
              <a:t>예외부</a:t>
            </a:r>
            <a:r>
              <a:rPr lang="en-US" altLang="ko-KR" dirty="0"/>
              <a:t>: </a:t>
            </a:r>
            <a:r>
              <a:rPr lang="ko-KR" altLang="en-US" dirty="0"/>
              <a:t>에러 처리 기술</a:t>
            </a:r>
            <a:endParaRPr lang="en-US" altLang="ko-KR" dirty="0"/>
          </a:p>
          <a:p>
            <a:pPr lvl="1"/>
            <a:r>
              <a:rPr lang="ko-KR" altLang="en-US" dirty="0"/>
              <a:t>저장형 객체 활용</a:t>
            </a:r>
            <a:endParaRPr lang="en-US" altLang="ko-KR" dirty="0"/>
          </a:p>
          <a:p>
            <a:pPr lvl="2"/>
            <a:r>
              <a:rPr lang="ko-KR" altLang="en-US" dirty="0"/>
              <a:t>저장된 프로시저</a:t>
            </a:r>
            <a:endParaRPr lang="en-US" altLang="ko-KR" dirty="0"/>
          </a:p>
          <a:p>
            <a:pPr lvl="2"/>
            <a:r>
              <a:rPr lang="ko-KR" altLang="en-US" dirty="0"/>
              <a:t>저장된 함수</a:t>
            </a:r>
            <a:endParaRPr lang="en-US" altLang="ko-KR" dirty="0"/>
          </a:p>
          <a:p>
            <a:pPr lvl="2"/>
            <a:r>
              <a:rPr lang="ko-KR" altLang="en-US" dirty="0"/>
              <a:t>저장된 패키지</a:t>
            </a:r>
            <a:endParaRPr lang="en-US" altLang="ko-KR" dirty="0"/>
          </a:p>
          <a:p>
            <a:pPr lvl="2"/>
            <a:r>
              <a:rPr lang="ko-KR" altLang="en-US" dirty="0"/>
              <a:t>트리거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2390C5-5B48-4252-A6A7-CE5410B5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345908-84F0-49D7-B130-14F442DCA7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프로그램 디버깅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프로시저가 제대로 작동하는지 확인하는 과정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r>
              <a:rPr lang="en-US" altLang="ko-KR" dirty="0"/>
              <a:t>: SQL Plus</a:t>
            </a:r>
            <a:endParaRPr lang="ko-KR" altLang="en-US" dirty="0"/>
          </a:p>
          <a:p>
            <a:r>
              <a:rPr lang="ko-KR" altLang="en-US" dirty="0"/>
              <a:t>단위 테스트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프로시저의 적합성을 확인하는 도구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C87B4-E2EA-4E2B-8A53-FCF463DC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AC732-386F-40C1-922E-F460442E6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EEE8E2-FC96-4B61-AAAA-B3FAF648DE7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09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F3CB1C-62B3-4F4E-9935-2CC3DA3F670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쿼리의 성능 측정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SQL </a:t>
            </a:r>
            <a:r>
              <a:rPr lang="ko-KR" altLang="en-US" dirty="0"/>
              <a:t>실행 계획을 통해 성능을 측정하고 최적화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en-US" altLang="ko-KR" dirty="0"/>
              <a:t>EXPLAIN PLAN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95FF90-8CFE-493A-9559-81AB600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쿼리의 성능 측정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C9DD3-9919-469E-8F73-D2B49DD77F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소스코드 인스펙션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 </a:t>
            </a:r>
            <a:r>
              <a:rPr lang="ko-KR" altLang="en-US" dirty="0"/>
              <a:t>성능 개선 활동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1741FE-F382-499A-A7F2-A5C39D0B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AFBD2-4DA1-4E5D-9AD5-317BD96C6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9EC313-089E-4A4C-913D-B8FFBBEC00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2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1323A0-9878-4A01-B153-45ED49463CD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단위 모듈 구현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시 기능을 모듈별로 나눠 성능 향상</a:t>
            </a:r>
            <a:endParaRPr lang="en-US" altLang="ko-KR" dirty="0"/>
          </a:p>
          <a:p>
            <a:pPr lvl="1"/>
            <a:r>
              <a:rPr lang="ko-KR" altLang="en-US" dirty="0"/>
              <a:t>구현 원리 </a:t>
            </a:r>
            <a:endParaRPr lang="en-US" altLang="ko-KR" dirty="0"/>
          </a:p>
          <a:p>
            <a:pPr lvl="2"/>
            <a:r>
              <a:rPr lang="ko-KR" altLang="en-US" dirty="0"/>
              <a:t>정보 은닉 </a:t>
            </a:r>
            <a:r>
              <a:rPr lang="en-US" altLang="ko-KR" dirty="0"/>
              <a:t>(Information Hiding)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객체의 구체적 정보를 은폐</a:t>
            </a:r>
            <a:endParaRPr lang="en-US" altLang="ko-KR" dirty="0"/>
          </a:p>
          <a:p>
            <a:pPr lvl="4"/>
            <a:r>
              <a:rPr lang="ko-KR" altLang="en-US" dirty="0"/>
              <a:t>구체적 타입 은폐 </a:t>
            </a:r>
            <a:r>
              <a:rPr lang="en-US" altLang="ko-KR" dirty="0"/>
              <a:t>(</a:t>
            </a:r>
            <a:r>
              <a:rPr lang="ko-KR" altLang="en-US" dirty="0"/>
              <a:t>다형성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속성과 메소드 은폐 </a:t>
            </a:r>
            <a:r>
              <a:rPr lang="en-US" altLang="ko-KR" dirty="0"/>
              <a:t>(</a:t>
            </a:r>
            <a:r>
              <a:rPr lang="ko-KR" altLang="en-US" dirty="0"/>
              <a:t>캡슐화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구현 은닉 </a:t>
            </a:r>
            <a:r>
              <a:rPr lang="en-US" altLang="ko-KR" dirty="0"/>
              <a:t>(</a:t>
            </a:r>
            <a:r>
              <a:rPr lang="ko-KR" altLang="en-US" dirty="0"/>
              <a:t>인터페이스 </a:t>
            </a:r>
            <a:r>
              <a:rPr lang="en-US" altLang="ko-KR" dirty="0"/>
              <a:t>Realization)</a:t>
            </a:r>
          </a:p>
          <a:p>
            <a:pPr lvl="2"/>
            <a:r>
              <a:rPr lang="ko-KR" altLang="en-US" dirty="0"/>
              <a:t>분할과 정복 </a:t>
            </a:r>
            <a:r>
              <a:rPr lang="en-US" altLang="ko-KR" dirty="0"/>
              <a:t>(Divide &amp; Conquer)</a:t>
            </a:r>
          </a:p>
          <a:p>
            <a:pPr lvl="3"/>
            <a:r>
              <a:rPr lang="ko-KR" altLang="en-US" dirty="0"/>
              <a:t>복잡한 문제를 나누어 해결</a:t>
            </a:r>
            <a:endParaRPr lang="en-US" altLang="ko-KR" dirty="0"/>
          </a:p>
          <a:p>
            <a:pPr lvl="2"/>
            <a:r>
              <a:rPr lang="ko-KR" altLang="en-US" dirty="0"/>
              <a:t>데이터 추상화 </a:t>
            </a:r>
            <a:r>
              <a:rPr lang="en-US" altLang="ko-KR" dirty="0"/>
              <a:t>(Data Abstraction)</a:t>
            </a:r>
          </a:p>
          <a:p>
            <a:pPr lvl="3"/>
            <a:r>
              <a:rPr lang="ko-KR" altLang="en-US" dirty="0"/>
              <a:t>자료 접근 함수에 표현 방법을 은폐</a:t>
            </a:r>
            <a:endParaRPr lang="en-US" altLang="ko-KR" dirty="0"/>
          </a:p>
          <a:p>
            <a:pPr lvl="2"/>
            <a:r>
              <a:rPr lang="ko-KR" altLang="en-US" dirty="0"/>
              <a:t>모듈 독립성 </a:t>
            </a:r>
            <a:r>
              <a:rPr lang="en-US" altLang="ko-KR" dirty="0"/>
              <a:t>(Module Independency)</a:t>
            </a:r>
          </a:p>
          <a:p>
            <a:pPr lvl="3"/>
            <a:r>
              <a:rPr lang="ko-KR" altLang="en-US" dirty="0"/>
              <a:t>낮은 결합도와 높은 응집도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1014B4-1A51-4CE2-BF29-A0455FEF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모듈 구현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95A0A-E8B7-4A76-B3A8-D59A57A36E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재사용 기법</a:t>
            </a:r>
            <a:endParaRPr lang="en-US" altLang="ko-KR" dirty="0"/>
          </a:p>
          <a:p>
            <a:pPr lvl="2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이미 개발된 </a:t>
            </a:r>
            <a:r>
              <a:rPr lang="en-US" altLang="ko-KR" dirty="0"/>
              <a:t>SW</a:t>
            </a:r>
            <a:r>
              <a:rPr lang="ko-KR" altLang="en-US" dirty="0"/>
              <a:t>의 일부를 재사용하는 방법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ko-KR" altLang="en-US" dirty="0"/>
              <a:t>재공학</a:t>
            </a:r>
            <a:r>
              <a:rPr lang="en-US" altLang="ko-KR" dirty="0"/>
              <a:t>: </a:t>
            </a:r>
            <a:r>
              <a:rPr lang="ko-KR" altLang="en-US" dirty="0"/>
              <a:t>기존</a:t>
            </a:r>
            <a:r>
              <a:rPr lang="en-US" altLang="ko-KR" dirty="0"/>
              <a:t> SW</a:t>
            </a:r>
            <a:r>
              <a:rPr lang="ko-KR" altLang="en-US" dirty="0"/>
              <a:t>를 재활용</a:t>
            </a:r>
            <a:endParaRPr lang="en-US" altLang="ko-KR" dirty="0"/>
          </a:p>
          <a:p>
            <a:pPr lvl="3"/>
            <a:r>
              <a:rPr lang="ko-KR" altLang="en-US" dirty="0"/>
              <a:t>역공학</a:t>
            </a:r>
            <a:r>
              <a:rPr lang="en-US" altLang="ko-KR" dirty="0"/>
              <a:t>: </a:t>
            </a:r>
            <a:r>
              <a:rPr lang="ko-KR" altLang="en-US" dirty="0"/>
              <a:t>기존 </a:t>
            </a:r>
            <a:r>
              <a:rPr lang="en-US" altLang="ko-KR" dirty="0"/>
              <a:t>SW</a:t>
            </a:r>
            <a:r>
              <a:rPr lang="ko-KR" altLang="en-US" dirty="0"/>
              <a:t>를 분석한 산출물을 사용해 개발</a:t>
            </a:r>
            <a:endParaRPr lang="en-US" altLang="ko-KR" dirty="0"/>
          </a:p>
          <a:p>
            <a:pPr lvl="4"/>
            <a:r>
              <a:rPr lang="en-US" altLang="ko-KR" dirty="0"/>
              <a:t>Reverse Engineering</a:t>
            </a:r>
          </a:p>
          <a:p>
            <a:pPr lvl="3"/>
            <a:r>
              <a:rPr lang="ko-KR" altLang="en-US" dirty="0"/>
              <a:t>재개발</a:t>
            </a:r>
            <a:r>
              <a:rPr lang="en-US" altLang="ko-KR" dirty="0"/>
              <a:t>: </a:t>
            </a:r>
            <a:r>
              <a:rPr lang="ko-KR" altLang="en-US" dirty="0"/>
              <a:t>기존 </a:t>
            </a:r>
            <a:r>
              <a:rPr lang="en-US" altLang="ko-KR" dirty="0"/>
              <a:t>SW</a:t>
            </a:r>
            <a:r>
              <a:rPr lang="ko-KR" altLang="en-US" dirty="0"/>
              <a:t>를 참고해 완전 재개발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117F4-4060-4B6C-8064-4DE2D052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B6212-83A2-4511-9FE2-9A44497EA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7B9FD7-DA54-46E4-8CF2-78C658DB9FD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34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904C54-BCF4-4572-9DFD-620A52CF5C9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단위 모듈 테스트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각 모듈이 예상대로 작동하는지 확인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블랙박스 테스트</a:t>
            </a:r>
            <a:endParaRPr lang="en-US" altLang="ko-KR" dirty="0"/>
          </a:p>
          <a:p>
            <a:pPr lvl="3"/>
            <a:r>
              <a:rPr lang="ko-KR" altLang="en-US" dirty="0"/>
              <a:t>요구사항의 내용을 만족하는지 확인</a:t>
            </a:r>
            <a:endParaRPr lang="en-US" altLang="ko-KR" dirty="0"/>
          </a:p>
          <a:p>
            <a:pPr lvl="2"/>
            <a:r>
              <a:rPr lang="ko-KR" altLang="en-US" dirty="0"/>
              <a:t>화이트박스 테스트</a:t>
            </a:r>
            <a:endParaRPr lang="en-US" altLang="ko-KR" dirty="0"/>
          </a:p>
          <a:p>
            <a:pPr lvl="3"/>
            <a:r>
              <a:rPr lang="ko-KR" altLang="en-US" dirty="0"/>
              <a:t>내부 코드를 보며 테스트 케이스를 만들어 확인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메서드 기반 테스트</a:t>
            </a:r>
            <a:endParaRPr lang="en-US" altLang="ko-KR" dirty="0"/>
          </a:p>
          <a:p>
            <a:pPr lvl="3"/>
            <a:r>
              <a:rPr lang="ko-KR" altLang="en-US" dirty="0"/>
              <a:t>메서드에 여러 값을 호출하며 테스트 진행</a:t>
            </a:r>
            <a:endParaRPr lang="en-US" altLang="ko-KR" dirty="0"/>
          </a:p>
          <a:p>
            <a:pPr lvl="2"/>
            <a:r>
              <a:rPr lang="ko-KR" altLang="en-US" dirty="0"/>
              <a:t>화면 기반 테스트</a:t>
            </a:r>
            <a:endParaRPr lang="en-US" altLang="ko-KR" dirty="0"/>
          </a:p>
          <a:p>
            <a:pPr lvl="3"/>
            <a:r>
              <a:rPr lang="ko-KR" altLang="en-US" dirty="0"/>
              <a:t>화면단위로 모듈 개발 후</a:t>
            </a:r>
            <a:r>
              <a:rPr lang="en-US" altLang="ko-KR" dirty="0"/>
              <a:t>, </a:t>
            </a:r>
            <a:r>
              <a:rPr lang="ko-KR" altLang="en-US" dirty="0"/>
              <a:t>화면을 통해 진행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751AA2-55D1-42EF-BA8C-6D07EFC3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모듈 테스트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48346-85E5-4B7F-BE54-38E0840D66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7F0B0-EAAC-41E1-9F13-3682CEA0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25BC8-217F-491C-B020-E8E91911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55DB86-19E5-4124-A96A-A14C44B62E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79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F2E724-7A8D-4F3E-887C-48ED2C006F3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IDE (Integrated Development Environment)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 개발과 관련된 모든 작업을 돕는 환경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개발 환경 지원</a:t>
            </a:r>
            <a:endParaRPr lang="en-US" altLang="ko-KR" dirty="0"/>
          </a:p>
          <a:p>
            <a:pPr lvl="2"/>
            <a:r>
              <a:rPr lang="ko-KR" altLang="en-US" dirty="0"/>
              <a:t>컴파일</a:t>
            </a:r>
            <a:endParaRPr lang="en-US" altLang="ko-KR" dirty="0"/>
          </a:p>
          <a:p>
            <a:pPr lvl="2"/>
            <a:r>
              <a:rPr lang="ko-KR" altLang="en-US" dirty="0"/>
              <a:t>디버깅</a:t>
            </a:r>
            <a:endParaRPr lang="en-US" altLang="ko-KR" dirty="0"/>
          </a:p>
          <a:p>
            <a:pPr lvl="2"/>
            <a:r>
              <a:rPr lang="ko-KR" altLang="en-US" dirty="0"/>
              <a:t>외부 연계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495305-50BF-47C8-A8F6-E0930895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 </a:t>
            </a:r>
            <a:r>
              <a:rPr lang="ko-KR" altLang="en-US" dirty="0"/>
              <a:t>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8109F-CCC4-41C1-8E9E-D598DC240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B3313D-2ABE-4C9B-BA6D-1A7900BA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4ED89-740E-4DC2-92A5-8D6145266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4AEDCB-15F8-407B-96B3-056B25E6721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99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EE6812-634C-498D-A751-DB289ACEDC4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협업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개발관련</a:t>
            </a:r>
            <a:r>
              <a:rPr lang="en-US" altLang="ko-KR" dirty="0"/>
              <a:t> </a:t>
            </a:r>
            <a:r>
              <a:rPr lang="ko-KR" altLang="en-US" dirty="0"/>
              <a:t>소통을 돕는 도구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소스</a:t>
            </a:r>
            <a:r>
              <a:rPr lang="en-US" altLang="ko-KR" dirty="0"/>
              <a:t>, </a:t>
            </a:r>
            <a:r>
              <a:rPr lang="ko-KR" altLang="en-US" dirty="0"/>
              <a:t>아이디어</a:t>
            </a:r>
            <a:r>
              <a:rPr lang="en-US" altLang="ko-KR" dirty="0"/>
              <a:t>, </a:t>
            </a:r>
            <a:r>
              <a:rPr lang="ko-KR" altLang="en-US" dirty="0"/>
              <a:t>디자인 공유</a:t>
            </a:r>
            <a:endParaRPr lang="en-US" altLang="ko-KR" dirty="0"/>
          </a:p>
          <a:p>
            <a:pPr lvl="2"/>
            <a:r>
              <a:rPr lang="ko-KR" altLang="en-US" dirty="0"/>
              <a:t>프로젝트</a:t>
            </a:r>
            <a:r>
              <a:rPr lang="en-US" altLang="ko-KR" dirty="0"/>
              <a:t>, </a:t>
            </a:r>
            <a:r>
              <a:rPr lang="ko-KR" altLang="en-US" dirty="0"/>
              <a:t>일정 관리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5BA046-5A9B-4F85-B72A-E8FC19BA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97039-8430-42EB-A1EC-891BE5B732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0CA4F3-6A02-470A-B091-8CCAC0FA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9B3F0-D7A2-4788-B25D-5C583FFD3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6D11CF-FC2F-4D3E-BB2E-4B095FA1E62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08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B67592-6ABF-43E2-BBFC-A66752B120D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형상관리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생명주기동안 발생하는 변경을 관리하는 도구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en-US" altLang="ko-KR" dirty="0"/>
              <a:t>Check In: </a:t>
            </a:r>
            <a:r>
              <a:rPr lang="ko-KR" altLang="en-US" dirty="0"/>
              <a:t>소스를 저장소로 업로드</a:t>
            </a:r>
            <a:endParaRPr lang="en-US" altLang="ko-KR" dirty="0"/>
          </a:p>
          <a:p>
            <a:pPr lvl="2"/>
            <a:r>
              <a:rPr lang="en-US" altLang="ko-KR" dirty="0"/>
              <a:t>Check Out: </a:t>
            </a:r>
            <a:r>
              <a:rPr lang="ko-KR" altLang="en-US" dirty="0"/>
              <a:t>소스를 다운로드</a:t>
            </a:r>
            <a:endParaRPr lang="en-US" altLang="ko-KR" dirty="0"/>
          </a:p>
          <a:p>
            <a:pPr lvl="2"/>
            <a:r>
              <a:rPr lang="en-US" altLang="ko-KR" dirty="0"/>
              <a:t>Commit: </a:t>
            </a:r>
            <a:r>
              <a:rPr lang="ko-KR" altLang="en-US" dirty="0"/>
              <a:t>업로드한 소스를 최신 버전으로 확정</a:t>
            </a:r>
            <a:endParaRPr lang="en-US" altLang="ko-KR" dirty="0"/>
          </a:p>
          <a:p>
            <a:pPr lvl="1"/>
            <a:r>
              <a:rPr lang="ko-KR" altLang="en-US" dirty="0"/>
              <a:t>사례</a:t>
            </a:r>
            <a:endParaRPr lang="en-US" altLang="ko-KR" dirty="0"/>
          </a:p>
          <a:p>
            <a:pPr lvl="2"/>
            <a:r>
              <a:rPr lang="ko-KR" altLang="en-US" dirty="0"/>
              <a:t>중앙</a:t>
            </a:r>
            <a:r>
              <a:rPr lang="en-US" altLang="ko-KR" dirty="0"/>
              <a:t> </a:t>
            </a:r>
            <a:r>
              <a:rPr lang="ko-KR" altLang="en-US" dirty="0"/>
              <a:t>집중형</a:t>
            </a:r>
            <a:r>
              <a:rPr lang="en-US" altLang="ko-KR" dirty="0"/>
              <a:t>: </a:t>
            </a:r>
            <a:r>
              <a:rPr lang="ko-KR" altLang="en-US" dirty="0"/>
              <a:t>중앙 서버에 코드 업로드</a:t>
            </a:r>
            <a:endParaRPr lang="en-US" altLang="ko-KR" dirty="0"/>
          </a:p>
          <a:p>
            <a:pPr lvl="3"/>
            <a:r>
              <a:rPr lang="en-US" altLang="ko-KR" dirty="0"/>
              <a:t>CVS (Concurrent Versions System)</a:t>
            </a:r>
          </a:p>
          <a:p>
            <a:pPr lvl="3"/>
            <a:r>
              <a:rPr lang="en-US" altLang="ko-KR" dirty="0"/>
              <a:t>SVN (Subversion)</a:t>
            </a:r>
          </a:p>
          <a:p>
            <a:pPr lvl="2"/>
            <a:r>
              <a:rPr lang="ko-KR" altLang="en-US" dirty="0"/>
              <a:t>분산형</a:t>
            </a:r>
            <a:r>
              <a:rPr lang="en-US" altLang="ko-KR" dirty="0"/>
              <a:t>: </a:t>
            </a:r>
            <a:r>
              <a:rPr lang="ko-KR" altLang="en-US" dirty="0"/>
              <a:t>각 컴퓨터가 저장소를 가짐</a:t>
            </a:r>
            <a:r>
              <a:rPr lang="en-US" altLang="ko-KR" dirty="0"/>
              <a:t>, </a:t>
            </a:r>
            <a:r>
              <a:rPr lang="ko-KR" altLang="en-US" dirty="0"/>
              <a:t>중앙도 가능</a:t>
            </a:r>
            <a:endParaRPr lang="en-US" altLang="ko-KR" dirty="0"/>
          </a:p>
          <a:p>
            <a:pPr lvl="3"/>
            <a:r>
              <a:rPr lang="en-US" altLang="ko-KR" dirty="0"/>
              <a:t>Git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69F323-6141-4D59-8C78-5B0A1789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형상관리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B5785-DF25-4D48-BAD6-755455B9BD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B3C6E-1D72-4B60-A010-C6E37732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B1736-C6A1-4044-BAF7-D90E2BE08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E22853-5B44-44DA-8F32-DE3DEE644FB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2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lvl="1"/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정보처리기사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95DFED-2BCE-4417-95E4-D50FCDF5BB7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애플리케이션 패키징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제품을 배포</a:t>
            </a:r>
            <a:r>
              <a:rPr lang="en-US" altLang="ko-KR" dirty="0"/>
              <a:t>, </a:t>
            </a:r>
            <a:r>
              <a:rPr lang="ko-KR" altLang="en-US" dirty="0"/>
              <a:t>설치 할 수 있는 형태로 제작</a:t>
            </a:r>
            <a:endParaRPr lang="en-US" altLang="ko-KR" dirty="0"/>
          </a:p>
          <a:p>
            <a:pPr lvl="2"/>
            <a:r>
              <a:rPr lang="ko-KR" altLang="en-US" dirty="0"/>
              <a:t>고객이 설치</a:t>
            </a:r>
            <a:r>
              <a:rPr lang="en-US" altLang="ko-KR" dirty="0"/>
              <a:t>, </a:t>
            </a:r>
            <a:r>
              <a:rPr lang="ko-KR" altLang="en-US" dirty="0"/>
              <a:t>사용에 참고할 매뉴얼 작성</a:t>
            </a:r>
            <a:endParaRPr lang="en-US" altLang="ko-KR" dirty="0"/>
          </a:p>
          <a:p>
            <a:pPr lvl="1"/>
            <a:r>
              <a:rPr lang="ko-KR" altLang="en-US" dirty="0"/>
              <a:t>아래 기타 도구 사용</a:t>
            </a:r>
            <a:endParaRPr lang="en-US" altLang="ko-KR" dirty="0"/>
          </a:p>
          <a:p>
            <a:r>
              <a:rPr lang="ko-KR" altLang="en-US" dirty="0"/>
              <a:t>애플리케이션 배포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제품 배포에 사용하는 도구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인증 등</a:t>
            </a:r>
            <a:endParaRPr lang="en-US" altLang="ko-KR" dirty="0"/>
          </a:p>
          <a:p>
            <a:r>
              <a:rPr lang="ko-KR" altLang="en-US" dirty="0"/>
              <a:t>애플리케이션 모니터링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사용자가 설치하여 사용중인 제품의 현황 모니터링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변경 관리</a:t>
            </a:r>
            <a:r>
              <a:rPr lang="en-US" altLang="ko-KR" dirty="0"/>
              <a:t>, </a:t>
            </a:r>
            <a:r>
              <a:rPr lang="ko-KR" altLang="en-US" dirty="0"/>
              <a:t>성능 관리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3E4EBC-86EE-4D9D-B697-36FA98AF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패키징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1895A-ACD1-49D2-B91B-7018196464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DRM (Digital Rights Management)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사용자가 허가된 범위의 콘텐츠만 이용하게 하는</a:t>
            </a:r>
            <a:endParaRPr lang="en-US" altLang="ko-KR" dirty="0"/>
          </a:p>
          <a:p>
            <a:pPr lvl="2"/>
            <a:r>
              <a:rPr lang="ko-KR" altLang="en-US" dirty="0"/>
              <a:t>라이선스 돈 주고 사면 다운로드 가능 등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45617E-DC07-477D-ABD0-22E113D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B2939-90FC-4211-A0AF-F9769D925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C56EF-E224-4036-95AC-6D1B39E2CEE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  <p:pic>
        <p:nvPicPr>
          <p:cNvPr id="1026" name="Picture 2" descr="콘텐츠저작권] DRM(Digital Rights Management)이란? : 네이버 블로그">
            <a:extLst>
              <a:ext uri="{FF2B5EF4-FFF2-40B4-BE49-F238E27FC236}">
                <a16:creationId xmlns:a16="http://schemas.microsoft.com/office/drawing/2014/main" id="{800BD5D2-DD0A-4493-8CC2-FA7B46F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064391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8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8C751B4-BD8D-41D7-9986-77C054E5B78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국제 표준 제품 품질 특성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품질을 평가하는 기준 항목</a:t>
            </a:r>
            <a:endParaRPr lang="en-US" altLang="ko-KR" dirty="0"/>
          </a:p>
          <a:p>
            <a:r>
              <a:rPr lang="en-US" altLang="ko-KR" dirty="0"/>
              <a:t>ISO/IEC</a:t>
            </a:r>
            <a:r>
              <a:rPr lang="ko-KR" altLang="en-US" dirty="0"/>
              <a:t> </a:t>
            </a:r>
            <a:r>
              <a:rPr lang="en-US" altLang="ko-KR" dirty="0"/>
              <a:t>9126</a:t>
            </a:r>
          </a:p>
          <a:p>
            <a:pPr lvl="1"/>
            <a:r>
              <a:rPr lang="ko-KR" altLang="en-US" dirty="0"/>
              <a:t>기능성</a:t>
            </a:r>
            <a:r>
              <a:rPr lang="en-US" altLang="ko-KR" dirty="0"/>
              <a:t>: </a:t>
            </a:r>
            <a:r>
              <a:rPr lang="ko-KR" altLang="en-US" dirty="0"/>
              <a:t>여러 환경에서 기능을 잘 하는지</a:t>
            </a:r>
            <a:endParaRPr lang="en-US" altLang="ko-KR" dirty="0"/>
          </a:p>
          <a:p>
            <a:pPr lvl="1"/>
            <a:r>
              <a:rPr lang="ko-KR" altLang="en-US" dirty="0"/>
              <a:t>신뢰성</a:t>
            </a:r>
            <a:r>
              <a:rPr lang="en-US" altLang="ko-KR" dirty="0"/>
              <a:t>: </a:t>
            </a:r>
            <a:r>
              <a:rPr lang="ko-KR" altLang="en-US" dirty="0"/>
              <a:t>기능에 에러가 얼마나 있는지</a:t>
            </a:r>
            <a:endParaRPr lang="en-US" altLang="ko-KR" dirty="0"/>
          </a:p>
          <a:p>
            <a:pPr lvl="1"/>
            <a:r>
              <a:rPr lang="ko-KR" altLang="en-US" dirty="0"/>
              <a:t>사용성</a:t>
            </a:r>
            <a:r>
              <a:rPr lang="en-US" altLang="ko-KR" dirty="0"/>
              <a:t>: </a:t>
            </a:r>
            <a:r>
              <a:rPr lang="ko-KR" altLang="en-US" dirty="0"/>
              <a:t>기능 사용이 편리한지</a:t>
            </a:r>
            <a:endParaRPr lang="en-US" altLang="ko-KR" dirty="0"/>
          </a:p>
          <a:p>
            <a:pPr lvl="1"/>
            <a:r>
              <a:rPr lang="ko-KR" altLang="en-US" dirty="0"/>
              <a:t>효율성</a:t>
            </a:r>
            <a:r>
              <a:rPr lang="en-US" altLang="ko-KR" dirty="0"/>
              <a:t>: </a:t>
            </a:r>
            <a:r>
              <a:rPr lang="ko-KR" altLang="en-US" dirty="0"/>
              <a:t>기능이 효율적인지</a:t>
            </a:r>
            <a:endParaRPr lang="en-US" altLang="ko-KR" dirty="0"/>
          </a:p>
          <a:p>
            <a:pPr lvl="1"/>
            <a:r>
              <a:rPr lang="ko-KR" altLang="en-US" dirty="0"/>
              <a:t>유지보수성</a:t>
            </a:r>
            <a:r>
              <a:rPr lang="en-US" altLang="ko-KR" dirty="0"/>
              <a:t>: </a:t>
            </a:r>
            <a:r>
              <a:rPr lang="ko-KR" altLang="en-US" dirty="0"/>
              <a:t>기능 변경이 쉬운지</a:t>
            </a:r>
            <a:endParaRPr lang="en-US" altLang="ko-KR" dirty="0"/>
          </a:p>
          <a:p>
            <a:pPr lvl="1"/>
            <a:r>
              <a:rPr lang="ko-KR" altLang="en-US" dirty="0"/>
              <a:t>이식성</a:t>
            </a:r>
            <a:r>
              <a:rPr lang="en-US" altLang="ko-KR" dirty="0"/>
              <a:t>: </a:t>
            </a:r>
            <a:r>
              <a:rPr lang="ko-KR" altLang="en-US" dirty="0"/>
              <a:t>다른 환경으로 옮기기가 쉬운지</a:t>
            </a:r>
            <a:endParaRPr lang="en-US" altLang="ko-KR" dirty="0"/>
          </a:p>
          <a:p>
            <a:r>
              <a:rPr lang="en-US" altLang="ko-KR" dirty="0"/>
              <a:t>ISO/IEC 14598</a:t>
            </a:r>
          </a:p>
          <a:p>
            <a:pPr lvl="1"/>
            <a:r>
              <a:rPr lang="ko-KR" altLang="en-US" dirty="0"/>
              <a:t>반복성</a:t>
            </a:r>
            <a:r>
              <a:rPr lang="en-US" altLang="ko-KR" dirty="0"/>
              <a:t>: </a:t>
            </a:r>
            <a:r>
              <a:rPr lang="ko-KR" altLang="en-US" dirty="0"/>
              <a:t>같은 환경에서 테스트 시 같은 결과가 나와야 함</a:t>
            </a:r>
            <a:endParaRPr lang="en-US" altLang="ko-KR" dirty="0"/>
          </a:p>
          <a:p>
            <a:pPr lvl="1"/>
            <a:r>
              <a:rPr lang="ko-KR" altLang="en-US" dirty="0"/>
              <a:t>재현성</a:t>
            </a:r>
            <a:r>
              <a:rPr lang="en-US" altLang="ko-KR" dirty="0"/>
              <a:t>: </a:t>
            </a:r>
            <a:r>
              <a:rPr lang="ko-KR" altLang="en-US" dirty="0"/>
              <a:t>다른 사용자가 반복성 테스트시 같은 결과</a:t>
            </a:r>
            <a:endParaRPr lang="en-US" altLang="ko-KR" dirty="0"/>
          </a:p>
          <a:p>
            <a:pPr lvl="1"/>
            <a:r>
              <a:rPr lang="ko-KR" altLang="en-US" dirty="0"/>
              <a:t>공정성</a:t>
            </a:r>
            <a:r>
              <a:rPr lang="en-US" altLang="ko-KR" dirty="0"/>
              <a:t>: </a:t>
            </a:r>
            <a:r>
              <a:rPr lang="ko-KR" altLang="en-US" dirty="0"/>
              <a:t>평가가 어떤 결과에 편향되지 말아야</a:t>
            </a:r>
            <a:endParaRPr lang="en-US" altLang="ko-KR" dirty="0"/>
          </a:p>
          <a:p>
            <a:pPr lvl="1"/>
            <a:r>
              <a:rPr lang="ko-KR" altLang="en-US" dirty="0"/>
              <a:t>객관성</a:t>
            </a:r>
            <a:r>
              <a:rPr lang="en-US" altLang="ko-KR" dirty="0"/>
              <a:t>: </a:t>
            </a:r>
            <a:r>
              <a:rPr lang="ko-KR" altLang="en-US" dirty="0"/>
              <a:t>평가는 객관적으로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8A2036-53EA-4AD3-AA38-A98C06AB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국제 표준 제품 품질 특성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BEF01-A455-4A76-B4E1-1E4699687E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ko-KR" altLang="en-US" dirty="0"/>
              <a:t>내용이 너무 많고</a:t>
            </a:r>
            <a:r>
              <a:rPr lang="en-US" altLang="ko-KR" dirty="0"/>
              <a:t>, </a:t>
            </a:r>
            <a:r>
              <a:rPr lang="ko-KR" altLang="en-US" dirty="0"/>
              <a:t>외우기에는 무리</a:t>
            </a:r>
            <a:endParaRPr lang="en-US" altLang="ko-KR" dirty="0"/>
          </a:p>
          <a:p>
            <a:pPr lvl="1"/>
            <a:r>
              <a:rPr lang="ko-KR" altLang="en-US" dirty="0"/>
              <a:t>각 특성이 무엇인지 간단하게 알고 넘어가자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8B5517-ED70-47E8-9FEF-97C52CD8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CE15F-1D5C-4386-842D-0304771BE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45A9E2-3953-4E9F-9E2D-3D43CB35CC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69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916CB5-F7BF-41F1-80E2-DE4191893AA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위기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</a:t>
            </a:r>
            <a:r>
              <a:rPr lang="ko-KR" altLang="en-US" dirty="0"/>
              <a:t>가 사용자의 요구사항 충족시키지 못함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개발 속도가 </a:t>
            </a:r>
            <a:r>
              <a:rPr lang="en-US" altLang="ko-KR" dirty="0"/>
              <a:t>HW </a:t>
            </a:r>
            <a:r>
              <a:rPr lang="ko-KR" altLang="en-US" dirty="0"/>
              <a:t>개발 속도보다 느려서 발생</a:t>
            </a:r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en-US" dirty="0"/>
              <a:t>공학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위기를 극복하기위한 학문</a:t>
            </a:r>
            <a:endParaRPr lang="en-US" altLang="ko-KR" dirty="0"/>
          </a:p>
          <a:p>
            <a:pPr lvl="1"/>
            <a:r>
              <a:rPr lang="ko-KR" altLang="en-US" dirty="0"/>
              <a:t>관련 법칙</a:t>
            </a:r>
            <a:endParaRPr lang="en-US" altLang="ko-KR" dirty="0"/>
          </a:p>
          <a:p>
            <a:pPr lvl="2"/>
            <a:r>
              <a:rPr lang="ko-KR" altLang="en-US" dirty="0"/>
              <a:t>브룩스의 법칙 </a:t>
            </a:r>
            <a:r>
              <a:rPr lang="en-US" altLang="ko-KR" dirty="0"/>
              <a:t>(Brook’s Law)</a:t>
            </a:r>
          </a:p>
          <a:p>
            <a:pPr lvl="3"/>
            <a:r>
              <a:rPr lang="ko-KR" altLang="en-US" dirty="0"/>
              <a:t>지체되는 프로젝트에 인력 추가 투자는 더 지체되게 할 뿐</a:t>
            </a:r>
            <a:endParaRPr lang="en-US" altLang="ko-KR" dirty="0"/>
          </a:p>
          <a:p>
            <a:pPr lvl="2"/>
            <a:r>
              <a:rPr lang="ko-KR" altLang="en-US" dirty="0"/>
              <a:t>파레토 법칙 </a:t>
            </a:r>
            <a:r>
              <a:rPr lang="en-US" altLang="ko-KR" dirty="0"/>
              <a:t>(Pareto Principle)</a:t>
            </a:r>
          </a:p>
          <a:p>
            <a:pPr lvl="3"/>
            <a:r>
              <a:rPr lang="ko-KR" altLang="en-US" dirty="0"/>
              <a:t>결과의 </a:t>
            </a:r>
            <a:r>
              <a:rPr lang="en-US" altLang="ko-KR" dirty="0"/>
              <a:t>80%</a:t>
            </a:r>
            <a:r>
              <a:rPr lang="ko-KR" altLang="en-US" dirty="0"/>
              <a:t>가 </a:t>
            </a:r>
            <a:r>
              <a:rPr lang="en-US" altLang="ko-KR" dirty="0"/>
              <a:t>20%</a:t>
            </a:r>
            <a:r>
              <a:rPr lang="ko-KR" altLang="en-US" dirty="0"/>
              <a:t>의 원인에 의해 일어난다</a:t>
            </a:r>
            <a:endParaRPr lang="en-US" altLang="ko-KR" dirty="0"/>
          </a:p>
          <a:p>
            <a:pPr lvl="3"/>
            <a:r>
              <a:rPr lang="ko-KR" altLang="en-US" dirty="0"/>
              <a:t>결함이 어딘 가에 집중되어 있다</a:t>
            </a:r>
            <a:endParaRPr lang="en-US" altLang="ko-KR" dirty="0"/>
          </a:p>
          <a:p>
            <a:pPr lvl="2"/>
            <a:r>
              <a:rPr lang="ko-KR" altLang="en-US" dirty="0"/>
              <a:t>롱테일 법칙 </a:t>
            </a:r>
            <a:r>
              <a:rPr lang="en-US" altLang="ko-KR" dirty="0"/>
              <a:t>(Long Tail)</a:t>
            </a:r>
          </a:p>
          <a:p>
            <a:pPr lvl="3"/>
            <a:r>
              <a:rPr lang="ko-KR" altLang="en-US" dirty="0"/>
              <a:t>사소해 보이는 </a:t>
            </a:r>
            <a:r>
              <a:rPr lang="en-US" altLang="ko-KR" dirty="0"/>
              <a:t>80%</a:t>
            </a:r>
            <a:r>
              <a:rPr lang="ko-KR" altLang="en-US" dirty="0"/>
              <a:t>가 </a:t>
            </a:r>
            <a:r>
              <a:rPr lang="en-US" altLang="ko-KR" dirty="0"/>
              <a:t>20%</a:t>
            </a:r>
            <a:r>
              <a:rPr lang="ko-KR" altLang="en-US" dirty="0"/>
              <a:t>의 핵심보다 뛰어난 가치를 창출한다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766618-FA18-4279-89EF-7BD474DB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공학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7EF21-7AE9-4AAD-8A6F-629363249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7CBFA9-CCAC-4CEF-AE42-F2731D09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ECDFB-B00D-46C5-8208-091E75EE2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BC42A6-8671-4318-97B2-A450747AF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02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471578-8FC7-4A38-BA1A-E6F5459DDFE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버전 관리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의 개발 변경 등을 관리하는 도구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공유 폴더 방식</a:t>
            </a:r>
            <a:r>
              <a:rPr lang="en-US" altLang="ko-KR" dirty="0"/>
              <a:t>: RCS, SCCS</a:t>
            </a:r>
          </a:p>
          <a:p>
            <a:pPr lvl="3"/>
            <a:r>
              <a:rPr lang="ko-KR" altLang="en-US" dirty="0"/>
              <a:t>개발 완료 파일을 약속된 위치의 공유 폴더에</a:t>
            </a:r>
            <a:endParaRPr lang="en-US" altLang="ko-KR" dirty="0"/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방식</a:t>
            </a:r>
            <a:r>
              <a:rPr lang="en-US" altLang="ko-KR" dirty="0"/>
              <a:t>: CVS, SVN</a:t>
            </a:r>
          </a:p>
          <a:p>
            <a:pPr lvl="3"/>
            <a:r>
              <a:rPr lang="ko-KR" altLang="en-US" dirty="0"/>
              <a:t>중앙에 관리 시스템을 동작 시킴</a:t>
            </a:r>
            <a:endParaRPr lang="en-US" altLang="ko-KR" dirty="0"/>
          </a:p>
          <a:p>
            <a:pPr lvl="2"/>
            <a:r>
              <a:rPr lang="ko-KR" altLang="en-US" dirty="0"/>
              <a:t>분산 저장소 방식</a:t>
            </a:r>
            <a:r>
              <a:rPr lang="en-US" altLang="ko-KR" dirty="0"/>
              <a:t>: Git, Bitkeeper</a:t>
            </a:r>
          </a:p>
          <a:p>
            <a:pPr lvl="3"/>
            <a:r>
              <a:rPr lang="ko-KR" altLang="en-US" dirty="0"/>
              <a:t>로컬 저장소와 원격 저장소로 분리</a:t>
            </a:r>
            <a:endParaRPr lang="en-US" altLang="ko-KR" dirty="0"/>
          </a:p>
          <a:p>
            <a:pPr lvl="3"/>
            <a:r>
              <a:rPr lang="en-US" altLang="ko-KR" dirty="0"/>
              <a:t>Commit </a:t>
            </a:r>
            <a:r>
              <a:rPr lang="ko-KR" altLang="en-US" dirty="0"/>
              <a:t>후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버전 관리</a:t>
            </a:r>
            <a:r>
              <a:rPr lang="en-US" altLang="ko-KR" dirty="0"/>
              <a:t>,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pPr lvl="2"/>
            <a:r>
              <a:rPr lang="ko-KR" altLang="en-US" dirty="0"/>
              <a:t>동시 공동 작업</a:t>
            </a:r>
            <a:endParaRPr lang="en-US" altLang="ko-KR" dirty="0"/>
          </a:p>
          <a:p>
            <a:pPr lvl="2"/>
            <a:r>
              <a:rPr lang="ko-KR" altLang="en-US" dirty="0"/>
              <a:t>여러 버전 솔루션 작업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492367D-7F2D-4A43-AFE9-20485A3B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버전 관리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9D7B7-CDDD-422D-9306-45EEAD6C0F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A13D0C-8730-4E5A-8D81-D984BB95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692D3-7B4A-43C2-908F-C6587659E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184F8-F123-44F1-9B94-D2A81084E4F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322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2E2C09-97EB-47F7-991B-6EEA23AB671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빌드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를 생성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 과정의 행위 집합</a:t>
            </a:r>
            <a:endParaRPr lang="en-US" altLang="ko-KR" dirty="0"/>
          </a:p>
          <a:p>
            <a:r>
              <a:rPr lang="ko-KR" altLang="en-US" dirty="0"/>
              <a:t>빌드 자동화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빌드를 자동화 시켜주는 도구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컴파일</a:t>
            </a:r>
            <a:r>
              <a:rPr lang="en-US" altLang="ko-KR" dirty="0"/>
              <a:t>: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코드를 바이너리 파일로 컴파일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패키징</a:t>
            </a:r>
            <a:r>
              <a:rPr lang="en-US" altLang="ko-KR" dirty="0"/>
              <a:t>: </a:t>
            </a:r>
            <a:r>
              <a:rPr lang="ko-KR" altLang="en-US" dirty="0"/>
              <a:t>바이너리 파일을 배포 형태로 패키징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단위 테스트</a:t>
            </a:r>
            <a:r>
              <a:rPr lang="en-US" altLang="ko-KR" dirty="0"/>
              <a:t>: </a:t>
            </a:r>
            <a:r>
              <a:rPr lang="ko-KR" altLang="en-US" dirty="0"/>
              <a:t>각 모듈 테스트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정적 분석</a:t>
            </a:r>
            <a:r>
              <a:rPr lang="en-US" altLang="ko-KR" dirty="0"/>
              <a:t>: </a:t>
            </a:r>
            <a:r>
              <a:rPr lang="ko-KR" altLang="en-US" dirty="0"/>
              <a:t>실제 실행 없이 테스트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리포팅</a:t>
            </a:r>
            <a:r>
              <a:rPr lang="en-US" altLang="ko-KR" dirty="0"/>
              <a:t>: </a:t>
            </a:r>
            <a:r>
              <a:rPr lang="ko-KR" altLang="en-US" dirty="0"/>
              <a:t>분석 결과 리포팅</a:t>
            </a:r>
            <a:endParaRPr lang="en-US" altLang="ko-KR" dirty="0"/>
          </a:p>
          <a:p>
            <a:pPr lvl="2"/>
            <a:r>
              <a:rPr lang="en-US" altLang="ko-KR" dirty="0"/>
              <a:t>6. </a:t>
            </a:r>
            <a:r>
              <a:rPr lang="ko-KR" altLang="en-US" dirty="0"/>
              <a:t>배포</a:t>
            </a:r>
            <a:r>
              <a:rPr lang="en-US" altLang="ko-KR" dirty="0"/>
              <a:t>: </a:t>
            </a:r>
            <a:r>
              <a:rPr lang="ko-KR" altLang="en-US" dirty="0"/>
              <a:t>패키징 한 파일 서버에 배포</a:t>
            </a:r>
            <a:endParaRPr lang="en-US" altLang="ko-KR" dirty="0"/>
          </a:p>
          <a:p>
            <a:pPr lvl="2"/>
            <a:r>
              <a:rPr lang="en-US" altLang="ko-KR" dirty="0"/>
              <a:t>7. </a:t>
            </a:r>
            <a:r>
              <a:rPr lang="ko-KR" altLang="en-US" dirty="0"/>
              <a:t>최종 빌드</a:t>
            </a:r>
            <a:endParaRPr lang="en-US" altLang="ko-KR" dirty="0"/>
          </a:p>
          <a:p>
            <a:pPr lvl="1"/>
            <a:r>
              <a:rPr lang="ko-KR" altLang="en-US" dirty="0"/>
              <a:t>사례</a:t>
            </a:r>
            <a:endParaRPr lang="en-US" altLang="ko-KR" dirty="0"/>
          </a:p>
          <a:p>
            <a:pPr lvl="2"/>
            <a:r>
              <a:rPr lang="en-US" altLang="ko-KR" dirty="0"/>
              <a:t>Jenkins</a:t>
            </a:r>
          </a:p>
          <a:p>
            <a:pPr lvl="2"/>
            <a:r>
              <a:rPr lang="en-US" altLang="ko-KR" dirty="0"/>
              <a:t>Gradle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1659A1-01E7-4E34-A373-D885303D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자동화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14031-97C3-4D89-B224-2C077E020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8A84AE-A74A-4770-81E1-7CB1AA66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3DF42-630E-41FD-A58A-E22B19EC6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C4C531-0D22-4AE4-ACB4-40CC661892B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63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데이터 입출력 구현</a:t>
            </a:r>
            <a:endParaRPr lang="en-US" altLang="ko-KR" dirty="0"/>
          </a:p>
          <a:p>
            <a:pPr lvl="1"/>
            <a:r>
              <a:rPr lang="ko-KR" altLang="en-US" dirty="0"/>
              <a:t>논리 데이터 저장소 확인</a:t>
            </a:r>
            <a:endParaRPr lang="en-US" altLang="ko-KR" dirty="0"/>
          </a:p>
          <a:p>
            <a:pPr lvl="1"/>
            <a:r>
              <a:rPr lang="ko-KR" altLang="en-US" dirty="0"/>
              <a:t>물리 데이터 저장소 설계</a:t>
            </a:r>
            <a:endParaRPr lang="en-US" altLang="ko-KR" dirty="0"/>
          </a:p>
          <a:p>
            <a:pPr lvl="1"/>
            <a:r>
              <a:rPr lang="ko-KR" altLang="en-US" dirty="0"/>
              <a:t>데이터 조작 프로시저 작성</a:t>
            </a:r>
            <a:endParaRPr lang="en-US" altLang="ko-KR" dirty="0"/>
          </a:p>
          <a:p>
            <a:pPr lvl="1"/>
            <a:r>
              <a:rPr lang="ko-KR" altLang="en-US" dirty="0"/>
              <a:t>데이터 조작 프로시저 최적화</a:t>
            </a:r>
            <a:endParaRPr lang="en-US" altLang="ko-KR" dirty="0"/>
          </a:p>
          <a:p>
            <a:r>
              <a:rPr lang="ko-KR" altLang="en-US" dirty="0"/>
              <a:t>통합 구현</a:t>
            </a:r>
            <a:endParaRPr lang="en-US" altLang="ko-KR" dirty="0"/>
          </a:p>
          <a:p>
            <a:pPr lvl="1"/>
            <a:r>
              <a:rPr lang="ko-KR" altLang="en-US" dirty="0"/>
              <a:t>모듈 구현</a:t>
            </a:r>
            <a:endParaRPr lang="en-US" altLang="ko-KR" dirty="0"/>
          </a:p>
          <a:p>
            <a:pPr lvl="1"/>
            <a:r>
              <a:rPr lang="ko-KR" altLang="en-US" dirty="0"/>
              <a:t>통합 구현 관리</a:t>
            </a:r>
            <a:endParaRPr lang="en-US" altLang="ko-KR" dirty="0"/>
          </a:p>
          <a:p>
            <a:r>
              <a:rPr lang="ko-KR" altLang="en-US" dirty="0"/>
              <a:t>제품 </a:t>
            </a:r>
            <a:r>
              <a:rPr lang="en-US" altLang="ko-KR" dirty="0"/>
              <a:t>SW </a:t>
            </a:r>
            <a:r>
              <a:rPr lang="ko-KR" altLang="en-US" dirty="0"/>
              <a:t>패키징</a:t>
            </a:r>
            <a:endParaRPr lang="en-US" altLang="ko-KR" dirty="0"/>
          </a:p>
          <a:p>
            <a:pPr lvl="1"/>
            <a:r>
              <a:rPr lang="ko-KR" altLang="en-US" dirty="0"/>
              <a:t>애플리케이션 패키징</a:t>
            </a:r>
            <a:endParaRPr lang="en-US" altLang="ko-KR" dirty="0"/>
          </a:p>
          <a:p>
            <a:pPr lvl="1"/>
            <a:r>
              <a:rPr lang="ko-KR" altLang="en-US" dirty="0"/>
              <a:t>제품 </a:t>
            </a:r>
            <a:r>
              <a:rPr lang="en-US" altLang="ko-KR" dirty="0"/>
              <a:t>SW </a:t>
            </a:r>
            <a:r>
              <a:rPr lang="ko-KR" altLang="en-US" dirty="0"/>
              <a:t>매뉴얼 작성</a:t>
            </a:r>
            <a:endParaRPr lang="en-US" altLang="ko-KR" dirty="0"/>
          </a:p>
          <a:p>
            <a:pPr lvl="1"/>
            <a:r>
              <a:rPr lang="ko-KR" altLang="en-US" dirty="0"/>
              <a:t>제품 </a:t>
            </a:r>
            <a:r>
              <a:rPr lang="en-US" altLang="ko-KR" dirty="0"/>
              <a:t>SW </a:t>
            </a:r>
            <a:r>
              <a:rPr lang="ko-KR" altLang="en-US" dirty="0"/>
              <a:t>버전 관리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 개발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D65736-C38C-4F7C-B159-F3C9149C4DA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컴퓨터 자료를 저장하는 논리적 구조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선형</a:t>
            </a:r>
            <a:endParaRPr lang="en-US" altLang="ko-KR" dirty="0"/>
          </a:p>
          <a:p>
            <a:pPr lvl="3"/>
            <a:r>
              <a:rPr lang="ko-KR" altLang="en-US" dirty="0"/>
              <a:t>리스트 </a:t>
            </a:r>
            <a:r>
              <a:rPr lang="en-US" altLang="ko-KR" dirty="0"/>
              <a:t>(List)</a:t>
            </a:r>
          </a:p>
          <a:p>
            <a:pPr lvl="4"/>
            <a:r>
              <a:rPr lang="ko-KR" altLang="en-US" dirty="0"/>
              <a:t>선형 리스트 </a:t>
            </a:r>
            <a:r>
              <a:rPr lang="en-US" altLang="ko-KR" dirty="0"/>
              <a:t>(Linear List)</a:t>
            </a:r>
          </a:p>
          <a:p>
            <a:pPr lvl="4"/>
            <a:r>
              <a:rPr lang="ko-KR" altLang="en-US" dirty="0"/>
              <a:t>연결 리스트 </a:t>
            </a:r>
            <a:r>
              <a:rPr lang="en-US" altLang="ko-KR" dirty="0"/>
              <a:t>(Linked List)</a:t>
            </a:r>
          </a:p>
          <a:p>
            <a:pPr lvl="3"/>
            <a:r>
              <a:rPr lang="ko-KR" altLang="en-US" dirty="0"/>
              <a:t>스택 </a:t>
            </a:r>
            <a:r>
              <a:rPr lang="en-US" altLang="ko-KR" dirty="0"/>
              <a:t>(Stack)</a:t>
            </a:r>
          </a:p>
          <a:p>
            <a:pPr lvl="3"/>
            <a:r>
              <a:rPr lang="ko-KR" altLang="en-US" dirty="0"/>
              <a:t>큐 </a:t>
            </a:r>
            <a:r>
              <a:rPr lang="en-US" altLang="ko-KR" dirty="0"/>
              <a:t>(Queue)</a:t>
            </a:r>
          </a:p>
          <a:p>
            <a:pPr lvl="3"/>
            <a:r>
              <a:rPr lang="ko-KR" altLang="en-US" dirty="0"/>
              <a:t>데크 </a:t>
            </a:r>
            <a:r>
              <a:rPr lang="en-US" altLang="ko-KR" dirty="0"/>
              <a:t>(Deque)</a:t>
            </a:r>
          </a:p>
          <a:p>
            <a:pPr lvl="2"/>
            <a:r>
              <a:rPr lang="ko-KR" altLang="en-US" dirty="0"/>
              <a:t>비선형</a:t>
            </a:r>
            <a:endParaRPr lang="en-US" altLang="ko-KR" dirty="0"/>
          </a:p>
          <a:p>
            <a:pPr lvl="3"/>
            <a:r>
              <a:rPr lang="ko-KR" altLang="en-US" dirty="0"/>
              <a:t>트리 </a:t>
            </a:r>
            <a:r>
              <a:rPr lang="en-US" altLang="ko-KR" dirty="0"/>
              <a:t>(Tree)</a:t>
            </a:r>
          </a:p>
          <a:p>
            <a:pPr lvl="3"/>
            <a:r>
              <a:rPr lang="ko-KR" altLang="en-US" dirty="0"/>
              <a:t>그래프 </a:t>
            </a:r>
            <a:r>
              <a:rPr lang="en-US" altLang="ko-KR" dirty="0"/>
              <a:t>(Graph)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EE821A-63A1-4949-9609-F692AAE8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F5091-7CEB-40C0-8DF3-55285FAEE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선형 리스트</a:t>
            </a:r>
            <a:endParaRPr lang="en-US" altLang="ko-KR" dirty="0"/>
          </a:p>
          <a:p>
            <a:pPr lvl="2"/>
            <a:r>
              <a:rPr lang="ko-KR" altLang="en-US" dirty="0"/>
              <a:t>배열과 같이 연속되는 형태로 저장</a:t>
            </a:r>
            <a:endParaRPr lang="en-US" altLang="ko-KR" dirty="0"/>
          </a:p>
          <a:p>
            <a:pPr lvl="2"/>
            <a:r>
              <a:rPr lang="ko-KR" altLang="en-US" dirty="0"/>
              <a:t>자료의 삽입</a:t>
            </a:r>
            <a:r>
              <a:rPr lang="en-US" altLang="ko-KR" dirty="0"/>
              <a:t>, </a:t>
            </a:r>
            <a:r>
              <a:rPr lang="ko-KR" altLang="en-US" dirty="0"/>
              <a:t>삭제 시 기존 자료의 이동이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연결 리스트</a:t>
            </a:r>
            <a:endParaRPr lang="en-US" altLang="ko-KR" dirty="0"/>
          </a:p>
          <a:p>
            <a:pPr lvl="2"/>
            <a:r>
              <a:rPr lang="ko-KR" altLang="en-US" dirty="0"/>
              <a:t>노드의 포인터 부분으로 연결 시킨 리스트</a:t>
            </a:r>
            <a:endParaRPr lang="en-US" altLang="ko-KR" dirty="0"/>
          </a:p>
          <a:p>
            <a:pPr lvl="2"/>
            <a:r>
              <a:rPr lang="ko-KR" altLang="en-US" dirty="0"/>
              <a:t>노드의 삽입</a:t>
            </a:r>
            <a:r>
              <a:rPr lang="en-US" altLang="ko-KR" dirty="0"/>
              <a:t>, </a:t>
            </a:r>
            <a:r>
              <a:rPr lang="ko-KR" altLang="en-US" dirty="0"/>
              <a:t>삭제가 편리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A3226B-9DAF-46BA-A03B-A31C95E8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27790-B573-4298-8C56-10DB6D2A4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27D339-285B-442C-AC08-D8DE264B3E7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A3C420-7669-4CF9-8ED0-181C02FC1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2"/>
          <a:stretch/>
        </p:blipFill>
        <p:spPr bwMode="auto">
          <a:xfrm>
            <a:off x="7235155" y="2296721"/>
            <a:ext cx="3055690" cy="136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C697FA-03B4-49A4-B2C0-591D67FA3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59"/>
          <a:stretch/>
        </p:blipFill>
        <p:spPr bwMode="auto">
          <a:xfrm>
            <a:off x="6687288" y="4865615"/>
            <a:ext cx="4151424" cy="40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4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148292F4-D030-4A96-8CFC-316C38EEB30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</a:p>
          <a:p>
            <a:pPr lvl="1"/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방향으로 자료를 넣고 꺼낼 수 있는 </a:t>
            </a:r>
            <a:r>
              <a:rPr lang="en-US" altLang="ko-KR" dirty="0"/>
              <a:t>LIFO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LIFO (Last In First Out)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Queue</a:t>
            </a:r>
          </a:p>
          <a:p>
            <a:pPr lvl="1"/>
            <a:r>
              <a:rPr lang="ko-KR" altLang="en-US" dirty="0"/>
              <a:t>한쪽은 삽입</a:t>
            </a:r>
            <a:r>
              <a:rPr lang="en-US" altLang="ko-KR" dirty="0"/>
              <a:t>, </a:t>
            </a:r>
            <a:r>
              <a:rPr lang="ko-KR" altLang="en-US" dirty="0"/>
              <a:t>반대쪽은 삭제가 이루어지는 </a:t>
            </a:r>
            <a:r>
              <a:rPr lang="en-US" altLang="ko-KR" dirty="0"/>
              <a:t>FIFO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FIFO (First In First Out)</a:t>
            </a:r>
          </a:p>
          <a:p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F544B97-EC68-4311-9F08-8AD193E52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Deque</a:t>
            </a:r>
          </a:p>
          <a:p>
            <a:pPr lvl="1"/>
            <a:r>
              <a:rPr lang="ko-KR" altLang="en-US" dirty="0"/>
              <a:t>양쪽에서 삽입 삭제가 가능한 구조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82BEF-24F1-45A3-8FF9-9D9AA8D6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CCA87-F5BE-4935-8255-F2D0CA9A5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4A1C17-0A47-40E3-BE45-15E8A5C2597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  <p:pic>
        <p:nvPicPr>
          <p:cNvPr id="2050" name="Picture 2" descr="자료구조 - Stack">
            <a:extLst>
              <a:ext uri="{FF2B5EF4-FFF2-40B4-BE49-F238E27FC236}">
                <a16:creationId xmlns:a16="http://schemas.microsoft.com/office/drawing/2014/main" id="{30A0D641-5FB1-459D-BCC1-1FD1F36E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61" y="1350627"/>
            <a:ext cx="3892677" cy="178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2612C5-2314-458D-81B5-DA0F4F64640D}"/>
              </a:ext>
            </a:extLst>
          </p:cNvPr>
          <p:cNvSpPr txBox="1"/>
          <p:nvPr/>
        </p:nvSpPr>
        <p:spPr>
          <a:xfrm>
            <a:off x="4116015" y="1928869"/>
            <a:ext cx="1297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 </a:t>
            </a:r>
            <a:r>
              <a:rPr lang="en-US" altLang="ko-KR" sz="1200" dirty="0"/>
              <a:t>Stack Pointer</a:t>
            </a:r>
            <a:endParaRPr lang="ko-KR" altLang="en-US" sz="1200" dirty="0"/>
          </a:p>
        </p:txBody>
      </p:sp>
      <p:pic>
        <p:nvPicPr>
          <p:cNvPr id="18" name="Picture 4" descr="선형 자료구조 정리 (큐) :: Insert Brain Here">
            <a:extLst>
              <a:ext uri="{FF2B5EF4-FFF2-40B4-BE49-F238E27FC236}">
                <a16:creationId xmlns:a16="http://schemas.microsoft.com/office/drawing/2014/main" id="{3B4D07C0-C88F-48C8-B9A1-51EA13F0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61" y="4148103"/>
            <a:ext cx="4104223" cy="18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966049-B1FA-4AE6-9AD7-D73EA78A1A9B}"/>
              </a:ext>
            </a:extLst>
          </p:cNvPr>
          <p:cNvSpPr txBox="1"/>
          <p:nvPr/>
        </p:nvSpPr>
        <p:spPr>
          <a:xfrm>
            <a:off x="1985981" y="5591263"/>
            <a:ext cx="549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Front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14493-FB3D-4334-8D9C-82C50EAEB865}"/>
              </a:ext>
            </a:extLst>
          </p:cNvPr>
          <p:cNvSpPr txBox="1"/>
          <p:nvPr/>
        </p:nvSpPr>
        <p:spPr>
          <a:xfrm>
            <a:off x="4101405" y="5591263"/>
            <a:ext cx="49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Rear</a:t>
            </a:r>
            <a:endParaRPr lang="ko-KR" altLang="en-US" sz="1200" dirty="0"/>
          </a:p>
        </p:txBody>
      </p:sp>
      <p:pic>
        <p:nvPicPr>
          <p:cNvPr id="2054" name="Picture 6" descr="collections 모듈 - deque">
            <a:extLst>
              <a:ext uri="{FF2B5EF4-FFF2-40B4-BE49-F238E27FC236}">
                <a16:creationId xmlns:a16="http://schemas.microsoft.com/office/drawing/2014/main" id="{F98EACDB-AF37-4A06-A42A-F6D7A75D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26" y="1119874"/>
            <a:ext cx="4743974" cy="7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6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252FA9-A8D4-4937-BD8D-D777FB5EB8E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계층화 시킨 구조</a:t>
            </a:r>
            <a:endParaRPr lang="en-US" altLang="ko-KR" dirty="0"/>
          </a:p>
          <a:p>
            <a:pPr lvl="2"/>
            <a:r>
              <a:rPr lang="ko-KR" altLang="en-US" dirty="0"/>
              <a:t>노드와 링크로 구성됨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Node: </a:t>
            </a:r>
            <a:r>
              <a:rPr lang="ko-KR" altLang="en-US" dirty="0"/>
              <a:t>부모가 없는 최상위 노드</a:t>
            </a:r>
            <a:endParaRPr lang="en-US" altLang="ko-KR" dirty="0"/>
          </a:p>
          <a:p>
            <a:pPr lvl="2"/>
            <a:r>
              <a:rPr lang="en-US" altLang="ko-KR" dirty="0"/>
              <a:t>Leaf Node: </a:t>
            </a:r>
            <a:r>
              <a:rPr lang="ko-KR" altLang="en-US" dirty="0"/>
              <a:t>자식이 없는 최하위 노드</a:t>
            </a:r>
            <a:endParaRPr lang="en-US" altLang="ko-KR" dirty="0"/>
          </a:p>
          <a:p>
            <a:pPr lvl="2"/>
            <a:r>
              <a:rPr lang="en-US" altLang="ko-KR" dirty="0"/>
              <a:t>Level: Root Node </a:t>
            </a:r>
            <a:r>
              <a:rPr lang="ko-KR" altLang="en-US" dirty="0"/>
              <a:t>기준으로 특정 노드까지 노드 수</a:t>
            </a:r>
            <a:endParaRPr lang="en-US" altLang="ko-KR" dirty="0"/>
          </a:p>
          <a:p>
            <a:pPr lvl="2"/>
            <a:r>
              <a:rPr lang="en-US" altLang="ko-KR" dirty="0"/>
              <a:t>Ancestor Node: </a:t>
            </a:r>
            <a:r>
              <a:rPr lang="ko-KR" altLang="en-US" dirty="0"/>
              <a:t>루트</a:t>
            </a:r>
            <a:r>
              <a:rPr lang="en-US" altLang="ko-KR" dirty="0"/>
              <a:t>~</a:t>
            </a:r>
            <a:r>
              <a:rPr lang="ko-KR" altLang="en-US" dirty="0"/>
              <a:t>특정 노드 간 모든 노드</a:t>
            </a:r>
            <a:endParaRPr lang="en-US" altLang="ko-KR" dirty="0"/>
          </a:p>
          <a:p>
            <a:pPr lvl="2"/>
            <a:r>
              <a:rPr lang="en-US" altLang="ko-KR" dirty="0"/>
              <a:t>Child Node: </a:t>
            </a:r>
            <a:r>
              <a:rPr lang="ko-KR" altLang="en-US" dirty="0"/>
              <a:t>특정 노드에 연결된 다음 레벨 노드</a:t>
            </a:r>
            <a:endParaRPr lang="en-US" altLang="ko-KR" dirty="0"/>
          </a:p>
          <a:p>
            <a:pPr lvl="2"/>
            <a:r>
              <a:rPr lang="en-US" altLang="ko-KR" dirty="0"/>
              <a:t>Parent Node: </a:t>
            </a:r>
            <a:r>
              <a:rPr lang="ko-KR" altLang="en-US" dirty="0"/>
              <a:t>특정 노드에 연결된 이전 레벨 노드</a:t>
            </a:r>
            <a:endParaRPr lang="en-US" altLang="ko-KR" dirty="0"/>
          </a:p>
          <a:p>
            <a:pPr lvl="2"/>
            <a:r>
              <a:rPr lang="en-US" altLang="ko-KR" dirty="0"/>
              <a:t>Sibling: </a:t>
            </a:r>
            <a:r>
              <a:rPr lang="ko-KR" altLang="en-US" dirty="0"/>
              <a:t>같은 부모를 가진 노드</a:t>
            </a:r>
            <a:endParaRPr lang="en-US" altLang="ko-KR" dirty="0"/>
          </a:p>
          <a:p>
            <a:pPr lvl="2"/>
            <a:r>
              <a:rPr lang="en-US" altLang="ko-KR" dirty="0"/>
              <a:t>Depth: </a:t>
            </a:r>
            <a:r>
              <a:rPr lang="ko-KR" altLang="en-US" dirty="0"/>
              <a:t>루트에서 특정 노드까지의 간선의 수</a:t>
            </a:r>
            <a:endParaRPr lang="en-US" altLang="ko-KR" dirty="0"/>
          </a:p>
          <a:p>
            <a:pPr lvl="2"/>
            <a:r>
              <a:rPr lang="en-US" altLang="ko-KR" dirty="0"/>
              <a:t>Degree: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노드에 연결된 자식의 수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F908B-6D7F-4AD4-833E-C342257A6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순회 방법 </a:t>
            </a:r>
            <a:r>
              <a:rPr lang="en-US" altLang="ko-KR" dirty="0"/>
              <a:t>(Middle</a:t>
            </a:r>
            <a:r>
              <a:rPr lang="ko-KR" altLang="en-US" dirty="0"/>
              <a:t>의 위치에 따라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후위 순회 </a:t>
            </a:r>
            <a:r>
              <a:rPr lang="en-US" altLang="ko-KR" dirty="0"/>
              <a:t>(Post Order Traversal)</a:t>
            </a:r>
          </a:p>
          <a:p>
            <a:pPr lvl="3"/>
            <a:r>
              <a:rPr lang="en-US" altLang="ko-KR" dirty="0"/>
              <a:t>Left </a:t>
            </a:r>
            <a:r>
              <a:rPr lang="en-US" altLang="ko-KR" dirty="0">
                <a:sym typeface="Wingdings" panose="05000000000000000000" pitchFamily="2" charset="2"/>
              </a:rPr>
              <a:t> Right  Middle</a:t>
            </a:r>
            <a:endParaRPr lang="en-US" altLang="ko-KR" dirty="0"/>
          </a:p>
          <a:p>
            <a:pPr lvl="2"/>
            <a:r>
              <a:rPr lang="ko-KR" altLang="en-US" dirty="0"/>
              <a:t>전위 순회 </a:t>
            </a:r>
            <a:r>
              <a:rPr lang="en-US" altLang="ko-KR" dirty="0"/>
              <a:t>(Pre Order Traversal)</a:t>
            </a:r>
          </a:p>
          <a:p>
            <a:pPr lvl="3"/>
            <a:r>
              <a:rPr lang="en-US" altLang="ko-KR" dirty="0"/>
              <a:t>Middle </a:t>
            </a:r>
            <a:r>
              <a:rPr lang="en-US" altLang="ko-KR" dirty="0">
                <a:sym typeface="Wingdings" panose="05000000000000000000" pitchFamily="2" charset="2"/>
              </a:rPr>
              <a:t> Left  Right</a:t>
            </a:r>
            <a:endParaRPr lang="en-US" altLang="ko-KR" dirty="0"/>
          </a:p>
          <a:p>
            <a:pPr lvl="2"/>
            <a:r>
              <a:rPr lang="ko-KR" altLang="en-US" dirty="0"/>
              <a:t>중위 순회 </a:t>
            </a:r>
            <a:r>
              <a:rPr lang="en-US" altLang="ko-KR" dirty="0"/>
              <a:t>(In Order Traversal)</a:t>
            </a:r>
          </a:p>
          <a:p>
            <a:pPr lvl="3"/>
            <a:r>
              <a:rPr lang="en-US" altLang="ko-KR" dirty="0"/>
              <a:t>Left </a:t>
            </a:r>
            <a:r>
              <a:rPr lang="en-US" altLang="ko-KR" dirty="0">
                <a:sym typeface="Wingdings" panose="05000000000000000000" pitchFamily="2" charset="2"/>
              </a:rPr>
              <a:t> Middle  Right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58D3D7-4E0E-4272-B02B-A89067A2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5FCB5-1E0C-42F2-9378-E095453A4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357FC3C-EED9-4F06-BC6E-ABE2E25B04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  <p:pic>
        <p:nvPicPr>
          <p:cNvPr id="3074" name="Picture 2" descr="자료구조] 비선형구조">
            <a:extLst>
              <a:ext uri="{FF2B5EF4-FFF2-40B4-BE49-F238E27FC236}">
                <a16:creationId xmlns:a16="http://schemas.microsoft.com/office/drawing/2014/main" id="{1DB4CB3D-0C6E-4F71-8626-F06D7ADB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68" y="4093827"/>
            <a:ext cx="3925864" cy="22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ee traversal (level order traversal)-level order traversal-binary tree  traversal - Programmer Sought">
            <a:extLst>
              <a:ext uri="{FF2B5EF4-FFF2-40B4-BE49-F238E27FC236}">
                <a16:creationId xmlns:a16="http://schemas.microsoft.com/office/drawing/2014/main" id="{B386BE4F-9986-4872-AF1A-266872B2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74" y="2593392"/>
            <a:ext cx="4359074" cy="210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6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0FA2D3-4BAC-4C86-8525-F210175CF13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이진 트리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자식이 </a:t>
            </a:r>
            <a:r>
              <a:rPr lang="en-US" altLang="ko-KR" dirty="0"/>
              <a:t>2 </a:t>
            </a:r>
            <a:r>
              <a:rPr lang="ko-KR" altLang="en-US" dirty="0"/>
              <a:t>이하인 트리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포화 이진 트리</a:t>
            </a:r>
            <a:endParaRPr lang="en-US" altLang="ko-KR" dirty="0"/>
          </a:p>
          <a:p>
            <a:pPr lvl="3"/>
            <a:r>
              <a:rPr lang="ko-KR" altLang="en-US" dirty="0"/>
              <a:t>모든 레벨에서 노드가 꽉 채워진 트리</a:t>
            </a:r>
            <a:endParaRPr lang="en-US" altLang="ko-KR" dirty="0"/>
          </a:p>
          <a:p>
            <a:pPr lvl="2"/>
            <a:r>
              <a:rPr lang="ko-KR" altLang="en-US" dirty="0"/>
              <a:t>완전 이진 트리</a:t>
            </a:r>
            <a:endParaRPr lang="en-US" altLang="ko-KR" dirty="0"/>
          </a:p>
          <a:p>
            <a:pPr lvl="3"/>
            <a:r>
              <a:rPr lang="ko-KR" altLang="en-US" dirty="0"/>
              <a:t>마지막 레벨을 제외하고 노드가 채워진 트리</a:t>
            </a:r>
            <a:endParaRPr lang="en-US" altLang="ko-KR" dirty="0"/>
          </a:p>
          <a:p>
            <a:pPr lvl="2"/>
            <a:r>
              <a:rPr lang="ko-KR" altLang="en-US" dirty="0"/>
              <a:t>편향 이진 트리</a:t>
            </a:r>
            <a:endParaRPr lang="en-US" altLang="ko-KR" dirty="0"/>
          </a:p>
          <a:p>
            <a:pPr lvl="3"/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오른쪽 한곳만 노드가 존재하는 트리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A1D8C-9B66-4E83-B5AA-7ED9879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801E7-1F66-4519-B95F-DAD37C727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0EA13EF-D234-4692-8A4E-0139961B998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B2E406-35ED-4C14-8E78-2C3ACD4F4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774124"/>
            <a:ext cx="3295650" cy="16059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3E6C92E-6BAE-4132-82EA-E2DE03A4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429" y="2563213"/>
            <a:ext cx="4959142" cy="12494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E7B797B-10AD-4824-8D9B-D5D18C56A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540" y="4007677"/>
            <a:ext cx="3286340" cy="15547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B5D55B-2E7E-4693-9A34-33180A6C61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노드와 간선을 모아 놓은 구조</a:t>
            </a:r>
            <a:endParaRPr lang="en-US" altLang="ko-KR" dirty="0"/>
          </a:p>
          <a:p>
            <a:pPr lvl="2"/>
            <a:r>
              <a:rPr lang="ko-KR" altLang="en-US" dirty="0"/>
              <a:t>트리와 달리 사이클이 있다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방향 그래프</a:t>
            </a:r>
            <a:endParaRPr lang="en-US" altLang="ko-KR" dirty="0"/>
          </a:p>
          <a:p>
            <a:pPr lvl="2"/>
            <a:r>
              <a:rPr lang="ko-KR" altLang="en-US" dirty="0"/>
              <a:t>무 방향 그래프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Path: </a:t>
            </a:r>
            <a:r>
              <a:rPr lang="ko-KR" altLang="en-US" dirty="0"/>
              <a:t>임의 정점에서 다른 정점으로 가는 경로</a:t>
            </a:r>
            <a:endParaRPr lang="en-US" altLang="ko-KR" dirty="0"/>
          </a:p>
          <a:p>
            <a:pPr lvl="2"/>
            <a:r>
              <a:rPr lang="en-US" altLang="ko-KR" dirty="0"/>
              <a:t>Path Length: Path </a:t>
            </a:r>
            <a:r>
              <a:rPr lang="ko-KR" altLang="en-US" dirty="0"/>
              <a:t>상 간선의 수</a:t>
            </a:r>
            <a:endParaRPr lang="en-US" altLang="ko-KR" dirty="0"/>
          </a:p>
          <a:p>
            <a:pPr lvl="2"/>
            <a:r>
              <a:rPr lang="en-US" altLang="ko-KR" dirty="0"/>
              <a:t>Simple Path: </a:t>
            </a:r>
            <a:r>
              <a:rPr lang="ko-KR" altLang="en-US" dirty="0"/>
              <a:t>한 </a:t>
            </a:r>
            <a:r>
              <a:rPr lang="en-US" altLang="ko-KR" dirty="0"/>
              <a:t>Path </a:t>
            </a:r>
            <a:r>
              <a:rPr lang="ko-KR" altLang="en-US" dirty="0"/>
              <a:t>상 모든 간선이 다른 경우 </a:t>
            </a:r>
            <a:r>
              <a:rPr lang="en-US" altLang="ko-KR" dirty="0"/>
              <a:t>Path</a:t>
            </a:r>
          </a:p>
          <a:p>
            <a:pPr lvl="2"/>
            <a:r>
              <a:rPr lang="en-US" altLang="ko-KR" dirty="0"/>
              <a:t>Cycle: </a:t>
            </a:r>
            <a:r>
              <a:rPr lang="ko-KR" altLang="en-US" dirty="0"/>
              <a:t>동일 정점에서 시작과 끝이 이어지는 경로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1152789-6BA3-4512-967E-12835D015B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30834-E347-4ED8-8C48-3A95BBC5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AFCB4-2C8A-4CC4-9927-D56836BB7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3D0EBA-59DD-4A8D-A4B9-2C8C90F69B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70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E364C08-5BDE-4BDB-824F-3F616E7EA63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논리 데이터 저장소</a:t>
            </a:r>
            <a:endParaRPr lang="en-US" altLang="ko-KR" dirty="0"/>
          </a:p>
          <a:p>
            <a:pPr lvl="1"/>
            <a:r>
              <a:rPr lang="ko-KR" altLang="en-US" dirty="0"/>
              <a:t>업무를 모델링 표기로 형상화한 데이터 저장소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ko-KR" altLang="en-US" dirty="0"/>
              <a:t>개체 </a:t>
            </a:r>
            <a:r>
              <a:rPr lang="en-US" altLang="ko-KR" dirty="0"/>
              <a:t>(Entity): </a:t>
            </a:r>
            <a:r>
              <a:rPr lang="ko-KR" altLang="en-US" dirty="0"/>
              <a:t>관리할 대상이 되는 실체</a:t>
            </a:r>
            <a:endParaRPr lang="en-US" altLang="ko-KR" dirty="0"/>
          </a:p>
          <a:p>
            <a:pPr lvl="2"/>
            <a:r>
              <a:rPr lang="ko-KR" altLang="en-US" dirty="0"/>
              <a:t>속성 </a:t>
            </a:r>
            <a:r>
              <a:rPr lang="en-US" altLang="ko-KR" dirty="0"/>
              <a:t>(Attribute): </a:t>
            </a:r>
            <a:r>
              <a:rPr lang="ko-KR" altLang="en-US" dirty="0"/>
              <a:t>관리할 정보의 구체적 항목</a:t>
            </a:r>
            <a:endParaRPr lang="en-US" altLang="ko-KR" dirty="0"/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(Relationship): </a:t>
            </a:r>
            <a:r>
              <a:rPr lang="ko-KR" altLang="en-US" dirty="0"/>
              <a:t>개체 간의 대응 관계</a:t>
            </a:r>
            <a:endParaRPr lang="en-US" altLang="ko-KR" dirty="0"/>
          </a:p>
          <a:p>
            <a:pPr lvl="1"/>
            <a:r>
              <a:rPr lang="ko-KR" altLang="en-US" dirty="0"/>
              <a:t>기호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7134D03-14A1-479E-8987-9712AD0F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데이터 저장소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83F8EB5-7223-4532-8EC3-55BE3D410D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7CB75-FF24-447D-B28B-6E76DBCC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CBCE4-453E-44AF-A66E-0B50D04F3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0D22FCF4-498C-43A5-8DB0-7EFEDF9DEF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2021/7/31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1C4595-B956-41E0-B8A8-7C9E0E33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77" y="3142868"/>
            <a:ext cx="283884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9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1471</Words>
  <Application>Microsoft Office PowerPoint</Application>
  <PresentationFormat>와이드스크린</PresentationFormat>
  <Paragraphs>401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2. 소프트웨어 개발</vt:lpstr>
      <vt:lpstr>Note</vt:lpstr>
      <vt:lpstr>2. 소프트웨어 개발</vt:lpstr>
      <vt:lpstr>자료 구조</vt:lpstr>
      <vt:lpstr>PowerPoint 프레젠테이션</vt:lpstr>
      <vt:lpstr>PowerPoint 프레젠테이션</vt:lpstr>
      <vt:lpstr>PowerPoint 프레젠테이션</vt:lpstr>
      <vt:lpstr>PowerPoint 프레젠테이션</vt:lpstr>
      <vt:lpstr>논리 데이터 저장소</vt:lpstr>
      <vt:lpstr>물리 데이터 저장소</vt:lpstr>
      <vt:lpstr>ORM Framework</vt:lpstr>
      <vt:lpstr>Transaction Interface</vt:lpstr>
      <vt:lpstr>프로시저</vt:lpstr>
      <vt:lpstr>쿼리의 성능 측정</vt:lpstr>
      <vt:lpstr>단위 모듈 구현</vt:lpstr>
      <vt:lpstr>단위 모듈 테스트</vt:lpstr>
      <vt:lpstr>IDE 도구</vt:lpstr>
      <vt:lpstr>협업 도구</vt:lpstr>
      <vt:lpstr>형상관리 도구</vt:lpstr>
      <vt:lpstr>애플리케이션 패키징</vt:lpstr>
      <vt:lpstr>국제 표준 제품 품질 특성</vt:lpstr>
      <vt:lpstr>SW 공학</vt:lpstr>
      <vt:lpstr>SW 버전 관리 도구</vt:lpstr>
      <vt:lpstr>빌드 자동화 도구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소프트웨어 개발</dc:title>
  <dc:creator>Sang Hyeon Jung</dc:creator>
  <cp:lastModifiedBy>Sang Hyeon Jung</cp:lastModifiedBy>
  <cp:revision>38</cp:revision>
  <dcterms:created xsi:type="dcterms:W3CDTF">2021-07-30T04:33:06Z</dcterms:created>
  <dcterms:modified xsi:type="dcterms:W3CDTF">2021-07-31T13:00:27Z</dcterms:modified>
</cp:coreProperties>
</file>