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4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F2A7B0-EADE-4DF8-B5A8-8629B201FE91}">
          <p14:sldIdLst>
            <p14:sldId id="259"/>
            <p14:sldId id="264"/>
            <p14:sldId id="258"/>
          </p14:sldIdLst>
        </p14:section>
        <p14:section name="요구사항 확인 - 현행 시스템 분석" id="{83FCF890-CC03-4E29-A586-9624706089D9}">
          <p14:sldIdLst>
            <p14:sldId id="260"/>
            <p14:sldId id="261"/>
            <p14:sldId id="262"/>
            <p14:sldId id="263"/>
            <p14:sldId id="265"/>
          </p14:sldIdLst>
        </p14:section>
        <p14:section name="요구사항 확인 - 요구 분석 기법" id="{243C59E2-ECC9-4498-B748-34ACC94F31C5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요구사항 확인 - 분석 모델 확인" id="{54CA1966-8742-423D-992E-0BB9D0B1F468}">
          <p14:sldIdLst>
            <p14:sldId id="276"/>
            <p14:sldId id="277"/>
            <p14:sldId id="278"/>
          </p14:sldIdLst>
        </p14:section>
        <p14:section name="화면 설계 - UI 요구사항 확인" id="{F362807F-C14D-4429-9AE4-165E10E9E002}">
          <p14:sldIdLst>
            <p14:sldId id="279"/>
            <p14:sldId id="280"/>
            <p14:sldId id="281"/>
            <p14:sldId id="282"/>
          </p14:sldIdLst>
        </p14:section>
        <p14:section name="화면 설계 - UI 설계" id="{D40092F2-CC95-4383-8CE2-E91487FAB27C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C%B4%EB%A6%AC%EC%8A%A4%ED%8B%B1_%EC%9D%B4%EB%A1%A0#%EC%9D%B8%EA%B0%84_%EC%BB%B4%ED%93%A8%ED%84%B0_%EC%83%81%ED%98%B8%EC%9E%91%EC%9A%A9" TargetMode="External"/><Relationship Id="rId2" Type="http://schemas.openxmlformats.org/officeDocument/2006/relationships/hyperlink" Target="https://en.wikipedia.org/wiki/GOM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정보처리기사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B2F7B6-34E4-485B-B92C-8E583D8A505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분석에 사용하는 모델링 기법</a:t>
            </a:r>
            <a:endParaRPr lang="en-US" altLang="ko-KR" dirty="0"/>
          </a:p>
          <a:p>
            <a:pPr lvl="1"/>
            <a:r>
              <a:rPr lang="ko-KR" altLang="en-US" dirty="0"/>
              <a:t>데이터 흐름도 </a:t>
            </a:r>
            <a:r>
              <a:rPr lang="en-US" altLang="ko-KR" dirty="0"/>
              <a:t>(Data Flow Diagram. DFD / Bubble)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데이터가 프로세스를 따라 변환되는 것을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3"/>
            <a:r>
              <a:rPr lang="ko-KR" altLang="en-US" dirty="0"/>
              <a:t>처리기</a:t>
            </a:r>
            <a:r>
              <a:rPr lang="en-US" altLang="ko-KR" dirty="0"/>
              <a:t>(Process)</a:t>
            </a:r>
          </a:p>
          <a:p>
            <a:pPr lvl="4"/>
            <a:r>
              <a:rPr lang="ko-KR" altLang="en-US" dirty="0"/>
              <a:t>데이터 변환</a:t>
            </a:r>
            <a:r>
              <a:rPr lang="en-US" altLang="ko-KR" dirty="0"/>
              <a:t>. </a:t>
            </a:r>
            <a:r>
              <a:rPr lang="ko-KR" altLang="en-US" dirty="0"/>
              <a:t>원으로 표시</a:t>
            </a:r>
            <a:r>
              <a:rPr lang="en-US" altLang="ko-KR" dirty="0"/>
              <a:t>(O)</a:t>
            </a:r>
          </a:p>
          <a:p>
            <a:pPr lvl="3"/>
            <a:r>
              <a:rPr lang="ko-KR" altLang="en-US" dirty="0"/>
              <a:t>데이터 흐름</a:t>
            </a:r>
            <a:r>
              <a:rPr lang="en-US" altLang="ko-KR" dirty="0"/>
              <a:t>(Data Flow)</a:t>
            </a:r>
          </a:p>
          <a:p>
            <a:pPr lvl="4"/>
            <a:r>
              <a:rPr lang="ko-KR" altLang="en-US" dirty="0"/>
              <a:t>화살표로 표시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데이터 저장소</a:t>
            </a:r>
            <a:r>
              <a:rPr lang="en-US" altLang="ko-KR" dirty="0"/>
              <a:t>(Data Store)</a:t>
            </a:r>
          </a:p>
          <a:p>
            <a:pPr lvl="4"/>
            <a:r>
              <a:rPr lang="ko-KR" altLang="en-US" dirty="0"/>
              <a:t>평행선으로 표시</a:t>
            </a:r>
            <a:r>
              <a:rPr lang="en-US" altLang="ko-KR" dirty="0"/>
              <a:t>(=)</a:t>
            </a:r>
          </a:p>
          <a:p>
            <a:pPr lvl="3"/>
            <a:r>
              <a:rPr lang="ko-KR" altLang="en-US" dirty="0"/>
              <a:t>단말</a:t>
            </a:r>
            <a:r>
              <a:rPr lang="en-US" altLang="ko-KR" dirty="0"/>
              <a:t>(Terminator)</a:t>
            </a:r>
          </a:p>
          <a:p>
            <a:pPr lvl="4"/>
            <a:r>
              <a:rPr lang="ko-KR" altLang="en-US" dirty="0"/>
              <a:t>데이터의 시작과 종료</a:t>
            </a:r>
            <a:r>
              <a:rPr lang="en-US" altLang="ko-KR" dirty="0"/>
              <a:t>. </a:t>
            </a:r>
            <a:r>
              <a:rPr lang="ko-KR" altLang="en-US" dirty="0"/>
              <a:t>사각형으로 표시</a:t>
            </a:r>
            <a:r>
              <a:rPr lang="en-US" altLang="ko-KR" dirty="0"/>
              <a:t>(</a:t>
            </a:r>
            <a:r>
              <a:rPr lang="ko-KR" altLang="en-US" dirty="0"/>
              <a:t>ㅁ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E6DA-F638-4A9E-BE4A-F2D50EECF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자료 사전 </a:t>
            </a:r>
            <a:r>
              <a:rPr lang="en-US" altLang="ko-KR" dirty="0"/>
              <a:t>(Data Dictionary. DD)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자료의 각종 </a:t>
            </a:r>
            <a:r>
              <a:rPr lang="en-US" altLang="ko-KR" dirty="0"/>
              <a:t>Meta Data</a:t>
            </a:r>
            <a:r>
              <a:rPr lang="ko-KR" altLang="en-US" dirty="0"/>
              <a:t>를 명시하는 사전</a:t>
            </a:r>
            <a:endParaRPr lang="en-US" altLang="ko-KR" dirty="0"/>
          </a:p>
          <a:p>
            <a:pPr lvl="3"/>
            <a:r>
              <a:rPr lang="ko-KR" altLang="en-US" dirty="0"/>
              <a:t>팀내 자료의 개념을 통일시키기 위함</a:t>
            </a:r>
            <a:endParaRPr lang="en-US" altLang="ko-KR" dirty="0"/>
          </a:p>
          <a:p>
            <a:pPr lvl="2"/>
            <a:r>
              <a:rPr lang="ko-KR" altLang="en-US" dirty="0"/>
              <a:t>기호</a:t>
            </a:r>
            <a:endParaRPr lang="en-US" altLang="ko-KR" dirty="0"/>
          </a:p>
          <a:p>
            <a:pPr lvl="3"/>
            <a:r>
              <a:rPr lang="en-US" altLang="ko-KR" dirty="0"/>
              <a:t>= : </a:t>
            </a: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en-US" altLang="ko-KR" dirty="0"/>
              <a:t>+ : </a:t>
            </a:r>
            <a:r>
              <a:rPr lang="ko-KR" altLang="en-US" dirty="0"/>
              <a:t>자료의 연결</a:t>
            </a:r>
            <a:endParaRPr lang="en-US" altLang="ko-KR" dirty="0"/>
          </a:p>
          <a:p>
            <a:pPr lvl="3"/>
            <a:r>
              <a:rPr lang="en-US" altLang="ko-KR" dirty="0"/>
              <a:t>() : </a:t>
            </a:r>
            <a:r>
              <a:rPr lang="ko-KR" altLang="en-US" dirty="0"/>
              <a:t>생략 가능 자료 표현</a:t>
            </a:r>
            <a:endParaRPr lang="en-US" altLang="ko-KR" dirty="0"/>
          </a:p>
          <a:p>
            <a:pPr lvl="3"/>
            <a:r>
              <a:rPr lang="en-US" altLang="ko-KR" dirty="0"/>
              <a:t>{} : </a:t>
            </a:r>
            <a:r>
              <a:rPr lang="ko-KR" altLang="en-US" dirty="0"/>
              <a:t>자료의 반복 표현</a:t>
            </a:r>
            <a:endParaRPr lang="en-US" altLang="ko-KR" dirty="0"/>
          </a:p>
          <a:p>
            <a:pPr lvl="4"/>
            <a:r>
              <a:rPr lang="ko-KR" altLang="en-US" dirty="0"/>
              <a:t>좌측 수는 최소</a:t>
            </a:r>
            <a:r>
              <a:rPr lang="en-US" altLang="ko-KR" dirty="0"/>
              <a:t>, </a:t>
            </a:r>
            <a:r>
              <a:rPr lang="ko-KR" altLang="en-US" dirty="0"/>
              <a:t>우측 수는 최대 반복 횟수를 뜻함</a:t>
            </a:r>
            <a:endParaRPr lang="en-US" altLang="ko-KR" dirty="0"/>
          </a:p>
          <a:p>
            <a:pPr lvl="5"/>
            <a:r>
              <a:rPr lang="en-US" altLang="ko-KR" dirty="0"/>
              <a:t>Ex) </a:t>
            </a:r>
          </a:p>
          <a:p>
            <a:pPr lvl="6"/>
            <a:r>
              <a:rPr lang="en-US" altLang="ko-KR" dirty="0"/>
              <a:t>1{Data}3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에서 최대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 반복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6"/>
            <a:r>
              <a:rPr lang="en-US" altLang="ko-KR" dirty="0">
                <a:sym typeface="Wingdings" panose="05000000000000000000" pitchFamily="2" charset="2"/>
              </a:rPr>
              <a:t>{Data} 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에서 최대 무한 반복</a:t>
            </a:r>
            <a:endParaRPr lang="en-US" altLang="ko-KR" dirty="0"/>
          </a:p>
          <a:p>
            <a:pPr lvl="3"/>
            <a:r>
              <a:rPr lang="en-US" altLang="ko-KR" dirty="0"/>
              <a:t>[] : </a:t>
            </a:r>
            <a:r>
              <a:rPr lang="ko-KR" altLang="en-US" dirty="0"/>
              <a:t>자료의 선택 표현</a:t>
            </a:r>
            <a:endParaRPr lang="en-US" altLang="ko-KR" dirty="0"/>
          </a:p>
          <a:p>
            <a:pPr lvl="4"/>
            <a:r>
              <a:rPr lang="en-US" altLang="ko-KR" dirty="0"/>
              <a:t>Ex ) [Data1 | Data 2 | Data 3]</a:t>
            </a:r>
          </a:p>
          <a:p>
            <a:pPr lvl="3"/>
            <a:r>
              <a:rPr lang="en-US" altLang="ko-KR" dirty="0"/>
              <a:t>** : </a:t>
            </a:r>
            <a:r>
              <a:rPr lang="ko-KR" altLang="en-US" dirty="0"/>
              <a:t>자료의 설명</a:t>
            </a:r>
            <a:r>
              <a:rPr lang="en-US" altLang="ko-KR" dirty="0"/>
              <a:t>. </a:t>
            </a:r>
            <a:r>
              <a:rPr lang="ko-KR" altLang="en-US" dirty="0"/>
              <a:t>주석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작성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3"/>
            <a:r>
              <a:rPr lang="ko-KR" altLang="en-US" dirty="0"/>
              <a:t>자료의 의미 기술</a:t>
            </a:r>
            <a:r>
              <a:rPr lang="en-US" altLang="ko-KR" dirty="0"/>
              <a:t>: </a:t>
            </a:r>
            <a:r>
              <a:rPr lang="ko-KR" altLang="en-US" dirty="0"/>
              <a:t>자료 의미 주석으로 적기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자료 구성 항목 기술</a:t>
            </a:r>
            <a:r>
              <a:rPr lang="en-US" altLang="ko-KR" dirty="0"/>
              <a:t>: </a:t>
            </a:r>
            <a:r>
              <a:rPr lang="ko-KR" altLang="en-US" dirty="0"/>
              <a:t>자료 그룹화 하기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동의어 규정 준수</a:t>
            </a:r>
            <a:r>
              <a:rPr lang="en-US" altLang="ko-KR" dirty="0"/>
              <a:t>: </a:t>
            </a:r>
            <a:r>
              <a:rPr lang="ko-KR" altLang="en-US" dirty="0"/>
              <a:t>동의어는 사용하는 거 쓰게</a:t>
            </a:r>
            <a:endParaRPr lang="en-US" altLang="ko-KR" dirty="0"/>
          </a:p>
          <a:p>
            <a:pPr lvl="4"/>
            <a:r>
              <a:rPr lang="en-US" altLang="ko-KR" dirty="0"/>
              <a:t>Ex) [</a:t>
            </a:r>
            <a:r>
              <a:rPr lang="ko-KR" altLang="en-US" dirty="0"/>
              <a:t>차 </a:t>
            </a:r>
            <a:r>
              <a:rPr lang="en-US" altLang="ko-KR" dirty="0"/>
              <a:t>| </a:t>
            </a:r>
            <a:r>
              <a:rPr lang="ko-KR" altLang="en-US" dirty="0"/>
              <a:t>자동차 </a:t>
            </a:r>
            <a:r>
              <a:rPr lang="en-US" altLang="ko-KR" dirty="0"/>
              <a:t>| Car]</a:t>
            </a:r>
          </a:p>
          <a:p>
            <a:pPr lvl="3"/>
            <a:r>
              <a:rPr lang="ko-KR" altLang="en-US" dirty="0"/>
              <a:t>자료 정의의 중복 제거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3DEF3-3A62-479A-8577-713E972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B1C9-BC90-4269-9F91-686781F1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B56952B-5A53-462E-A436-58E334DA3D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4ACB2-AE27-4EF5-B865-643DE53B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16" y="1637222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BCB19C-7556-421C-9E06-B8039177652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모델링에</a:t>
            </a:r>
            <a:r>
              <a:rPr lang="en-US" altLang="ko-KR" dirty="0"/>
              <a:t> </a:t>
            </a:r>
            <a:r>
              <a:rPr lang="ko-KR" altLang="en-US" dirty="0"/>
              <a:t>사용하는 그림 언어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가시화 언어</a:t>
            </a:r>
            <a:endParaRPr lang="en-US" altLang="ko-KR" dirty="0"/>
          </a:p>
          <a:p>
            <a:pPr lvl="3"/>
            <a:r>
              <a:rPr lang="ko-KR" altLang="en-US" dirty="0"/>
              <a:t>개념을 가시화 시켜 의사소통 용의</a:t>
            </a:r>
            <a:endParaRPr lang="en-US" altLang="ko-KR" dirty="0"/>
          </a:p>
          <a:p>
            <a:pPr lvl="2"/>
            <a:r>
              <a:rPr lang="ko-KR" altLang="en-US" dirty="0"/>
              <a:t>구축 언어</a:t>
            </a:r>
            <a:endParaRPr lang="en-US" altLang="ko-KR" dirty="0"/>
          </a:p>
          <a:p>
            <a:pPr lvl="3"/>
            <a:r>
              <a:rPr lang="en-US" altLang="ko-KR" dirty="0"/>
              <a:t>UML</a:t>
            </a:r>
            <a:r>
              <a:rPr lang="ko-KR" altLang="en-US" dirty="0"/>
              <a:t> 그대로 코드를 짤 수 있음</a:t>
            </a:r>
            <a:endParaRPr lang="en-US" altLang="ko-KR" dirty="0"/>
          </a:p>
          <a:p>
            <a:pPr lvl="3"/>
            <a:r>
              <a:rPr lang="ko-KR" altLang="en-US" dirty="0"/>
              <a:t>코드를 </a:t>
            </a:r>
            <a:r>
              <a:rPr lang="en-US" altLang="ko-KR" dirty="0"/>
              <a:t>UML</a:t>
            </a:r>
            <a:r>
              <a:rPr lang="ko-KR" altLang="en-US" dirty="0"/>
              <a:t>로 변경 가능</a:t>
            </a:r>
            <a:endParaRPr lang="en-US" altLang="ko-KR" dirty="0"/>
          </a:p>
          <a:p>
            <a:pPr lvl="2"/>
            <a:r>
              <a:rPr lang="ko-KR" altLang="en-US" dirty="0"/>
              <a:t>명세화 언어</a:t>
            </a:r>
            <a:endParaRPr lang="en-US" altLang="ko-KR" dirty="0"/>
          </a:p>
          <a:p>
            <a:pPr lvl="3"/>
            <a:r>
              <a:rPr lang="ko-KR" altLang="en-US" dirty="0"/>
              <a:t>모호성이 없음</a:t>
            </a:r>
            <a:endParaRPr lang="en-US" altLang="ko-KR" dirty="0"/>
          </a:p>
          <a:p>
            <a:pPr lvl="2"/>
            <a:r>
              <a:rPr lang="ko-KR" altLang="en-US" dirty="0"/>
              <a:t>문서화</a:t>
            </a:r>
            <a:endParaRPr lang="en-US" altLang="ko-KR" dirty="0"/>
          </a:p>
          <a:p>
            <a:pPr lvl="3"/>
            <a:r>
              <a:rPr lang="ko-KR" altLang="en-US" dirty="0"/>
              <a:t>그 자체로 문서임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ko-KR" altLang="en-US" dirty="0"/>
              <a:t>사물</a:t>
            </a:r>
            <a:r>
              <a:rPr lang="en-US" altLang="ko-KR" dirty="0"/>
              <a:t>(Things): </a:t>
            </a:r>
            <a:r>
              <a:rPr lang="ko-KR" altLang="en-US" dirty="0"/>
              <a:t>명사 </a:t>
            </a:r>
            <a:r>
              <a:rPr lang="en-US" altLang="ko-KR" dirty="0"/>
              <a:t>/ </a:t>
            </a:r>
            <a:r>
              <a:rPr lang="ko-KR" altLang="en-US" dirty="0"/>
              <a:t>동사</a:t>
            </a:r>
            <a:endParaRPr lang="en-US" altLang="ko-KR" dirty="0"/>
          </a:p>
          <a:p>
            <a:pPr lvl="2"/>
            <a:r>
              <a:rPr lang="ko-KR" altLang="en-US" dirty="0"/>
              <a:t>관계</a:t>
            </a:r>
            <a:r>
              <a:rPr lang="en-US" altLang="ko-KR" dirty="0"/>
              <a:t>(Relationship): </a:t>
            </a:r>
            <a:r>
              <a:rPr lang="ko-KR" altLang="en-US" dirty="0"/>
              <a:t>사물의 관계</a:t>
            </a:r>
            <a:r>
              <a:rPr lang="en-US" altLang="ko-KR" dirty="0"/>
              <a:t>. </a:t>
            </a:r>
            <a:r>
              <a:rPr lang="ko-KR" altLang="en-US" dirty="0"/>
              <a:t>형용사 </a:t>
            </a:r>
            <a:r>
              <a:rPr lang="en-US" altLang="ko-KR" dirty="0"/>
              <a:t>/ </a:t>
            </a:r>
            <a:r>
              <a:rPr lang="ko-KR" altLang="en-US" dirty="0"/>
              <a:t>부사</a:t>
            </a:r>
            <a:endParaRPr lang="en-US" altLang="ko-KR" dirty="0"/>
          </a:p>
          <a:p>
            <a:pPr lvl="2"/>
            <a:r>
              <a:rPr lang="ko-KR" altLang="en-US" dirty="0"/>
              <a:t>다이어그램</a:t>
            </a:r>
            <a:r>
              <a:rPr lang="en-US" altLang="ko-KR" dirty="0"/>
              <a:t>: </a:t>
            </a:r>
            <a:r>
              <a:rPr lang="ko-KR" altLang="en-US" dirty="0"/>
              <a:t>사물과 관계를 모아 표현</a:t>
            </a:r>
            <a:r>
              <a:rPr lang="en-US" altLang="ko-KR" dirty="0"/>
              <a:t>. 9</a:t>
            </a:r>
            <a:r>
              <a:rPr lang="ko-KR" altLang="en-US" dirty="0"/>
              <a:t>가지 형태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8D5E9B-C508-46B6-A60B-514198D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(Unified Modeling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42F40-991C-48EE-9236-776F4952B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Diagram / Structure Diagram (</a:t>
            </a:r>
            <a:r>
              <a:rPr lang="ko-KR" altLang="en-US" dirty="0"/>
              <a:t>정적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Class: Class</a:t>
            </a:r>
            <a:r>
              <a:rPr lang="ko-KR" altLang="en-US" dirty="0"/>
              <a:t>의 </a:t>
            </a:r>
            <a:r>
              <a:rPr lang="en-US" altLang="ko-KR" dirty="0"/>
              <a:t>Attr, Operation(Op),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Object: Object</a:t>
            </a:r>
            <a:r>
              <a:rPr lang="ko-KR" altLang="en-US" dirty="0"/>
              <a:t>의</a:t>
            </a:r>
            <a:r>
              <a:rPr lang="en-US" altLang="ko-KR" dirty="0"/>
              <a:t> Attr, Op,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Component: </a:t>
            </a:r>
            <a:r>
              <a:rPr lang="ko-KR" altLang="en-US" dirty="0"/>
              <a:t>특정 기능을 하는 단위</a:t>
            </a:r>
            <a:r>
              <a:rPr lang="en-US" altLang="ko-KR" dirty="0"/>
              <a:t>(Comp)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Deployment(</a:t>
            </a:r>
            <a:r>
              <a:rPr lang="ko-KR" altLang="en-US" dirty="0"/>
              <a:t>배치</a:t>
            </a:r>
            <a:r>
              <a:rPr lang="en-US" altLang="ko-KR" dirty="0"/>
              <a:t>): </a:t>
            </a:r>
            <a:r>
              <a:rPr lang="ko-KR" altLang="en-US" dirty="0"/>
              <a:t>물리적 구조 표현</a:t>
            </a:r>
            <a:r>
              <a:rPr lang="en-US" altLang="ko-KR" dirty="0"/>
              <a:t>. (HW, OS…)</a:t>
            </a:r>
          </a:p>
          <a:p>
            <a:pPr lvl="2"/>
            <a:r>
              <a:rPr lang="en-US" altLang="ko-KR" dirty="0"/>
              <a:t>Composite(</a:t>
            </a:r>
            <a:r>
              <a:rPr lang="ko-KR" altLang="en-US" dirty="0"/>
              <a:t>복합체</a:t>
            </a:r>
            <a:r>
              <a:rPr lang="en-US" altLang="ko-KR" dirty="0"/>
              <a:t>): Class + Class</a:t>
            </a:r>
            <a:r>
              <a:rPr lang="ko-KR" altLang="en-US" dirty="0"/>
              <a:t> 내부 </a:t>
            </a:r>
            <a:r>
              <a:rPr lang="en-US" altLang="ko-KR" dirty="0"/>
              <a:t>Class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en-US" altLang="ko-KR" dirty="0"/>
              <a:t>Package: </a:t>
            </a:r>
            <a:r>
              <a:rPr lang="ko-KR" altLang="en-US" dirty="0"/>
              <a:t>패키지로 표현</a:t>
            </a:r>
            <a:endParaRPr lang="en-US" altLang="ko-KR" dirty="0"/>
          </a:p>
          <a:p>
            <a:pPr lvl="1"/>
            <a:r>
              <a:rPr lang="en-US" altLang="ko-KR" dirty="0"/>
              <a:t>Dynamic Diagram / Behavioral Diagram (</a:t>
            </a:r>
            <a:r>
              <a:rPr lang="ko-KR" altLang="en-US" dirty="0"/>
              <a:t>시간 순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Usecase: </a:t>
            </a:r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r>
              <a:rPr lang="en-US" altLang="ko-KR" dirty="0"/>
              <a:t>Sequence: 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r>
              <a:rPr lang="en-US" altLang="ko-KR" dirty="0"/>
              <a:t>Communication: Sequence + Object</a:t>
            </a:r>
            <a:r>
              <a:rPr lang="ko-KR" altLang="en-US" dirty="0"/>
              <a:t>의 관계 표현</a:t>
            </a:r>
            <a:endParaRPr lang="en-US" altLang="ko-KR" dirty="0"/>
          </a:p>
          <a:p>
            <a:pPr lvl="2"/>
            <a:r>
              <a:rPr lang="en-US" altLang="ko-KR" dirty="0"/>
              <a:t>State: Object</a:t>
            </a:r>
            <a:r>
              <a:rPr lang="ko-KR" altLang="en-US" dirty="0"/>
              <a:t>의 상태 변화를 표현</a:t>
            </a:r>
            <a:endParaRPr lang="en-US" altLang="ko-KR" dirty="0"/>
          </a:p>
          <a:p>
            <a:pPr lvl="2"/>
            <a:r>
              <a:rPr lang="en-US" altLang="ko-KR" dirty="0"/>
              <a:t>Activity(</a:t>
            </a:r>
            <a:r>
              <a:rPr lang="ko-KR" altLang="en-US" dirty="0"/>
              <a:t>활동</a:t>
            </a:r>
            <a:r>
              <a:rPr lang="en-US" altLang="ko-KR" dirty="0"/>
              <a:t>): </a:t>
            </a:r>
            <a:r>
              <a:rPr lang="ko-KR" altLang="en-US" dirty="0"/>
              <a:t>특정 활동의 표현</a:t>
            </a:r>
            <a:endParaRPr lang="en-US" altLang="ko-KR" dirty="0"/>
          </a:p>
          <a:p>
            <a:pPr lvl="2"/>
            <a:r>
              <a:rPr lang="en-US" altLang="ko-KR" dirty="0"/>
              <a:t>Timing: </a:t>
            </a:r>
            <a:r>
              <a:rPr lang="ko-KR" altLang="en-US" dirty="0"/>
              <a:t>각 단계마다의 소모 시간 값 표현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1FBDC-8FED-422A-89C1-528E1E3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AE326-D97A-4EFA-AA5F-747677C1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DB4239-D7B4-4183-8DAE-906FB2C4AF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6C95EB-F22F-40AA-B270-B4A612B8B68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Diagram </a:t>
            </a:r>
            <a:r>
              <a:rPr lang="ko-KR" altLang="en-US" dirty="0"/>
              <a:t>상세</a:t>
            </a:r>
            <a:endParaRPr lang="en-US" altLang="ko-KR" dirty="0"/>
          </a:p>
          <a:p>
            <a:pPr lvl="1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Attribute, Operation,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접근제한자</a:t>
            </a:r>
            <a:r>
              <a:rPr lang="en-US" altLang="ko-KR" dirty="0"/>
              <a:t>(Access</a:t>
            </a:r>
            <a:r>
              <a:rPr lang="ko-KR" altLang="en-US" dirty="0"/>
              <a:t> </a:t>
            </a:r>
            <a:r>
              <a:rPr lang="en-US" altLang="ko-KR" dirty="0"/>
              <a:t>Modifier)</a:t>
            </a:r>
          </a:p>
          <a:p>
            <a:pPr lvl="3"/>
            <a:r>
              <a:rPr lang="en-US" altLang="ko-KR" dirty="0"/>
              <a:t>- : private. </a:t>
            </a:r>
            <a:r>
              <a:rPr lang="ko-KR" altLang="en-US" dirty="0"/>
              <a:t>클래스 내부 접근만 허용</a:t>
            </a:r>
            <a:endParaRPr lang="en-US" altLang="ko-KR" dirty="0"/>
          </a:p>
          <a:p>
            <a:pPr lvl="3"/>
            <a:r>
              <a:rPr lang="en-US" altLang="ko-KR" dirty="0"/>
              <a:t>+ : public. </a:t>
            </a:r>
            <a:r>
              <a:rPr lang="ko-KR" altLang="en-US" dirty="0"/>
              <a:t>모든 접근 허용</a:t>
            </a:r>
            <a:endParaRPr lang="en-US" altLang="ko-KR" dirty="0"/>
          </a:p>
          <a:p>
            <a:pPr lvl="3"/>
            <a:r>
              <a:rPr lang="en-US" altLang="ko-KR" dirty="0"/>
              <a:t># : protected. </a:t>
            </a:r>
            <a:r>
              <a:rPr lang="ko-KR" altLang="en-US" dirty="0"/>
              <a:t>동일 </a:t>
            </a:r>
            <a:r>
              <a:rPr lang="en-US" altLang="ko-KR" dirty="0"/>
              <a:t>Package, </a:t>
            </a:r>
            <a:r>
              <a:rPr lang="ko-KR" altLang="en-US" dirty="0"/>
              <a:t>파생 </a:t>
            </a:r>
            <a:r>
              <a:rPr lang="en-US" altLang="ko-KR" dirty="0"/>
              <a:t>Class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3"/>
            <a:r>
              <a:rPr lang="en-US" altLang="ko-KR" dirty="0"/>
              <a:t>~ : default. </a:t>
            </a:r>
            <a:r>
              <a:rPr lang="ko-KR" altLang="en-US" dirty="0"/>
              <a:t>동일 </a:t>
            </a:r>
            <a:r>
              <a:rPr lang="en-US" altLang="ko-KR" dirty="0"/>
              <a:t>Package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A39C-69EF-47A7-A6AA-BC3C32879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Use Case Diagram</a:t>
            </a:r>
          </a:p>
          <a:p>
            <a:pPr lvl="2"/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en-US" altLang="ko-KR" dirty="0"/>
              <a:t>Usecase: </a:t>
            </a:r>
            <a:r>
              <a:rPr lang="ko-KR" altLang="en-US" dirty="0"/>
              <a:t>시스템이 제공하는 서비스</a:t>
            </a:r>
            <a:endParaRPr lang="en-US" altLang="ko-KR" dirty="0"/>
          </a:p>
          <a:p>
            <a:pPr lvl="3"/>
            <a:r>
              <a:rPr lang="en-US" altLang="ko-KR" dirty="0"/>
              <a:t>Actor: </a:t>
            </a:r>
            <a:r>
              <a:rPr lang="ko-KR" altLang="en-US" dirty="0"/>
              <a:t>여러 관점의 사용자</a:t>
            </a:r>
            <a:endParaRPr lang="en-US" altLang="ko-KR" dirty="0"/>
          </a:p>
          <a:p>
            <a:pPr lvl="3"/>
            <a:r>
              <a:rPr lang="en-US" altLang="ko-KR" dirty="0"/>
              <a:t>System: </a:t>
            </a:r>
            <a:r>
              <a:rPr lang="ko-KR" altLang="en-US" dirty="0"/>
              <a:t>전체 시스템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FCA8-05B9-4C2F-86FF-B51DF76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1E4F-2A93-4052-BC9D-65219152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1EF73E5-C66D-433B-9171-D5DB6C52EA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  <p:pic>
        <p:nvPicPr>
          <p:cNvPr id="2050" name="Picture 2" descr="UML] Use Case Diagram (유즈케이스 다이어그램)">
            <a:extLst>
              <a:ext uri="{FF2B5EF4-FFF2-40B4-BE49-F238E27FC236}">
                <a16:creationId xmlns:a16="http://schemas.microsoft.com/office/drawing/2014/main" id="{C873EBF5-96CC-417F-9810-8DD32D9B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1269449"/>
            <a:ext cx="4024804" cy="2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ass Diagram 정리하기 | Jungwoon Blog">
            <a:extLst>
              <a:ext uri="{FF2B5EF4-FFF2-40B4-BE49-F238E27FC236}">
                <a16:creationId xmlns:a16="http://schemas.microsoft.com/office/drawing/2014/main" id="{2E00B3D0-0DE0-4222-843E-D96B506A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20451"/>
            <a:ext cx="3951520" cy="29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EF9632-716D-4F2A-9FB5-FC42985401C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3"/>
            <a:r>
              <a:rPr lang="ko-KR" altLang="en-US" dirty="0"/>
              <a:t>생명선</a:t>
            </a:r>
            <a:r>
              <a:rPr lang="en-US" altLang="ko-KR" dirty="0"/>
              <a:t>(Lifeline)</a:t>
            </a:r>
          </a:p>
          <a:p>
            <a:pPr lvl="3"/>
            <a:r>
              <a:rPr lang="ko-KR" altLang="en-US" dirty="0"/>
              <a:t>실행</a:t>
            </a:r>
            <a:r>
              <a:rPr lang="en-US" altLang="ko-KR" dirty="0"/>
              <a:t>(Activation): </a:t>
            </a:r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실행되는 시간</a:t>
            </a:r>
            <a:endParaRPr lang="en-US" altLang="ko-KR" dirty="0"/>
          </a:p>
          <a:p>
            <a:pPr lvl="3"/>
            <a:r>
              <a:rPr lang="ko-KR" altLang="en-US" dirty="0"/>
              <a:t>메시지</a:t>
            </a:r>
            <a:r>
              <a:rPr lang="en-US" altLang="ko-KR" dirty="0"/>
              <a:t>(Message): </a:t>
            </a:r>
            <a:r>
              <a:rPr lang="ko-KR" altLang="en-US" dirty="0"/>
              <a:t>객체 간 상호작용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61DF2-A3EF-4FE0-9872-5090ADA6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439964"/>
            <a:ext cx="5181600" cy="5778136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Relationship</a:t>
            </a:r>
          </a:p>
          <a:p>
            <a:pPr lvl="1"/>
            <a:r>
              <a:rPr lang="en-US" altLang="ko-KR" dirty="0"/>
              <a:t>Association(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사물의 관련됨을 표현</a:t>
            </a:r>
            <a:endParaRPr lang="en-US" altLang="ko-KR" dirty="0"/>
          </a:p>
          <a:p>
            <a:pPr lvl="2"/>
            <a:r>
              <a:rPr lang="ko-KR" altLang="en-US" dirty="0"/>
              <a:t>단방향은 해당 방향으로 화살표 표현</a:t>
            </a:r>
            <a:endParaRPr lang="en-US" altLang="ko-KR" dirty="0"/>
          </a:p>
          <a:p>
            <a:pPr lvl="2"/>
            <a:r>
              <a:rPr lang="ko-KR" altLang="en-US" dirty="0"/>
              <a:t>양방향은 화살표 없이 표현</a:t>
            </a:r>
            <a:endParaRPr lang="en-US" altLang="ko-KR" dirty="0"/>
          </a:p>
          <a:p>
            <a:pPr lvl="1"/>
            <a:r>
              <a:rPr lang="en-US" altLang="ko-KR" dirty="0"/>
              <a:t>Aggregation(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사물이 다른 사물을 생성함을 표현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Composition(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내부 클래스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Generalization(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Extends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Class 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관계 유지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Realization(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/>
              <a:t>Implements</a:t>
            </a:r>
            <a:r>
              <a:rPr lang="ko-KR" altLang="en-US" dirty="0"/>
              <a:t>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DCE79-EA69-49A6-BE37-7C00B91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C5FB-61CE-4551-9E12-B507CC50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C794AC1-8718-41DF-ADAF-F2E48A88503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  <p:pic>
        <p:nvPicPr>
          <p:cNvPr id="3074" name="Picture 2" descr="시퀀스 다이어그램 - 위키백과, 우리 모두의 백과사전">
            <a:extLst>
              <a:ext uri="{FF2B5EF4-FFF2-40B4-BE49-F238E27FC236}">
                <a16:creationId xmlns:a16="http://schemas.microsoft.com/office/drawing/2014/main" id="{85AA51AD-0D05-4AAB-BF37-A9D10E7A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23" y="1065400"/>
            <a:ext cx="3569657" cy="3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E2187D-65DD-403A-A975-05170701C28E}"/>
              </a:ext>
            </a:extLst>
          </p:cNvPr>
          <p:cNvSpPr txBox="1"/>
          <p:nvPr/>
        </p:nvSpPr>
        <p:spPr>
          <a:xfrm>
            <a:off x="2004969" y="13002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FACC-947B-4E3F-B8EB-3C5681166199}"/>
              </a:ext>
            </a:extLst>
          </p:cNvPr>
          <p:cNvSpPr txBox="1"/>
          <p:nvPr/>
        </p:nvSpPr>
        <p:spPr>
          <a:xfrm>
            <a:off x="4613893" y="18503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생명선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F1FF1-8E4C-48B9-B1CD-3AF0DDF34FFE}"/>
              </a:ext>
            </a:extLst>
          </p:cNvPr>
          <p:cNvSpPr txBox="1"/>
          <p:nvPr/>
        </p:nvSpPr>
        <p:spPr>
          <a:xfrm>
            <a:off x="4653049" y="2271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46EE6-DC86-4FB9-A130-DB7A26379E03}"/>
              </a:ext>
            </a:extLst>
          </p:cNvPr>
          <p:cNvSpPr txBox="1"/>
          <p:nvPr/>
        </p:nvSpPr>
        <p:spPr>
          <a:xfrm>
            <a:off x="3435615" y="1850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pic>
        <p:nvPicPr>
          <p:cNvPr id="3076" name="Picture 4" descr="Class diagram - Wikiwand">
            <a:extLst>
              <a:ext uri="{FF2B5EF4-FFF2-40B4-BE49-F238E27FC236}">
                <a16:creationId xmlns:a16="http://schemas.microsoft.com/office/drawing/2014/main" id="{E753C438-E030-452C-B280-2A4B16E6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85" y="4834735"/>
            <a:ext cx="2740229" cy="18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5817C2-1BFA-4968-843B-A6CDE95030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Stereo Type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 기본요소 외 새로운 요소를 만들어내는 것</a:t>
            </a:r>
            <a:endParaRPr lang="en-US" altLang="ko-KR" dirty="0"/>
          </a:p>
          <a:p>
            <a:pPr lvl="2"/>
            <a:r>
              <a:rPr lang="en-US" altLang="ko-KR" dirty="0"/>
              <a:t>&lt;&lt;&gt;&gt; </a:t>
            </a:r>
            <a:r>
              <a:rPr lang="ko-KR" altLang="en-US" dirty="0"/>
              <a:t>에 마음대로 내용을 추가해서 사용</a:t>
            </a:r>
            <a:endParaRPr lang="en-US" altLang="ko-KR" dirty="0"/>
          </a:p>
          <a:p>
            <a:pPr lvl="1"/>
            <a:r>
              <a:rPr lang="ko-KR" altLang="en-US" dirty="0"/>
              <a:t>현재 공공으로 사용되는 유형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반드시 다른 </a:t>
            </a:r>
            <a:r>
              <a:rPr lang="en-US" altLang="ko-KR" dirty="0"/>
              <a:t>Usecase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다른 </a:t>
            </a:r>
            <a:r>
              <a:rPr lang="en-US" altLang="ko-KR" dirty="0"/>
              <a:t>Usecase </a:t>
            </a:r>
            <a:r>
              <a:rPr lang="ko-KR" altLang="en-US" dirty="0"/>
              <a:t>실행 가능</a:t>
            </a:r>
            <a:endParaRPr lang="en-US" altLang="ko-KR" dirty="0"/>
          </a:p>
          <a:p>
            <a:pPr lvl="2"/>
            <a:r>
              <a:rPr lang="en-US" altLang="ko-KR" dirty="0"/>
              <a:t>&lt;&lt;interface&gt;&gt;</a:t>
            </a:r>
          </a:p>
          <a:p>
            <a:pPr lvl="3"/>
            <a:r>
              <a:rPr lang="en-US" altLang="ko-KR" dirty="0"/>
              <a:t>Interface</a:t>
            </a:r>
            <a:r>
              <a:rPr lang="ko-KR" altLang="en-US" dirty="0"/>
              <a:t>임을 표시</a:t>
            </a:r>
          </a:p>
          <a:p>
            <a:pPr lvl="2"/>
            <a:r>
              <a:rPr lang="en-US" altLang="ko-KR" dirty="0"/>
              <a:t>&lt;&lt;entity&gt;&gt;</a:t>
            </a:r>
          </a:p>
          <a:p>
            <a:pPr lvl="3"/>
            <a:r>
              <a:rPr lang="en-US" altLang="ko-KR" dirty="0"/>
              <a:t>Entity</a:t>
            </a:r>
            <a:r>
              <a:rPr lang="ko-KR" altLang="en-US" dirty="0"/>
              <a:t>임을 표시</a:t>
            </a:r>
            <a:endParaRPr lang="en-US" altLang="ko-KR" dirty="0"/>
          </a:p>
          <a:p>
            <a:pPr lvl="2"/>
            <a:r>
              <a:rPr lang="en-US" altLang="ko-KR" dirty="0"/>
              <a:t>&lt;&lt;boundary&gt;&gt;</a:t>
            </a:r>
          </a:p>
          <a:p>
            <a:pPr lvl="3"/>
            <a:r>
              <a:rPr lang="en-US" altLang="ko-KR" dirty="0"/>
              <a:t>Boundary</a:t>
            </a:r>
            <a:r>
              <a:rPr lang="ko-KR" altLang="en-US" dirty="0"/>
              <a:t>임을 표시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Boundary: </a:t>
            </a:r>
            <a:r>
              <a:rPr lang="ko-KR" altLang="en-US" dirty="0"/>
              <a:t>시스템 외부와 상호작용 담당</a:t>
            </a:r>
            <a:endParaRPr lang="en-US" altLang="ko-KR" dirty="0"/>
          </a:p>
          <a:p>
            <a:pPr lvl="2"/>
            <a:r>
              <a:rPr lang="en-US" altLang="ko-KR" dirty="0"/>
              <a:t>&lt;&lt;control&gt;&gt;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임을 표시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8A2-E9C7-4858-B01D-9DD83BE06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럼바우</a:t>
            </a:r>
            <a:r>
              <a:rPr lang="en-US" altLang="ko-KR" dirty="0"/>
              <a:t>(Rumbaugh)</a:t>
            </a:r>
            <a:r>
              <a:rPr lang="ko-KR" altLang="en-US" dirty="0"/>
              <a:t> 분석 기법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구성요소를 </a:t>
            </a:r>
            <a:r>
              <a:rPr lang="en-US" altLang="ko-KR" dirty="0"/>
              <a:t>UML</a:t>
            </a:r>
            <a:r>
              <a:rPr lang="ko-KR" altLang="en-US" dirty="0"/>
              <a:t>을 통해 모델링</a:t>
            </a:r>
            <a:endParaRPr lang="en-US" altLang="ko-KR" dirty="0"/>
          </a:p>
          <a:p>
            <a:pPr lvl="2"/>
            <a:r>
              <a:rPr lang="en-US" altLang="ko-KR" dirty="0"/>
              <a:t>OMT.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Technique</a:t>
            </a:r>
            <a:r>
              <a:rPr lang="ko-KR" altLang="en-US" dirty="0"/>
              <a:t> 라고도 함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객체 모델링 </a:t>
            </a:r>
            <a:r>
              <a:rPr lang="en-US" altLang="ko-KR" dirty="0"/>
              <a:t>(Object Modeling)</a:t>
            </a:r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다이어그램 그림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동적 모델링 </a:t>
            </a:r>
            <a:r>
              <a:rPr lang="en-US" altLang="ko-KR" dirty="0"/>
              <a:t>(Dynamic Modeling)</a:t>
            </a:r>
          </a:p>
          <a:p>
            <a:pPr lvl="3"/>
            <a:r>
              <a:rPr lang="ko-KR" altLang="en-US" dirty="0"/>
              <a:t>상태 다이어그램 그림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기능 모델링 </a:t>
            </a:r>
            <a:r>
              <a:rPr lang="en-US" altLang="ko-KR" dirty="0"/>
              <a:t>(Functional Modeling)</a:t>
            </a:r>
          </a:p>
          <a:p>
            <a:pPr lvl="3"/>
            <a:r>
              <a:rPr lang="ko-KR" altLang="en-US" dirty="0"/>
              <a:t>자료 흐름도를 그림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E8859-6CF3-4069-8F3B-AEC5FAD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9B56-2759-4B92-8C57-27C42D8CF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06C4866-69DF-44F1-9C9E-408391DC67F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D02E7AD-229D-4752-BA8F-56DC2D7A34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개발론의 일종</a:t>
            </a:r>
            <a:endParaRPr lang="en-US" altLang="ko-KR" dirty="0"/>
          </a:p>
          <a:p>
            <a:pPr lvl="2"/>
            <a:r>
              <a:rPr lang="ko-KR" altLang="en-US" dirty="0"/>
              <a:t>짧은 주기로 </a:t>
            </a:r>
            <a:r>
              <a:rPr lang="en-US" altLang="ko-KR" dirty="0"/>
              <a:t>Prototyping</a:t>
            </a:r>
            <a:r>
              <a:rPr lang="ko-KR" altLang="en-US" dirty="0"/>
              <a:t>하며 요구사항을 적용</a:t>
            </a:r>
            <a:endParaRPr lang="en-US" altLang="ko-KR" dirty="0"/>
          </a:p>
          <a:p>
            <a:pPr lvl="1"/>
            <a:r>
              <a:rPr lang="ko-KR" altLang="en-US" dirty="0"/>
              <a:t>등장 배경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Waterfall</a:t>
            </a:r>
            <a:r>
              <a:rPr lang="ko-KR" altLang="en-US" dirty="0"/>
              <a:t>등의 개발론의 한계 극복</a:t>
            </a:r>
            <a:endParaRPr lang="en-US" altLang="ko-KR" dirty="0"/>
          </a:p>
          <a:p>
            <a:pPr lvl="3"/>
            <a:r>
              <a:rPr lang="ko-KR" altLang="en-US" dirty="0"/>
              <a:t>요즘 환경이 빠른 요구사항의 적용을 요구</a:t>
            </a:r>
            <a:endParaRPr lang="en-US" altLang="ko-KR" dirty="0"/>
          </a:p>
          <a:p>
            <a:pPr lvl="3"/>
            <a:r>
              <a:rPr lang="ko-KR" altLang="en-US" dirty="0"/>
              <a:t>기존 방식은 요구사항 적용이 어려움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요구사항을 기능 중심으로</a:t>
            </a:r>
            <a:endParaRPr lang="en-US" altLang="ko-KR" dirty="0"/>
          </a:p>
          <a:p>
            <a:pPr lvl="2"/>
            <a:r>
              <a:rPr lang="ko-KR" altLang="en-US" dirty="0"/>
              <a:t>절차와 도구보다 의사소통 중심으로</a:t>
            </a:r>
            <a:endParaRPr lang="en-US" altLang="ko-KR" dirty="0"/>
          </a:p>
          <a:p>
            <a:pPr lvl="2"/>
            <a:r>
              <a:rPr lang="ko-KR" altLang="en-US" dirty="0"/>
              <a:t>계획을 짧게 세워 유연하고 신속하게</a:t>
            </a:r>
            <a:endParaRPr lang="en-US" altLang="ko-KR" dirty="0"/>
          </a:p>
          <a:p>
            <a:pPr lvl="2"/>
            <a:r>
              <a:rPr lang="en-US" altLang="ko-KR" dirty="0"/>
              <a:t>Working SW </a:t>
            </a:r>
            <a:r>
              <a:rPr lang="ko-KR" altLang="en-US" dirty="0"/>
              <a:t>중심으로</a:t>
            </a:r>
            <a:endParaRPr lang="en-US" altLang="ko-KR" dirty="0"/>
          </a:p>
          <a:p>
            <a:pPr lvl="2"/>
            <a:r>
              <a:rPr lang="ko-KR" altLang="en-US" dirty="0"/>
              <a:t>고객과의 피드백 중심으로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BF9FAF6-86DA-4765-994E-ACBC425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C1B76-8C54-4717-A023-2709FEA1C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 유형</a:t>
            </a:r>
            <a:endParaRPr lang="en-US" altLang="ko-KR" dirty="0"/>
          </a:p>
          <a:p>
            <a:pPr lvl="1"/>
            <a:r>
              <a:rPr lang="en-US" altLang="ko-KR" dirty="0"/>
              <a:t>SCRUM</a:t>
            </a:r>
          </a:p>
          <a:p>
            <a:pPr lvl="2"/>
            <a:r>
              <a:rPr lang="ko-KR" altLang="en-US" dirty="0"/>
              <a:t>매일 정해진 시간 짧게 회의하는 관리 방법론</a:t>
            </a:r>
            <a:endParaRPr lang="en-US" altLang="ko-KR" dirty="0"/>
          </a:p>
          <a:p>
            <a:pPr lvl="2"/>
            <a:r>
              <a:rPr lang="ko-KR" altLang="en-US" dirty="0"/>
              <a:t>주요 개념</a:t>
            </a:r>
            <a:endParaRPr lang="en-US" altLang="ko-KR" dirty="0"/>
          </a:p>
          <a:p>
            <a:pPr lvl="3"/>
            <a:r>
              <a:rPr lang="ko-KR" altLang="en-US" dirty="0"/>
              <a:t>백로그</a:t>
            </a:r>
            <a:r>
              <a:rPr lang="en-US" altLang="ko-KR" dirty="0"/>
              <a:t>: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</a:t>
            </a:r>
            <a:endParaRPr lang="en-US" altLang="ko-KR" dirty="0"/>
          </a:p>
          <a:p>
            <a:pPr lvl="3"/>
            <a:r>
              <a:rPr lang="ko-KR" altLang="en-US" dirty="0"/>
              <a:t>스프린트</a:t>
            </a:r>
            <a:r>
              <a:rPr lang="en-US" altLang="ko-KR" dirty="0"/>
              <a:t>: </a:t>
            </a:r>
            <a:r>
              <a:rPr lang="ko-KR" altLang="en-US" dirty="0"/>
              <a:t>개발 기간의 단위</a:t>
            </a:r>
            <a:endParaRPr lang="en-US" altLang="ko-KR" dirty="0"/>
          </a:p>
          <a:p>
            <a:pPr lvl="3"/>
            <a:r>
              <a:rPr lang="ko-KR" altLang="en-US" dirty="0"/>
              <a:t>스크럼 미팅</a:t>
            </a:r>
            <a:r>
              <a:rPr lang="en-US" altLang="ko-KR" dirty="0"/>
              <a:t>: </a:t>
            </a:r>
            <a:r>
              <a:rPr lang="ko-KR" altLang="en-US" dirty="0"/>
              <a:t>매일 잠깐 하는 미팅</a:t>
            </a:r>
            <a:r>
              <a:rPr lang="en-US" altLang="ko-KR" dirty="0"/>
              <a:t>. TODO </a:t>
            </a:r>
            <a:r>
              <a:rPr lang="ko-KR" altLang="en-US" dirty="0"/>
              <a:t>수립</a:t>
            </a:r>
            <a:endParaRPr lang="en-US" altLang="ko-KR" dirty="0"/>
          </a:p>
          <a:p>
            <a:pPr lvl="3"/>
            <a:r>
              <a:rPr lang="ko-KR" altLang="en-US" dirty="0"/>
              <a:t>스크럼 마스터</a:t>
            </a:r>
            <a:r>
              <a:rPr lang="en-US" altLang="ko-KR" dirty="0"/>
              <a:t>: </a:t>
            </a:r>
            <a:r>
              <a:rPr lang="ko-KR" altLang="en-US" dirty="0"/>
              <a:t>스크럼 관리자</a:t>
            </a:r>
            <a:endParaRPr lang="en-US" altLang="ko-KR" dirty="0"/>
          </a:p>
          <a:p>
            <a:pPr lvl="3"/>
            <a:r>
              <a:rPr lang="ko-KR" altLang="en-US" dirty="0"/>
              <a:t>스프린트 회고</a:t>
            </a:r>
            <a:r>
              <a:rPr lang="en-US" altLang="ko-KR" dirty="0"/>
              <a:t>: </a:t>
            </a:r>
            <a:r>
              <a:rPr lang="ko-KR" altLang="en-US" dirty="0"/>
              <a:t>스프린트 종료 후 되돌아보기</a:t>
            </a:r>
            <a:endParaRPr lang="en-US" altLang="ko-KR" dirty="0"/>
          </a:p>
          <a:p>
            <a:pPr lvl="3"/>
            <a:r>
              <a:rPr lang="ko-KR" altLang="en-US" dirty="0"/>
              <a:t>번 다운 차트</a:t>
            </a:r>
            <a:r>
              <a:rPr lang="en-US" altLang="ko-KR" dirty="0"/>
              <a:t>: </a:t>
            </a:r>
            <a:r>
              <a:rPr lang="ko-KR" altLang="en-US" dirty="0"/>
              <a:t>남아있는 백로그와 시간 그래프</a:t>
            </a:r>
            <a:endParaRPr lang="en-US" altLang="ko-KR" dirty="0"/>
          </a:p>
          <a:p>
            <a:pPr lvl="1"/>
            <a:r>
              <a:rPr lang="en-US" altLang="ko-KR" dirty="0"/>
              <a:t>Lean</a:t>
            </a:r>
          </a:p>
          <a:p>
            <a:pPr lvl="2"/>
            <a:r>
              <a:rPr lang="ko-KR" altLang="en-US" dirty="0"/>
              <a:t>도요타</a:t>
            </a:r>
            <a:r>
              <a:rPr lang="en-US" altLang="ko-KR" dirty="0"/>
              <a:t> </a:t>
            </a:r>
            <a:r>
              <a:rPr lang="ko-KR" altLang="en-US" dirty="0"/>
              <a:t>사의 </a:t>
            </a:r>
            <a:r>
              <a:rPr lang="en-US" altLang="ko-KR" dirty="0"/>
              <a:t>7</a:t>
            </a:r>
            <a:r>
              <a:rPr lang="ko-KR" altLang="en-US" dirty="0"/>
              <a:t>원칙을 도입</a:t>
            </a:r>
            <a:endParaRPr lang="en-US" altLang="ko-KR" dirty="0"/>
          </a:p>
          <a:p>
            <a:pPr lvl="3"/>
            <a:r>
              <a:rPr lang="ko-KR" altLang="en-US" dirty="0"/>
              <a:t>낭비 제거</a:t>
            </a:r>
            <a:r>
              <a:rPr lang="en-US" altLang="ko-KR" dirty="0"/>
              <a:t>, </a:t>
            </a:r>
            <a:r>
              <a:rPr lang="ko-KR" altLang="en-US" dirty="0"/>
              <a:t>품질 내재화</a:t>
            </a:r>
            <a:r>
              <a:rPr lang="en-US" altLang="ko-KR" dirty="0"/>
              <a:t>, </a:t>
            </a:r>
            <a:r>
              <a:rPr lang="ko-KR" altLang="en-US" dirty="0"/>
              <a:t>지식 창출</a:t>
            </a:r>
            <a:r>
              <a:rPr lang="en-US" altLang="ko-KR" dirty="0"/>
              <a:t>, </a:t>
            </a:r>
            <a:r>
              <a:rPr lang="ko-KR" altLang="en-US" dirty="0"/>
              <a:t>늦은 확정</a:t>
            </a:r>
            <a:r>
              <a:rPr lang="en-US" altLang="ko-KR" dirty="0"/>
              <a:t>, </a:t>
            </a:r>
            <a:r>
              <a:rPr lang="ko-KR" altLang="en-US" dirty="0"/>
              <a:t>빠른 인도</a:t>
            </a:r>
            <a:r>
              <a:rPr lang="en-US" altLang="ko-KR" dirty="0"/>
              <a:t>, </a:t>
            </a:r>
            <a:r>
              <a:rPr lang="ko-KR" altLang="en-US" dirty="0"/>
              <a:t>사람 존중</a:t>
            </a:r>
            <a:r>
              <a:rPr lang="en-US" altLang="ko-KR" dirty="0"/>
              <a:t>, </a:t>
            </a:r>
            <a:r>
              <a:rPr lang="ko-KR" altLang="en-US" dirty="0"/>
              <a:t>전체 최적화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2D684D-7F6B-4247-BD84-982A659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DDC16-6AAD-4D28-99C1-0CBD6077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41D07C3-F565-47AA-8DCE-982CED3D45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C6005-EDCA-4917-BA47-488116EF4C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XP</a:t>
            </a:r>
          </a:p>
          <a:p>
            <a:pPr lvl="2"/>
            <a:r>
              <a:rPr lang="ko-KR" altLang="en-US" dirty="0"/>
              <a:t>의사소통과 즉각적 피드백으로 </a:t>
            </a:r>
            <a:r>
              <a:rPr lang="en-US" altLang="ko-KR" dirty="0"/>
              <a:t>SW </a:t>
            </a:r>
            <a:r>
              <a:rPr lang="ko-KR" altLang="en-US" dirty="0"/>
              <a:t>품질 향상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가지 가치</a:t>
            </a:r>
            <a:r>
              <a:rPr lang="en-US" altLang="ko-KR" dirty="0"/>
              <a:t>: </a:t>
            </a:r>
            <a:r>
              <a:rPr lang="ko-KR" altLang="en-US" dirty="0"/>
              <a:t>용기</a:t>
            </a:r>
            <a:r>
              <a:rPr lang="en-US" altLang="ko-KR" dirty="0"/>
              <a:t>, </a:t>
            </a:r>
            <a:r>
              <a:rPr lang="ko-KR" altLang="en-US" dirty="0"/>
              <a:t>단순성</a:t>
            </a:r>
            <a:r>
              <a:rPr lang="en-US" altLang="ko-KR" dirty="0"/>
              <a:t>, </a:t>
            </a:r>
            <a:r>
              <a:rPr lang="ko-KR" altLang="en-US" dirty="0"/>
              <a:t>의사소통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</a:t>
            </a:r>
            <a:r>
              <a:rPr lang="ko-KR" altLang="en-US" dirty="0"/>
              <a:t> 존중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가지 원리</a:t>
            </a:r>
            <a:r>
              <a:rPr lang="en-US" altLang="ko-KR" dirty="0"/>
              <a:t>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Pair Programming (</a:t>
            </a:r>
            <a:r>
              <a:rPr lang="ko-KR" altLang="en-US" dirty="0"/>
              <a:t>짝 프로그래밍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둘이서 짝으로 코딩</a:t>
            </a:r>
            <a:endParaRPr lang="en-US" altLang="ko-KR" dirty="0"/>
          </a:p>
          <a:p>
            <a:pPr lvl="3"/>
            <a:r>
              <a:rPr lang="en-US" altLang="ko-KR" dirty="0"/>
              <a:t>Collective Ownership (</a:t>
            </a:r>
            <a:r>
              <a:rPr lang="ko-KR" altLang="en-US" dirty="0"/>
              <a:t>코드 공동 소유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시스템 코드는 누구든지 언제라도 수정 가능</a:t>
            </a:r>
            <a:endParaRPr lang="en-US" altLang="ko-KR" dirty="0"/>
          </a:p>
          <a:p>
            <a:pPr lvl="3"/>
            <a:r>
              <a:rPr lang="en-US" altLang="ko-KR" dirty="0"/>
              <a:t>CI. Continuous</a:t>
            </a:r>
            <a:r>
              <a:rPr lang="ko-KR" altLang="en-US" dirty="0"/>
              <a:t> </a:t>
            </a:r>
            <a:r>
              <a:rPr lang="en-US" altLang="ko-KR" dirty="0"/>
              <a:t>Integration (</a:t>
            </a:r>
            <a:r>
              <a:rPr lang="ko-KR" altLang="en-US" dirty="0"/>
              <a:t>지속적인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매일 여러 번 </a:t>
            </a:r>
            <a:r>
              <a:rPr lang="en-US" altLang="ko-KR" dirty="0"/>
              <a:t>SW</a:t>
            </a:r>
            <a:r>
              <a:rPr lang="ko-KR" altLang="en-US" dirty="0"/>
              <a:t>를 통합하고 빌드</a:t>
            </a:r>
            <a:endParaRPr lang="en-US" altLang="ko-KR" dirty="0"/>
          </a:p>
          <a:p>
            <a:pPr lvl="3"/>
            <a:r>
              <a:rPr lang="en-US" altLang="ko-KR" dirty="0"/>
              <a:t>Planning Process (</a:t>
            </a:r>
            <a:r>
              <a:rPr lang="ko-KR" altLang="en-US" dirty="0"/>
              <a:t>계획</a:t>
            </a:r>
            <a:r>
              <a:rPr lang="en-US" altLang="ko-KR" dirty="0"/>
              <a:t> </a:t>
            </a:r>
            <a:r>
              <a:rPr lang="ko-KR" altLang="en-US" dirty="0"/>
              <a:t>세우기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고객에게 계획을 세워 알려야 함</a:t>
            </a:r>
            <a:endParaRPr lang="en-US" altLang="ko-KR" dirty="0"/>
          </a:p>
          <a:p>
            <a:pPr lvl="3"/>
            <a:r>
              <a:rPr lang="en-US" altLang="ko-KR" dirty="0"/>
              <a:t>Small Release (</a:t>
            </a:r>
            <a:r>
              <a:rPr lang="ko-KR" altLang="en-US" dirty="0"/>
              <a:t>작은 릴리즈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작은 시스템을 짧은 단위로 릴리즈 해야 함</a:t>
            </a:r>
            <a:endParaRPr lang="en-US" altLang="ko-KR" dirty="0"/>
          </a:p>
          <a:p>
            <a:pPr lvl="3"/>
            <a:r>
              <a:rPr lang="en-US" altLang="ko-KR" dirty="0"/>
              <a:t>Metaphor (</a:t>
            </a:r>
            <a:r>
              <a:rPr lang="ko-KR" altLang="en-US" dirty="0"/>
              <a:t>메타포어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공통 이름 체계를 통해 고객과 개발자 소통 편리하게</a:t>
            </a:r>
            <a:endParaRPr lang="en-US" altLang="ko-KR" dirty="0"/>
          </a:p>
          <a:p>
            <a:pPr lvl="3"/>
            <a:r>
              <a:rPr lang="en-US" altLang="ko-KR" dirty="0"/>
              <a:t>Simple Design (</a:t>
            </a:r>
            <a:r>
              <a:rPr lang="ko-KR" altLang="en-US" dirty="0"/>
              <a:t>간단한 디자인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현재 요구사항에 가장 간단한 디자인을 설계</a:t>
            </a:r>
            <a:endParaRPr lang="en-US" altLang="ko-KR" dirty="0"/>
          </a:p>
          <a:p>
            <a:pPr lvl="3"/>
            <a:r>
              <a:rPr lang="en-US" altLang="ko-KR" dirty="0"/>
              <a:t>TDD. Test Driven Develop (</a:t>
            </a:r>
            <a:r>
              <a:rPr lang="ko-KR" altLang="en-US" dirty="0"/>
              <a:t>테스트 기반 개발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테스트를 먼저 만들고</a:t>
            </a:r>
            <a:r>
              <a:rPr lang="en-US" altLang="ko-KR" dirty="0"/>
              <a:t>, </a:t>
            </a:r>
            <a:r>
              <a:rPr lang="ko-KR" altLang="en-US" dirty="0"/>
              <a:t>테스트에 맞추어 코드를 작성</a:t>
            </a:r>
            <a:endParaRPr lang="en-US" altLang="ko-KR" dirty="0"/>
          </a:p>
          <a:p>
            <a:pPr lvl="3"/>
            <a:r>
              <a:rPr lang="en-US" altLang="ko-KR" dirty="0"/>
              <a:t>Refactoring (</a:t>
            </a:r>
            <a:r>
              <a:rPr lang="ko-KR" altLang="en-US" dirty="0"/>
              <a:t>리펙토링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프로그램 정리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AE31-FABF-4C94-BA9E-09BF3BB66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40 Hour Work (40 </a:t>
            </a:r>
            <a:r>
              <a:rPr lang="ko-KR" altLang="en-US" dirty="0"/>
              <a:t>시간 일하기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개발자가 피곤하지 않게 주당 </a:t>
            </a:r>
            <a:r>
              <a:rPr lang="en-US" altLang="ko-KR" dirty="0"/>
              <a:t>40</a:t>
            </a:r>
            <a:r>
              <a:rPr lang="ko-KR" altLang="en-US" dirty="0"/>
              <a:t>시간 일하기</a:t>
            </a:r>
            <a:endParaRPr lang="en-US" altLang="ko-KR" dirty="0"/>
          </a:p>
          <a:p>
            <a:pPr lvl="3"/>
            <a:r>
              <a:rPr lang="en-US" altLang="ko-KR" dirty="0"/>
              <a:t>On Site Customer (</a:t>
            </a:r>
            <a:r>
              <a:rPr lang="ko-KR" altLang="en-US" dirty="0"/>
              <a:t>고객 상주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개발자들의 질문에 답할 고객이 항상 있게 하기</a:t>
            </a:r>
            <a:endParaRPr lang="en-US" altLang="ko-KR" dirty="0"/>
          </a:p>
          <a:p>
            <a:pPr lvl="3"/>
            <a:r>
              <a:rPr lang="en-US" altLang="ko-KR" dirty="0"/>
              <a:t>Coding Standard (</a:t>
            </a:r>
            <a:r>
              <a:rPr lang="ko-KR" altLang="en-US" dirty="0"/>
              <a:t>코드 표준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효과적인 공동 작업을 위해 표준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F46A2-5DA3-4C9B-92B6-C017907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99BA1-6DC4-4B01-8A18-9A296879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8FB4024-0A4F-406D-ABBD-0099BA776A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1A3C9A-BF6B-44FF-BCA9-8C32B523068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 모델로 바꾸는 것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개선점 도출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</a:t>
            </a:r>
            <a:endParaRPr lang="en-US" altLang="ko-KR" dirty="0"/>
          </a:p>
          <a:p>
            <a:pPr lvl="3"/>
            <a:r>
              <a:rPr lang="ko-KR" altLang="en-US" dirty="0"/>
              <a:t>업무 중심의 모델링을 추상화</a:t>
            </a:r>
            <a:endParaRPr lang="en-US" altLang="ko-KR" dirty="0"/>
          </a:p>
          <a:p>
            <a:pPr lvl="3"/>
            <a:r>
              <a:rPr lang="ko-KR" altLang="en-US" dirty="0"/>
              <a:t>주제영역과 핵심 데이터 간 관계 정의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엔티티 추출</a:t>
            </a:r>
            <a:r>
              <a:rPr lang="en-US" altLang="ko-KR" dirty="0"/>
              <a:t>, </a:t>
            </a:r>
            <a:r>
              <a:rPr lang="ko-KR" altLang="en-US" dirty="0"/>
              <a:t>속성 및 관계 정의</a:t>
            </a:r>
            <a:r>
              <a:rPr lang="en-US" altLang="ko-KR" dirty="0"/>
              <a:t>, ERD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논리 모델링</a:t>
            </a:r>
            <a:endParaRPr lang="en-US" altLang="ko-KR" dirty="0"/>
          </a:p>
          <a:p>
            <a:pPr lvl="3"/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키 등을 도출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식별자 확정</a:t>
            </a:r>
            <a:r>
              <a:rPr lang="en-US" altLang="ko-KR" dirty="0"/>
              <a:t>,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물리 모델링</a:t>
            </a:r>
            <a:endParaRPr lang="en-US" altLang="ko-KR" dirty="0"/>
          </a:p>
          <a:p>
            <a:pPr lvl="3"/>
            <a:r>
              <a:rPr lang="ko-KR" altLang="en-US" dirty="0"/>
              <a:t>사용 </a:t>
            </a:r>
            <a:r>
              <a:rPr lang="en-US" altLang="ko-KR" dirty="0"/>
              <a:t>DBMS</a:t>
            </a:r>
            <a:r>
              <a:rPr lang="ko-KR" altLang="en-US" dirty="0"/>
              <a:t>에 맞게 </a:t>
            </a:r>
            <a:r>
              <a:rPr lang="en-US" altLang="ko-KR" dirty="0"/>
              <a:t>Schema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3"/>
            <a:r>
              <a:rPr lang="en-US" altLang="ko-KR" dirty="0"/>
              <a:t>Ex) Column</a:t>
            </a:r>
            <a:r>
              <a:rPr lang="ko-KR" altLang="en-US" dirty="0"/>
              <a:t> </a:t>
            </a:r>
            <a:r>
              <a:rPr lang="en-US" altLang="ko-KR" dirty="0"/>
              <a:t>Data Type, </a:t>
            </a:r>
            <a:r>
              <a:rPr lang="ko-KR" altLang="en-US" dirty="0"/>
              <a:t>제약조건</a:t>
            </a:r>
            <a:r>
              <a:rPr lang="en-US" altLang="ko-KR" dirty="0"/>
              <a:t>, </a:t>
            </a:r>
            <a:r>
              <a:rPr lang="ko-KR" altLang="en-US" dirty="0"/>
              <a:t>인덱스 정의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33623D9-0C72-419D-A857-B3D22B1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기법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7ADBB-E0B5-4768-80CA-77D485F2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3EF06-2C2C-4FB1-AF13-A0524C9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542B8-928B-424F-86AE-9FAF848A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6B6FEAC-3862-4CC7-871B-D1AC7A62A3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3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6E6F81-0366-4B81-9154-CC9C444FD1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요구사항을 자동으로 분석하고 명세서를 기술</a:t>
            </a:r>
            <a:endParaRPr lang="en-US" altLang="ko-KR" dirty="0"/>
          </a:p>
          <a:p>
            <a:pPr lvl="2"/>
            <a:r>
              <a:rPr lang="en-US" altLang="ko-KR" dirty="0"/>
              <a:t>CASE</a:t>
            </a:r>
            <a:r>
              <a:rPr lang="ko-KR" altLang="en-US" dirty="0"/>
              <a:t> 다</a:t>
            </a:r>
            <a:endParaRPr lang="en-US" altLang="ko-KR" dirty="0"/>
          </a:p>
          <a:p>
            <a:pPr lvl="3"/>
            <a:r>
              <a:rPr lang="en-US" altLang="ko-KR" dirty="0"/>
              <a:t>CASE (Computer Aided SW Engineering)</a:t>
            </a:r>
          </a:p>
          <a:p>
            <a:pPr lvl="4"/>
            <a:r>
              <a:rPr lang="ko-KR" altLang="en-US" dirty="0"/>
              <a:t>개발자의</a:t>
            </a:r>
            <a:r>
              <a:rPr lang="en-US" altLang="ko-KR" dirty="0"/>
              <a:t> </a:t>
            </a:r>
            <a:r>
              <a:rPr lang="ko-KR" altLang="en-US" dirty="0"/>
              <a:t>업무를 자동화 하여 반복 업무를 줄임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표준화와 문서화를 통해 품질 개선</a:t>
            </a:r>
            <a:endParaRPr lang="en-US" altLang="ko-KR" dirty="0"/>
          </a:p>
          <a:p>
            <a:pPr lvl="2"/>
            <a:r>
              <a:rPr lang="ko-KR" altLang="en-US" dirty="0"/>
              <a:t>변경사항과 변경의 영향 추적 편리</a:t>
            </a:r>
            <a:endParaRPr lang="en-US" altLang="ko-KR" dirty="0"/>
          </a:p>
          <a:p>
            <a:pPr lvl="2"/>
            <a:r>
              <a:rPr lang="ko-KR" altLang="en-US" dirty="0"/>
              <a:t>유지보수 비용 축소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Upper CASE: Diagram </a:t>
            </a:r>
            <a:r>
              <a:rPr lang="ko-KR" altLang="en-US" dirty="0"/>
              <a:t>표현을 지원</a:t>
            </a:r>
            <a:endParaRPr lang="en-US" altLang="ko-KR" dirty="0"/>
          </a:p>
          <a:p>
            <a:pPr lvl="2"/>
            <a:r>
              <a:rPr lang="en-US" altLang="ko-KR" dirty="0"/>
              <a:t>Lower CASE: </a:t>
            </a:r>
            <a:r>
              <a:rPr lang="ko-KR" altLang="en-US" dirty="0"/>
              <a:t>코딩 중 지원</a:t>
            </a:r>
            <a:endParaRPr lang="en-US" altLang="ko-KR" dirty="0"/>
          </a:p>
          <a:p>
            <a:pPr lvl="2"/>
            <a:r>
              <a:rPr lang="ko-KR" altLang="en-US" dirty="0"/>
              <a:t>통합 </a:t>
            </a:r>
            <a:r>
              <a:rPr lang="en-US" altLang="ko-KR" dirty="0"/>
              <a:t>CASE:</a:t>
            </a:r>
            <a:r>
              <a:rPr lang="ko-KR" altLang="en-US" dirty="0"/>
              <a:t> </a:t>
            </a:r>
            <a:r>
              <a:rPr lang="en-US" altLang="ko-KR" dirty="0"/>
              <a:t>Upper CASE + Lower CASE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C605FD-4C83-434C-AA8D-394FA02D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61CC3-D07F-49B3-BA28-74100E48D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5838-B445-463F-BABB-E671DE0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AD409-9547-4A56-9891-BDF5CAB8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42F97-66CB-4901-BAEB-97B0A5D63C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7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45292-1F2B-4D62-A919-9E045CFDE7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요구사항 기반 관리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테스트 지원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요구사항 작성</a:t>
            </a:r>
            <a:r>
              <a:rPr lang="en-US" altLang="ko-KR" dirty="0"/>
              <a:t>,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2"/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요구사항 변경 이력 관리</a:t>
            </a:r>
            <a:endParaRPr lang="en-US" altLang="ko-KR" dirty="0"/>
          </a:p>
          <a:p>
            <a:pPr lvl="2"/>
            <a:r>
              <a:rPr lang="ko-KR" altLang="en-US" dirty="0"/>
              <a:t>부가</a:t>
            </a:r>
            <a:r>
              <a:rPr lang="en-US" altLang="ko-KR" dirty="0"/>
              <a:t>: </a:t>
            </a:r>
            <a:r>
              <a:rPr lang="ko-KR" altLang="en-US" dirty="0"/>
              <a:t>협업 환경</a:t>
            </a:r>
            <a:r>
              <a:rPr lang="en-US" altLang="ko-KR" dirty="0"/>
              <a:t>, </a:t>
            </a:r>
            <a:r>
              <a:rPr lang="ko-KR" altLang="en-US" dirty="0"/>
              <a:t>외부 연결</a:t>
            </a:r>
            <a:r>
              <a:rPr lang="en-US" altLang="ko-KR" dirty="0"/>
              <a:t>(Git), </a:t>
            </a:r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endParaRPr lang="en-US" altLang="ko-KR" dirty="0"/>
          </a:p>
          <a:p>
            <a:pPr lvl="2"/>
            <a:r>
              <a:rPr lang="ko-KR" altLang="en-US" dirty="0"/>
              <a:t>상용 제품</a:t>
            </a:r>
            <a:endParaRPr lang="en-US" altLang="ko-KR" dirty="0"/>
          </a:p>
          <a:p>
            <a:pPr lvl="3"/>
            <a:r>
              <a:rPr lang="ko-KR" altLang="en-US" dirty="0"/>
              <a:t>헬릭스</a:t>
            </a:r>
            <a:endParaRPr lang="en-US" altLang="ko-KR" dirty="0"/>
          </a:p>
          <a:p>
            <a:pPr lvl="3"/>
            <a:r>
              <a:rPr lang="ko-KR" altLang="en-US" dirty="0"/>
              <a:t>지라</a:t>
            </a:r>
            <a:endParaRPr lang="en-US" altLang="ko-KR" dirty="0"/>
          </a:p>
          <a:p>
            <a:pPr lvl="3"/>
            <a:r>
              <a:rPr lang="ko-KR" altLang="en-US" dirty="0"/>
              <a:t>오르카노스</a:t>
            </a:r>
            <a:endParaRPr lang="en-US" altLang="ko-KR" dirty="0"/>
          </a:p>
          <a:p>
            <a:pPr lvl="3"/>
            <a:r>
              <a:rPr lang="ko-KR" altLang="en-US" dirty="0"/>
              <a:t>리큐테스트</a:t>
            </a:r>
            <a:endParaRPr lang="en-US" altLang="ko-KR" dirty="0"/>
          </a:p>
          <a:p>
            <a:pPr lvl="2"/>
            <a:r>
              <a:rPr lang="ko-KR" altLang="en-US" dirty="0"/>
              <a:t>오픈소스</a:t>
            </a:r>
            <a:endParaRPr lang="en-US" altLang="ko-KR" dirty="0"/>
          </a:p>
          <a:p>
            <a:pPr lvl="3"/>
            <a:r>
              <a:rPr lang="ko-KR" altLang="en-US" dirty="0"/>
              <a:t>레드마인</a:t>
            </a:r>
            <a:endParaRPr lang="en-US" altLang="ko-KR" dirty="0"/>
          </a:p>
          <a:p>
            <a:pPr lvl="3"/>
            <a:r>
              <a:rPr lang="ko-KR" altLang="en-US" dirty="0"/>
              <a:t>테스트링크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1B43D-C4F7-4983-BD69-DF44041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3A0-FF52-4C52-953C-BB0942C48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5DD90-A69E-4FDE-B659-0588885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F549B-DCC6-4F70-880C-0D66D399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4EBD-A412-4F6E-9170-C45B6D803B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요약입니다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E9D21-A1E4-44BB-9188-16F07C4FAD1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사용자와 시스템 사이 </a:t>
            </a:r>
            <a:r>
              <a:rPr lang="en-US" altLang="ko-KR" dirty="0"/>
              <a:t>Interface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CLI (Command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Interface) </a:t>
            </a:r>
          </a:p>
          <a:p>
            <a:pPr lvl="3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3"/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ko-KR" altLang="en-US" dirty="0"/>
              <a:t>텍스트로 입력하여 조작</a:t>
            </a:r>
            <a:endParaRPr lang="en-US" altLang="ko-KR" dirty="0"/>
          </a:p>
          <a:p>
            <a:pPr lvl="2"/>
            <a:r>
              <a:rPr lang="en-US" altLang="ko-KR" dirty="0"/>
              <a:t>GUI (Graphical User Interface)</a:t>
            </a:r>
          </a:p>
          <a:p>
            <a:pPr lvl="3"/>
            <a:r>
              <a:rPr lang="ko-KR" altLang="en-US" dirty="0"/>
              <a:t>그래픽 기반 인터페이스</a:t>
            </a:r>
            <a:endParaRPr lang="en-US" altLang="ko-KR" dirty="0"/>
          </a:p>
          <a:p>
            <a:pPr lvl="3"/>
            <a:r>
              <a:rPr lang="ko-KR" altLang="en-US" dirty="0"/>
              <a:t>그래픽 환경을 마우스나 펜으로 조작</a:t>
            </a:r>
            <a:endParaRPr lang="en-US" altLang="ko-KR" dirty="0"/>
          </a:p>
          <a:p>
            <a:pPr lvl="2"/>
            <a:r>
              <a:rPr lang="en-US" altLang="ko-KR" dirty="0"/>
              <a:t>NUI (Natural</a:t>
            </a:r>
            <a:r>
              <a:rPr lang="ko-KR" altLang="en-US" dirty="0"/>
              <a:t> </a:t>
            </a:r>
            <a:r>
              <a:rPr lang="en-US" altLang="ko-KR" dirty="0"/>
              <a:t>User Interface)</a:t>
            </a:r>
          </a:p>
          <a:p>
            <a:pPr lvl="3"/>
            <a:r>
              <a:rPr lang="ko-KR" altLang="en-US" dirty="0"/>
              <a:t>직관적</a:t>
            </a:r>
            <a:r>
              <a:rPr lang="en-US" altLang="ko-KR" dirty="0"/>
              <a:t> </a:t>
            </a:r>
            <a:r>
              <a:rPr lang="ko-KR" altLang="en-US" dirty="0"/>
              <a:t>사용자 반응 인터페이스</a:t>
            </a:r>
            <a:endParaRPr lang="en-US" altLang="ko-KR" dirty="0"/>
          </a:p>
          <a:p>
            <a:pPr lvl="3"/>
            <a:r>
              <a:rPr lang="ko-KR" altLang="en-US" dirty="0"/>
              <a:t>터치 음성 등으로 조작</a:t>
            </a:r>
            <a:endParaRPr lang="en-US" altLang="ko-KR" dirty="0"/>
          </a:p>
          <a:p>
            <a:pPr lvl="2"/>
            <a:r>
              <a:rPr lang="en-US" altLang="ko-KR" dirty="0"/>
              <a:t>OUI (Organic User Interface)</a:t>
            </a:r>
          </a:p>
          <a:p>
            <a:pPr lvl="3"/>
            <a:r>
              <a:rPr lang="ko-KR" altLang="en-US" dirty="0"/>
              <a:t>유기적 상호작용 인터페이스</a:t>
            </a:r>
            <a:endParaRPr lang="en-US" altLang="ko-KR" dirty="0"/>
          </a:p>
          <a:p>
            <a:pPr lvl="3"/>
            <a:r>
              <a:rPr lang="ko-KR" altLang="en-US" dirty="0"/>
              <a:t>현실의 모든 사물이 입출력으로 사용됨</a:t>
            </a:r>
            <a:endParaRPr lang="en-US" altLang="ko-KR" dirty="0"/>
          </a:p>
          <a:p>
            <a:pPr lvl="1"/>
            <a:r>
              <a:rPr lang="ko-KR" altLang="en-US" dirty="0"/>
              <a:t>분야</a:t>
            </a:r>
            <a:endParaRPr lang="en-US" altLang="ko-KR" dirty="0"/>
          </a:p>
          <a:p>
            <a:pPr lvl="2"/>
            <a:r>
              <a:rPr lang="ko-KR" altLang="en-US" dirty="0"/>
              <a:t>물리적 제어 분야</a:t>
            </a:r>
            <a:r>
              <a:rPr lang="en-US" altLang="ko-KR" dirty="0"/>
              <a:t>: </a:t>
            </a:r>
            <a:r>
              <a:rPr lang="ko-KR" altLang="en-US" dirty="0"/>
              <a:t>정보 제공을 위한 </a:t>
            </a:r>
            <a:r>
              <a:rPr lang="en-US" altLang="ko-KR" dirty="0"/>
              <a:t>HW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/>
            <a:r>
              <a:rPr lang="ko-KR" altLang="en-US" dirty="0"/>
              <a:t>디자인적 분야</a:t>
            </a:r>
            <a:r>
              <a:rPr lang="en-US" altLang="ko-KR" dirty="0"/>
              <a:t>: </a:t>
            </a:r>
            <a:r>
              <a:rPr lang="ko-KR" altLang="en-US" dirty="0"/>
              <a:t>콘텐츠의 표현과 전체적 구성</a:t>
            </a:r>
            <a:endParaRPr lang="en-US" altLang="ko-KR" dirty="0"/>
          </a:p>
          <a:p>
            <a:pPr lvl="2"/>
            <a:r>
              <a:rPr lang="ko-KR" altLang="en-US" dirty="0"/>
              <a:t>기능적 분야</a:t>
            </a:r>
            <a:r>
              <a:rPr lang="en-US" altLang="ko-KR" dirty="0"/>
              <a:t>: </a:t>
            </a:r>
            <a:r>
              <a:rPr lang="ko-KR" altLang="en-US" dirty="0"/>
              <a:t>사용자의 편의성에 맞춰 간편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2FB7FA-5C29-4536-8BC4-AE20AC8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49E25-3CD8-4B4F-A060-3EF0E11C1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원칙</a:t>
            </a:r>
            <a:endParaRPr lang="en-US" altLang="ko-KR" dirty="0"/>
          </a:p>
          <a:p>
            <a:pPr lvl="1"/>
            <a:r>
              <a:rPr lang="ko-KR" altLang="en-US" dirty="0"/>
              <a:t>직관성 </a:t>
            </a:r>
            <a:r>
              <a:rPr lang="en-US" altLang="ko-KR" dirty="0"/>
              <a:t>(Intuitiveness)</a:t>
            </a:r>
          </a:p>
          <a:p>
            <a:pPr lvl="2"/>
            <a:r>
              <a:rPr lang="ko-KR" altLang="en-US" dirty="0"/>
              <a:t>누구나 쉽게 이해하고 사용할 수 있다</a:t>
            </a:r>
            <a:endParaRPr lang="en-US" altLang="ko-KR" dirty="0"/>
          </a:p>
          <a:p>
            <a:pPr lvl="1"/>
            <a:r>
              <a:rPr lang="ko-KR" altLang="en-US" dirty="0"/>
              <a:t>유효성</a:t>
            </a:r>
            <a:r>
              <a:rPr lang="en-US" altLang="ko-KR" dirty="0"/>
              <a:t> (Efficiency)</a:t>
            </a:r>
          </a:p>
          <a:p>
            <a:pPr lvl="2"/>
            <a:r>
              <a:rPr lang="ko-KR" altLang="en-US" dirty="0"/>
              <a:t>정확하고 완벽하게 사용자의 목표를 달성한다</a:t>
            </a:r>
            <a:endParaRPr lang="en-US" altLang="ko-KR" dirty="0"/>
          </a:p>
          <a:p>
            <a:pPr lvl="1"/>
            <a:r>
              <a:rPr lang="ko-KR" altLang="en-US" dirty="0"/>
              <a:t>학습성 </a:t>
            </a:r>
            <a:r>
              <a:rPr lang="en-US" altLang="ko-KR" dirty="0"/>
              <a:t>(Learnability)</a:t>
            </a:r>
          </a:p>
          <a:p>
            <a:pPr lvl="2"/>
            <a:r>
              <a:rPr lang="ko-KR" altLang="en-US" dirty="0"/>
              <a:t>쉽게 배울 수 있다</a:t>
            </a:r>
            <a:endParaRPr lang="en-US" altLang="ko-KR" dirty="0"/>
          </a:p>
          <a:p>
            <a:pPr lvl="1"/>
            <a:r>
              <a:rPr lang="ko-KR" altLang="en-US" dirty="0"/>
              <a:t>유연성 </a:t>
            </a:r>
            <a:r>
              <a:rPr lang="en-US" altLang="ko-KR" dirty="0"/>
              <a:t>(Flexibility)</a:t>
            </a:r>
          </a:p>
          <a:p>
            <a:pPr lvl="2"/>
            <a:r>
              <a:rPr lang="ko-KR" altLang="en-US" dirty="0"/>
              <a:t>사용자의 상호작용에서 최대한 실수 방지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 지침</a:t>
            </a:r>
            <a:endParaRPr lang="en-US" altLang="ko-KR" dirty="0"/>
          </a:p>
          <a:p>
            <a:pPr lvl="1"/>
            <a:r>
              <a:rPr lang="ko-KR" altLang="en-US" dirty="0"/>
              <a:t>사용자 중심</a:t>
            </a:r>
            <a:r>
              <a:rPr lang="en-US" altLang="ko-KR" dirty="0"/>
              <a:t>: </a:t>
            </a:r>
            <a:r>
              <a:rPr lang="ko-KR" altLang="en-US" dirty="0"/>
              <a:t>사용자가 이해하기 쉽고 사용하기 편할 것</a:t>
            </a:r>
            <a:endParaRPr lang="en-US" altLang="ko-KR" dirty="0"/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조작의 기능을 일관성 있게 해</a:t>
            </a:r>
            <a:r>
              <a:rPr lang="en-US" altLang="ko-KR" dirty="0"/>
              <a:t> </a:t>
            </a:r>
            <a:r>
              <a:rPr lang="ko-KR" altLang="en-US" dirty="0"/>
              <a:t>빠르게 습득</a:t>
            </a:r>
            <a:endParaRPr lang="en-US" altLang="ko-KR" dirty="0"/>
          </a:p>
          <a:p>
            <a:pPr lvl="1"/>
            <a:r>
              <a:rPr lang="ko-KR" altLang="en-US" dirty="0"/>
              <a:t>단순성</a:t>
            </a:r>
            <a:r>
              <a:rPr lang="en-US" altLang="ko-KR" dirty="0"/>
              <a:t>: </a:t>
            </a:r>
            <a:r>
              <a:rPr lang="ko-KR" altLang="en-US" dirty="0"/>
              <a:t>조작은 간단하게</a:t>
            </a:r>
            <a:endParaRPr lang="en-US" altLang="ko-KR" dirty="0"/>
          </a:p>
          <a:p>
            <a:pPr lvl="1"/>
            <a:r>
              <a:rPr lang="ko-KR" altLang="en-US" dirty="0"/>
              <a:t>결과 예측 가능</a:t>
            </a:r>
            <a:r>
              <a:rPr lang="en-US" altLang="ko-KR" dirty="0"/>
              <a:t>: </a:t>
            </a:r>
            <a:r>
              <a:rPr lang="ko-KR" altLang="en-US" dirty="0"/>
              <a:t>조작의 결과를 예측할 수 있어야 함</a:t>
            </a:r>
            <a:endParaRPr lang="en-US" altLang="ko-KR" dirty="0"/>
          </a:p>
          <a:p>
            <a:pPr lvl="1"/>
            <a:r>
              <a:rPr lang="ko-KR" altLang="en-US" dirty="0"/>
              <a:t>가시성</a:t>
            </a:r>
            <a:r>
              <a:rPr lang="en-US" altLang="ko-KR" dirty="0"/>
              <a:t>: </a:t>
            </a:r>
            <a:r>
              <a:rPr lang="ko-KR" altLang="en-US" dirty="0"/>
              <a:t>주요 기능이 눈에 보여 쉽게 조작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r>
              <a:rPr lang="en-US" altLang="ko-KR" dirty="0"/>
              <a:t>: </a:t>
            </a:r>
            <a:r>
              <a:rPr lang="ko-KR" altLang="en-US" dirty="0"/>
              <a:t>표준화 하여 학습을 적용시켜 사용할 수 있어야</a:t>
            </a:r>
            <a:endParaRPr lang="en-US" altLang="ko-KR" dirty="0"/>
          </a:p>
          <a:p>
            <a:pPr lvl="1"/>
            <a:r>
              <a:rPr lang="ko-KR" altLang="en-US" dirty="0"/>
              <a:t>접근성</a:t>
            </a:r>
            <a:r>
              <a:rPr lang="en-US" altLang="ko-KR" dirty="0"/>
              <a:t>: </a:t>
            </a:r>
            <a:r>
              <a:rPr lang="ko-KR" altLang="en-US" dirty="0"/>
              <a:t>다양한 사람이 사용할 수 있어야 함</a:t>
            </a:r>
            <a:endParaRPr lang="en-US" altLang="ko-KR" dirty="0"/>
          </a:p>
          <a:p>
            <a:pPr lvl="1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조작이 명확해야 함</a:t>
            </a:r>
            <a:endParaRPr lang="en-US" altLang="ko-KR" dirty="0"/>
          </a:p>
          <a:p>
            <a:pPr lvl="1"/>
            <a:r>
              <a:rPr lang="ko-KR" altLang="en-US" dirty="0"/>
              <a:t>오류 발생 해결</a:t>
            </a:r>
            <a:r>
              <a:rPr lang="en-US" altLang="ko-KR" dirty="0"/>
              <a:t>: </a:t>
            </a:r>
            <a:r>
              <a:rPr lang="ko-KR" altLang="en-US" dirty="0"/>
              <a:t>사용자가 오류 발생을 알아야 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4B7C-96EE-4256-8084-6B8C31A9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2932-E998-482B-8465-CD132FAF9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A80D79-306E-456D-B018-677B9A758CC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5C351A0-1A04-4349-AB44-309BD4BFA18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전체 시스템에 적용되는 </a:t>
            </a:r>
            <a:r>
              <a:rPr lang="en-US" altLang="ko-KR" dirty="0"/>
              <a:t>UI</a:t>
            </a:r>
            <a:r>
              <a:rPr lang="ko-KR" altLang="en-US" dirty="0"/>
              <a:t>의 표준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UX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: </a:t>
            </a:r>
            <a:r>
              <a:rPr lang="ko-KR" altLang="en-US" dirty="0"/>
              <a:t>조직의 목표를 포함하는 정책 수립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스타일 가이드</a:t>
            </a:r>
            <a:r>
              <a:rPr lang="en-US" altLang="ko-KR" dirty="0"/>
              <a:t>: UI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컬러 등의 가이드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패턴 모델</a:t>
            </a:r>
            <a:r>
              <a:rPr lang="en-US" altLang="ko-KR" dirty="0"/>
              <a:t>: CRUD </a:t>
            </a:r>
            <a:r>
              <a:rPr lang="ko-KR" altLang="en-US" dirty="0"/>
              <a:t>데이터 입출력 모델 정의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표준 수립을 위한 조직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34B588-8BC6-43FE-B4F6-93535F6E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AFF928-9847-4158-8FCB-56B6DD4FE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/>
              <a:t>1-43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모델과</a:t>
            </a:r>
            <a:r>
              <a:rPr lang="en-US" altLang="ko-KR" dirty="0"/>
              <a:t>, UI </a:t>
            </a:r>
            <a:r>
              <a:rPr lang="ko-KR" altLang="en-US" dirty="0"/>
              <a:t>표준 수립을 위한 조직은</a:t>
            </a:r>
            <a:endParaRPr lang="en-US" altLang="ko-KR" dirty="0"/>
          </a:p>
          <a:p>
            <a:pPr lvl="1"/>
            <a:r>
              <a:rPr lang="ko-KR" altLang="en-US" dirty="0"/>
              <a:t>개인적으로 쓸모 없어 보이므로 제외함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61B3-EB61-4C4C-B79F-EACFA03F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3647-9350-4CBC-B614-D551F177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2E90F55-B0DD-46C2-AFBD-AB0DC876CD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1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FF21E0-EDE8-442D-A3C7-130469DF3D7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지침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 시 지켜야 할 세부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개발 주요 기법</a:t>
            </a:r>
            <a:endParaRPr lang="en-US" altLang="ko-KR" dirty="0"/>
          </a:p>
          <a:p>
            <a:pPr lvl="2"/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Customer, Company, Competitor</a:t>
            </a:r>
            <a:r>
              <a:rPr lang="ko-KR" altLang="en-US" dirty="0"/>
              <a:t>를 비교 분석</a:t>
            </a:r>
            <a:endParaRPr lang="en-US" altLang="ko-KR" dirty="0"/>
          </a:p>
          <a:p>
            <a:pPr lvl="2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Strength, Weakness, Opportunity, Threat</a:t>
            </a:r>
            <a:r>
              <a:rPr lang="ko-KR" altLang="en-US" dirty="0"/>
              <a:t>를 분석</a:t>
            </a:r>
            <a:endParaRPr lang="en-US" altLang="ko-KR" dirty="0"/>
          </a:p>
          <a:p>
            <a:pPr lvl="2"/>
            <a:r>
              <a:rPr lang="ko-KR" altLang="en-US" dirty="0"/>
              <a:t>시나리오 플래닝 </a:t>
            </a:r>
            <a:r>
              <a:rPr lang="en-US" altLang="ko-KR" dirty="0"/>
              <a:t>(Scenario Planning)</a:t>
            </a:r>
          </a:p>
          <a:p>
            <a:pPr lvl="3"/>
            <a:r>
              <a:rPr lang="ko-KR" altLang="en-US" dirty="0"/>
              <a:t>다양한 시나리오를 설계하여 불확실성 제거</a:t>
            </a:r>
            <a:endParaRPr lang="en-US" altLang="ko-KR" dirty="0"/>
          </a:p>
          <a:p>
            <a:pPr lvl="2"/>
            <a:r>
              <a:rPr lang="ko-KR" altLang="en-US" dirty="0"/>
              <a:t>사용성 테스트 </a:t>
            </a:r>
            <a:r>
              <a:rPr lang="en-US" altLang="ko-KR" dirty="0"/>
              <a:t>(Usability Test)</a:t>
            </a:r>
          </a:p>
          <a:p>
            <a:pPr lvl="3"/>
            <a:r>
              <a:rPr lang="ko-KR" altLang="en-US" dirty="0"/>
              <a:t>사용해보고 어떤 지 물어보기</a:t>
            </a:r>
            <a:endParaRPr lang="en-US" altLang="ko-KR" dirty="0"/>
          </a:p>
          <a:p>
            <a:pPr lvl="2"/>
            <a:r>
              <a:rPr lang="ko-KR" altLang="en-US" dirty="0"/>
              <a:t>워크숍 </a:t>
            </a:r>
            <a:r>
              <a:rPr lang="en-US" altLang="ko-KR" dirty="0"/>
              <a:t>(Workshop)</a:t>
            </a:r>
          </a:p>
          <a:p>
            <a:pPr lvl="3"/>
            <a:r>
              <a:rPr lang="ko-KR" altLang="en-US" dirty="0"/>
              <a:t>소규모로 특정문제에 대해 회의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67A107-FA1A-42DF-953E-307D5DD3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지침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8657B-B59A-4E98-8385-491F94E2F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요구사항 도출</a:t>
            </a:r>
            <a:endParaRPr lang="en-US" altLang="ko-KR" dirty="0"/>
          </a:p>
          <a:p>
            <a:pPr lvl="1"/>
            <a:r>
              <a:rPr lang="ko-KR" altLang="en-US" dirty="0"/>
              <a:t>페르소나 정의</a:t>
            </a:r>
            <a:r>
              <a:rPr lang="en-US" altLang="ko-KR" dirty="0"/>
              <a:t>: </a:t>
            </a:r>
            <a:r>
              <a:rPr lang="ko-KR" altLang="en-US" dirty="0"/>
              <a:t>여러 관점의 잠재적 사용자 정의</a:t>
            </a:r>
            <a:endParaRPr lang="en-US" altLang="ko-KR" dirty="0"/>
          </a:p>
          <a:p>
            <a:pPr lvl="1"/>
            <a:r>
              <a:rPr lang="ko-KR" altLang="en-US" dirty="0"/>
              <a:t>콘셉트 모델 정의</a:t>
            </a:r>
            <a:endParaRPr lang="en-US" altLang="ko-KR" dirty="0"/>
          </a:p>
          <a:p>
            <a:pPr lvl="1"/>
            <a:r>
              <a:rPr lang="ko-KR" altLang="en-US" dirty="0"/>
              <a:t>사용자 요구사항 정의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컨셉션</a:t>
            </a:r>
            <a:r>
              <a:rPr lang="en-US" altLang="ko-KR" dirty="0"/>
              <a:t>: </a:t>
            </a:r>
            <a:r>
              <a:rPr lang="ko-KR" altLang="en-US" dirty="0"/>
              <a:t>요구사항 구체화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상세 설계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시나리오 문서 작성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UI </a:t>
            </a:r>
            <a:r>
              <a:rPr lang="ko-KR" altLang="en-US" dirty="0"/>
              <a:t>시나리오에 누락 없이 상세하게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정책이나 </a:t>
            </a:r>
            <a:r>
              <a:rPr lang="en-US" altLang="ko-KR" dirty="0"/>
              <a:t>UI </a:t>
            </a:r>
            <a:r>
              <a:rPr lang="ko-KR" altLang="en-US" dirty="0"/>
              <a:t>스타일이 일관적으로</a:t>
            </a:r>
            <a:endParaRPr lang="en-US" altLang="ko-KR" dirty="0"/>
          </a:p>
          <a:p>
            <a:pPr lvl="2"/>
            <a:r>
              <a:rPr lang="ko-KR" altLang="en-US" dirty="0"/>
              <a:t>이해성</a:t>
            </a:r>
            <a:r>
              <a:rPr lang="en-US" altLang="ko-KR" dirty="0"/>
              <a:t>: </a:t>
            </a:r>
            <a:r>
              <a:rPr lang="ko-KR" altLang="en-US" dirty="0"/>
              <a:t>처음 접하는 사람도 이해가 쉽게</a:t>
            </a:r>
            <a:endParaRPr lang="en-US" altLang="ko-KR" dirty="0"/>
          </a:p>
          <a:p>
            <a:pPr lvl="2"/>
            <a:r>
              <a:rPr lang="ko-KR" altLang="en-US" dirty="0"/>
              <a:t>가독성</a:t>
            </a:r>
            <a:r>
              <a:rPr lang="en-US" altLang="ko-KR" dirty="0"/>
              <a:t>: </a:t>
            </a:r>
            <a:r>
              <a:rPr lang="ko-KR" altLang="en-US" dirty="0"/>
              <a:t>쉽게 읽을 수 있어야</a:t>
            </a:r>
            <a:endParaRPr lang="en-US" altLang="ko-KR" dirty="0"/>
          </a:p>
          <a:p>
            <a:pPr lvl="2"/>
            <a:r>
              <a:rPr lang="ko-KR" altLang="en-US" dirty="0"/>
              <a:t>추적 용이성</a:t>
            </a:r>
            <a:r>
              <a:rPr lang="en-US" altLang="ko-KR" dirty="0"/>
              <a:t>: UI </a:t>
            </a:r>
            <a:r>
              <a:rPr lang="ko-KR" altLang="en-US" dirty="0"/>
              <a:t>변경의 추적 용이</a:t>
            </a:r>
            <a:endParaRPr lang="en-US" altLang="ko-KR" dirty="0"/>
          </a:p>
          <a:p>
            <a:pPr lvl="2"/>
            <a:r>
              <a:rPr lang="ko-KR" altLang="en-US" dirty="0"/>
              <a:t>수정 용이성</a:t>
            </a:r>
            <a:r>
              <a:rPr lang="en-US" altLang="ko-KR" dirty="0"/>
              <a:t>: </a:t>
            </a:r>
            <a:r>
              <a:rPr lang="ko-KR" altLang="en-US" dirty="0"/>
              <a:t>쉽게 수정할 수 있어야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C3B1C-63C5-4A85-8CF4-D25149DD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34ED5-8B10-499C-8AFE-FC73F85D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3FA51-00EB-4A3F-93EE-9DBC7554F3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AA4B21-E23D-45CF-98D7-C523A58F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49" y="1780695"/>
            <a:ext cx="4426663" cy="14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3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F3A22A-122C-4A8D-9872-D89D23C831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구성요소</a:t>
            </a:r>
            <a:endParaRPr lang="en-US" altLang="ko-KR" dirty="0"/>
          </a:p>
          <a:p>
            <a:pPr lvl="1"/>
            <a:r>
              <a:rPr lang="en-US" altLang="ko-KR" dirty="0"/>
              <a:t>Wireframe</a:t>
            </a:r>
          </a:p>
          <a:p>
            <a:pPr lvl="2"/>
            <a:r>
              <a:rPr lang="ko-KR" altLang="en-US" dirty="0"/>
              <a:t>서비스의 간략한 흐름을 공유하기 위함</a:t>
            </a:r>
            <a:endParaRPr lang="en-US" altLang="ko-KR" dirty="0"/>
          </a:p>
          <a:p>
            <a:pPr lvl="2"/>
            <a:r>
              <a:rPr lang="ko-KR" altLang="en-US" dirty="0"/>
              <a:t>화면 단위의 설계</a:t>
            </a:r>
            <a:endParaRPr lang="en-US" altLang="ko-KR" dirty="0"/>
          </a:p>
          <a:p>
            <a:pPr lvl="1"/>
            <a:r>
              <a:rPr lang="en-US" altLang="ko-KR" dirty="0"/>
              <a:t>Storyboard</a:t>
            </a:r>
          </a:p>
          <a:p>
            <a:pPr lvl="2"/>
            <a:r>
              <a:rPr lang="ko-KR" altLang="en-US" dirty="0"/>
              <a:t>서비스 구축에 필요한 모든 정보가 담긴 설계</a:t>
            </a:r>
            <a:endParaRPr lang="en-US" altLang="ko-KR" dirty="0"/>
          </a:p>
          <a:p>
            <a:pPr lvl="3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Wireframe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</a:p>
          <a:p>
            <a:pPr lvl="2"/>
            <a:r>
              <a:rPr lang="ko-KR" altLang="en-US" dirty="0"/>
              <a:t>실제 구현 된 것처럼 테스트 할 수 있는 모형</a:t>
            </a:r>
            <a:endParaRPr lang="en-US" altLang="ko-KR" dirty="0"/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설계에 필요한 대부분의 정보가 수록된 문서</a:t>
            </a:r>
            <a:endParaRPr lang="en-US" altLang="ko-KR" dirty="0"/>
          </a:p>
          <a:p>
            <a:pPr lvl="2"/>
            <a:r>
              <a:rPr lang="ko-KR" altLang="en-US" dirty="0"/>
              <a:t>디자이너와 개발자가 최종적으로 참고하는 문서</a:t>
            </a:r>
            <a:endParaRPr lang="en-US" altLang="ko-KR" dirty="0"/>
          </a:p>
          <a:p>
            <a:pPr lvl="1"/>
            <a:r>
              <a:rPr lang="ko-KR" altLang="en-US" dirty="0"/>
              <a:t>작성 방법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전체 개요 작성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서비스 흐름 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스타일 확정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메뉴 별 화면 설계도 작성 및 상세 설명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추가 관련 정보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828A69-5269-4F9A-956E-B03ACEF8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AF3F6FA-A082-4082-838F-D0503B86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576" y="2033353"/>
            <a:ext cx="3924848" cy="3362794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25E2B-CDDA-4E4C-BB44-91541BA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15C49-EE45-4F6A-8C85-1D2859AA1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8599D-84A6-4CF3-AC14-8946DAAF607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A285A0-59A5-431E-846E-44825908FE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프로세스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사용자 모델 정의</a:t>
            </a:r>
            <a:r>
              <a:rPr lang="en-US" altLang="ko-KR" dirty="0"/>
              <a:t>: </a:t>
            </a:r>
            <a:r>
              <a:rPr lang="ko-KR" altLang="en-US" dirty="0"/>
              <a:t>페르소나 정의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 분석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컴퓨터 오브젝트 및 기능 정의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사용자 인터페이스 정의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디자인 평가</a:t>
            </a:r>
            <a:r>
              <a:rPr lang="en-US" altLang="ko-KR" dirty="0"/>
              <a:t>: GOMS, </a:t>
            </a:r>
            <a:r>
              <a:rPr lang="ko-KR" altLang="en-US" dirty="0"/>
              <a:t>휴리스틱 등 사용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흐름 설계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화면에 표현되어야 할 기능 작성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화면의 입력 요소 확인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요구사항의 기반으로 유스케이스 설계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기능 및 양식 확인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상세 설계</a:t>
            </a:r>
            <a:endParaRPr lang="en-US" altLang="ko-KR" dirty="0"/>
          </a:p>
          <a:p>
            <a:pPr lvl="1"/>
            <a:r>
              <a:rPr lang="en-US" altLang="ko-KR" dirty="0"/>
              <a:t>1. UI </a:t>
            </a:r>
            <a:r>
              <a:rPr lang="ko-KR" altLang="en-US" dirty="0"/>
              <a:t>요구사항 기반으로 메뉴 구조 설계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화면과 폼 설계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검토 및 보완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CB64A6-6994-47A8-A138-2077955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흐름 설계 및 상세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8F40F-9B27-482B-BCFF-3F2478BED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GOMS</a:t>
            </a:r>
            <a:r>
              <a:rPr lang="en-US" altLang="ko-KR" dirty="0"/>
              <a:t> (Goals, Operators, Methods, Selection Rules)</a:t>
            </a:r>
          </a:p>
          <a:p>
            <a:pPr lvl="2"/>
            <a:r>
              <a:rPr lang="ko-KR" altLang="en-US" dirty="0"/>
              <a:t>사용자가 서비스를 어떻게 이해</a:t>
            </a:r>
            <a:r>
              <a:rPr lang="en-US" altLang="ko-KR" dirty="0"/>
              <a:t>,</a:t>
            </a:r>
            <a:r>
              <a:rPr lang="ko-KR" altLang="en-US" dirty="0"/>
              <a:t> 사용하는지 예측</a:t>
            </a:r>
            <a:endParaRPr lang="en-US" altLang="ko-KR" dirty="0"/>
          </a:p>
          <a:p>
            <a:pPr lvl="2"/>
            <a:r>
              <a:rPr lang="ko-KR" altLang="en-US" dirty="0"/>
              <a:t>여기에 소요되는 시간 등을 평가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휴리스틱</a:t>
            </a:r>
            <a:endParaRPr lang="en-US" altLang="ko-KR" dirty="0"/>
          </a:p>
          <a:p>
            <a:pPr lvl="2"/>
            <a:r>
              <a:rPr lang="ko-KR" altLang="en-US" dirty="0"/>
              <a:t>경험에 기반하여 문제를 해결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발견하는 기법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4FFF6-5A6F-4127-909E-6D7649D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F65C0-384D-45BC-A481-DA16F9C0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F5571-B837-4698-B007-5CD2520816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7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12679-B073-45CD-8BAF-C45DEA2A7A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인간의 감성을 객관적으로 측정</a:t>
            </a:r>
            <a:r>
              <a:rPr lang="en-US" altLang="ko-KR" dirty="0"/>
              <a:t>-</a:t>
            </a:r>
            <a:r>
              <a:rPr lang="ko-KR" altLang="en-US" dirty="0"/>
              <a:t>분석하여 사용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ko-KR" altLang="en-US" dirty="0"/>
              <a:t>감성적 어휘를 이용해 제품 이미지를 조사</a:t>
            </a:r>
            <a:r>
              <a:rPr lang="en-US" altLang="ko-KR" dirty="0"/>
              <a:t>,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핑크모양 제품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류 </a:t>
            </a:r>
            <a:r>
              <a:rPr lang="en-US" altLang="ko-KR" dirty="0"/>
              <a:t>+ </a:t>
            </a:r>
            <a:r>
              <a:rPr lang="ko-KR" altLang="en-US" dirty="0"/>
              <a:t>개개인의 문화적 감성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</a:p>
          <a:p>
            <a:pPr lvl="5"/>
            <a:r>
              <a:rPr lang="ko-KR" altLang="en-US" dirty="0"/>
              <a:t>아이들의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 연상 제품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en-US" altLang="ko-KR" dirty="0"/>
              <a:t>10</a:t>
            </a:r>
            <a:r>
              <a:rPr lang="ko-KR" altLang="en-US" dirty="0"/>
              <a:t>대의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 연상 제품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류는 실제 개인의 평가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상현이의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 연상 제품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F9BD15-F110-4DFD-92C5-70E90CB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8B08C-DCED-4346-986F-29314AE58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감성공학 관련 기술</a:t>
            </a:r>
            <a:endParaRPr lang="en-US" altLang="ko-KR" dirty="0"/>
          </a:p>
          <a:p>
            <a:pPr lvl="1"/>
            <a:r>
              <a:rPr lang="ko-KR" altLang="en-US" dirty="0"/>
              <a:t>필요 없어 보임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498EA-2730-41F2-9663-AF9AAEF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DD7A4-18BF-4723-8098-4FF27460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B8F02-81E2-49D2-976C-3BAF4320A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40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B5C8E-0867-4EF3-9A9A-418486B8B3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화면 설계 도구</a:t>
            </a:r>
            <a:endParaRPr lang="en-US" altLang="ko-KR" dirty="0"/>
          </a:p>
          <a:p>
            <a:pPr lvl="1"/>
            <a:r>
              <a:rPr lang="en-US" altLang="ko-KR" dirty="0"/>
              <a:t>Power Mockup: PPT</a:t>
            </a:r>
            <a:r>
              <a:rPr lang="ko-KR" altLang="en-US" dirty="0"/>
              <a:t>에 추가해서 사용</a:t>
            </a:r>
            <a:endParaRPr lang="en-US" altLang="ko-KR" dirty="0"/>
          </a:p>
          <a:p>
            <a:pPr lvl="1"/>
            <a:r>
              <a:rPr lang="en-US" altLang="ko-KR" dirty="0"/>
              <a:t>Balsamiq Mockup</a:t>
            </a:r>
          </a:p>
          <a:p>
            <a:pPr lvl="1"/>
            <a:r>
              <a:rPr lang="ko-KR" altLang="en-US" dirty="0"/>
              <a:t>카카오 </a:t>
            </a:r>
            <a:r>
              <a:rPr lang="en-US" altLang="ko-KR" dirty="0"/>
              <a:t>Oven</a:t>
            </a:r>
          </a:p>
          <a:p>
            <a:r>
              <a:rPr lang="ko-KR" altLang="en-US" dirty="0"/>
              <a:t>프로토타이핑 도구</a:t>
            </a:r>
            <a:endParaRPr lang="en-US" altLang="ko-KR" dirty="0"/>
          </a:p>
          <a:p>
            <a:pPr lvl="1"/>
            <a:r>
              <a:rPr lang="en-US" altLang="ko-KR" dirty="0"/>
              <a:t>UXPin</a:t>
            </a:r>
          </a:p>
          <a:p>
            <a:pPr lvl="1"/>
            <a:r>
              <a:rPr lang="en-US" altLang="ko-KR" dirty="0"/>
              <a:t>AXURE</a:t>
            </a:r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protoNOW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디자인 도구</a:t>
            </a:r>
            <a:endParaRPr lang="en-US" altLang="ko-KR" dirty="0"/>
          </a:p>
          <a:p>
            <a:pPr lvl="1"/>
            <a:r>
              <a:rPr lang="en-US" altLang="ko-KR" dirty="0"/>
              <a:t>Sketch</a:t>
            </a:r>
          </a:p>
          <a:p>
            <a:pPr lvl="1"/>
            <a:r>
              <a:rPr lang="en-US" altLang="ko-KR" dirty="0"/>
              <a:t>Adobe XD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디자인 산출물로 작업하는 프로토타이핑 도구</a:t>
            </a:r>
            <a:endParaRPr lang="en-US" altLang="ko-KR" dirty="0"/>
          </a:p>
          <a:p>
            <a:pPr lvl="1"/>
            <a:r>
              <a:rPr lang="en-US" altLang="ko-KR" dirty="0"/>
              <a:t>Invision</a:t>
            </a:r>
          </a:p>
          <a:p>
            <a:pPr lvl="1"/>
            <a:r>
              <a:rPr lang="en-US" altLang="ko-KR" dirty="0"/>
              <a:t>Pixate</a:t>
            </a:r>
          </a:p>
          <a:p>
            <a:pPr lvl="1"/>
            <a:r>
              <a:rPr lang="en-US" altLang="ko-KR" dirty="0"/>
              <a:t>Framer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32D03-591F-44E7-A1ED-395E164D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CC95A-EE09-4106-8D5A-15B8B1FAB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5653D-5B98-4A3F-B79F-4B4C55D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626F9-6E76-4862-BA0E-39C94765C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AE058C-52FD-4711-89E5-7B2FD1A201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ko-KR" altLang="en-US" dirty="0"/>
              <a:t>현행 시스템 분석</a:t>
            </a:r>
            <a:endParaRPr lang="en-US" altLang="ko-KR" dirty="0"/>
          </a:p>
          <a:p>
            <a:pPr lvl="2"/>
            <a:r>
              <a:rPr lang="en-US" altLang="ko-KR" dirty="0"/>
              <a:t>Platform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Network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ko-KR" altLang="en-US" dirty="0"/>
              <a:t>요구 분석 기법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</a:p>
          <a:p>
            <a:pPr lvl="2"/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분석 모델 확인</a:t>
            </a:r>
            <a:endParaRPr lang="en-US" altLang="ko-KR" dirty="0"/>
          </a:p>
          <a:p>
            <a:pPr lvl="2"/>
            <a:r>
              <a:rPr lang="ko-KR" altLang="en-US" dirty="0"/>
              <a:t>모델링 기법</a:t>
            </a:r>
            <a:endParaRPr lang="en-US" altLang="ko-KR" dirty="0"/>
          </a:p>
          <a:p>
            <a:pPr lvl="2"/>
            <a:r>
              <a:rPr lang="ko-KR" altLang="en-US" dirty="0"/>
              <a:t>분석 자동화 도구</a:t>
            </a:r>
            <a:endParaRPr lang="en-US" altLang="ko-KR" dirty="0"/>
          </a:p>
          <a:p>
            <a:pPr lvl="2"/>
            <a:r>
              <a:rPr lang="ko-KR" altLang="en-US" dirty="0"/>
              <a:t>요구사항 관리 도구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174DE-9A86-4977-B48C-82526544BC2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D1. Application</a:t>
            </a:r>
            <a:r>
              <a:rPr lang="ko-KR" altLang="en-US" dirty="0"/>
              <a:t>을 실행시키는데 사용되는 환경</a:t>
            </a:r>
            <a:endParaRPr lang="en-US" altLang="ko-KR" dirty="0"/>
          </a:p>
          <a:p>
            <a:pPr lvl="3"/>
            <a:r>
              <a:rPr lang="en-US" altLang="ko-KR" dirty="0"/>
              <a:t>Ex) Java</a:t>
            </a:r>
            <a:r>
              <a:rPr lang="ko-KR" altLang="en-US" dirty="0"/>
              <a:t>의 </a:t>
            </a:r>
            <a:r>
              <a:rPr lang="en-US" altLang="ko-KR" dirty="0"/>
              <a:t>JRE Library, AWS…</a:t>
            </a:r>
          </a:p>
          <a:p>
            <a:pPr lvl="2"/>
            <a:r>
              <a:rPr lang="en-US" altLang="ko-KR" dirty="0"/>
              <a:t>D2. </a:t>
            </a:r>
            <a:r>
              <a:rPr lang="ko-KR" altLang="en-US" dirty="0"/>
              <a:t>여러 그룹이 참여하여 가치를 거래하는 환경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유형</a:t>
            </a:r>
            <a:endParaRPr lang="en-US" altLang="ko-KR" dirty="0"/>
          </a:p>
          <a:p>
            <a:pPr lvl="4"/>
            <a:r>
              <a:rPr lang="en-US" altLang="ko-KR" dirty="0"/>
              <a:t>Single Side Platform</a:t>
            </a:r>
          </a:p>
          <a:p>
            <a:pPr lvl="5"/>
            <a:r>
              <a:rPr lang="ko-KR" altLang="en-US" dirty="0"/>
              <a:t>단방향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Two Side Platform</a:t>
            </a:r>
          </a:p>
          <a:p>
            <a:pPr lvl="5"/>
            <a:r>
              <a:rPr lang="ko-KR" altLang="en-US" dirty="0"/>
              <a:t>양방향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Multi Side Platform</a:t>
            </a:r>
          </a:p>
          <a:p>
            <a:pPr lvl="5"/>
            <a:r>
              <a:rPr lang="ko-KR" altLang="en-US" dirty="0"/>
              <a:t>여러 방향</a:t>
            </a:r>
            <a:r>
              <a:rPr lang="en-US" altLang="ko-KR" dirty="0"/>
              <a:t>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D1: SW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운영 비용 감소</a:t>
            </a:r>
            <a:r>
              <a:rPr lang="en-US" altLang="ko-KR" dirty="0"/>
              <a:t>, </a:t>
            </a:r>
            <a:r>
              <a:rPr lang="ko-KR" altLang="en-US" dirty="0"/>
              <a:t>생산성 향상</a:t>
            </a:r>
            <a:endParaRPr lang="en-US" altLang="ko-KR" dirty="0"/>
          </a:p>
          <a:p>
            <a:pPr lvl="2"/>
            <a:r>
              <a:rPr lang="en-US" altLang="ko-KR" dirty="0"/>
              <a:t>D2: </a:t>
            </a:r>
            <a:r>
              <a:rPr lang="ko-KR" altLang="en-US" dirty="0"/>
              <a:t>네트워크 효과 유발</a:t>
            </a:r>
            <a:endParaRPr lang="en-US" altLang="ko-KR" dirty="0"/>
          </a:p>
          <a:p>
            <a:pPr lvl="3"/>
            <a:r>
              <a:rPr lang="ko-KR" altLang="en-US" dirty="0"/>
              <a:t>수요가 형성되면 다른 사람들의 소비 가속화</a:t>
            </a:r>
            <a:endParaRPr lang="en-US" altLang="ko-KR" dirty="0"/>
          </a:p>
          <a:p>
            <a:pPr lvl="4"/>
            <a:r>
              <a:rPr lang="ko-KR" altLang="en-US" dirty="0"/>
              <a:t>다들 </a:t>
            </a:r>
            <a:r>
              <a:rPr lang="en-US" altLang="ko-KR" dirty="0"/>
              <a:t>North face </a:t>
            </a:r>
            <a:r>
              <a:rPr lang="ko-KR" altLang="en-US" dirty="0"/>
              <a:t>패딩 사니까 나도 샀다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00B30F-EAA4-4F85-82E4-3526C7E6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  <a:r>
              <a:rPr lang="ko-KR" altLang="en-US" dirty="0"/>
              <a:t> 시스템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D4F33-7F80-49D6-8596-DBDAAFDF0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Platform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현행 플랫폼 자료 수집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수집 자료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lvl="1"/>
            <a:r>
              <a:rPr lang="ko-KR" altLang="en-US" dirty="0"/>
              <a:t>성능 분석 </a:t>
            </a:r>
            <a:r>
              <a:rPr lang="en-US" altLang="ko-KR" dirty="0"/>
              <a:t>/ </a:t>
            </a:r>
            <a:r>
              <a:rPr lang="ko-KR" altLang="en-US" dirty="0"/>
              <a:t>비기능 분석 </a:t>
            </a:r>
            <a:r>
              <a:rPr lang="en-US" altLang="ko-KR" dirty="0"/>
              <a:t>/ </a:t>
            </a:r>
            <a:r>
              <a:rPr lang="ko-KR" altLang="en-US" dirty="0"/>
              <a:t>품질 분석</a:t>
            </a:r>
            <a:endParaRPr lang="en-US" altLang="ko-KR" dirty="0"/>
          </a:p>
          <a:p>
            <a:pPr lvl="2"/>
            <a:r>
              <a:rPr lang="ko-KR" altLang="en-US" dirty="0"/>
              <a:t>방법</a:t>
            </a:r>
            <a:endParaRPr lang="en-US" altLang="ko-KR" dirty="0"/>
          </a:p>
          <a:p>
            <a:pPr lvl="3"/>
            <a:r>
              <a:rPr lang="ko-KR" altLang="en-US" dirty="0"/>
              <a:t>사용자 인터뷰</a:t>
            </a:r>
            <a:endParaRPr lang="en-US" altLang="ko-KR" dirty="0"/>
          </a:p>
          <a:p>
            <a:pPr lvl="3"/>
            <a:r>
              <a:rPr lang="ko-KR" altLang="en-US" dirty="0"/>
              <a:t>성능</a:t>
            </a:r>
            <a:r>
              <a:rPr lang="en-US" altLang="ko-KR" dirty="0"/>
              <a:t>/</a:t>
            </a:r>
            <a:r>
              <a:rPr lang="ko-KR" altLang="en-US" dirty="0"/>
              <a:t>부하 테스트</a:t>
            </a:r>
            <a:r>
              <a:rPr lang="en-US" altLang="ko-KR" dirty="0"/>
              <a:t>: </a:t>
            </a:r>
            <a:r>
              <a:rPr lang="ko-KR" altLang="en-US" dirty="0"/>
              <a:t>직접 테스트</a:t>
            </a:r>
            <a:endParaRPr lang="en-US" altLang="ko-KR" dirty="0"/>
          </a:p>
          <a:p>
            <a:pPr lvl="3"/>
            <a:r>
              <a:rPr lang="ko-KR" altLang="en-US" dirty="0"/>
              <a:t>산출물 점검</a:t>
            </a:r>
            <a:r>
              <a:rPr lang="en-US" altLang="ko-KR" dirty="0"/>
              <a:t>: </a:t>
            </a:r>
            <a:r>
              <a:rPr lang="ko-KR" altLang="en-US" dirty="0"/>
              <a:t>있는 자료 분석</a:t>
            </a:r>
            <a:endParaRPr lang="en-US" altLang="ko-KR" dirty="0"/>
          </a:p>
          <a:p>
            <a:pPr lvl="2"/>
            <a:r>
              <a:rPr lang="ko-KR" altLang="en-US" dirty="0"/>
              <a:t>대상</a:t>
            </a:r>
            <a:endParaRPr lang="en-US" altLang="ko-KR" dirty="0"/>
          </a:p>
          <a:p>
            <a:pPr lvl="3"/>
            <a:r>
              <a:rPr lang="ko-KR" altLang="en-US" dirty="0"/>
              <a:t>경과 시간</a:t>
            </a:r>
            <a:r>
              <a:rPr lang="en-US" altLang="ko-KR" dirty="0"/>
              <a:t>: </a:t>
            </a:r>
            <a:r>
              <a:rPr lang="ko-KR" altLang="en-US" dirty="0"/>
              <a:t>작업 소요 시간</a:t>
            </a:r>
            <a:endParaRPr lang="en-US" altLang="ko-KR" dirty="0"/>
          </a:p>
          <a:p>
            <a:pPr lvl="3"/>
            <a:r>
              <a:rPr lang="ko-KR" altLang="en-US" dirty="0"/>
              <a:t>사용률</a:t>
            </a:r>
            <a:r>
              <a:rPr lang="en-US" altLang="ko-KR" dirty="0"/>
              <a:t>: </a:t>
            </a:r>
            <a:r>
              <a:rPr lang="ko-KR" altLang="en-US" dirty="0"/>
              <a:t>작업 처리시 자원</a:t>
            </a:r>
            <a:r>
              <a:rPr lang="en-US" altLang="ko-KR" dirty="0"/>
              <a:t>(CPU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사용률</a:t>
            </a:r>
            <a:endParaRPr lang="en-US" altLang="ko-KR" dirty="0"/>
          </a:p>
          <a:p>
            <a:pPr lvl="3"/>
            <a:r>
              <a:rPr lang="ko-KR" altLang="en-US" dirty="0"/>
              <a:t>응답 시간</a:t>
            </a:r>
            <a:r>
              <a:rPr lang="en-US" altLang="ko-KR" dirty="0"/>
              <a:t>: </a:t>
            </a:r>
            <a:r>
              <a:rPr lang="ko-KR" altLang="en-US" dirty="0"/>
              <a:t>요청 확인 소요 시간</a:t>
            </a:r>
            <a:endParaRPr lang="en-US" altLang="ko-KR" dirty="0"/>
          </a:p>
          <a:p>
            <a:pPr lvl="3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F0182-1335-46CE-BFCB-DBF3E7D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163B7-B4B1-4E7B-A21E-576187F6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1ADCD0-5D06-4A22-9676-722749F7AF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A67C5-9906-4988-A921-7E52CD867E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HW, SW </a:t>
            </a:r>
            <a:r>
              <a:rPr lang="ko-KR" altLang="en-US" dirty="0"/>
              <a:t>자원을</a:t>
            </a:r>
            <a:r>
              <a:rPr lang="en-US" altLang="ko-KR" dirty="0"/>
              <a:t> </a:t>
            </a:r>
            <a:r>
              <a:rPr lang="ko-KR" altLang="en-US" dirty="0"/>
              <a:t>관리하는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컴퓨터</a:t>
            </a:r>
            <a:endParaRPr lang="en-US" altLang="ko-KR" dirty="0"/>
          </a:p>
          <a:p>
            <a:pPr lvl="3"/>
            <a:r>
              <a:rPr lang="en-US" altLang="ko-KR" dirty="0"/>
              <a:t>Window: </a:t>
            </a:r>
            <a:r>
              <a:rPr lang="ko-KR" altLang="en-US" dirty="0"/>
              <a:t>소</a:t>
            </a:r>
            <a:r>
              <a:rPr lang="en-US" altLang="ko-KR" dirty="0"/>
              <a:t>/</a:t>
            </a:r>
            <a:r>
              <a:rPr lang="ko-KR" altLang="en-US" dirty="0"/>
              <a:t>중 규모 서버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UNIX: </a:t>
            </a:r>
            <a:r>
              <a:rPr lang="ko-KR" altLang="en-US" dirty="0"/>
              <a:t>대용량 처리</a:t>
            </a:r>
            <a:r>
              <a:rPr lang="en-US" altLang="ko-KR" dirty="0"/>
              <a:t>. </a:t>
            </a:r>
            <a:r>
              <a:rPr lang="ko-KR" altLang="en-US" dirty="0"/>
              <a:t>높은 안정성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Linux: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대규모 서버 사용</a:t>
            </a:r>
            <a:r>
              <a:rPr lang="en-US" altLang="ko-KR" dirty="0"/>
              <a:t>. </a:t>
            </a:r>
            <a:r>
              <a:rPr lang="ko-KR" altLang="en-US" dirty="0"/>
              <a:t>보안</a:t>
            </a:r>
            <a:r>
              <a:rPr lang="en-US" altLang="ko-KR" dirty="0"/>
              <a:t>. </a:t>
            </a:r>
            <a:r>
              <a:rPr lang="ko-KR" altLang="en-US" dirty="0"/>
              <a:t>낮은 비용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모바일</a:t>
            </a:r>
            <a:endParaRPr lang="en-US" altLang="ko-KR" dirty="0"/>
          </a:p>
          <a:p>
            <a:pPr lvl="3"/>
            <a:r>
              <a:rPr lang="en-US" altLang="ko-KR" dirty="0"/>
              <a:t>Android: </a:t>
            </a:r>
            <a:r>
              <a:rPr lang="ko-KR" altLang="en-US" dirty="0"/>
              <a:t>다양한 기기 호환이 특징</a:t>
            </a:r>
            <a:endParaRPr lang="en-US" altLang="ko-KR" dirty="0"/>
          </a:p>
          <a:p>
            <a:pPr lvl="3"/>
            <a:r>
              <a:rPr lang="en-US" altLang="ko-KR" dirty="0"/>
              <a:t>IOS: </a:t>
            </a:r>
            <a:r>
              <a:rPr lang="ko-KR" altLang="en-US" dirty="0"/>
              <a:t>높은 보안성과 고성능이 특징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88B618-856A-40E1-B053-44978E1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748DD-D7A0-4FD0-94AD-3AF0FC4C2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품질</a:t>
            </a:r>
            <a:endParaRPr lang="en-US" altLang="ko-KR" dirty="0"/>
          </a:p>
          <a:p>
            <a:pPr lvl="2"/>
            <a:r>
              <a:rPr lang="ko-KR" altLang="en-US" dirty="0"/>
              <a:t>신뢰도</a:t>
            </a:r>
            <a:r>
              <a:rPr lang="en-US" altLang="ko-KR" dirty="0"/>
              <a:t>: </a:t>
            </a:r>
            <a:r>
              <a:rPr lang="ko-KR" altLang="en-US" dirty="0"/>
              <a:t>장애</a:t>
            </a:r>
            <a:r>
              <a:rPr lang="en-US" altLang="ko-KR" dirty="0"/>
              <a:t> </a:t>
            </a:r>
            <a:r>
              <a:rPr lang="ko-KR" altLang="en-US" dirty="0"/>
              <a:t>발생 가능성과</a:t>
            </a:r>
            <a:r>
              <a:rPr lang="en-US" altLang="ko-KR" dirty="0"/>
              <a:t> </a:t>
            </a:r>
            <a:r>
              <a:rPr lang="ko-KR" altLang="en-US" dirty="0"/>
              <a:t>장애 극복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endParaRPr lang="en-US" altLang="ko-KR" dirty="0"/>
          </a:p>
          <a:p>
            <a:pPr lvl="2"/>
            <a:r>
              <a:rPr lang="ko-KR" altLang="en-US" dirty="0"/>
              <a:t>주변 기기</a:t>
            </a:r>
            <a:r>
              <a:rPr lang="en-US" altLang="ko-KR" dirty="0"/>
              <a:t>: </a:t>
            </a:r>
            <a:r>
              <a:rPr lang="ko-KR" altLang="en-US" dirty="0"/>
              <a:t>주변 기기 지원 여부</a:t>
            </a:r>
            <a:endParaRPr lang="en-US" altLang="ko-KR" dirty="0"/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94FCD-D15D-4648-A59D-886BAA2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1563-1493-43C0-859E-EFB929FA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EED90-052D-4320-BA88-61CDBB694B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9B4D2-EFDA-40F2-9A38-FE325234BB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소통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D713DF-DFCE-4ACD-A0C1-F52B34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58E7A-2CB5-445E-A828-C20AF1E58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  <a:endParaRPr lang="en-US" altLang="ko-KR" dirty="0"/>
          </a:p>
          <a:p>
            <a:pPr lvl="1"/>
            <a:r>
              <a:rPr lang="ko-KR" altLang="en-US" dirty="0"/>
              <a:t>제공되는 네트워크 구성도 분석</a:t>
            </a:r>
            <a:endParaRPr lang="en-US" altLang="ko-KR" dirty="0"/>
          </a:p>
          <a:p>
            <a:pPr lvl="2"/>
            <a:r>
              <a:rPr lang="ko-KR" altLang="en-US" dirty="0"/>
              <a:t>서버 위치</a:t>
            </a:r>
            <a:r>
              <a:rPr lang="en-US" altLang="ko-KR" dirty="0"/>
              <a:t>, </a:t>
            </a:r>
            <a:r>
              <a:rPr lang="ko-KR" altLang="en-US" dirty="0"/>
              <a:t>연결 방식 분석</a:t>
            </a:r>
            <a:endParaRPr lang="en-US" altLang="ko-KR" dirty="0"/>
          </a:p>
          <a:p>
            <a:pPr lvl="2"/>
            <a:r>
              <a:rPr lang="ko-KR" altLang="en-US" dirty="0"/>
              <a:t>백본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… </a:t>
            </a:r>
            <a:r>
              <a:rPr lang="ko-KR" altLang="en-US" dirty="0"/>
              <a:t>등 분석</a:t>
            </a:r>
            <a:endParaRPr lang="en-US" altLang="ko-KR" dirty="0"/>
          </a:p>
          <a:p>
            <a:pPr lvl="2"/>
            <a:r>
              <a:rPr lang="ko-KR" altLang="en-US" dirty="0"/>
              <a:t>물리적 위치</a:t>
            </a:r>
            <a:r>
              <a:rPr lang="en-US" altLang="ko-KR" dirty="0"/>
              <a:t>, </a:t>
            </a:r>
            <a:r>
              <a:rPr lang="ko-KR" altLang="en-US" dirty="0"/>
              <a:t>보안 취약성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FD1D4-0581-434A-A4D1-7C032F97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BDC1C-A7CC-41C9-AF8C-5AF4E8B1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7DCA0-7B44-4D74-93A4-3DA07E9E1C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51B60D-F1C3-41F3-8612-2A48415F2F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관리하는 시스템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중복 제어</a:t>
            </a:r>
            <a:r>
              <a:rPr lang="en-US" altLang="ko-KR" dirty="0"/>
              <a:t>: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데이터 중복 저장 방지</a:t>
            </a:r>
            <a:endParaRPr lang="en-US" altLang="ko-KR" dirty="0"/>
          </a:p>
          <a:p>
            <a:pPr lvl="3"/>
            <a:r>
              <a:rPr lang="ko-KR" altLang="en-US" dirty="0"/>
              <a:t>무결성 아닌가</a:t>
            </a:r>
            <a:endParaRPr lang="en-US" altLang="ko-KR" dirty="0"/>
          </a:p>
          <a:p>
            <a:pPr lvl="2"/>
            <a:r>
              <a:rPr lang="ko-KR" altLang="en-US" dirty="0"/>
              <a:t>접근 통제</a:t>
            </a:r>
            <a:r>
              <a:rPr lang="en-US" altLang="ko-KR" dirty="0"/>
              <a:t>: </a:t>
            </a:r>
            <a:r>
              <a:rPr lang="ko-KR" altLang="en-US" dirty="0"/>
              <a:t>권한에 따라 접근 제어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사용자에게 </a:t>
            </a:r>
            <a:r>
              <a:rPr lang="en-US" altLang="ko-KR" dirty="0"/>
              <a:t>CLI, GUI </a:t>
            </a:r>
            <a:r>
              <a:rPr lang="ko-KR" altLang="en-US" dirty="0"/>
              <a:t>등 제공</a:t>
            </a:r>
            <a:endParaRPr lang="en-US" altLang="ko-KR" dirty="0"/>
          </a:p>
          <a:p>
            <a:pPr lvl="2"/>
            <a:r>
              <a:rPr lang="ko-KR" altLang="en-US" dirty="0"/>
              <a:t>관계 표현</a:t>
            </a:r>
            <a:r>
              <a:rPr lang="en-US" altLang="ko-KR" dirty="0"/>
              <a:t>: </a:t>
            </a: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관계 표현 기능 제공</a:t>
            </a:r>
            <a:endParaRPr lang="en-US" altLang="ko-KR" dirty="0"/>
          </a:p>
          <a:p>
            <a:pPr lvl="2"/>
            <a:r>
              <a:rPr lang="ko-KR" altLang="en-US" dirty="0"/>
              <a:t>샤딩</a:t>
            </a:r>
            <a:r>
              <a:rPr lang="en-US" altLang="ko-KR" dirty="0"/>
              <a:t>/</a:t>
            </a:r>
            <a:r>
              <a:rPr lang="ko-KR" altLang="en-US" dirty="0"/>
              <a:t>파티셔닝</a:t>
            </a:r>
            <a:r>
              <a:rPr lang="en-US" altLang="ko-KR" dirty="0"/>
              <a:t>: </a:t>
            </a:r>
            <a:r>
              <a:rPr lang="ko-KR" altLang="en-US" dirty="0"/>
              <a:t>데이터 구조 최적화 기능 제공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무결성 유지 기능 제공</a:t>
            </a:r>
            <a:endParaRPr lang="en-US" altLang="ko-KR" dirty="0"/>
          </a:p>
          <a:p>
            <a:pPr lvl="2"/>
            <a:r>
              <a:rPr lang="ko-KR" altLang="en-US" dirty="0"/>
              <a:t>백업</a:t>
            </a:r>
            <a:r>
              <a:rPr lang="en-US" altLang="ko-KR" dirty="0"/>
              <a:t>: </a:t>
            </a:r>
            <a:r>
              <a:rPr lang="ko-KR" altLang="en-US" dirty="0"/>
              <a:t>장애 복구 기능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333F2-3E49-4A27-9DD7-FEC199B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DC66-89A7-41D8-B967-C250CEBD1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2"/>
            <a:r>
              <a:rPr lang="ko-KR" altLang="en-US" dirty="0"/>
              <a:t>상호 호환성</a:t>
            </a:r>
            <a:r>
              <a:rPr lang="en-US" altLang="ko-KR" dirty="0"/>
              <a:t>: </a:t>
            </a:r>
            <a:r>
              <a:rPr lang="ko-KR" altLang="en-US" dirty="0"/>
              <a:t>설치 가능한 </a:t>
            </a:r>
            <a:r>
              <a:rPr lang="en-US" altLang="ko-KR" dirty="0"/>
              <a:t>OS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9433C-804D-442E-8A66-FBFF5CF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05A8F-7D25-4836-81C9-A5F056A1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0C8F1-9F6E-4ACC-854C-C78D7A5E44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F2E9DB-DC70-42CE-92B1-BB9479F6416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비즈니스 융합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융합 기술 사용하여 기존 제품 혁신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기존 산업에 정보통신기술을 적용해 사업 확대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가치</a:t>
            </a:r>
            <a:r>
              <a:rPr lang="en-US" altLang="ko-KR" dirty="0"/>
              <a:t>: </a:t>
            </a:r>
            <a:r>
              <a:rPr lang="ko-KR" altLang="en-US" dirty="0"/>
              <a:t>고객을 위한 가치 창출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신재생 에너지 개발</a:t>
            </a:r>
            <a:endParaRPr lang="en-US" altLang="ko-KR" dirty="0"/>
          </a:p>
          <a:p>
            <a:pPr lvl="2"/>
            <a:r>
              <a:rPr lang="ko-KR" altLang="en-US" dirty="0"/>
              <a:t>시장 유통</a:t>
            </a:r>
            <a:r>
              <a:rPr lang="en-US" altLang="ko-KR" dirty="0"/>
              <a:t>: </a:t>
            </a:r>
            <a:r>
              <a:rPr lang="ko-KR" altLang="en-US" dirty="0"/>
              <a:t>신 시장 개척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자유주행 자동차</a:t>
            </a:r>
            <a:endParaRPr lang="en-US" altLang="ko-KR" dirty="0"/>
          </a:p>
          <a:p>
            <a:pPr lvl="2"/>
            <a:r>
              <a:rPr lang="ko-KR" altLang="en-US" dirty="0"/>
              <a:t>가치 제안</a:t>
            </a:r>
            <a:r>
              <a:rPr lang="en-US" altLang="ko-KR" dirty="0"/>
              <a:t>: </a:t>
            </a:r>
            <a:r>
              <a:rPr lang="ko-KR" altLang="en-US" dirty="0"/>
              <a:t>고객의 미 충족 욕구 대응을 위한 개발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드론 배송</a:t>
            </a:r>
            <a:endParaRPr lang="en-US" altLang="ko-KR" dirty="0"/>
          </a:p>
          <a:p>
            <a:pPr lvl="2"/>
            <a:r>
              <a:rPr lang="ko-KR" altLang="en-US" dirty="0"/>
              <a:t>공급 역량</a:t>
            </a:r>
            <a:r>
              <a:rPr lang="en-US" altLang="ko-KR" dirty="0"/>
              <a:t>: </a:t>
            </a:r>
            <a:r>
              <a:rPr lang="ko-KR" altLang="en-US" dirty="0"/>
              <a:t>신기술을 사용한 상품 생산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밴드</a:t>
            </a:r>
            <a:r>
              <a:rPr lang="en-US" altLang="ko-KR" dirty="0"/>
              <a:t>, </a:t>
            </a:r>
            <a:r>
              <a:rPr lang="ko-KR" altLang="en-US" dirty="0"/>
              <a:t>헬스 케어</a:t>
            </a:r>
            <a:endParaRPr lang="en-US" altLang="ko-KR" dirty="0"/>
          </a:p>
          <a:p>
            <a:pPr lvl="2"/>
            <a:r>
              <a:rPr lang="ko-KR" altLang="en-US" dirty="0"/>
              <a:t>생산 방식</a:t>
            </a:r>
            <a:r>
              <a:rPr lang="en-US" altLang="ko-KR" dirty="0"/>
              <a:t>: </a:t>
            </a:r>
            <a:r>
              <a:rPr lang="ko-KR" altLang="en-US" dirty="0"/>
              <a:t>신기술을 사용한 생산방식 혁신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팩토리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0056AD-1B0E-46A8-A8A0-5FEA22F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6DE8-63FF-4FE5-B964-F5FAB506B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기업 전략 분석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영역 및 방향 설정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포트폴리오 선정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융합 모델 설계 및 평가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비즈니스 융합 실행 및 개선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30A348-261C-4C34-977A-7DF7B27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AB7C6-E77E-4ECB-B1C4-FF0E725F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59F924-6C3D-4438-AC1E-77E11D5C0E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46483C-CCB2-4009-9C88-40704CA6F04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필요 기능 분석</a:t>
            </a:r>
            <a:r>
              <a:rPr lang="en-US" altLang="ko-KR" dirty="0"/>
              <a:t> &amp; </a:t>
            </a:r>
            <a:r>
              <a:rPr lang="ko-KR" altLang="en-US" dirty="0"/>
              <a:t>모호성 제거</a:t>
            </a:r>
            <a:endParaRPr lang="en-US" altLang="ko-KR" dirty="0"/>
          </a:p>
          <a:p>
            <a:r>
              <a:rPr lang="ko-KR" altLang="en-US" dirty="0"/>
              <a:t>요구사항 분석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ko-KR" altLang="en-US" dirty="0"/>
              <a:t>기능 </a:t>
            </a:r>
            <a:r>
              <a:rPr lang="en-US" altLang="ko-KR" dirty="0"/>
              <a:t>&amp; </a:t>
            </a:r>
            <a:r>
              <a:rPr lang="ko-KR" altLang="en-US" dirty="0"/>
              <a:t>비 기능</a:t>
            </a:r>
            <a:endParaRPr lang="en-US" altLang="ko-KR" dirty="0"/>
          </a:p>
          <a:p>
            <a:pPr lvl="2"/>
            <a:r>
              <a:rPr lang="ko-KR" altLang="en-US" dirty="0"/>
              <a:t>요구사항의 범위</a:t>
            </a:r>
            <a:r>
              <a:rPr lang="en-US" altLang="ko-KR" dirty="0"/>
              <a:t>, </a:t>
            </a:r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상위 요구사항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개념 모델링 생성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Object Model, Data Model, Use case Diagram…</a:t>
            </a:r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UML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ko-KR" altLang="en-US" dirty="0"/>
              <a:t>요구사항에 추가로 필요한 요구사항을 추가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품질 등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ko-KR" altLang="en-US" dirty="0"/>
              <a:t>요구사항 간 충돌의 협상으로 해결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2"/>
            <a:r>
              <a:rPr lang="ko-KR" altLang="en-US" dirty="0"/>
              <a:t>모호성이 없는 언어로 요구사항을 표현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AD5AC6-613B-4D00-8D7F-D579079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C5327-8BE5-4200-94CB-6EAAF43A5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요구사항 분석 기술</a:t>
            </a:r>
            <a:endParaRPr lang="en-US" altLang="ko-KR" dirty="0"/>
          </a:p>
          <a:p>
            <a:pPr lvl="1"/>
            <a:r>
              <a:rPr lang="ko-KR" altLang="en-US" dirty="0"/>
              <a:t>청취 기술</a:t>
            </a:r>
            <a:r>
              <a:rPr lang="en-US" altLang="ko-KR" dirty="0"/>
              <a:t>: </a:t>
            </a:r>
            <a:r>
              <a:rPr lang="ko-KR" altLang="en-US" dirty="0"/>
              <a:t>이해관계자로부터 의견을 듣는다</a:t>
            </a:r>
            <a:endParaRPr lang="en-US" altLang="ko-KR" dirty="0"/>
          </a:p>
          <a:p>
            <a:pPr lvl="1"/>
            <a:r>
              <a:rPr lang="ko-KR" altLang="en-US" dirty="0"/>
              <a:t>인터뷰 기술</a:t>
            </a:r>
            <a:r>
              <a:rPr lang="en-US" altLang="ko-KR" dirty="0"/>
              <a:t>: </a:t>
            </a:r>
            <a:r>
              <a:rPr lang="ko-KR" altLang="en-US" dirty="0"/>
              <a:t>이해관계자와 이야기를 나눈다</a:t>
            </a:r>
            <a:endParaRPr lang="en-US" altLang="ko-KR" dirty="0"/>
          </a:p>
          <a:p>
            <a:pPr lvl="1"/>
            <a:r>
              <a:rPr lang="ko-KR" altLang="en-US" dirty="0"/>
              <a:t>분석 기술</a:t>
            </a:r>
            <a:r>
              <a:rPr lang="en-US" altLang="ko-KR" dirty="0"/>
              <a:t>: </a:t>
            </a:r>
            <a:r>
              <a:rPr lang="ko-KR" altLang="en-US" dirty="0"/>
              <a:t>요구사항에 대해 충돌</a:t>
            </a:r>
            <a:r>
              <a:rPr lang="en-US" altLang="ko-KR" dirty="0"/>
              <a:t>, </a:t>
            </a:r>
            <a:r>
              <a:rPr lang="ko-KR" altLang="en-US" dirty="0"/>
              <a:t>누락</a:t>
            </a:r>
            <a:r>
              <a:rPr lang="en-US" altLang="ko-KR" dirty="0"/>
              <a:t>, </a:t>
            </a:r>
            <a:r>
              <a:rPr lang="ko-KR" altLang="en-US" dirty="0"/>
              <a:t>중복을 처리</a:t>
            </a:r>
            <a:endParaRPr lang="en-US" altLang="ko-KR" dirty="0"/>
          </a:p>
          <a:p>
            <a:pPr lvl="1"/>
            <a:r>
              <a:rPr lang="ko-KR" altLang="en-US" dirty="0"/>
              <a:t>중재 기술</a:t>
            </a:r>
            <a:r>
              <a:rPr lang="en-US" altLang="ko-KR" dirty="0"/>
              <a:t>: </a:t>
            </a:r>
            <a:r>
              <a:rPr lang="ko-KR" altLang="en-US" dirty="0"/>
              <a:t>이해관계자 간 충돌 요구의 중재</a:t>
            </a:r>
            <a:endParaRPr lang="en-US" altLang="ko-KR" dirty="0"/>
          </a:p>
          <a:p>
            <a:pPr lvl="1"/>
            <a:r>
              <a:rPr lang="ko-KR" altLang="en-US" dirty="0"/>
              <a:t>관찰 기술</a:t>
            </a:r>
            <a:r>
              <a:rPr lang="en-US" altLang="ko-KR" dirty="0"/>
              <a:t>: </a:t>
            </a:r>
            <a:r>
              <a:rPr lang="ko-KR" altLang="en-US" dirty="0"/>
              <a:t>사용자가 작업하는 것을 관찰</a:t>
            </a:r>
            <a:r>
              <a:rPr lang="en-US" altLang="ko-KR" dirty="0"/>
              <a:t>, </a:t>
            </a:r>
            <a:r>
              <a:rPr lang="ko-KR" altLang="en-US" dirty="0"/>
              <a:t>의미 파악</a:t>
            </a:r>
            <a:endParaRPr lang="en-US" altLang="ko-KR" dirty="0"/>
          </a:p>
          <a:p>
            <a:pPr lvl="1"/>
            <a:r>
              <a:rPr lang="ko-KR" altLang="en-US" dirty="0"/>
              <a:t>작성 기술</a:t>
            </a:r>
            <a:r>
              <a:rPr lang="en-US" altLang="ko-KR" dirty="0"/>
              <a:t>: </a:t>
            </a:r>
            <a:r>
              <a:rPr lang="ko-KR" altLang="en-US" dirty="0"/>
              <a:t>문서 작성</a:t>
            </a:r>
            <a:endParaRPr lang="en-US" altLang="ko-KR" dirty="0"/>
          </a:p>
          <a:p>
            <a:pPr lvl="1"/>
            <a:r>
              <a:rPr lang="ko-KR" altLang="en-US" dirty="0"/>
              <a:t>조직 기술</a:t>
            </a:r>
            <a:r>
              <a:rPr lang="en-US" altLang="ko-KR" dirty="0"/>
              <a:t>: </a:t>
            </a:r>
            <a:r>
              <a:rPr lang="ko-KR" altLang="en-US" dirty="0"/>
              <a:t>수집된 방대한 자료를 구조화</a:t>
            </a:r>
            <a:endParaRPr lang="en-US" altLang="ko-KR" dirty="0"/>
          </a:p>
          <a:p>
            <a:pPr lvl="1"/>
            <a:r>
              <a:rPr lang="ko-KR" altLang="en-US" dirty="0"/>
              <a:t>모델 작성 기술</a:t>
            </a:r>
            <a:r>
              <a:rPr lang="en-US" altLang="ko-KR" dirty="0"/>
              <a:t>: </a:t>
            </a:r>
            <a:r>
              <a:rPr lang="ko-KR" altLang="en-US" dirty="0"/>
              <a:t>수집한 자료로 모델을 작성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54400-7FB7-46C0-A581-B3B10B3F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B407-80F5-443D-A321-038C8882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06EEE-60B5-4893-92BB-EDF86A7167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2767</Words>
  <Application>Microsoft Office PowerPoint</Application>
  <PresentationFormat>와이드스크린</PresentationFormat>
  <Paragraphs>685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정보처리기사</vt:lpstr>
      <vt:lpstr>PowerPoint 프레젠테이션</vt:lpstr>
      <vt:lpstr>Agenda</vt:lpstr>
      <vt:lpstr>Platform 시스템 분석</vt:lpstr>
      <vt:lpstr>OS 분석</vt:lpstr>
      <vt:lpstr>네트워크 분석</vt:lpstr>
      <vt:lpstr>DBMS 분석</vt:lpstr>
      <vt:lpstr>비즈니스 융합 분석</vt:lpstr>
      <vt:lpstr>요구 분석 기법</vt:lpstr>
      <vt:lpstr>PowerPoint 프레젠테이션</vt:lpstr>
      <vt:lpstr>UML (Unified Modeling Language)</vt:lpstr>
      <vt:lpstr>PowerPoint 프레젠테이션</vt:lpstr>
      <vt:lpstr>PowerPoint 프레젠테이션</vt:lpstr>
      <vt:lpstr>PowerPoint 프레젠테이션</vt:lpstr>
      <vt:lpstr>Agile</vt:lpstr>
      <vt:lpstr>PowerPoint 프레젠테이션</vt:lpstr>
      <vt:lpstr>모델링 기법</vt:lpstr>
      <vt:lpstr>분석 자동화 도구</vt:lpstr>
      <vt:lpstr>요구사항 관리 도구</vt:lpstr>
      <vt:lpstr>UI 개요</vt:lpstr>
      <vt:lpstr>UI 표준</vt:lpstr>
      <vt:lpstr>UI 지침</vt:lpstr>
      <vt:lpstr>스토리보드</vt:lpstr>
      <vt:lpstr>UI 흐름 설계 및 상세 설계</vt:lpstr>
      <vt:lpstr>감성 공학</vt:lpstr>
      <vt:lpstr>UI 설계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정보처리기사</dc:title>
  <dc:creator>Sang Hyeon Jung</dc:creator>
  <cp:lastModifiedBy>Sang Hyeon Jung</cp:lastModifiedBy>
  <cp:revision>49</cp:revision>
  <dcterms:created xsi:type="dcterms:W3CDTF">2021-07-26T05:30:07Z</dcterms:created>
  <dcterms:modified xsi:type="dcterms:W3CDTF">2021-07-27T07:15:07Z</dcterms:modified>
</cp:coreProperties>
</file>