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AD01B17-F1B9-4A72-8339-251137E99405}">
          <p14:sldIdLst>
            <p14:sldId id="259"/>
          </p14:sldIdLst>
        </p14:section>
        <p14:section name="Agenda" id="{76EF15C8-9C34-417C-9C3C-ADD91B8EA2DC}">
          <p14:sldIdLst>
            <p14:sldId id="258"/>
          </p14:sldIdLst>
        </p14:section>
        <p14:section name="서버 프로그램 구현 - 개발 환경 구축" id="{877F002B-4DE6-4F8F-897D-593DBCEE9F5E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서버 프로그램 구현 - 언어 특성 활용" id="{271A6084-85B3-4E97-A3BB-D264C614718D}">
          <p14:sldIdLst>
            <p14:sldId id="266"/>
          </p14:sldIdLst>
        </p14:section>
        <p14:section name="응용 SW 기초 기술 활용 - 운영체제 기초 활용" id="{CF3BF0C5-8639-4C45-9FAC-AC9D2F0BAB20}">
          <p14:sldIdLst>
            <p14:sldId id="267"/>
            <p14:sldId id="268"/>
            <p14:sldId id="269"/>
          </p14:sldIdLst>
        </p14:section>
        <p14:section name="응용 SW 기초 기술 활용 - 네트워크 기초 활용" id="{209576EF-7FB2-4416-8E10-ED90DC8356E1}">
          <p14:sldIdLst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프로그래밍 언어 활용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AC3337-C369-4926-A6DC-098337C4B88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en-US" altLang="ko-KR" dirty="0"/>
              <a:t>Shell: </a:t>
            </a:r>
            <a:r>
              <a:rPr lang="ko-KR" altLang="en-US" dirty="0"/>
              <a:t>사용자 명령어의 처리</a:t>
            </a:r>
            <a:endParaRPr lang="en-US" altLang="ko-KR" dirty="0"/>
          </a:p>
          <a:p>
            <a:pPr lvl="2"/>
            <a:r>
              <a:rPr lang="en-US" altLang="ko-KR" dirty="0"/>
              <a:t>Kernel: </a:t>
            </a:r>
            <a:r>
              <a:rPr lang="ko-KR" altLang="en-US" dirty="0"/>
              <a:t>핵심 기능</a:t>
            </a:r>
            <a:endParaRPr lang="en-US" altLang="ko-KR" dirty="0"/>
          </a:p>
          <a:p>
            <a:pPr lvl="3"/>
            <a:r>
              <a:rPr lang="en-US" altLang="ko-KR" dirty="0"/>
              <a:t>Process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Memory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IO Device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File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7A50FD-AC83-4DF0-9542-63D2F3D1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4FEE4-3B87-42F9-A1DB-C759F732B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1ECAC6-83D8-4653-8C63-325CD0A0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93278-846C-45C3-B6F5-B06C1F747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CD3924-F63B-4F78-8FCF-BE47FEAFFEB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82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C3C34C-FA4B-45A0-AE98-BC1665A2A0F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Memory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반입</a:t>
            </a:r>
            <a:r>
              <a:rPr lang="en-US" altLang="ko-KR" dirty="0"/>
              <a:t> </a:t>
            </a:r>
            <a:r>
              <a:rPr lang="ko-KR" altLang="en-US" dirty="0"/>
              <a:t>기법</a:t>
            </a:r>
            <a:r>
              <a:rPr lang="en-US" altLang="ko-KR" dirty="0"/>
              <a:t>: </a:t>
            </a:r>
            <a:r>
              <a:rPr lang="ko-KR" altLang="en-US" dirty="0"/>
              <a:t>프로세스를 언제 올릴 것인가</a:t>
            </a:r>
            <a:endParaRPr lang="en-US" altLang="ko-KR" dirty="0"/>
          </a:p>
          <a:p>
            <a:pPr lvl="3"/>
            <a:r>
              <a:rPr lang="ko-KR" altLang="en-US" dirty="0"/>
              <a:t>요구 반입 기법</a:t>
            </a:r>
            <a:r>
              <a:rPr lang="en-US" altLang="ko-KR" dirty="0"/>
              <a:t>: </a:t>
            </a:r>
            <a:r>
              <a:rPr lang="ko-KR" altLang="en-US" dirty="0"/>
              <a:t>요구할 때 올린다</a:t>
            </a:r>
            <a:endParaRPr lang="en-US" altLang="ko-KR" dirty="0"/>
          </a:p>
          <a:p>
            <a:pPr lvl="3"/>
            <a:r>
              <a:rPr lang="ko-KR" altLang="en-US" dirty="0"/>
              <a:t>예상 반입 기법</a:t>
            </a:r>
            <a:r>
              <a:rPr lang="en-US" altLang="ko-KR" dirty="0"/>
              <a:t>: </a:t>
            </a:r>
            <a:r>
              <a:rPr lang="ko-KR" altLang="en-US" dirty="0"/>
              <a:t>예측하여 올린다</a:t>
            </a:r>
            <a:endParaRPr lang="en-US" altLang="ko-KR" dirty="0"/>
          </a:p>
          <a:p>
            <a:pPr lvl="2"/>
            <a:r>
              <a:rPr lang="ko-KR" altLang="en-US" dirty="0"/>
              <a:t>배치 기법</a:t>
            </a:r>
            <a:r>
              <a:rPr lang="en-US" altLang="ko-KR" dirty="0"/>
              <a:t>: </a:t>
            </a:r>
            <a:r>
              <a:rPr lang="ko-KR" altLang="en-US" dirty="0"/>
              <a:t>프로세스를 어디에 올릴 것인가</a:t>
            </a:r>
            <a:endParaRPr lang="en-US" altLang="ko-KR" dirty="0"/>
          </a:p>
          <a:p>
            <a:pPr lvl="3"/>
            <a:r>
              <a:rPr lang="ko-KR" altLang="en-US" dirty="0"/>
              <a:t>최초 적합</a:t>
            </a:r>
            <a:r>
              <a:rPr lang="en-US" altLang="ko-KR" dirty="0"/>
              <a:t>: </a:t>
            </a:r>
            <a:r>
              <a:rPr lang="ko-KR" altLang="en-US" dirty="0"/>
              <a:t>순서대로 들어가지는 곳에 올림</a:t>
            </a:r>
            <a:endParaRPr lang="en-US" altLang="ko-KR" dirty="0"/>
          </a:p>
          <a:p>
            <a:pPr lvl="3"/>
            <a:r>
              <a:rPr lang="ko-KR" altLang="en-US" dirty="0"/>
              <a:t>최적 적합</a:t>
            </a:r>
            <a:r>
              <a:rPr lang="en-US" altLang="ko-KR" dirty="0"/>
              <a:t>: </a:t>
            </a:r>
            <a:r>
              <a:rPr lang="ko-KR" altLang="en-US" dirty="0"/>
              <a:t>공간과 프로세스 크기가 비슷한 곳에</a:t>
            </a:r>
            <a:endParaRPr lang="en-US" altLang="ko-KR" dirty="0"/>
          </a:p>
          <a:p>
            <a:pPr lvl="3"/>
            <a:r>
              <a:rPr lang="ko-KR" altLang="en-US" dirty="0"/>
              <a:t>최악 적합</a:t>
            </a:r>
            <a:r>
              <a:rPr lang="en-US" altLang="ko-KR" dirty="0"/>
              <a:t>: </a:t>
            </a:r>
            <a:r>
              <a:rPr lang="ko-KR" altLang="en-US" dirty="0"/>
              <a:t>가장 큰 공간에</a:t>
            </a:r>
            <a:endParaRPr lang="en-US" altLang="ko-KR" dirty="0"/>
          </a:p>
          <a:p>
            <a:pPr lvl="2"/>
            <a:r>
              <a:rPr lang="ko-KR" altLang="en-US" dirty="0"/>
              <a:t>할당 기법</a:t>
            </a:r>
            <a:r>
              <a:rPr lang="en-US" altLang="ko-KR" dirty="0"/>
              <a:t>: </a:t>
            </a:r>
            <a:r>
              <a:rPr lang="ko-KR" altLang="en-US" dirty="0"/>
              <a:t>프로세스를 어떻게 올릴 것인가</a:t>
            </a:r>
            <a:endParaRPr lang="en-US" altLang="ko-KR" dirty="0"/>
          </a:p>
          <a:p>
            <a:pPr lvl="3"/>
            <a:r>
              <a:rPr lang="ko-KR" altLang="en-US" dirty="0"/>
              <a:t>연속 할당</a:t>
            </a:r>
            <a:r>
              <a:rPr lang="en-US" altLang="ko-KR" dirty="0"/>
              <a:t>: </a:t>
            </a:r>
            <a:r>
              <a:rPr lang="ko-KR" altLang="en-US" dirty="0"/>
              <a:t>프로세스를 통째로 올린다</a:t>
            </a:r>
            <a:endParaRPr lang="en-US" altLang="ko-KR" dirty="0"/>
          </a:p>
          <a:p>
            <a:pPr lvl="3"/>
            <a:r>
              <a:rPr lang="ko-KR" altLang="en-US" dirty="0"/>
              <a:t>분할 할당</a:t>
            </a:r>
            <a:r>
              <a:rPr lang="en-US" altLang="ko-KR" dirty="0"/>
              <a:t>: </a:t>
            </a:r>
            <a:r>
              <a:rPr lang="ko-KR" altLang="en-US" dirty="0"/>
              <a:t>프로세스를 쪼개어 올린다</a:t>
            </a:r>
            <a:endParaRPr lang="en-US" altLang="ko-KR" dirty="0"/>
          </a:p>
          <a:p>
            <a:pPr lvl="4"/>
            <a:r>
              <a:rPr lang="ko-KR" altLang="en-US" dirty="0"/>
              <a:t>페이징 기법</a:t>
            </a:r>
            <a:r>
              <a:rPr lang="en-US" altLang="ko-KR" dirty="0"/>
              <a:t>: </a:t>
            </a:r>
            <a:r>
              <a:rPr lang="ko-KR" altLang="en-US" dirty="0"/>
              <a:t>일정한 크기의 페이지로 나눠 올린다</a:t>
            </a:r>
            <a:endParaRPr lang="en-US" altLang="ko-KR" dirty="0"/>
          </a:p>
          <a:p>
            <a:pPr lvl="4"/>
            <a:r>
              <a:rPr lang="ko-KR" altLang="en-US" dirty="0"/>
              <a:t>세그먼테이션 기법</a:t>
            </a:r>
            <a:r>
              <a:rPr lang="en-US" altLang="ko-KR" dirty="0"/>
              <a:t>: </a:t>
            </a:r>
            <a:r>
              <a:rPr lang="ko-KR" altLang="en-US" dirty="0"/>
              <a:t>다양한 크기의 </a:t>
            </a:r>
            <a:r>
              <a:rPr lang="en-US" altLang="ko-KR" dirty="0"/>
              <a:t>S</a:t>
            </a:r>
            <a:r>
              <a:rPr lang="ko-KR" altLang="en-US" dirty="0"/>
              <a:t>로 나눠 올린다</a:t>
            </a:r>
            <a:endParaRPr lang="en-US" altLang="ko-KR" dirty="0"/>
          </a:p>
          <a:p>
            <a:pPr lvl="2"/>
            <a:r>
              <a:rPr lang="ko-KR" altLang="en-US" dirty="0"/>
              <a:t>교체 기법</a:t>
            </a:r>
            <a:r>
              <a:rPr lang="en-US" altLang="ko-KR" dirty="0"/>
              <a:t>: </a:t>
            </a:r>
            <a:r>
              <a:rPr lang="ko-KR" altLang="en-US" dirty="0"/>
              <a:t>프로세스를 어떻게 제거할 것인가</a:t>
            </a:r>
            <a:endParaRPr lang="en-US" altLang="ko-KR" dirty="0"/>
          </a:p>
          <a:p>
            <a:pPr lvl="3"/>
            <a:r>
              <a:rPr lang="en-US" altLang="ko-KR" dirty="0"/>
              <a:t>FIFO (First In First Out)</a:t>
            </a:r>
          </a:p>
          <a:p>
            <a:pPr lvl="3"/>
            <a:r>
              <a:rPr lang="en-US" altLang="ko-KR" dirty="0"/>
              <a:t>LRU (Least Recently Used)</a:t>
            </a:r>
          </a:p>
          <a:p>
            <a:pPr lvl="3"/>
            <a:r>
              <a:rPr lang="en-US" altLang="ko-KR" dirty="0"/>
              <a:t>OPT (Optimal Replacement)</a:t>
            </a:r>
          </a:p>
          <a:p>
            <a:pPr lvl="3"/>
            <a:r>
              <a:rPr lang="en-US" altLang="ko-KR" dirty="0"/>
              <a:t>NUR (Not Used Recently)</a:t>
            </a:r>
          </a:p>
          <a:p>
            <a:pPr lvl="3"/>
            <a:r>
              <a:rPr lang="en-US" altLang="ko-KR" dirty="0"/>
              <a:t>SCR (Second Chance Replacement)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5AB72-F5E7-43BC-A0B9-878DF5AF3A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메모리 단편화</a:t>
            </a:r>
            <a:endParaRPr lang="en-US" altLang="ko-KR" dirty="0"/>
          </a:p>
          <a:p>
            <a:pPr lvl="1"/>
            <a:r>
              <a:rPr lang="ko-KR" altLang="en-US" dirty="0"/>
              <a:t>내부 단편화</a:t>
            </a:r>
            <a:endParaRPr lang="en-US" altLang="ko-KR" dirty="0"/>
          </a:p>
          <a:p>
            <a:pPr lvl="2"/>
            <a:r>
              <a:rPr lang="ko-KR" altLang="en-US" dirty="0"/>
              <a:t>프로세스에 할당된 크기가 커서 빈 공간이 생김</a:t>
            </a:r>
            <a:endParaRPr lang="en-US" altLang="ko-KR" dirty="0"/>
          </a:p>
          <a:p>
            <a:pPr lvl="3"/>
            <a:r>
              <a:rPr lang="ko-KR" altLang="en-US" dirty="0"/>
              <a:t>페이징 단위 크기가 큰 경우 등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외부 단편화</a:t>
            </a:r>
            <a:endParaRPr lang="en-US" altLang="ko-KR" dirty="0"/>
          </a:p>
          <a:p>
            <a:pPr lvl="2"/>
            <a:r>
              <a:rPr lang="ko-KR" altLang="en-US" dirty="0"/>
              <a:t>프로세스 사이 작은 공간이 생김</a:t>
            </a:r>
            <a:endParaRPr lang="en-US" altLang="ko-KR" dirty="0"/>
          </a:p>
          <a:p>
            <a:pPr lvl="3"/>
            <a:r>
              <a:rPr lang="ko-KR" altLang="en-US" dirty="0"/>
              <a:t>메모리에 올렸다 내렸다 반복 시</a:t>
            </a:r>
            <a:r>
              <a:rPr lang="en-US" altLang="ko-KR" dirty="0"/>
              <a:t>…</a:t>
            </a:r>
          </a:p>
          <a:p>
            <a:pPr lvl="3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C184D-DA60-47E2-A9C4-8797B03D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28958-0376-41B9-8EBE-0564D6A6B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31D410FF-A81A-4DD4-9F17-FA6A82DCAC0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6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9F6CA8-DF98-454B-B34E-FF4F85089AC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Process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en-US" altLang="ko-KR" dirty="0"/>
              <a:t>Process: </a:t>
            </a:r>
            <a:r>
              <a:rPr lang="ko-KR" altLang="en-US" dirty="0"/>
              <a:t>실행중인 프로그램</a:t>
            </a:r>
            <a:endParaRPr lang="en-US" altLang="ko-KR" dirty="0"/>
          </a:p>
          <a:p>
            <a:pPr lvl="1"/>
            <a:r>
              <a:rPr lang="ko-KR" altLang="en-US" dirty="0"/>
              <a:t>스케줄링 유형</a:t>
            </a:r>
            <a:endParaRPr lang="en-US" altLang="ko-KR" dirty="0"/>
          </a:p>
          <a:p>
            <a:pPr lvl="2"/>
            <a:r>
              <a:rPr lang="ko-KR" altLang="en-US" dirty="0"/>
              <a:t>선점형</a:t>
            </a:r>
            <a:r>
              <a:rPr lang="en-US" altLang="ko-KR" dirty="0"/>
              <a:t>: </a:t>
            </a:r>
            <a:r>
              <a:rPr lang="ko-KR" altLang="en-US" dirty="0"/>
              <a:t>우선 순위 높은 프로세스가 </a:t>
            </a:r>
            <a:r>
              <a:rPr lang="en-US" altLang="ko-KR" dirty="0"/>
              <a:t>CPU </a:t>
            </a:r>
            <a:r>
              <a:rPr lang="ko-KR" altLang="en-US" dirty="0"/>
              <a:t>강탈</a:t>
            </a:r>
            <a:endParaRPr lang="en-US" altLang="ko-KR" dirty="0"/>
          </a:p>
          <a:p>
            <a:pPr lvl="2"/>
            <a:r>
              <a:rPr lang="ko-KR" altLang="en-US" dirty="0"/>
              <a:t>비 선점형</a:t>
            </a:r>
            <a:r>
              <a:rPr lang="en-US" altLang="ko-KR" dirty="0"/>
              <a:t>: </a:t>
            </a:r>
            <a:r>
              <a:rPr lang="ko-KR" altLang="en-US" dirty="0"/>
              <a:t>한번 </a:t>
            </a:r>
            <a:r>
              <a:rPr lang="en-US" altLang="ko-KR" dirty="0"/>
              <a:t>CPU </a:t>
            </a:r>
            <a:r>
              <a:rPr lang="ko-KR" altLang="en-US" dirty="0"/>
              <a:t>잡으면 죽을 때 까지 사용</a:t>
            </a:r>
            <a:endParaRPr lang="en-US" altLang="ko-KR" dirty="0"/>
          </a:p>
          <a:p>
            <a:pPr lvl="1"/>
            <a:r>
              <a:rPr lang="ko-KR" altLang="en-US" dirty="0"/>
              <a:t>알고리즘</a:t>
            </a:r>
            <a:endParaRPr lang="en-US" altLang="ko-KR" dirty="0"/>
          </a:p>
          <a:p>
            <a:pPr lvl="2"/>
            <a:r>
              <a:rPr lang="ko-KR" altLang="en-US" dirty="0"/>
              <a:t>선점형</a:t>
            </a:r>
            <a:endParaRPr lang="en-US" altLang="ko-KR" dirty="0"/>
          </a:p>
          <a:p>
            <a:pPr lvl="3"/>
            <a:r>
              <a:rPr lang="en-US" altLang="ko-KR" dirty="0"/>
              <a:t>Round Robin</a:t>
            </a:r>
          </a:p>
          <a:p>
            <a:pPr lvl="4"/>
            <a:r>
              <a:rPr lang="ko-KR" altLang="en-US" dirty="0"/>
              <a:t>일정하게 주어지는 시간 씩 </a:t>
            </a:r>
            <a:r>
              <a:rPr lang="en-US" altLang="ko-KR" dirty="0"/>
              <a:t>CPU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3"/>
            <a:r>
              <a:rPr lang="en-US" altLang="ko-KR" dirty="0"/>
              <a:t>SRT (Shortest Remaining Time First)</a:t>
            </a:r>
          </a:p>
          <a:p>
            <a:pPr lvl="4"/>
            <a:r>
              <a:rPr lang="ko-KR" altLang="en-US" dirty="0"/>
              <a:t>가장 짧게 </a:t>
            </a:r>
            <a:r>
              <a:rPr lang="en-US" altLang="ko-KR" dirty="0"/>
              <a:t>CPU </a:t>
            </a:r>
            <a:r>
              <a:rPr lang="ko-KR" altLang="en-US" dirty="0"/>
              <a:t>사용하는 프로세스가 선점해 사용</a:t>
            </a:r>
            <a:endParaRPr lang="en-US" altLang="ko-KR" dirty="0"/>
          </a:p>
          <a:p>
            <a:pPr lvl="2"/>
            <a:r>
              <a:rPr lang="ko-KR" altLang="en-US" dirty="0"/>
              <a:t>비 선점형</a:t>
            </a:r>
            <a:endParaRPr lang="en-US" altLang="ko-KR" dirty="0"/>
          </a:p>
          <a:p>
            <a:pPr lvl="3"/>
            <a:r>
              <a:rPr lang="en-US" altLang="ko-KR" dirty="0"/>
              <a:t>Priority</a:t>
            </a:r>
          </a:p>
          <a:p>
            <a:pPr lvl="4"/>
            <a:r>
              <a:rPr lang="ko-KR" altLang="en-US" dirty="0"/>
              <a:t>우선순위에 따라 </a:t>
            </a:r>
            <a:r>
              <a:rPr lang="en-US" altLang="ko-KR" dirty="0"/>
              <a:t>CPU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3"/>
            <a:r>
              <a:rPr lang="en-US" altLang="ko-KR" dirty="0"/>
              <a:t>Deadline</a:t>
            </a:r>
          </a:p>
          <a:p>
            <a:pPr lvl="4"/>
            <a:r>
              <a:rPr lang="ko-KR" altLang="en-US" dirty="0"/>
              <a:t>작업이 명시된 시간에 끝나게 계획</a:t>
            </a:r>
            <a:r>
              <a:rPr lang="en-US" altLang="ko-KR" dirty="0"/>
              <a:t>, CPU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3"/>
            <a:r>
              <a:rPr lang="en-US" altLang="ko-KR" dirty="0"/>
              <a:t>FCFS (First Come First Service)</a:t>
            </a:r>
          </a:p>
          <a:p>
            <a:pPr lvl="4"/>
            <a:r>
              <a:rPr lang="ko-KR" altLang="en-US" dirty="0"/>
              <a:t>먼저 온 프로세스를 끝날 때 까지 실행</a:t>
            </a:r>
            <a:endParaRPr lang="en-US" altLang="ko-KR" dirty="0"/>
          </a:p>
          <a:p>
            <a:pPr lvl="3"/>
            <a:r>
              <a:rPr lang="en-US" altLang="ko-KR" dirty="0"/>
              <a:t>SJF (Shortest Job First)</a:t>
            </a:r>
          </a:p>
          <a:p>
            <a:pPr lvl="4"/>
            <a:r>
              <a:rPr lang="ko-KR" altLang="en-US" dirty="0"/>
              <a:t>가장 짧은 일 먼저 실행</a:t>
            </a:r>
            <a:endParaRPr lang="en-US" altLang="ko-KR" dirty="0"/>
          </a:p>
          <a:p>
            <a:pPr lvl="3"/>
            <a:r>
              <a:rPr lang="en-US" altLang="ko-KR" dirty="0"/>
              <a:t>HRN (Highest Response Ratio Next)</a:t>
            </a:r>
          </a:p>
          <a:p>
            <a:pPr lvl="4"/>
            <a:r>
              <a:rPr lang="en-US" altLang="ko-KR" dirty="0"/>
              <a:t>(</a:t>
            </a:r>
            <a:r>
              <a:rPr lang="ko-KR" altLang="en-US" dirty="0"/>
              <a:t>대기 시간 </a:t>
            </a:r>
            <a:r>
              <a:rPr lang="en-US" altLang="ko-KR" dirty="0"/>
              <a:t>+ </a:t>
            </a:r>
            <a:r>
              <a:rPr lang="ko-KR" altLang="en-US" dirty="0"/>
              <a:t>서비스 시간</a:t>
            </a:r>
            <a:r>
              <a:rPr lang="en-US" altLang="ko-KR" dirty="0"/>
              <a:t>) / </a:t>
            </a:r>
            <a:r>
              <a:rPr lang="ko-KR" altLang="en-US" dirty="0"/>
              <a:t>서비스 시간 큰 순으로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CCD3A-2EFF-4A69-819C-6C257AABEF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Process Dead Lock</a:t>
            </a:r>
          </a:p>
          <a:p>
            <a:pPr lvl="1"/>
            <a:r>
              <a:rPr lang="ko-KR" altLang="en-US" dirty="0"/>
              <a:t>발생 조건</a:t>
            </a:r>
            <a:endParaRPr lang="en-US" altLang="ko-KR" dirty="0"/>
          </a:p>
          <a:p>
            <a:pPr lvl="2"/>
            <a:r>
              <a:rPr lang="ko-KR" altLang="en-US" dirty="0"/>
              <a:t>상호 배제</a:t>
            </a:r>
            <a:r>
              <a:rPr lang="en-US" altLang="ko-KR" dirty="0"/>
              <a:t>: </a:t>
            </a:r>
            <a:r>
              <a:rPr lang="ko-KR" altLang="en-US" dirty="0"/>
              <a:t>프로세스가 쓰고 있어 </a:t>
            </a:r>
            <a:r>
              <a:rPr lang="ko-KR" altLang="en-US" dirty="0" err="1"/>
              <a:t>다른게</a:t>
            </a:r>
            <a:r>
              <a:rPr lang="ko-KR" altLang="en-US" dirty="0"/>
              <a:t> 못 쓴다</a:t>
            </a:r>
            <a:endParaRPr lang="en-US" altLang="ko-KR" dirty="0"/>
          </a:p>
          <a:p>
            <a:pPr lvl="2"/>
            <a:r>
              <a:rPr lang="ko-KR" altLang="en-US" dirty="0"/>
              <a:t>점유와 대기</a:t>
            </a:r>
            <a:r>
              <a:rPr lang="en-US" altLang="ko-KR" dirty="0"/>
              <a:t>: </a:t>
            </a:r>
            <a:r>
              <a:rPr lang="ko-KR" altLang="en-US" dirty="0"/>
              <a:t>프로세스가 쓰면서 다른 프로세스 실행</a:t>
            </a:r>
            <a:endParaRPr lang="en-US" altLang="ko-KR" dirty="0"/>
          </a:p>
          <a:p>
            <a:pPr lvl="2"/>
            <a:r>
              <a:rPr lang="ko-KR" altLang="en-US" dirty="0" err="1"/>
              <a:t>비선점</a:t>
            </a:r>
            <a:r>
              <a:rPr lang="en-US" altLang="ko-KR" dirty="0"/>
              <a:t>: </a:t>
            </a:r>
            <a:r>
              <a:rPr lang="ko-KR" altLang="en-US" dirty="0"/>
              <a:t>프로세스가 </a:t>
            </a:r>
            <a:r>
              <a:rPr lang="en-US" altLang="ko-KR" dirty="0"/>
              <a:t>CPU </a:t>
            </a:r>
            <a:r>
              <a:rPr lang="ko-KR" altLang="en-US" dirty="0"/>
              <a:t>잡고 안 놓아 줌</a:t>
            </a:r>
            <a:endParaRPr lang="en-US" altLang="ko-KR" dirty="0"/>
          </a:p>
          <a:p>
            <a:pPr lvl="2"/>
            <a:r>
              <a:rPr lang="ko-KR" altLang="en-US" dirty="0"/>
              <a:t>환형 대기</a:t>
            </a:r>
            <a:r>
              <a:rPr lang="en-US" altLang="ko-KR" dirty="0"/>
              <a:t>: </a:t>
            </a:r>
            <a:r>
              <a:rPr lang="ko-KR" altLang="en-US" dirty="0"/>
              <a:t>점유와 대기가 순환</a:t>
            </a:r>
            <a:endParaRPr lang="en-US" altLang="ko-KR" dirty="0"/>
          </a:p>
          <a:p>
            <a:pPr lvl="1"/>
            <a:r>
              <a:rPr lang="ko-KR" altLang="en-US" dirty="0"/>
              <a:t>해결 방법</a:t>
            </a:r>
            <a:endParaRPr lang="en-US" altLang="ko-KR" dirty="0"/>
          </a:p>
          <a:p>
            <a:pPr lvl="2"/>
            <a:r>
              <a:rPr lang="ko-KR" altLang="en-US" dirty="0"/>
              <a:t>예방</a:t>
            </a:r>
            <a:r>
              <a:rPr lang="en-US" altLang="ko-KR" dirty="0"/>
              <a:t>: </a:t>
            </a:r>
            <a:r>
              <a:rPr lang="ko-KR" altLang="en-US" dirty="0"/>
              <a:t>안 일어나게 설계</a:t>
            </a:r>
            <a:endParaRPr lang="en-US" altLang="ko-KR" dirty="0"/>
          </a:p>
          <a:p>
            <a:pPr lvl="2"/>
            <a:r>
              <a:rPr lang="ko-KR" altLang="en-US" dirty="0"/>
              <a:t>회피</a:t>
            </a:r>
            <a:r>
              <a:rPr lang="en-US" altLang="ko-KR" dirty="0"/>
              <a:t>: </a:t>
            </a:r>
            <a:r>
              <a:rPr lang="ko-KR" altLang="en-US" dirty="0"/>
              <a:t>안전한 요구만 수락</a:t>
            </a:r>
            <a:endParaRPr lang="en-US" altLang="ko-KR" dirty="0"/>
          </a:p>
          <a:p>
            <a:pPr lvl="2"/>
            <a:r>
              <a:rPr lang="ko-KR" altLang="en-US" dirty="0"/>
              <a:t>발견</a:t>
            </a:r>
            <a:r>
              <a:rPr lang="en-US" altLang="ko-KR" dirty="0"/>
              <a:t>: </a:t>
            </a:r>
            <a:r>
              <a:rPr lang="ko-KR" altLang="en-US" dirty="0"/>
              <a:t>감시 알고리즘으로 교착 발견</a:t>
            </a:r>
            <a:endParaRPr lang="en-US" altLang="ko-KR" dirty="0"/>
          </a:p>
          <a:p>
            <a:pPr lvl="2"/>
            <a:r>
              <a:rPr lang="ko-KR" altLang="en-US" dirty="0"/>
              <a:t>복구</a:t>
            </a:r>
            <a:r>
              <a:rPr lang="en-US" altLang="ko-KR" dirty="0"/>
              <a:t>: </a:t>
            </a:r>
            <a:r>
              <a:rPr lang="ko-KR" altLang="en-US" dirty="0"/>
              <a:t>없어질 때 까지 </a:t>
            </a:r>
            <a:r>
              <a:rPr lang="en-US" altLang="ko-KR" dirty="0"/>
              <a:t>Process </a:t>
            </a:r>
            <a:r>
              <a:rPr lang="ko-KR" altLang="en-US" dirty="0"/>
              <a:t>제거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8E28AB-0299-4EF7-8D5B-63BD0B0A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6476A-5A11-4178-9403-0CFEFFFC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81E11C2-1623-4526-B7C7-F4A29BE00F8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5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AD55B15-BBD7-463B-B028-C6EF0425E43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인터넷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종단 시스템</a:t>
            </a:r>
            <a:r>
              <a:rPr lang="en-US" altLang="ko-KR" dirty="0"/>
              <a:t>: </a:t>
            </a:r>
            <a:r>
              <a:rPr lang="ko-KR" altLang="en-US" dirty="0"/>
              <a:t>호스트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endParaRPr lang="en-US" altLang="ko-KR" dirty="0"/>
          </a:p>
          <a:p>
            <a:pPr lvl="3"/>
            <a:r>
              <a:rPr lang="ko-KR" altLang="en-US" dirty="0"/>
              <a:t>네트워크를 사용하는 시스템들</a:t>
            </a:r>
            <a:endParaRPr lang="en-US" altLang="ko-KR" dirty="0"/>
          </a:p>
          <a:p>
            <a:pPr lvl="2"/>
            <a:r>
              <a:rPr lang="ko-KR" altLang="en-US" dirty="0"/>
              <a:t>통신망</a:t>
            </a:r>
            <a:r>
              <a:rPr lang="en-US" altLang="ko-KR" dirty="0"/>
              <a:t>: LAN, WAN</a:t>
            </a:r>
          </a:p>
          <a:p>
            <a:pPr lvl="3"/>
            <a:r>
              <a:rPr lang="ko-KR" altLang="en-US" dirty="0"/>
              <a:t>지역을 연결하는 네트워크</a:t>
            </a:r>
            <a:endParaRPr lang="en-US" altLang="ko-KR" dirty="0"/>
          </a:p>
          <a:p>
            <a:pPr lvl="2"/>
            <a:r>
              <a:rPr lang="ko-KR" altLang="en-US" dirty="0"/>
              <a:t>프로토콜</a:t>
            </a:r>
            <a:r>
              <a:rPr lang="en-US" altLang="ko-KR" dirty="0"/>
              <a:t>: IP, TCP, UDP</a:t>
            </a:r>
          </a:p>
          <a:p>
            <a:pPr lvl="3"/>
            <a:r>
              <a:rPr lang="ko-KR" altLang="en-US" dirty="0"/>
              <a:t>데이터 교환에 사용되는 규칙</a:t>
            </a:r>
            <a:endParaRPr lang="en-US" altLang="ko-KR" dirty="0"/>
          </a:p>
          <a:p>
            <a:pPr lvl="2"/>
            <a:r>
              <a:rPr lang="ko-KR" altLang="en-US" dirty="0"/>
              <a:t>주소체계</a:t>
            </a:r>
            <a:r>
              <a:rPr lang="en-US" altLang="ko-KR" dirty="0"/>
              <a:t>: IP,</a:t>
            </a:r>
            <a:r>
              <a:rPr lang="ko-KR" altLang="en-US" dirty="0"/>
              <a:t> </a:t>
            </a:r>
            <a:r>
              <a:rPr lang="en-US" altLang="ko-KR" dirty="0"/>
              <a:t>DNS</a:t>
            </a:r>
          </a:p>
          <a:p>
            <a:pPr lvl="3"/>
            <a:r>
              <a:rPr lang="en-US" altLang="ko-KR" dirty="0"/>
              <a:t>IP:</a:t>
            </a:r>
            <a:r>
              <a:rPr lang="ko-KR" altLang="en-US" dirty="0"/>
              <a:t> </a:t>
            </a:r>
            <a:r>
              <a:rPr lang="en-US" altLang="ko-KR" dirty="0"/>
              <a:t>32Bit</a:t>
            </a:r>
            <a:r>
              <a:rPr lang="ko-KR" altLang="en-US" dirty="0"/>
              <a:t>의 주소 할당</a:t>
            </a:r>
            <a:endParaRPr lang="en-US" altLang="ko-KR" dirty="0"/>
          </a:p>
          <a:p>
            <a:pPr lvl="3"/>
            <a:r>
              <a:rPr lang="en-US" altLang="ko-KR" dirty="0"/>
              <a:t>DNS: </a:t>
            </a:r>
            <a:r>
              <a:rPr lang="ko-KR" altLang="en-US" dirty="0"/>
              <a:t>이름과 </a:t>
            </a:r>
            <a:r>
              <a:rPr lang="en-US" altLang="ko-KR" dirty="0"/>
              <a:t>IP</a:t>
            </a:r>
            <a:r>
              <a:rPr lang="ko-KR" altLang="en-US" dirty="0"/>
              <a:t>간 전환을 해준다</a:t>
            </a:r>
            <a:endParaRPr lang="en-US" altLang="ko-KR" dirty="0"/>
          </a:p>
          <a:p>
            <a:pPr lvl="2"/>
            <a:r>
              <a:rPr lang="ko-KR" altLang="en-US" dirty="0"/>
              <a:t>접속 제공</a:t>
            </a:r>
            <a:r>
              <a:rPr lang="en-US" altLang="ko-KR" dirty="0"/>
              <a:t>: ISP, URL, </a:t>
            </a:r>
            <a:r>
              <a:rPr lang="ko-KR" altLang="en-US" dirty="0"/>
              <a:t>브라우저</a:t>
            </a:r>
            <a:endParaRPr lang="en-US" altLang="ko-KR" dirty="0"/>
          </a:p>
          <a:p>
            <a:pPr lvl="3"/>
            <a:r>
              <a:rPr lang="en-US" altLang="ko-KR" dirty="0"/>
              <a:t>ISP: </a:t>
            </a:r>
            <a:r>
              <a:rPr lang="ko-KR" altLang="en-US" dirty="0"/>
              <a:t>인터넷 제공</a:t>
            </a:r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2C91B32-349E-4788-8CD2-620C8462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4EBCD86-019D-44C9-95DD-1E57A90122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8B334-9D3F-48CE-8BBE-A4555F0D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79F2D-4BE9-4822-9C4D-E5D601809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34ADC6C-867E-481E-B917-42AC98728E3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08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AF58FA-92E1-4DAF-87E8-CBE9B9C479D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OSI (Open System Interconnection) 7 Layer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시스템간 상호 연결 모델</a:t>
            </a:r>
            <a:endParaRPr lang="en-US" altLang="ko-KR" dirty="0"/>
          </a:p>
          <a:p>
            <a:pPr lvl="1"/>
            <a:r>
              <a:rPr lang="ko-KR" altLang="en-US" dirty="0"/>
              <a:t>계층</a:t>
            </a:r>
            <a:endParaRPr lang="en-US" altLang="ko-KR" dirty="0"/>
          </a:p>
          <a:p>
            <a:pPr lvl="2"/>
            <a:r>
              <a:rPr lang="ko-KR" altLang="en-US" dirty="0"/>
              <a:t>물리 계층</a:t>
            </a:r>
            <a:endParaRPr lang="en-US" altLang="ko-KR" dirty="0"/>
          </a:p>
          <a:p>
            <a:pPr lvl="3"/>
            <a:r>
              <a:rPr lang="ko-KR" altLang="en-US" dirty="0"/>
              <a:t>실제 장치를 연결하는 층</a:t>
            </a:r>
            <a:endParaRPr lang="en-US" altLang="ko-KR" dirty="0"/>
          </a:p>
          <a:p>
            <a:pPr lvl="4"/>
            <a:r>
              <a:rPr lang="ko-KR" altLang="en-US" dirty="0"/>
              <a:t>허브</a:t>
            </a:r>
            <a:r>
              <a:rPr lang="en-US" altLang="ko-KR" dirty="0"/>
              <a:t>: </a:t>
            </a:r>
            <a:r>
              <a:rPr lang="ko-KR" altLang="en-US" dirty="0"/>
              <a:t>하나로 수신된 정보를 여러 대로 송신한다</a:t>
            </a:r>
            <a:endParaRPr lang="en-US" altLang="ko-KR" dirty="0"/>
          </a:p>
          <a:p>
            <a:pPr lvl="4"/>
            <a:r>
              <a:rPr lang="ko-KR" altLang="en-US" dirty="0"/>
              <a:t>리피터</a:t>
            </a:r>
            <a:r>
              <a:rPr lang="en-US" altLang="ko-KR" dirty="0"/>
              <a:t>: </a:t>
            </a:r>
            <a:r>
              <a:rPr lang="ko-KR" altLang="en-US" dirty="0"/>
              <a:t>신호 증폭</a:t>
            </a:r>
            <a:endParaRPr lang="en-US" altLang="ko-KR" dirty="0"/>
          </a:p>
          <a:p>
            <a:pPr lvl="2"/>
            <a:r>
              <a:rPr lang="ko-KR" altLang="en-US" dirty="0"/>
              <a:t>데이터 링크 계층</a:t>
            </a:r>
            <a:endParaRPr lang="en-US" altLang="ko-KR" dirty="0"/>
          </a:p>
          <a:p>
            <a:pPr lvl="3"/>
            <a:r>
              <a:rPr lang="ko-KR" altLang="en-US" dirty="0"/>
              <a:t>노드 간의 오류</a:t>
            </a:r>
            <a:r>
              <a:rPr lang="en-US" altLang="ko-KR" dirty="0"/>
              <a:t>, </a:t>
            </a:r>
            <a:r>
              <a:rPr lang="ko-KR" altLang="en-US" dirty="0"/>
              <a:t>흐름</a:t>
            </a:r>
            <a:r>
              <a:rPr lang="en-US" altLang="ko-KR" dirty="0"/>
              <a:t>, </a:t>
            </a:r>
            <a:r>
              <a:rPr lang="ko-KR" altLang="en-US" dirty="0"/>
              <a:t>회선 제어</a:t>
            </a:r>
            <a:endParaRPr lang="en-US" altLang="ko-KR" dirty="0"/>
          </a:p>
          <a:p>
            <a:pPr lvl="4"/>
            <a:r>
              <a:rPr lang="en-US" altLang="ko-KR" dirty="0"/>
              <a:t>Switch: </a:t>
            </a:r>
            <a:r>
              <a:rPr lang="ko-KR" altLang="en-US" dirty="0"/>
              <a:t>느린</a:t>
            </a:r>
            <a:r>
              <a:rPr lang="en-US" altLang="ko-KR" dirty="0"/>
              <a:t> Bridge, Hub</a:t>
            </a:r>
            <a:r>
              <a:rPr lang="ko-KR" altLang="en-US" dirty="0"/>
              <a:t>의 개선</a:t>
            </a:r>
            <a:endParaRPr lang="en-US" altLang="ko-KR" dirty="0"/>
          </a:p>
          <a:p>
            <a:pPr lvl="4"/>
            <a:r>
              <a:rPr lang="en-US" altLang="ko-KR" dirty="0"/>
              <a:t>Bridge: </a:t>
            </a:r>
            <a:r>
              <a:rPr lang="ko-KR" altLang="en-US" dirty="0"/>
              <a:t>두개의 </a:t>
            </a:r>
            <a:r>
              <a:rPr lang="en-US" altLang="ko-KR" dirty="0"/>
              <a:t>LAN</a:t>
            </a:r>
            <a:r>
              <a:rPr lang="ko-KR" altLang="en-US" dirty="0"/>
              <a:t>을 연결</a:t>
            </a:r>
            <a:endParaRPr lang="en-US" altLang="ko-KR" dirty="0"/>
          </a:p>
          <a:p>
            <a:pPr lvl="2"/>
            <a:r>
              <a:rPr lang="ko-KR" altLang="en-US" dirty="0"/>
              <a:t>네트워크 계층</a:t>
            </a:r>
            <a:endParaRPr lang="en-US" altLang="ko-KR" dirty="0"/>
          </a:p>
          <a:p>
            <a:pPr lvl="3"/>
            <a:r>
              <a:rPr lang="ko-KR" altLang="en-US" dirty="0"/>
              <a:t>패킷을 네트워크로 전달</a:t>
            </a:r>
            <a:r>
              <a:rPr lang="en-US" altLang="ko-KR" dirty="0"/>
              <a:t>, </a:t>
            </a:r>
            <a:r>
              <a:rPr lang="ko-KR" altLang="en-US" dirty="0"/>
              <a:t>품질 충족</a:t>
            </a:r>
            <a:endParaRPr lang="en-US" altLang="ko-KR" dirty="0"/>
          </a:p>
          <a:p>
            <a:pPr lvl="4"/>
            <a:r>
              <a:rPr lang="en-US" altLang="ko-KR" dirty="0"/>
              <a:t>Router:</a:t>
            </a:r>
            <a:r>
              <a:rPr lang="ko-KR" altLang="en-US" dirty="0"/>
              <a:t> 패킷의 경로 결정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8C14A6-20DE-4CBA-B22C-E356ADE1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r>
              <a:rPr lang="en-US" altLang="ko-KR" dirty="0"/>
              <a:t> 7</a:t>
            </a:r>
            <a:r>
              <a:rPr lang="ko-KR" altLang="en-US" dirty="0"/>
              <a:t>계층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5B1314-EA04-4CA9-8559-BF32DFA09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전송 계층</a:t>
            </a:r>
            <a:endParaRPr lang="en-US" altLang="ko-KR" dirty="0"/>
          </a:p>
          <a:p>
            <a:pPr lvl="3"/>
            <a:r>
              <a:rPr lang="ko-KR" altLang="en-US" dirty="0"/>
              <a:t>데이터를 오류 없이 주고 받는 층</a:t>
            </a:r>
            <a:endParaRPr lang="en-US" altLang="ko-KR" dirty="0"/>
          </a:p>
          <a:p>
            <a:pPr lvl="4"/>
            <a:r>
              <a:rPr lang="en-US" altLang="ko-KR" dirty="0"/>
              <a:t>TCP: </a:t>
            </a:r>
            <a:r>
              <a:rPr lang="ko-KR" altLang="en-US" dirty="0"/>
              <a:t>오류 제거 신뢰 가능 프로토콜</a:t>
            </a:r>
            <a:endParaRPr lang="en-US" altLang="ko-KR" dirty="0"/>
          </a:p>
          <a:p>
            <a:pPr lvl="4"/>
            <a:r>
              <a:rPr lang="en-US" altLang="ko-KR" dirty="0"/>
              <a:t>UDP: </a:t>
            </a:r>
            <a:r>
              <a:rPr lang="ko-KR" altLang="en-US" dirty="0"/>
              <a:t>오류 제거 신뢰 없는 프로토콜</a:t>
            </a:r>
            <a:endParaRPr lang="en-US" altLang="ko-KR" dirty="0"/>
          </a:p>
          <a:p>
            <a:pPr lvl="2"/>
            <a:r>
              <a:rPr lang="ko-KR" altLang="en-US" dirty="0"/>
              <a:t>세션 계층</a:t>
            </a:r>
            <a:endParaRPr lang="en-US" altLang="ko-KR" dirty="0"/>
          </a:p>
          <a:p>
            <a:pPr lvl="3"/>
            <a:r>
              <a:rPr lang="ko-KR" altLang="en-US" dirty="0"/>
              <a:t>프로세스 간 세션을 담당</a:t>
            </a:r>
            <a:endParaRPr lang="en-US" altLang="ko-KR" dirty="0"/>
          </a:p>
          <a:p>
            <a:pPr lvl="2"/>
            <a:r>
              <a:rPr lang="ko-KR" altLang="en-US" dirty="0"/>
              <a:t>표현 계층</a:t>
            </a:r>
            <a:endParaRPr lang="en-US" altLang="ko-KR" dirty="0"/>
          </a:p>
          <a:p>
            <a:pPr lvl="3"/>
            <a:r>
              <a:rPr lang="ko-KR" altLang="en-US" dirty="0"/>
              <a:t>정보를 </a:t>
            </a:r>
            <a:r>
              <a:rPr lang="en-US" altLang="ko-KR" dirty="0"/>
              <a:t>App</a:t>
            </a:r>
            <a:r>
              <a:rPr lang="ko-KR" altLang="en-US" dirty="0"/>
              <a:t>이 다루는 형태로 </a:t>
            </a:r>
            <a:endParaRPr lang="en-US" altLang="ko-KR" dirty="0"/>
          </a:p>
          <a:p>
            <a:pPr lvl="2"/>
            <a:r>
              <a:rPr lang="ko-KR" altLang="en-US" dirty="0"/>
              <a:t>응용 계층</a:t>
            </a:r>
            <a:endParaRPr lang="en-US" altLang="ko-KR" dirty="0"/>
          </a:p>
          <a:p>
            <a:pPr lvl="3"/>
            <a:r>
              <a:rPr lang="ko-KR" altLang="en-US" dirty="0"/>
              <a:t>정보 사용</a:t>
            </a:r>
          </a:p>
          <a:p>
            <a:pPr lvl="2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FF5CE-DE8C-451B-A970-82DBD412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8BFB7-ED2F-4AC8-977C-4153402EE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F97BD6-5902-40A4-A12D-37E9EFC00AA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43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D797D9-A45A-4F39-9BC6-631488A6944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전환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듀얼 스택</a:t>
            </a:r>
            <a:endParaRPr lang="en-US" altLang="ko-KR" dirty="0"/>
          </a:p>
          <a:p>
            <a:pPr lvl="2"/>
            <a:r>
              <a:rPr lang="ko-KR" altLang="en-US" dirty="0"/>
              <a:t>기기에 </a:t>
            </a:r>
            <a:r>
              <a:rPr lang="en-US" altLang="ko-KR" dirty="0"/>
              <a:t>IP </a:t>
            </a:r>
            <a:r>
              <a:rPr lang="ko-KR" altLang="en-US" dirty="0"/>
              <a:t>계층이 </a:t>
            </a:r>
            <a:r>
              <a:rPr lang="en-US" altLang="ko-KR" dirty="0"/>
              <a:t>2</a:t>
            </a:r>
            <a:r>
              <a:rPr lang="ko-KR" altLang="en-US" dirty="0"/>
              <a:t>개 있어 상황에 따라 </a:t>
            </a:r>
            <a:r>
              <a:rPr lang="en-US" altLang="ko-KR" dirty="0"/>
              <a:t>v4, v6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 err="1"/>
              <a:t>터널링</a:t>
            </a:r>
            <a:endParaRPr lang="en-US" altLang="ko-KR" dirty="0"/>
          </a:p>
          <a:p>
            <a:pPr lvl="2"/>
            <a:r>
              <a:rPr lang="en-US" altLang="ko-KR" dirty="0"/>
              <a:t>V6</a:t>
            </a:r>
            <a:r>
              <a:rPr lang="ko-KR" altLang="en-US" dirty="0"/>
              <a:t>에서 </a:t>
            </a:r>
            <a:r>
              <a:rPr lang="en-US" altLang="ko-KR" dirty="0"/>
              <a:t>v4</a:t>
            </a:r>
            <a:r>
              <a:rPr lang="ko-KR" altLang="en-US" dirty="0"/>
              <a:t>를 거쳐갈 때</a:t>
            </a:r>
            <a:r>
              <a:rPr lang="en-US" altLang="ko-KR" dirty="0"/>
              <a:t>, v6</a:t>
            </a:r>
            <a:r>
              <a:rPr lang="ko-KR" altLang="en-US" dirty="0"/>
              <a:t>를 </a:t>
            </a:r>
            <a:r>
              <a:rPr lang="en-US" altLang="ko-KR" dirty="0"/>
              <a:t>v4</a:t>
            </a:r>
            <a:r>
              <a:rPr lang="ko-KR" altLang="en-US" dirty="0"/>
              <a:t>로 캡슐화</a:t>
            </a:r>
            <a:endParaRPr lang="en-US" altLang="ko-KR" dirty="0"/>
          </a:p>
          <a:p>
            <a:pPr lvl="1"/>
            <a:r>
              <a:rPr lang="ko-KR" altLang="en-US" dirty="0"/>
              <a:t>주소 변환</a:t>
            </a:r>
            <a:endParaRPr lang="en-US" altLang="ko-KR" dirty="0"/>
          </a:p>
          <a:p>
            <a:pPr lvl="2"/>
            <a:r>
              <a:rPr lang="en-US" altLang="ko-KR" dirty="0"/>
              <a:t>V6</a:t>
            </a:r>
            <a:r>
              <a:rPr lang="ko-KR" altLang="en-US" dirty="0"/>
              <a:t>를 직접 </a:t>
            </a:r>
            <a:r>
              <a:rPr lang="en-US" altLang="ko-KR" dirty="0"/>
              <a:t>v4</a:t>
            </a:r>
            <a:r>
              <a:rPr lang="ko-KR" altLang="en-US"/>
              <a:t>로 변환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285ACF-E49F-4DDF-80C9-4F274263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1BF93-4D00-44CE-82C3-4433E23504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E789D-8916-42B0-9610-77D3B66D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9BFA7-261D-48C5-81FA-FFA5A9750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B61A17-C3B5-4EBF-9EBD-856D0F171E4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85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프로그램 구현</a:t>
            </a:r>
          </a:p>
          <a:p>
            <a:pPr lvl="1"/>
            <a:r>
              <a:rPr lang="ko-KR" altLang="en-US" dirty="0"/>
              <a:t>개발 환경 구축</a:t>
            </a:r>
            <a:endParaRPr lang="en-US" altLang="ko-KR" dirty="0"/>
          </a:p>
          <a:p>
            <a:pPr lvl="1"/>
            <a:r>
              <a:rPr lang="ko-KR" altLang="en-US" dirty="0"/>
              <a:t>언어 특성 활용</a:t>
            </a:r>
            <a:endParaRPr lang="en-US" altLang="ko-KR" dirty="0"/>
          </a:p>
          <a:p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  <a:endParaRPr lang="en-US" altLang="ko-KR" dirty="0"/>
          </a:p>
          <a:p>
            <a:pPr lvl="1"/>
            <a:r>
              <a:rPr lang="ko-KR" altLang="en-US" dirty="0"/>
              <a:t>운영체제 기초 활용</a:t>
            </a:r>
            <a:endParaRPr lang="en-US" altLang="ko-KR" dirty="0"/>
          </a:p>
          <a:p>
            <a:pPr lvl="1"/>
            <a:r>
              <a:rPr lang="ko-KR" altLang="en-US" dirty="0"/>
              <a:t>네트워크 기초 활용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92B57-F3E7-4F5F-B014-197DD0D266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en-US" altLang="ko-KR" dirty="0"/>
              <a:t>HW</a:t>
            </a:r>
          </a:p>
          <a:p>
            <a:pPr lvl="2"/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Server: </a:t>
            </a:r>
            <a:r>
              <a:rPr lang="ko-KR" altLang="en-US" dirty="0"/>
              <a:t>요청에</a:t>
            </a:r>
            <a:r>
              <a:rPr lang="en-US" altLang="ko-KR" dirty="0"/>
              <a:t> </a:t>
            </a:r>
            <a:r>
              <a:rPr lang="ko-KR" altLang="en-US" dirty="0"/>
              <a:t>따라 데이터 전송</a:t>
            </a:r>
            <a:endParaRPr lang="en-US" altLang="ko-KR" dirty="0"/>
          </a:p>
          <a:p>
            <a:pPr lvl="2"/>
            <a:r>
              <a:rPr lang="en-US" altLang="ko-KR" dirty="0"/>
              <a:t>Web Application Server: </a:t>
            </a:r>
            <a:r>
              <a:rPr lang="ko-KR" altLang="en-US" dirty="0"/>
              <a:t>요청에 따라 서비스 실행</a:t>
            </a:r>
            <a:endParaRPr lang="en-US" altLang="ko-KR" dirty="0"/>
          </a:p>
          <a:p>
            <a:pPr lvl="2"/>
            <a:r>
              <a:rPr lang="en-US" altLang="ko-KR" dirty="0"/>
              <a:t>DB Server: DB</a:t>
            </a:r>
            <a:r>
              <a:rPr lang="ko-KR" altLang="en-US" dirty="0"/>
              <a:t>와 </a:t>
            </a:r>
            <a:r>
              <a:rPr lang="en-US" altLang="ko-KR" dirty="0"/>
              <a:t>DBMS</a:t>
            </a:r>
            <a:r>
              <a:rPr lang="ko-KR" altLang="en-US" dirty="0"/>
              <a:t>가 있는 서버</a:t>
            </a:r>
            <a:endParaRPr lang="en-US" altLang="ko-KR" dirty="0"/>
          </a:p>
          <a:p>
            <a:pPr lvl="2"/>
            <a:r>
              <a:rPr lang="en-US" altLang="ko-KR" dirty="0"/>
              <a:t>File Server: </a:t>
            </a:r>
            <a:r>
              <a:rPr lang="ko-KR" altLang="en-US" dirty="0"/>
              <a:t>파일 저장장치를 사용하는 서버</a:t>
            </a:r>
            <a:endParaRPr lang="en-US" altLang="ko-KR" dirty="0"/>
          </a:p>
          <a:p>
            <a:pPr lvl="1"/>
            <a:r>
              <a:rPr lang="en-US" altLang="ko-KR" dirty="0"/>
              <a:t>SW</a:t>
            </a:r>
          </a:p>
          <a:p>
            <a:pPr lvl="2"/>
            <a:r>
              <a:rPr lang="en-US" altLang="ko-KR" dirty="0"/>
              <a:t>OS: </a:t>
            </a:r>
            <a:r>
              <a:rPr lang="ko-KR" altLang="en-US" dirty="0"/>
              <a:t>자원관리자</a:t>
            </a:r>
            <a:endParaRPr lang="en-US" altLang="ko-KR" dirty="0"/>
          </a:p>
          <a:p>
            <a:pPr lvl="2"/>
            <a:r>
              <a:rPr lang="en-US" altLang="ko-KR" dirty="0"/>
              <a:t>Middleware: </a:t>
            </a:r>
            <a:r>
              <a:rPr lang="ko-KR" altLang="en-US" dirty="0"/>
              <a:t>여러 환경에서 실행</a:t>
            </a:r>
            <a:endParaRPr lang="en-US" altLang="ko-KR" dirty="0"/>
          </a:p>
          <a:p>
            <a:pPr lvl="3"/>
            <a:r>
              <a:rPr lang="en-US" altLang="ko-KR" dirty="0"/>
              <a:t>JVM…</a:t>
            </a:r>
          </a:p>
          <a:p>
            <a:pPr lvl="2"/>
            <a:r>
              <a:rPr lang="en-US" altLang="ko-KR" dirty="0"/>
              <a:t>DBMS: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F7237A-F721-4D6A-8E23-A9ABD2CF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DBA09-4D02-4B50-8C5C-C65E94755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환경 구축 도구</a:t>
            </a:r>
            <a:endParaRPr lang="en-US" altLang="ko-KR" dirty="0"/>
          </a:p>
          <a:p>
            <a:pPr lvl="1"/>
            <a:r>
              <a:rPr lang="ko-KR" altLang="en-US" dirty="0"/>
              <a:t>빌드 도구</a:t>
            </a:r>
            <a:r>
              <a:rPr lang="en-US" altLang="ko-KR" dirty="0"/>
              <a:t>: </a:t>
            </a:r>
            <a:r>
              <a:rPr lang="ko-KR" altLang="en-US" dirty="0"/>
              <a:t>코드의 빌드 및 배포</a:t>
            </a:r>
            <a:endParaRPr lang="en-US" altLang="ko-KR" dirty="0"/>
          </a:p>
          <a:p>
            <a:pPr lvl="2"/>
            <a:r>
              <a:rPr lang="en-US" altLang="ko-KR" dirty="0"/>
              <a:t>Gradle, Maven…</a:t>
            </a:r>
          </a:p>
          <a:p>
            <a:pPr lvl="1"/>
            <a:r>
              <a:rPr lang="ko-KR" altLang="en-US" dirty="0"/>
              <a:t>구현 도구</a:t>
            </a:r>
            <a:r>
              <a:rPr lang="en-US" altLang="ko-KR" dirty="0"/>
              <a:t>: </a:t>
            </a:r>
            <a:r>
              <a:rPr lang="ko-KR" altLang="en-US" dirty="0"/>
              <a:t>코드의 작성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2"/>
            <a:r>
              <a:rPr lang="en-US" altLang="ko-KR" dirty="0"/>
              <a:t>IDE…</a:t>
            </a:r>
          </a:p>
          <a:p>
            <a:pPr lvl="1"/>
            <a:r>
              <a:rPr lang="ko-KR" altLang="en-US" dirty="0"/>
              <a:t>테스트 도구</a:t>
            </a:r>
            <a:r>
              <a:rPr lang="en-US" altLang="ko-KR" dirty="0"/>
              <a:t>: </a:t>
            </a:r>
            <a:r>
              <a:rPr lang="ko-KR" altLang="en-US" dirty="0"/>
              <a:t>코드 테스트</a:t>
            </a:r>
            <a:endParaRPr lang="en-US" altLang="ko-KR" dirty="0"/>
          </a:p>
          <a:p>
            <a:pPr lvl="2"/>
            <a:r>
              <a:rPr lang="en-US" altLang="ko-KR" dirty="0"/>
              <a:t>xUnit…</a:t>
            </a:r>
          </a:p>
          <a:p>
            <a:pPr lvl="1"/>
            <a:r>
              <a:rPr lang="ko-KR" altLang="en-US" dirty="0"/>
              <a:t>형상관리 도구</a:t>
            </a:r>
            <a:r>
              <a:rPr lang="en-US" altLang="ko-KR" dirty="0"/>
              <a:t>: </a:t>
            </a:r>
            <a:r>
              <a:rPr lang="ko-KR" altLang="en-US" dirty="0"/>
              <a:t>버전 관리</a:t>
            </a:r>
            <a:endParaRPr lang="en-US" altLang="ko-KR" dirty="0"/>
          </a:p>
          <a:p>
            <a:pPr lvl="2"/>
            <a:r>
              <a:rPr lang="en-US" altLang="ko-KR" dirty="0"/>
              <a:t>Git…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D58BB-541B-4DB6-AD31-8DF6908C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2789B-F774-48E2-B5FB-1F739543D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FDBE38-217F-4BC3-8641-1CCF7CC3621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6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5FFCFA-3C3D-4C3A-8EFA-ABC6594A00C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여기저기서</a:t>
            </a:r>
            <a:r>
              <a:rPr lang="en-US" altLang="ko-KR" dirty="0"/>
              <a:t> </a:t>
            </a:r>
            <a:r>
              <a:rPr lang="ko-KR" altLang="en-US" dirty="0"/>
              <a:t>재사용할 수 있는 </a:t>
            </a:r>
            <a:r>
              <a:rPr lang="en-US" altLang="ko-KR" dirty="0"/>
              <a:t>SW</a:t>
            </a:r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모듈화</a:t>
            </a:r>
            <a:endParaRPr lang="en-US" altLang="ko-KR" dirty="0"/>
          </a:p>
          <a:p>
            <a:pPr lvl="2"/>
            <a:r>
              <a:rPr lang="ko-KR" altLang="en-US" dirty="0"/>
              <a:t>재사용성</a:t>
            </a:r>
            <a:endParaRPr lang="en-US" altLang="ko-KR" dirty="0"/>
          </a:p>
          <a:p>
            <a:pPr lvl="2"/>
            <a:r>
              <a:rPr lang="ko-KR" altLang="en-US" dirty="0"/>
              <a:t>확장성</a:t>
            </a:r>
            <a:endParaRPr lang="en-US" altLang="ko-KR" dirty="0"/>
          </a:p>
          <a:p>
            <a:pPr lvl="2"/>
            <a:r>
              <a:rPr lang="en-US" altLang="ko-KR" dirty="0"/>
              <a:t>IOC (Inversion of control)</a:t>
            </a:r>
          </a:p>
          <a:p>
            <a:pPr lvl="3"/>
            <a:r>
              <a:rPr lang="ko-KR" altLang="en-US" dirty="0"/>
              <a:t>프레임워크가 </a:t>
            </a:r>
            <a:r>
              <a:rPr lang="en-US" altLang="ko-KR" dirty="0"/>
              <a:t>APP</a:t>
            </a:r>
            <a:r>
              <a:rPr lang="ko-KR" altLang="en-US" dirty="0"/>
              <a:t>의 흐름 제어</a:t>
            </a: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3CDCB3-324B-41A1-A3DE-0A8046F9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개발 프레임워크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AA033-2A61-4E51-9592-F4815D9A1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3590FF-EC1D-4E4A-8484-244DC740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89E5D-5C48-4DAE-A85D-961BC6D81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405A44-B0F7-4708-9A06-C5C9B60EC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51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0D3FAE-6319-41D6-BA5D-93AB94ABA13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재사용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함수와</a:t>
            </a:r>
            <a:r>
              <a:rPr lang="en-US" altLang="ko-KR" dirty="0"/>
              <a:t> </a:t>
            </a:r>
            <a:r>
              <a:rPr lang="ko-KR" altLang="en-US" dirty="0"/>
              <a:t>객체 재사용</a:t>
            </a:r>
            <a:endParaRPr lang="en-US" altLang="ko-KR" dirty="0"/>
          </a:p>
          <a:p>
            <a:pPr lvl="2"/>
            <a:r>
              <a:rPr lang="ko-KR" altLang="en-US" dirty="0"/>
              <a:t>컴포넌트 재사용</a:t>
            </a:r>
            <a:endParaRPr lang="en-US" altLang="ko-KR" dirty="0"/>
          </a:p>
          <a:p>
            <a:pPr lvl="2"/>
            <a:r>
              <a:rPr lang="ko-KR" altLang="en-US" dirty="0"/>
              <a:t>애플리케이션 재사용</a:t>
            </a:r>
            <a:endParaRPr lang="en-US" altLang="ko-KR" dirty="0"/>
          </a:p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객체 지향 프로그래밍</a:t>
            </a:r>
            <a:endParaRPr lang="en-US" altLang="ko-KR" dirty="0"/>
          </a:p>
          <a:p>
            <a:pPr lvl="2"/>
            <a:r>
              <a:rPr lang="ko-KR" altLang="en-US" dirty="0"/>
              <a:t>제네릭 프로그래밍</a:t>
            </a:r>
            <a:endParaRPr lang="en-US" altLang="ko-KR" dirty="0"/>
          </a:p>
          <a:p>
            <a:pPr lvl="2"/>
            <a:r>
              <a:rPr lang="ko-KR" altLang="en-US" dirty="0"/>
              <a:t>자동 프로그래밍</a:t>
            </a:r>
            <a:endParaRPr lang="en-US" altLang="ko-KR" dirty="0"/>
          </a:p>
          <a:p>
            <a:pPr lvl="2"/>
            <a:r>
              <a:rPr lang="ko-KR" altLang="en-US" dirty="0"/>
              <a:t>메타 프로그래밍</a:t>
            </a:r>
            <a:endParaRPr lang="en-US" altLang="ko-KR" dirty="0"/>
          </a:p>
          <a:p>
            <a:pPr lvl="1"/>
            <a:r>
              <a:rPr lang="ko-KR" altLang="en-US" dirty="0"/>
              <a:t>사례</a:t>
            </a:r>
            <a:endParaRPr lang="en-US" altLang="ko-KR" dirty="0"/>
          </a:p>
          <a:p>
            <a:pPr lvl="2"/>
            <a:r>
              <a:rPr lang="en-US" altLang="ko-KR" dirty="0"/>
              <a:t>Library</a:t>
            </a:r>
          </a:p>
          <a:p>
            <a:pPr lvl="2"/>
            <a:r>
              <a:rPr lang="en-US" altLang="ko-KR" dirty="0"/>
              <a:t>Framework</a:t>
            </a:r>
          </a:p>
          <a:p>
            <a:pPr lvl="2"/>
            <a:r>
              <a:rPr lang="en-US" altLang="ko-KR" dirty="0"/>
              <a:t>SW Architecture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288A9F-DCBA-4532-9125-FF5D3A76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재사용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48BE9-09B5-4558-947C-D3E8BDD3EE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03A45-D7A9-4814-8263-FBE64E71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1F116-788A-490E-91AB-919C6F471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AB337E-CBB5-4FF9-B119-703837FB65C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23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0EBCE3-D966-4CD0-AA88-CB414A991D5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2"/>
            <a:r>
              <a:rPr lang="en-US" altLang="ko-KR" dirty="0"/>
              <a:t>Information Hiding</a:t>
            </a:r>
          </a:p>
          <a:p>
            <a:pPr lvl="3"/>
            <a:r>
              <a:rPr lang="ko-KR" altLang="en-US" dirty="0"/>
              <a:t>숨겨서 안보이게 하기</a:t>
            </a:r>
            <a:endParaRPr lang="en-US" altLang="ko-KR" dirty="0"/>
          </a:p>
          <a:p>
            <a:pPr lvl="2"/>
            <a:r>
              <a:rPr lang="en-US" altLang="ko-KR" dirty="0"/>
              <a:t>Divide &amp; Conquer</a:t>
            </a:r>
          </a:p>
          <a:p>
            <a:pPr lvl="3"/>
            <a:r>
              <a:rPr lang="ko-KR" altLang="en-US" dirty="0"/>
              <a:t>어려운 거 쪼개서 해결하기</a:t>
            </a:r>
            <a:endParaRPr lang="en-US" altLang="ko-KR" dirty="0"/>
          </a:p>
          <a:p>
            <a:pPr lvl="2"/>
            <a:r>
              <a:rPr lang="en-US" altLang="ko-KR" dirty="0"/>
              <a:t>Data Abstraction</a:t>
            </a:r>
          </a:p>
          <a:p>
            <a:pPr lvl="3"/>
            <a:r>
              <a:rPr lang="ko-KR" altLang="en-US" dirty="0"/>
              <a:t>데이터에 접근하는 함수에 자료 표현 숨기기</a:t>
            </a:r>
            <a:endParaRPr lang="en-US" altLang="ko-KR" dirty="0"/>
          </a:p>
          <a:p>
            <a:pPr lvl="2"/>
            <a:r>
              <a:rPr lang="en-US" altLang="ko-KR" dirty="0"/>
              <a:t>Module Independency</a:t>
            </a:r>
          </a:p>
          <a:p>
            <a:pPr lvl="3"/>
            <a:r>
              <a:rPr lang="ko-KR" altLang="en-US" dirty="0"/>
              <a:t>낮은 결합도와 높은 응집도 가지기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설계</a:t>
            </a:r>
            <a:endParaRPr lang="en-US" altLang="ko-KR" dirty="0"/>
          </a:p>
          <a:p>
            <a:pPr lvl="3"/>
            <a:r>
              <a:rPr lang="ko-KR" altLang="en-US" dirty="0"/>
              <a:t>모듈</a:t>
            </a:r>
            <a:endParaRPr lang="en-US" altLang="ko-KR" dirty="0"/>
          </a:p>
          <a:p>
            <a:pPr lvl="3"/>
            <a:r>
              <a:rPr lang="ko-KR" altLang="en-US" dirty="0"/>
              <a:t>컴포넌트</a:t>
            </a:r>
            <a:endParaRPr lang="en-US" altLang="ko-KR" dirty="0"/>
          </a:p>
          <a:p>
            <a:pPr lvl="3"/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ko-KR" altLang="en-US" dirty="0"/>
              <a:t>함수</a:t>
            </a:r>
            <a:endParaRPr lang="en-US" altLang="ko-KR" dirty="0"/>
          </a:p>
          <a:p>
            <a:pPr lvl="3"/>
            <a:r>
              <a:rPr lang="ko-KR" altLang="en-US" dirty="0"/>
              <a:t>매크로</a:t>
            </a:r>
            <a:endParaRPr lang="en-US" altLang="ko-KR" dirty="0"/>
          </a:p>
          <a:p>
            <a:pPr lvl="3"/>
            <a:r>
              <a:rPr lang="ko-KR" altLang="en-US" dirty="0"/>
              <a:t>인라인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B213AB-4C3E-4E8E-ACD7-C480E6F0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C28799-6E99-4A72-B731-F1CEE258BF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F86DB4-1291-494D-8C0F-2A327AD5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85B8A-4B52-4177-BDF8-A27344BA7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9D16E4-4819-49FC-BB29-02544A5017D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2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07290C-A4F1-49E0-8762-65DE8E8E09C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결합도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모듈간 상호 의존성의 척도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내용 </a:t>
            </a:r>
            <a:r>
              <a:rPr lang="en-US" altLang="ko-KR" dirty="0"/>
              <a:t>(Content Coupling)</a:t>
            </a:r>
          </a:p>
          <a:p>
            <a:pPr lvl="3"/>
            <a:r>
              <a:rPr lang="ko-KR" altLang="en-US" dirty="0"/>
              <a:t>다른 모듈을 직접 사용하는 경우</a:t>
            </a:r>
            <a:endParaRPr lang="en-US" altLang="ko-KR" dirty="0"/>
          </a:p>
          <a:p>
            <a:pPr lvl="2"/>
            <a:r>
              <a:rPr lang="ko-KR" altLang="en-US" dirty="0"/>
              <a:t>공통 </a:t>
            </a:r>
            <a:r>
              <a:rPr lang="en-US" altLang="ko-KR" dirty="0"/>
              <a:t>(Common Coupling)</a:t>
            </a:r>
          </a:p>
          <a:p>
            <a:pPr lvl="3"/>
            <a:r>
              <a:rPr lang="ko-KR" altLang="en-US" dirty="0"/>
              <a:t>같은 전역변수를 참조</a:t>
            </a:r>
            <a:r>
              <a:rPr lang="en-US" altLang="ko-KR" dirty="0"/>
              <a:t>/</a:t>
            </a:r>
            <a:r>
              <a:rPr lang="ko-KR" altLang="en-US" dirty="0"/>
              <a:t>갱신 하는 경우</a:t>
            </a:r>
            <a:endParaRPr lang="en-US" altLang="ko-KR" dirty="0"/>
          </a:p>
          <a:p>
            <a:pPr lvl="2"/>
            <a:r>
              <a:rPr lang="ko-KR" altLang="en-US" dirty="0"/>
              <a:t>외부 </a:t>
            </a:r>
            <a:r>
              <a:rPr lang="en-US" altLang="ko-KR" dirty="0"/>
              <a:t>(External</a:t>
            </a:r>
            <a:r>
              <a:rPr lang="ko-KR" altLang="en-US" dirty="0"/>
              <a:t> </a:t>
            </a:r>
            <a:r>
              <a:rPr lang="en-US" altLang="ko-KR" dirty="0"/>
              <a:t>Coupling)</a:t>
            </a:r>
          </a:p>
          <a:p>
            <a:pPr lvl="3"/>
            <a:r>
              <a:rPr lang="ko-KR" altLang="en-US" dirty="0"/>
              <a:t>외부의</a:t>
            </a:r>
            <a:r>
              <a:rPr lang="en-US" altLang="ko-KR" dirty="0"/>
              <a:t> </a:t>
            </a:r>
            <a:r>
              <a:rPr lang="ko-KR" altLang="en-US" dirty="0"/>
              <a:t>무언가를 같이 참조하는 경우</a:t>
            </a:r>
            <a:endParaRPr lang="en-US" altLang="ko-KR" dirty="0"/>
          </a:p>
          <a:p>
            <a:pPr lvl="2"/>
            <a:r>
              <a:rPr lang="ko-KR" altLang="en-US" dirty="0"/>
              <a:t>제어 </a:t>
            </a:r>
            <a:r>
              <a:rPr lang="en-US" altLang="ko-KR" dirty="0"/>
              <a:t>(Control Coupling)</a:t>
            </a:r>
          </a:p>
          <a:p>
            <a:pPr lvl="3"/>
            <a:r>
              <a:rPr lang="ko-KR" altLang="en-US" dirty="0"/>
              <a:t>다른 모듈을 제어하는 경우</a:t>
            </a:r>
            <a:endParaRPr lang="en-US" altLang="ko-KR" dirty="0"/>
          </a:p>
          <a:p>
            <a:pPr lvl="2"/>
            <a:r>
              <a:rPr lang="ko-KR" altLang="en-US" dirty="0"/>
              <a:t>스탬프 </a:t>
            </a:r>
            <a:r>
              <a:rPr lang="en-US" altLang="ko-KR" dirty="0"/>
              <a:t>(Stamp Coupling)</a:t>
            </a:r>
          </a:p>
          <a:p>
            <a:pPr lvl="3"/>
            <a:r>
              <a:rPr lang="ko-KR" altLang="en-US" dirty="0"/>
              <a:t>모듈 간 데이터가 전달되는 정도</a:t>
            </a:r>
            <a:endParaRPr lang="en-US" altLang="ko-KR" dirty="0"/>
          </a:p>
          <a:p>
            <a:pPr lvl="2"/>
            <a:r>
              <a:rPr lang="ko-KR" altLang="en-US" dirty="0"/>
              <a:t>자료 </a:t>
            </a:r>
            <a:r>
              <a:rPr lang="en-US" altLang="ko-KR" dirty="0"/>
              <a:t>(</a:t>
            </a:r>
            <a:r>
              <a:rPr lang="en-US" altLang="ko-KR"/>
              <a:t>Data Coupling)</a:t>
            </a:r>
            <a:endParaRPr lang="en-US" altLang="ko-KR" dirty="0"/>
          </a:p>
          <a:p>
            <a:pPr lvl="3"/>
            <a:r>
              <a:rPr lang="ko-KR" altLang="en-US" dirty="0"/>
              <a:t>모듈간 전달되는 파라메터로만 상호작용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C3FB60-8DD5-4212-B206-4946CF46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결합도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9C45E-5157-4DE9-A3A2-EE79493819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C3D1D9-FD93-49C0-9514-7F17BFD9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69259-FA4F-4053-A221-A98F415B0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D6DC0C-7D17-4821-9209-A9A14B3C4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3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26BD1EB-2779-4781-BC16-6706251F15E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응집도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우연적 </a:t>
            </a:r>
            <a:r>
              <a:rPr lang="en-US" altLang="ko-KR" dirty="0"/>
              <a:t>(Coincidental Cohesion)</a:t>
            </a:r>
          </a:p>
          <a:p>
            <a:pPr lvl="3"/>
            <a:r>
              <a:rPr lang="ko-KR" altLang="en-US" dirty="0"/>
              <a:t>서로 어떠한 의미 연관 관계도 없는 경우</a:t>
            </a:r>
            <a:endParaRPr lang="en-US" altLang="ko-KR" dirty="0"/>
          </a:p>
          <a:p>
            <a:pPr lvl="2"/>
            <a:r>
              <a:rPr lang="ko-KR" altLang="en-US" dirty="0"/>
              <a:t>논리적 </a:t>
            </a:r>
            <a:r>
              <a:rPr lang="en-US" altLang="ko-KR" dirty="0"/>
              <a:t>(Logical Cohesion)</a:t>
            </a:r>
          </a:p>
          <a:p>
            <a:pPr lvl="3"/>
            <a:r>
              <a:rPr lang="ko-KR" altLang="en-US" dirty="0"/>
              <a:t>유사한 성격을 가지는 경우</a:t>
            </a:r>
            <a:endParaRPr lang="en-US" altLang="ko-KR" dirty="0"/>
          </a:p>
          <a:p>
            <a:pPr lvl="2"/>
            <a:r>
              <a:rPr lang="ko-KR" altLang="en-US" dirty="0"/>
              <a:t>시간적 </a:t>
            </a:r>
            <a:r>
              <a:rPr lang="en-US" altLang="ko-KR" dirty="0"/>
              <a:t>(Temporal</a:t>
            </a:r>
            <a:r>
              <a:rPr lang="ko-KR" altLang="en-US" dirty="0"/>
              <a:t> </a:t>
            </a:r>
            <a:r>
              <a:rPr lang="en-US" altLang="ko-KR" dirty="0"/>
              <a:t>Cohesion)</a:t>
            </a:r>
          </a:p>
          <a:p>
            <a:pPr lvl="3"/>
            <a:r>
              <a:rPr lang="ko-KR" altLang="en-US" dirty="0"/>
              <a:t>연관된 기능 보다는 순차적으로 연관된 경우</a:t>
            </a:r>
            <a:endParaRPr lang="en-US" altLang="ko-KR" dirty="0"/>
          </a:p>
          <a:p>
            <a:pPr lvl="2"/>
            <a:r>
              <a:rPr lang="ko-KR" altLang="en-US" dirty="0"/>
              <a:t>절차적 </a:t>
            </a:r>
            <a:r>
              <a:rPr lang="en-US" altLang="ko-KR" dirty="0"/>
              <a:t>(Procedural Cohesion)</a:t>
            </a:r>
          </a:p>
          <a:p>
            <a:pPr lvl="3"/>
            <a:r>
              <a:rPr lang="ko-KR" altLang="en-US" dirty="0"/>
              <a:t>모듈간</a:t>
            </a:r>
            <a:r>
              <a:rPr lang="en-US" altLang="ko-KR" dirty="0"/>
              <a:t> </a:t>
            </a:r>
            <a:r>
              <a:rPr lang="ko-KR" altLang="en-US" dirty="0"/>
              <a:t>처리 순서가 있는 경우</a:t>
            </a:r>
            <a:endParaRPr lang="en-US" altLang="ko-KR" dirty="0"/>
          </a:p>
          <a:p>
            <a:pPr lvl="2"/>
            <a:r>
              <a:rPr lang="ko-KR" altLang="en-US" dirty="0" err="1"/>
              <a:t>통신적</a:t>
            </a:r>
            <a:r>
              <a:rPr lang="ko-KR" altLang="en-US" dirty="0"/>
              <a:t> </a:t>
            </a:r>
            <a:r>
              <a:rPr lang="en-US" altLang="ko-KR" dirty="0"/>
              <a:t>(Communication Cohesion)</a:t>
            </a:r>
          </a:p>
          <a:p>
            <a:pPr lvl="3"/>
            <a:r>
              <a:rPr lang="ko-KR" altLang="en-US" dirty="0"/>
              <a:t>동일한 입출력으로 다른 기능을 하는 경우</a:t>
            </a:r>
            <a:endParaRPr lang="en-US" altLang="ko-KR" dirty="0"/>
          </a:p>
          <a:p>
            <a:pPr lvl="2"/>
            <a:r>
              <a:rPr lang="ko-KR" altLang="en-US" dirty="0"/>
              <a:t>순차적 </a:t>
            </a:r>
            <a:r>
              <a:rPr lang="en-US" altLang="ko-KR" dirty="0"/>
              <a:t>(Sequential Cohesion)</a:t>
            </a:r>
          </a:p>
          <a:p>
            <a:pPr lvl="3"/>
            <a:r>
              <a:rPr lang="ko-KR" altLang="en-US" dirty="0"/>
              <a:t>모듈의 결과를 다른 모듈이 사용하는 경우</a:t>
            </a:r>
            <a:endParaRPr lang="en-US" altLang="ko-KR" dirty="0"/>
          </a:p>
          <a:p>
            <a:pPr lvl="2"/>
            <a:r>
              <a:rPr lang="ko-KR" altLang="en-US" dirty="0"/>
              <a:t>기능적 </a:t>
            </a:r>
            <a:r>
              <a:rPr lang="en-US" altLang="ko-KR" dirty="0"/>
              <a:t>(Functional Cohesion)</a:t>
            </a:r>
          </a:p>
          <a:p>
            <a:pPr lvl="3"/>
            <a:r>
              <a:rPr lang="ko-KR" altLang="en-US" dirty="0"/>
              <a:t>모든 기능이 단일한 목적을 위하는 경우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1BEB32-B9BE-4384-A4DE-71DB80B4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응집도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E2737-374B-4AAD-8DA0-EB89A318F1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CF0F74-DFE8-48A5-B920-538645E0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8C042-2E21-45B2-9A80-ABE21717E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8394C0-0283-4B2C-9A48-371BCDF054C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06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281AE6-7F08-4706-80A4-AE6787112F3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절차적 프로그래밍 언어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프로시저 호출의 개념을 바탕으로 하는 언어 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ALGOL, C, FORTRAN</a:t>
            </a:r>
          </a:p>
          <a:p>
            <a:r>
              <a:rPr lang="ko-KR" altLang="en-US" dirty="0"/>
              <a:t>객체 지향 프로그래밍 언어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객체 중심의 프로그래밍 언어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C++, C#, JAVA</a:t>
            </a:r>
          </a:p>
          <a:p>
            <a:r>
              <a:rPr lang="ko-KR" altLang="en-US" dirty="0"/>
              <a:t>스크립트 언어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컴파일 하지 않고 실행할 수 있는 언어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PHP, Python, Java script, Bash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DDA253-774B-42DF-9E7A-0CA682A3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BC4C41-0537-4C3B-ADB5-A8F6C198D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선언형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문제를 설명하는 언어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함수형 언어</a:t>
            </a:r>
            <a:endParaRPr lang="en-US" altLang="ko-KR" dirty="0"/>
          </a:p>
          <a:p>
            <a:pPr lvl="3"/>
            <a:r>
              <a:rPr lang="ko-KR" altLang="en-US" dirty="0"/>
              <a:t>순수 함수</a:t>
            </a:r>
            <a:r>
              <a:rPr lang="en-US" altLang="ko-KR" dirty="0"/>
              <a:t>: </a:t>
            </a:r>
            <a:r>
              <a:rPr lang="ko-KR" altLang="en-US" dirty="0"/>
              <a:t>어느 순간에 호출해도 동일 값 반환</a:t>
            </a:r>
            <a:endParaRPr lang="en-US" altLang="ko-KR" dirty="0"/>
          </a:p>
          <a:p>
            <a:pPr lvl="3"/>
            <a:r>
              <a:rPr lang="ko-KR" altLang="en-US" dirty="0"/>
              <a:t>익명 함수</a:t>
            </a:r>
            <a:r>
              <a:rPr lang="en-US" altLang="ko-KR" dirty="0"/>
              <a:t>: </a:t>
            </a:r>
            <a:r>
              <a:rPr lang="ko-KR" altLang="en-US" dirty="0"/>
              <a:t>람다 식</a:t>
            </a:r>
            <a:r>
              <a:rPr lang="en-US" altLang="ko-KR" dirty="0"/>
              <a:t>. </a:t>
            </a:r>
            <a:r>
              <a:rPr lang="ko-KR" altLang="en-US" dirty="0"/>
              <a:t>이름 없는 함수</a:t>
            </a:r>
            <a:endParaRPr lang="en-US" altLang="ko-KR" dirty="0"/>
          </a:p>
          <a:p>
            <a:pPr lvl="3"/>
            <a:r>
              <a:rPr lang="ko-KR" altLang="en-US" dirty="0" err="1"/>
              <a:t>고계</a:t>
            </a:r>
            <a:r>
              <a:rPr lang="ko-KR" altLang="en-US" dirty="0"/>
              <a:t> 함수</a:t>
            </a:r>
            <a:r>
              <a:rPr lang="en-US" altLang="ko-KR" dirty="0"/>
              <a:t>: </a:t>
            </a:r>
            <a:r>
              <a:rPr lang="ko-KR" altLang="en-US" dirty="0"/>
              <a:t>함수를 파라메터로 받거나 리턴</a:t>
            </a:r>
            <a:endParaRPr lang="en-US" altLang="ko-KR" dirty="0"/>
          </a:p>
          <a:p>
            <a:pPr lvl="2"/>
            <a:r>
              <a:rPr lang="ko-KR" altLang="en-US" dirty="0"/>
              <a:t>논리형 언어</a:t>
            </a:r>
            <a:endParaRPr lang="en-US" altLang="ko-KR" dirty="0"/>
          </a:p>
          <a:p>
            <a:pPr lvl="3"/>
            <a:r>
              <a:rPr lang="ko-KR" altLang="en-US" dirty="0"/>
              <a:t>사실</a:t>
            </a:r>
            <a:r>
              <a:rPr lang="en-US" altLang="ko-KR" dirty="0"/>
              <a:t>: </a:t>
            </a:r>
            <a:r>
              <a:rPr lang="ko-KR" altLang="en-US" dirty="0"/>
              <a:t>객체간 관계에 논리적 사실을 포함</a:t>
            </a:r>
            <a:endParaRPr lang="en-US" altLang="ko-KR" dirty="0"/>
          </a:p>
          <a:p>
            <a:pPr lvl="3"/>
            <a:r>
              <a:rPr lang="ko-KR" altLang="en-US" dirty="0"/>
              <a:t>규칙</a:t>
            </a:r>
            <a:r>
              <a:rPr lang="en-US" altLang="ko-KR" dirty="0"/>
              <a:t>: </a:t>
            </a:r>
            <a:r>
              <a:rPr lang="ko-KR" altLang="en-US" dirty="0"/>
              <a:t>베이스에서 새로운 논리 도출</a:t>
            </a:r>
            <a:endParaRPr lang="en-US" altLang="ko-KR" dirty="0"/>
          </a:p>
          <a:p>
            <a:pPr lvl="3"/>
            <a:r>
              <a:rPr lang="ko-KR" altLang="en-US" dirty="0"/>
              <a:t>질문</a:t>
            </a:r>
            <a:r>
              <a:rPr lang="en-US" altLang="ko-KR" dirty="0"/>
              <a:t>: </a:t>
            </a:r>
            <a:r>
              <a:rPr lang="ko-KR" altLang="en-US" dirty="0"/>
              <a:t>규칙이 참인지 거짓인지 확인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Haskell, LISP, Prolog, SQL…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B6CEDE-EA72-416C-B1C3-A31FAC11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7B8F8-9EDD-4E20-9AAA-4DF153C3B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B31F3D-DBC0-484F-9710-5EF8C47926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58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1083</Words>
  <Application>Microsoft Office PowerPoint</Application>
  <PresentationFormat>와이드스크린</PresentationFormat>
  <Paragraphs>289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4. 프로그래밍 언어 활용</vt:lpstr>
      <vt:lpstr>Agenda</vt:lpstr>
      <vt:lpstr>개발 환경</vt:lpstr>
      <vt:lpstr>서버 개발 프레임워크</vt:lpstr>
      <vt:lpstr>재사용</vt:lpstr>
      <vt:lpstr>모듈화</vt:lpstr>
      <vt:lpstr>결합도</vt:lpstr>
      <vt:lpstr>응집도</vt:lpstr>
      <vt:lpstr>프로그래밍 언어</vt:lpstr>
      <vt:lpstr>OS</vt:lpstr>
      <vt:lpstr>PowerPoint 프레젠테이션</vt:lpstr>
      <vt:lpstr>PowerPoint 프레젠테이션</vt:lpstr>
      <vt:lpstr>인터넷</vt:lpstr>
      <vt:lpstr>네트워크 7계층</vt:lpstr>
      <vt:lpstr>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프로그래밍 언어 활용</dc:title>
  <dc:creator>Sang Hyeon Jung</dc:creator>
  <cp:lastModifiedBy>Sang Hyeon Jung</cp:lastModifiedBy>
  <cp:revision>6</cp:revision>
  <dcterms:created xsi:type="dcterms:W3CDTF">2021-08-06T10:08:37Z</dcterms:created>
  <dcterms:modified xsi:type="dcterms:W3CDTF">2021-08-09T17:13:00Z</dcterms:modified>
</cp:coreProperties>
</file>