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9" r:id="rId2"/>
    <p:sldId id="264" r:id="rId3"/>
    <p:sldId id="258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</p:sldIdLst>
  <p:sldSz cx="12192000" cy="6858000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FC97BA1-706A-4AF0-8C20-8D2631BC356D}">
          <p14:sldIdLst>
            <p14:sldId id="259"/>
            <p14:sldId id="264"/>
          </p14:sldIdLst>
        </p14:section>
        <p14:section name="Agenda" id="{973CF876-4644-4836-BCFF-37BDFBFF8DD4}">
          <p14:sldIdLst>
            <p14:sldId id="258"/>
          </p14:sldIdLst>
        </p14:section>
        <p14:section name="SQL 응용 - 절차형 SQL 작성" id="{AE96ECED-F494-471B-9BF9-ABEB0BFD1876}">
          <p14:sldIdLst>
            <p14:sldId id="265"/>
            <p14:sldId id="266"/>
          </p14:sldIdLst>
        </p14:section>
        <p14:section name="SQL 응용 - 응용 SQL 작성" id="{F41364FF-C939-48AC-9E57-5CB3BD717DC7}">
          <p14:sldIdLst>
            <p14:sldId id="267"/>
            <p14:sldId id="268"/>
            <p14:sldId id="269"/>
          </p14:sldIdLst>
        </p14:section>
        <p14:section name="SQL 활용 - 기본 SQL 작성" id="{48022464-4E84-4B4A-88CD-86B120259B42}">
          <p14:sldIdLst>
            <p14:sldId id="270"/>
            <p14:sldId id="271"/>
            <p14:sldId id="272"/>
            <p14:sldId id="273"/>
            <p14:sldId id="274"/>
          </p14:sldIdLst>
        </p14:section>
        <p14:section name="SQL 활용 - 고급 SQL 작성" id="{00C38FD1-20F7-426E-80DC-C9035F6304EC}">
          <p14:sldIdLst>
            <p14:sldId id="275"/>
            <p14:sldId id="276"/>
            <p14:sldId id="277"/>
            <p14:sldId id="278"/>
            <p14:sldId id="279"/>
          </p14:sldIdLst>
        </p14:section>
        <p14:section name="논리 데이터베이스 설계 - 관계 데이터베이스 모델" id="{8E3A527D-4179-4765-B006-5981975604EF}">
          <p14:sldIdLst>
            <p14:sldId id="280"/>
            <p14:sldId id="281"/>
            <p14:sldId id="282"/>
          </p14:sldIdLst>
        </p14:section>
        <p14:section name="논리 데이터베이스 설계 - 데이터 모델링 및 설계" id="{ED944D5F-759A-4DE4-9899-0C3B5A5BFE65}">
          <p14:sldIdLst>
            <p14:sldId id="283"/>
            <p14:sldId id="284"/>
            <p14:sldId id="285"/>
          </p14:sldIdLst>
        </p14:section>
        <p14:section name="물리 데이터베이스 설계 - 물리 요소 조사 분석" id="{9BA13400-E80B-443C-96AA-511B5323BB60}">
          <p14:sldIdLst>
            <p14:sldId id="286"/>
            <p14:sldId id="287"/>
            <p14:sldId id="288"/>
            <p14:sldId id="289"/>
          </p14:sldIdLst>
        </p14:section>
        <p14:section name="물리 데이터베이스 설계 – DB 물리 속성 설계" id="{A02D4CB7-5867-47A8-AC0F-B809CF2960E1}">
          <p14:sldIdLst>
            <p14:sldId id="290"/>
            <p14:sldId id="291"/>
            <p14:sldId id="292"/>
            <p14:sldId id="293"/>
            <p14:sldId id="294"/>
          </p14:sldIdLst>
        </p14:section>
        <p14:section name="물리 데이터베이스 설계 - 물리 DB 모델링" id="{A016D1AF-03B5-4E07-A75A-63B39052ACEF}">
          <p14:sldIdLst>
            <p14:sldId id="295"/>
            <p14:sldId id="296"/>
          </p14:sldIdLst>
        </p14:section>
        <p14:section name="물리 데이터베이스 설계 - DB 반 정규화" id="{F688E334-21BE-4BDF-B0EF-95E6A6B0B6E5}">
          <p14:sldIdLst>
            <p14:sldId id="297"/>
          </p14:sldIdLst>
        </p14:section>
        <p14:section name="물리 데이터베이스 설계 - 물리 데이터 품질 검토" id="{4A6EFC29-A8B7-4724-85C1-1BA3263691BB}">
          <p14:sldIdLst>
            <p14:sldId id="298"/>
          </p14:sldIdLst>
        </p14:section>
        <p14:section name="데이터 전환 - 데이터 전환 기술" id="{A438E83D-3B5A-4A1D-BD06-CF85C888312D}">
          <p14:sldIdLst>
            <p14:sldId id="29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466F"/>
    <a:srgbClr val="FFFFFF"/>
    <a:srgbClr val="CCCCCC"/>
    <a:srgbClr val="263859"/>
    <a:srgbClr val="1E2D47"/>
    <a:srgbClr val="A3A3A3"/>
    <a:srgbClr val="263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5" d="100"/>
          <a:sy n="115" d="100"/>
        </p:scale>
        <p:origin x="241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7A8B49F2-9D27-4F7F-90F7-DBCC97E064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6B8B1F-B7D6-4D7A-87F8-A519F0A038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D0E862-B602-4F19-9CCB-DBEF680D281A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77DCD7-F98B-4060-B6EC-9C3061E0D8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4683F9-97F8-4C34-B1E4-2967BEBA7D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58F7F-BA56-471B-B193-FA450680E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112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72663-55A4-40A7-950D-2D273278BFB3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69C77-C9D7-4722-87FB-972D1363C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474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56458-7D54-4B4D-A9FD-39DA9FEDB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88456"/>
            <a:ext cx="9144000" cy="108108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7E4C8B08-4B24-4AA7-94AD-0F4FE9A37435}"/>
              </a:ext>
            </a:extLst>
          </p:cNvPr>
          <p:cNvSpPr/>
          <p:nvPr/>
        </p:nvSpPr>
        <p:spPr>
          <a:xfrm>
            <a:off x="4658807" y="1992219"/>
            <a:ext cx="2874386" cy="2873561"/>
          </a:xfrm>
          <a:custGeom>
            <a:avLst/>
            <a:gdLst>
              <a:gd name="connsiteX0" fmla="*/ 1670844 w 2105193"/>
              <a:gd name="connsiteY0" fmla="*/ 1234080 h 2104588"/>
              <a:gd name="connsiteX1" fmla="*/ 1307880 w 2105193"/>
              <a:gd name="connsiteY1" fmla="*/ 1234080 h 2104588"/>
              <a:gd name="connsiteX2" fmla="*/ 1307880 w 2105193"/>
              <a:gd name="connsiteY2" fmla="*/ 362965 h 2104588"/>
              <a:gd name="connsiteX3" fmla="*/ 436765 w 2105193"/>
              <a:gd name="connsiteY3" fmla="*/ 362965 h 2104588"/>
              <a:gd name="connsiteX4" fmla="*/ 436765 w 2105193"/>
              <a:gd name="connsiteY4" fmla="*/ 0 h 2104588"/>
              <a:gd name="connsiteX5" fmla="*/ 1307879 w 2105193"/>
              <a:gd name="connsiteY5" fmla="*/ 0 h 2104588"/>
              <a:gd name="connsiteX6" fmla="*/ 2105192 w 2105193"/>
              <a:gd name="connsiteY6" fmla="*/ 1 h 2104588"/>
              <a:gd name="connsiteX7" fmla="*/ 2105192 w 2105193"/>
              <a:gd name="connsiteY7" fmla="*/ 362965 h 2104588"/>
              <a:gd name="connsiteX8" fmla="*/ 1670845 w 2105193"/>
              <a:gd name="connsiteY8" fmla="*/ 362964 h 2104588"/>
              <a:gd name="connsiteX9" fmla="*/ 1670845 w 2105193"/>
              <a:gd name="connsiteY9" fmla="*/ 362965 h 2104588"/>
              <a:gd name="connsiteX10" fmla="*/ 1670844 w 2105193"/>
              <a:gd name="connsiteY10" fmla="*/ 362965 h 2104588"/>
              <a:gd name="connsiteX11" fmla="*/ 362964 w 2105193"/>
              <a:gd name="connsiteY11" fmla="*/ 1668426 h 2104588"/>
              <a:gd name="connsiteX12" fmla="*/ 0 w 2105193"/>
              <a:gd name="connsiteY12" fmla="*/ 1668426 h 2104588"/>
              <a:gd name="connsiteX13" fmla="*/ 0 w 2105193"/>
              <a:gd name="connsiteY13" fmla="*/ 797312 h 2104588"/>
              <a:gd name="connsiteX14" fmla="*/ 0 w 2105193"/>
              <a:gd name="connsiteY14" fmla="*/ 434348 h 2104588"/>
              <a:gd name="connsiteX15" fmla="*/ 0 w 2105193"/>
              <a:gd name="connsiteY15" fmla="*/ 0 h 2104588"/>
              <a:gd name="connsiteX16" fmla="*/ 362964 w 2105193"/>
              <a:gd name="connsiteY16" fmla="*/ 0 h 2104588"/>
              <a:gd name="connsiteX17" fmla="*/ 362964 w 2105193"/>
              <a:gd name="connsiteY17" fmla="*/ 434347 h 2104588"/>
              <a:gd name="connsiteX18" fmla="*/ 1234079 w 2105193"/>
              <a:gd name="connsiteY18" fmla="*/ 434347 h 2104588"/>
              <a:gd name="connsiteX19" fmla="*/ 1234079 w 2105193"/>
              <a:gd name="connsiteY19" fmla="*/ 797311 h 2104588"/>
              <a:gd name="connsiteX20" fmla="*/ 362964 w 2105193"/>
              <a:gd name="connsiteY20" fmla="*/ 797311 h 2104588"/>
              <a:gd name="connsiteX21" fmla="*/ 362964 w 2105193"/>
              <a:gd name="connsiteY21" fmla="*/ 797312 h 2104588"/>
              <a:gd name="connsiteX22" fmla="*/ 1669637 w 2105193"/>
              <a:gd name="connsiteY22" fmla="*/ 2103377 h 2104588"/>
              <a:gd name="connsiteX23" fmla="*/ 798523 w 2105193"/>
              <a:gd name="connsiteY23" fmla="*/ 2103377 h 2104588"/>
              <a:gd name="connsiteX24" fmla="*/ 435559 w 2105193"/>
              <a:gd name="connsiteY24" fmla="*/ 2103377 h 2104588"/>
              <a:gd name="connsiteX25" fmla="*/ 1 w 2105193"/>
              <a:gd name="connsiteY25" fmla="*/ 2103377 h 2104588"/>
              <a:gd name="connsiteX26" fmla="*/ 1 w 2105193"/>
              <a:gd name="connsiteY26" fmla="*/ 1740413 h 2104588"/>
              <a:gd name="connsiteX27" fmla="*/ 435559 w 2105193"/>
              <a:gd name="connsiteY27" fmla="*/ 1740413 h 2104588"/>
              <a:gd name="connsiteX28" fmla="*/ 435559 w 2105193"/>
              <a:gd name="connsiteY28" fmla="*/ 869299 h 2104588"/>
              <a:gd name="connsiteX29" fmla="*/ 798523 w 2105193"/>
              <a:gd name="connsiteY29" fmla="*/ 869299 h 2104588"/>
              <a:gd name="connsiteX30" fmla="*/ 798523 w 2105193"/>
              <a:gd name="connsiteY30" fmla="*/ 1740413 h 2104588"/>
              <a:gd name="connsiteX31" fmla="*/ 1669637 w 2105193"/>
              <a:gd name="connsiteY31" fmla="*/ 1740413 h 2104588"/>
              <a:gd name="connsiteX32" fmla="*/ 2105193 w 2105193"/>
              <a:gd name="connsiteY32" fmla="*/ 2104588 h 2104588"/>
              <a:gd name="connsiteX33" fmla="*/ 1742229 w 2105193"/>
              <a:gd name="connsiteY33" fmla="*/ 2104588 h 2104588"/>
              <a:gd name="connsiteX34" fmla="*/ 1742229 w 2105193"/>
              <a:gd name="connsiteY34" fmla="*/ 1669030 h 2104588"/>
              <a:gd name="connsiteX35" fmla="*/ 1742229 w 2105193"/>
              <a:gd name="connsiteY35" fmla="*/ 1669029 h 2104588"/>
              <a:gd name="connsiteX36" fmla="*/ 871115 w 2105193"/>
              <a:gd name="connsiteY36" fmla="*/ 1669029 h 2104588"/>
              <a:gd name="connsiteX37" fmla="*/ 871115 w 2105193"/>
              <a:gd name="connsiteY37" fmla="*/ 1306065 h 2104588"/>
              <a:gd name="connsiteX38" fmla="*/ 1742229 w 2105193"/>
              <a:gd name="connsiteY38" fmla="*/ 1306065 h 2104588"/>
              <a:gd name="connsiteX39" fmla="*/ 1742229 w 2105193"/>
              <a:gd name="connsiteY39" fmla="*/ 434952 h 2104588"/>
              <a:gd name="connsiteX40" fmla="*/ 2105193 w 2105193"/>
              <a:gd name="connsiteY40" fmla="*/ 434952 h 2104588"/>
              <a:gd name="connsiteX41" fmla="*/ 2105193 w 2105193"/>
              <a:gd name="connsiteY41" fmla="*/ 1306065 h 2104588"/>
              <a:gd name="connsiteX42" fmla="*/ 2105193 w 2105193"/>
              <a:gd name="connsiteY42" fmla="*/ 1306066 h 2104588"/>
              <a:gd name="connsiteX43" fmla="*/ 2105193 w 2105193"/>
              <a:gd name="connsiteY43" fmla="*/ 1669029 h 2104588"/>
              <a:gd name="connsiteX44" fmla="*/ 2105193 w 2105193"/>
              <a:gd name="connsiteY44" fmla="*/ 1669030 h 2104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2105193" h="2104588">
                <a:moveTo>
                  <a:pt x="1670844" y="1234080"/>
                </a:moveTo>
                <a:lnTo>
                  <a:pt x="1307880" y="1234080"/>
                </a:lnTo>
                <a:lnTo>
                  <a:pt x="1307880" y="362965"/>
                </a:lnTo>
                <a:lnTo>
                  <a:pt x="436765" y="362965"/>
                </a:lnTo>
                <a:lnTo>
                  <a:pt x="436765" y="0"/>
                </a:lnTo>
                <a:lnTo>
                  <a:pt x="1307879" y="0"/>
                </a:lnTo>
                <a:lnTo>
                  <a:pt x="2105192" y="1"/>
                </a:lnTo>
                <a:lnTo>
                  <a:pt x="2105192" y="362965"/>
                </a:lnTo>
                <a:lnTo>
                  <a:pt x="1670845" y="362964"/>
                </a:lnTo>
                <a:lnTo>
                  <a:pt x="1670845" y="362965"/>
                </a:lnTo>
                <a:lnTo>
                  <a:pt x="1670844" y="362965"/>
                </a:lnTo>
                <a:close/>
                <a:moveTo>
                  <a:pt x="362964" y="1668426"/>
                </a:moveTo>
                <a:lnTo>
                  <a:pt x="0" y="1668426"/>
                </a:lnTo>
                <a:lnTo>
                  <a:pt x="0" y="797312"/>
                </a:lnTo>
                <a:lnTo>
                  <a:pt x="0" y="434348"/>
                </a:lnTo>
                <a:lnTo>
                  <a:pt x="0" y="0"/>
                </a:lnTo>
                <a:lnTo>
                  <a:pt x="362964" y="0"/>
                </a:lnTo>
                <a:lnTo>
                  <a:pt x="362964" y="434347"/>
                </a:lnTo>
                <a:lnTo>
                  <a:pt x="1234079" y="434347"/>
                </a:lnTo>
                <a:lnTo>
                  <a:pt x="1234079" y="797311"/>
                </a:lnTo>
                <a:lnTo>
                  <a:pt x="362964" y="797311"/>
                </a:lnTo>
                <a:lnTo>
                  <a:pt x="362964" y="797312"/>
                </a:lnTo>
                <a:close/>
                <a:moveTo>
                  <a:pt x="1669637" y="2103377"/>
                </a:moveTo>
                <a:lnTo>
                  <a:pt x="798523" y="2103377"/>
                </a:lnTo>
                <a:lnTo>
                  <a:pt x="435559" y="2103377"/>
                </a:lnTo>
                <a:lnTo>
                  <a:pt x="1" y="2103377"/>
                </a:lnTo>
                <a:lnTo>
                  <a:pt x="1" y="1740413"/>
                </a:lnTo>
                <a:lnTo>
                  <a:pt x="435559" y="1740413"/>
                </a:lnTo>
                <a:lnTo>
                  <a:pt x="435559" y="869299"/>
                </a:lnTo>
                <a:lnTo>
                  <a:pt x="798523" y="869299"/>
                </a:lnTo>
                <a:lnTo>
                  <a:pt x="798523" y="1740413"/>
                </a:lnTo>
                <a:lnTo>
                  <a:pt x="1669637" y="1740413"/>
                </a:lnTo>
                <a:close/>
                <a:moveTo>
                  <a:pt x="2105193" y="2104588"/>
                </a:moveTo>
                <a:lnTo>
                  <a:pt x="1742229" y="2104588"/>
                </a:lnTo>
                <a:lnTo>
                  <a:pt x="1742229" y="1669030"/>
                </a:lnTo>
                <a:lnTo>
                  <a:pt x="1742229" y="1669029"/>
                </a:lnTo>
                <a:lnTo>
                  <a:pt x="871115" y="1669029"/>
                </a:lnTo>
                <a:lnTo>
                  <a:pt x="871115" y="1306065"/>
                </a:lnTo>
                <a:lnTo>
                  <a:pt x="1742229" y="1306065"/>
                </a:lnTo>
                <a:lnTo>
                  <a:pt x="1742229" y="434952"/>
                </a:lnTo>
                <a:lnTo>
                  <a:pt x="2105193" y="434952"/>
                </a:lnTo>
                <a:lnTo>
                  <a:pt x="2105193" y="1306065"/>
                </a:lnTo>
                <a:lnTo>
                  <a:pt x="2105193" y="1306066"/>
                </a:lnTo>
                <a:lnTo>
                  <a:pt x="2105193" y="1669029"/>
                </a:lnTo>
                <a:lnTo>
                  <a:pt x="2105193" y="1669030"/>
                </a:lnTo>
                <a:close/>
              </a:path>
            </a:pathLst>
          </a:custGeom>
          <a:solidFill>
            <a:srgbClr val="30466F">
              <a:alpha val="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62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56458-7D54-4B4D-A9FD-39DA9FEDB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88456"/>
            <a:ext cx="9144000" cy="108108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9037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C4D3EA-F14E-4C09-8293-01DB69F57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3170"/>
            <a:ext cx="10515600" cy="50017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B4E569-6477-43A5-AC94-87C415FFF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D79EE3E-9EF0-4D7F-A00D-9F5CB09059AD}"/>
              </a:ext>
            </a:extLst>
          </p:cNvPr>
          <p:cNvCxnSpPr>
            <a:cxnSpLocks/>
          </p:cNvCxnSpPr>
          <p:nvPr userDrawn="1"/>
        </p:nvCxnSpPr>
        <p:spPr>
          <a:xfrm>
            <a:off x="829887" y="1108791"/>
            <a:ext cx="9153698" cy="0"/>
          </a:xfrm>
          <a:prstGeom prst="line">
            <a:avLst/>
          </a:prstGeom>
          <a:ln w="1905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1">
            <a:extLst>
              <a:ext uri="{FF2B5EF4-FFF2-40B4-BE49-F238E27FC236}">
                <a16:creationId xmlns:a16="http://schemas.microsoft.com/office/drawing/2014/main" id="{F11BA01D-7D57-4045-8BD1-E926180FF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39963"/>
            <a:ext cx="10525123" cy="66562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6F56D1BF-331A-44B5-B5E7-6DD921FCDF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626" y="6217786"/>
            <a:ext cx="1438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ko-KR" dirty="0"/>
              <a:t>Nibble</a:t>
            </a:r>
            <a:endParaRPr lang="ko-KR" altLang="en-US" dirty="0"/>
          </a:p>
        </p:txBody>
      </p:sp>
      <p:sp>
        <p:nvSpPr>
          <p:cNvPr id="9" name="날짜 개체 틀 3">
            <a:extLst>
              <a:ext uri="{FF2B5EF4-FFF2-40B4-BE49-F238E27FC236}">
                <a16:creationId xmlns:a16="http://schemas.microsoft.com/office/drawing/2014/main" id="{B134DAB2-5629-44FC-8A5C-D5BDE5D640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363" y="6398402"/>
            <a:ext cx="108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6B4E6-2447-4D67-A511-B13A2182F919}" type="datetime5">
              <a:rPr lang="ko-KR" altLang="en-US" smtClean="0"/>
              <a:t>2021/8/13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6374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9F042640-DAE7-4687-94BB-C503EC47325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38200" y="1213372"/>
            <a:ext cx="5181600" cy="5007619"/>
          </a:xfrm>
        </p:spPr>
        <p:txBody>
          <a:bodyPr/>
          <a:lstStyle>
            <a:lvl6pPr>
              <a:defRPr/>
            </a:lvl6pPr>
            <a:lvl7pPr>
              <a:defRPr/>
            </a:lvl7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D59B7E0-888A-4B72-BFC8-5630798A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39963"/>
            <a:ext cx="10515600" cy="66562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8DFA8E-64F9-4B18-853D-5F3BA13AB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0480"/>
            <a:ext cx="5181600" cy="5007619"/>
          </a:xfrm>
        </p:spPr>
        <p:txBody>
          <a:bodyPr/>
          <a:lstStyle>
            <a:lvl6pPr>
              <a:defRPr/>
            </a:lvl6pPr>
            <a:lvl7pPr>
              <a:defRPr/>
            </a:lvl7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5A71E6-70E8-4DB1-A494-6FDE48E42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CD40A46-329F-4CE2-89C1-C50DC1150D07}"/>
              </a:ext>
            </a:extLst>
          </p:cNvPr>
          <p:cNvCxnSpPr>
            <a:cxnSpLocks/>
          </p:cNvCxnSpPr>
          <p:nvPr userDrawn="1"/>
        </p:nvCxnSpPr>
        <p:spPr>
          <a:xfrm>
            <a:off x="829887" y="1108791"/>
            <a:ext cx="9153698" cy="0"/>
          </a:xfrm>
          <a:prstGeom prst="line">
            <a:avLst/>
          </a:prstGeom>
          <a:ln w="1905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BFD9DE1C-C57A-4082-A2DA-A5D4BACE0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626" y="6217786"/>
            <a:ext cx="1438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ko-KR" dirty="0"/>
              <a:t>Nibble</a:t>
            </a:r>
            <a:endParaRPr lang="ko-KR" altLang="en-US" dirty="0"/>
          </a:p>
        </p:txBody>
      </p: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945F7197-17CF-4FBB-B872-FD4AA209393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74363" y="6398402"/>
            <a:ext cx="108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6B4E6-2447-4D67-A511-B13A2182F919}" type="datetime5">
              <a:rPr lang="ko-KR" altLang="en-US" smtClean="0"/>
              <a:t>2021/8/13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7840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9F042640-DAE7-4687-94BB-C503EC47325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38200" y="439964"/>
            <a:ext cx="5181600" cy="5781027"/>
          </a:xfrm>
        </p:spPr>
        <p:txBody>
          <a:bodyPr/>
          <a:lstStyle>
            <a:lvl6pPr>
              <a:defRPr/>
            </a:lvl6pPr>
            <a:lvl7pPr>
              <a:defRPr/>
            </a:lvl7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8DFA8E-64F9-4B18-853D-5F3BA13AB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439964"/>
            <a:ext cx="5181600" cy="5778136"/>
          </a:xfrm>
        </p:spPr>
        <p:txBody>
          <a:bodyPr/>
          <a:lstStyle>
            <a:lvl6pPr>
              <a:defRPr/>
            </a:lvl6pPr>
            <a:lvl7pPr>
              <a:defRPr/>
            </a:lvl7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5A71E6-70E8-4DB1-A494-6FDE48E42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BFD9DE1C-C57A-4082-A2DA-A5D4BACE0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626" y="6217786"/>
            <a:ext cx="1438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ko-KR" dirty="0"/>
              <a:t>Nibble</a:t>
            </a:r>
            <a:endParaRPr lang="ko-KR" altLang="en-US" dirty="0"/>
          </a:p>
        </p:txBody>
      </p: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945F7197-17CF-4FBB-B872-FD4AA209393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74363" y="6398402"/>
            <a:ext cx="108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6B4E6-2447-4D67-A511-B13A2182F919}" type="datetime5">
              <a:rPr lang="ko-KR" altLang="en-US" smtClean="0"/>
              <a:t>2021/8/13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8905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3C14C0-5FF7-40D8-8E82-1DB332903B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626" y="6217786"/>
            <a:ext cx="1438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ko-KR" dirty="0"/>
              <a:t>Nibble</a:t>
            </a:r>
            <a:endParaRPr lang="ko-KR" altLang="en-US" dirty="0"/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25904C-927C-43BB-9556-C4E7D6034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48F80B-3359-4E33-9CE2-05AA37ED0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  <a:p>
            <a:pPr lvl="4"/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3785A3-39E8-45D7-BBC9-C3009FBFBD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2749" y="6400662"/>
            <a:ext cx="3976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ED30C-66D9-4104-96BC-081A506F0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1ABCC0-C2E8-44CE-9BD4-D340DE21F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363" y="6398402"/>
            <a:ext cx="108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6B4E6-2447-4D67-A511-B13A2182F919}" type="datetime5">
              <a:rPr lang="ko-KR" altLang="en-US" smtClean="0"/>
              <a:t>2021/8/13</a:t>
            </a:fld>
            <a:endParaRPr lang="ko-KR" altLang="en-US" dirty="0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94231B9B-F168-4EC4-9A59-6F7FC17B1530}"/>
              </a:ext>
            </a:extLst>
          </p:cNvPr>
          <p:cNvSpPr/>
          <p:nvPr userDrawn="1"/>
        </p:nvSpPr>
        <p:spPr>
          <a:xfrm rot="15945254" flipV="1">
            <a:off x="368361" y="5067281"/>
            <a:ext cx="1464401" cy="2290644"/>
          </a:xfrm>
          <a:custGeom>
            <a:avLst/>
            <a:gdLst>
              <a:gd name="connsiteX0" fmla="*/ 1464401 w 1464401"/>
              <a:gd name="connsiteY0" fmla="*/ 2194554 h 2290644"/>
              <a:gd name="connsiteX1" fmla="*/ 0 w 1464401"/>
              <a:gd name="connsiteY1" fmla="*/ 0 h 2290644"/>
              <a:gd name="connsiteX2" fmla="*/ 170054 w 1464401"/>
              <a:gd name="connsiteY2" fmla="*/ 2290644 h 2290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4401" h="2290644">
                <a:moveTo>
                  <a:pt x="1464401" y="2194554"/>
                </a:moveTo>
                <a:lnTo>
                  <a:pt x="0" y="0"/>
                </a:lnTo>
                <a:lnTo>
                  <a:pt x="170054" y="2290644"/>
                </a:lnTo>
                <a:close/>
              </a:path>
            </a:pathLst>
          </a:custGeom>
          <a:solidFill>
            <a:srgbClr val="2638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72202695-08C1-4994-98FE-066EB09134F6}"/>
              </a:ext>
            </a:extLst>
          </p:cNvPr>
          <p:cNvSpPr/>
          <p:nvPr userDrawn="1"/>
        </p:nvSpPr>
        <p:spPr>
          <a:xfrm rot="9544924" flipV="1">
            <a:off x="9974854" y="2313815"/>
            <a:ext cx="3146835" cy="4626996"/>
          </a:xfrm>
          <a:custGeom>
            <a:avLst/>
            <a:gdLst>
              <a:gd name="connsiteX0" fmla="*/ 0 w 3146835"/>
              <a:gd name="connsiteY0" fmla="*/ 0 h 4626996"/>
              <a:gd name="connsiteX1" fmla="*/ 1768538 w 3146835"/>
              <a:gd name="connsiteY1" fmla="*/ 4626996 h 4626996"/>
              <a:gd name="connsiteX2" fmla="*/ 3146835 w 3146835"/>
              <a:gd name="connsiteY2" fmla="*/ 4100182 h 4626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6835" h="4626996">
                <a:moveTo>
                  <a:pt x="0" y="0"/>
                </a:moveTo>
                <a:lnTo>
                  <a:pt x="1768538" y="4626996"/>
                </a:lnTo>
                <a:lnTo>
                  <a:pt x="3146835" y="4100182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0EADEAFD-A2A3-49AF-857D-40813E131F51}"/>
              </a:ext>
            </a:extLst>
          </p:cNvPr>
          <p:cNvSpPr/>
          <p:nvPr userDrawn="1"/>
        </p:nvSpPr>
        <p:spPr>
          <a:xfrm rot="18360049" flipV="1">
            <a:off x="-1231825" y="3481133"/>
            <a:ext cx="3239678" cy="3313065"/>
          </a:xfrm>
          <a:custGeom>
            <a:avLst/>
            <a:gdLst>
              <a:gd name="connsiteX0" fmla="*/ 3239678 w 3239678"/>
              <a:gd name="connsiteY0" fmla="*/ 3313065 h 3313065"/>
              <a:gd name="connsiteX1" fmla="*/ 696944 w 3239678"/>
              <a:gd name="connsiteY1" fmla="*/ 0 h 3313065"/>
              <a:gd name="connsiteX2" fmla="*/ 0 w 3239678"/>
              <a:gd name="connsiteY2" fmla="*/ 959231 h 331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9678" h="3313065">
                <a:moveTo>
                  <a:pt x="3239678" y="3313065"/>
                </a:moveTo>
                <a:lnTo>
                  <a:pt x="696944" y="0"/>
                </a:lnTo>
                <a:lnTo>
                  <a:pt x="0" y="959231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729A3EC3-6817-48EE-8D80-2C1DA253BAE5}"/>
              </a:ext>
            </a:extLst>
          </p:cNvPr>
          <p:cNvSpPr/>
          <p:nvPr userDrawn="1"/>
        </p:nvSpPr>
        <p:spPr>
          <a:xfrm rot="6557782" flipV="1">
            <a:off x="10201597" y="563662"/>
            <a:ext cx="3180137" cy="1961769"/>
          </a:xfrm>
          <a:custGeom>
            <a:avLst/>
            <a:gdLst>
              <a:gd name="connsiteX0" fmla="*/ 297020 w 3180137"/>
              <a:gd name="connsiteY0" fmla="*/ 0 h 1961769"/>
              <a:gd name="connsiteX1" fmla="*/ 0 w 3180137"/>
              <a:gd name="connsiteY1" fmla="*/ 848327 h 1961769"/>
              <a:gd name="connsiteX2" fmla="*/ 3180137 w 3180137"/>
              <a:gd name="connsiteY2" fmla="*/ 1961769 h 1961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80137" h="1961769">
                <a:moveTo>
                  <a:pt x="297020" y="0"/>
                </a:moveTo>
                <a:lnTo>
                  <a:pt x="0" y="848327"/>
                </a:lnTo>
                <a:lnTo>
                  <a:pt x="3180137" y="1961769"/>
                </a:lnTo>
                <a:close/>
              </a:path>
            </a:pathLst>
          </a:custGeom>
          <a:solidFill>
            <a:schemeClr val="accent1">
              <a:lumMod val="5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43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52" r:id="rId4"/>
    <p:sldLayoutId id="2147483654" r:id="rId5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680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28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16000" indent="-28575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040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≫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920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≫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00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≫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mozi.tistory.com/110" TargetMode="Externa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oding-factory.tistory.com/216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259E04-CE8D-4C99-AC59-3008A00F23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3. DB </a:t>
            </a:r>
            <a:r>
              <a:rPr lang="ko-KR" altLang="en-US" dirty="0"/>
              <a:t>구축</a:t>
            </a:r>
          </a:p>
        </p:txBody>
      </p:sp>
    </p:spTree>
    <p:extLst>
      <p:ext uri="{BB962C8B-B14F-4D97-AF65-F5344CB8AC3E}">
        <p14:creationId xmlns:p14="http://schemas.microsoft.com/office/powerpoint/2010/main" val="1784111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59D885B-C2B6-40DE-9B00-10F1BE736A0D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Relation Data Model</a:t>
            </a:r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데이터 모델의 일종</a:t>
            </a:r>
            <a:endParaRPr lang="en-US" altLang="ko-KR" dirty="0"/>
          </a:p>
          <a:p>
            <a:pPr lvl="2"/>
            <a:r>
              <a:rPr lang="ko-KR" altLang="en-US" dirty="0"/>
              <a:t>데이터의 관계를 </a:t>
            </a:r>
            <a:r>
              <a:rPr lang="en-US" altLang="ko-KR" dirty="0"/>
              <a:t>PK</a:t>
            </a:r>
            <a:r>
              <a:rPr lang="ko-KR" altLang="en-US" dirty="0"/>
              <a:t>와 </a:t>
            </a:r>
            <a:r>
              <a:rPr lang="en-US" altLang="ko-KR" dirty="0"/>
              <a:t>FK</a:t>
            </a:r>
            <a:r>
              <a:rPr lang="ko-KR" altLang="en-US" dirty="0"/>
              <a:t>로 표현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C8F21A1-5ECB-461B-8123-F935F4D75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Relation Data Model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0D0B63-79F6-4BCB-9F4A-54A4E11E58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4CDC4A-0C14-42EB-ABDA-7FF8CBA81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093B7A-6C48-4601-B293-B0C86F1B7B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B19AA7-86BA-4428-857C-5D54A32A154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867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409DC75-7C92-4981-AD28-D2AB939681D4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Transaction</a:t>
            </a:r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하나의</a:t>
            </a:r>
            <a:r>
              <a:rPr lang="en-US" altLang="ko-KR" dirty="0"/>
              <a:t> </a:t>
            </a:r>
            <a:r>
              <a:rPr lang="ko-KR" altLang="en-US" dirty="0"/>
              <a:t>기능을 하기위한 작업의 기본 단위</a:t>
            </a:r>
            <a:endParaRPr lang="en-US" altLang="ko-KR" dirty="0"/>
          </a:p>
          <a:p>
            <a:pPr lvl="1"/>
            <a:r>
              <a:rPr lang="ko-KR" altLang="en-US" dirty="0"/>
              <a:t>특징</a:t>
            </a:r>
            <a:endParaRPr lang="en-US" altLang="ko-KR" dirty="0"/>
          </a:p>
          <a:p>
            <a:pPr lvl="2"/>
            <a:r>
              <a:rPr lang="ko-KR" altLang="en-US" dirty="0" err="1"/>
              <a:t>원자성</a:t>
            </a:r>
            <a:endParaRPr lang="en-US" altLang="ko-KR" dirty="0"/>
          </a:p>
          <a:p>
            <a:pPr lvl="2"/>
            <a:r>
              <a:rPr lang="ko-KR" altLang="en-US" dirty="0"/>
              <a:t>일관성</a:t>
            </a:r>
            <a:endParaRPr lang="en-US" altLang="ko-KR" dirty="0"/>
          </a:p>
          <a:p>
            <a:pPr lvl="2"/>
            <a:r>
              <a:rPr lang="ko-KR" altLang="en-US" dirty="0" err="1"/>
              <a:t>격리성</a:t>
            </a:r>
            <a:r>
              <a:rPr lang="en-US" altLang="ko-KR" dirty="0"/>
              <a:t>: </a:t>
            </a:r>
            <a:r>
              <a:rPr lang="ko-KR" altLang="en-US" dirty="0"/>
              <a:t>처리 중에 다른 </a:t>
            </a:r>
            <a:r>
              <a:rPr lang="en-US" altLang="ko-KR" dirty="0"/>
              <a:t>Transaction </a:t>
            </a:r>
            <a:r>
              <a:rPr lang="ko-KR" altLang="en-US" dirty="0"/>
              <a:t>실행 불가</a:t>
            </a:r>
            <a:endParaRPr lang="en-US" altLang="ko-KR" dirty="0"/>
          </a:p>
          <a:p>
            <a:pPr lvl="2"/>
            <a:r>
              <a:rPr lang="ko-KR" altLang="en-US" dirty="0"/>
              <a:t>영속성</a:t>
            </a:r>
            <a:r>
              <a:rPr lang="en-US" altLang="ko-KR" dirty="0"/>
              <a:t>: </a:t>
            </a:r>
            <a:r>
              <a:rPr lang="ko-KR" altLang="en-US" dirty="0"/>
              <a:t>실행 후 결과는 영원히 적용</a:t>
            </a:r>
            <a:endParaRPr lang="en-US" altLang="ko-KR" dirty="0"/>
          </a:p>
          <a:p>
            <a:pPr lvl="1"/>
            <a:r>
              <a:rPr lang="ko-KR" altLang="en-US" dirty="0"/>
              <a:t>상태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B6D4727-B765-4755-B055-3F394703A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Transaction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010A90-76D3-457F-9FB6-C974C6B174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ko-KR" altLang="en-US" dirty="0"/>
              <a:t>연산</a:t>
            </a:r>
            <a:endParaRPr lang="en-US" altLang="ko-KR" dirty="0"/>
          </a:p>
          <a:p>
            <a:pPr lvl="2"/>
            <a:r>
              <a:rPr lang="ko-KR" altLang="en-US" dirty="0"/>
              <a:t>트랜잭션</a:t>
            </a:r>
            <a:r>
              <a:rPr lang="en-US" altLang="ko-KR" dirty="0"/>
              <a:t> </a:t>
            </a:r>
            <a:r>
              <a:rPr lang="ko-KR" altLang="en-US" dirty="0"/>
              <a:t>연산 </a:t>
            </a:r>
            <a:r>
              <a:rPr lang="en-US" altLang="ko-KR" dirty="0"/>
              <a:t>(TCL)</a:t>
            </a:r>
          </a:p>
          <a:p>
            <a:pPr lvl="3"/>
            <a:r>
              <a:rPr lang="en-US" altLang="ko-KR" dirty="0"/>
              <a:t>Commit</a:t>
            </a:r>
          </a:p>
          <a:p>
            <a:pPr lvl="3"/>
            <a:r>
              <a:rPr lang="en-US" altLang="ko-KR" dirty="0"/>
              <a:t>Rollback</a:t>
            </a:r>
          </a:p>
          <a:p>
            <a:pPr lvl="3"/>
            <a:r>
              <a:rPr lang="en-US" altLang="ko-KR" dirty="0"/>
              <a:t>Check Point</a:t>
            </a:r>
          </a:p>
          <a:p>
            <a:pPr lvl="2"/>
            <a:r>
              <a:rPr lang="ko-KR" altLang="en-US" dirty="0"/>
              <a:t>병행 제어 기법</a:t>
            </a:r>
            <a:endParaRPr lang="en-US" altLang="ko-KR" dirty="0"/>
          </a:p>
          <a:p>
            <a:pPr lvl="3"/>
            <a:r>
              <a:rPr lang="ko-KR" altLang="en-US" dirty="0"/>
              <a:t>다수 사용자 환경에서 여러 트랜잭션 실행 시 상호작용을 제어하는 것</a:t>
            </a:r>
            <a:endParaRPr lang="en-US" altLang="ko-KR" dirty="0"/>
          </a:p>
          <a:p>
            <a:pPr lvl="3"/>
            <a:r>
              <a:rPr lang="en-US" altLang="ko-KR" dirty="0"/>
              <a:t>Locking: </a:t>
            </a:r>
            <a:r>
              <a:rPr lang="ko-KR" altLang="en-US" dirty="0"/>
              <a:t>내가 쓰는 동안 다른 사람은 접근 불가</a:t>
            </a:r>
            <a:endParaRPr lang="en-US" altLang="ko-KR" dirty="0"/>
          </a:p>
          <a:p>
            <a:pPr lvl="3"/>
            <a:r>
              <a:rPr lang="ko-KR" altLang="en-US" dirty="0"/>
              <a:t>낙관적 검증</a:t>
            </a:r>
            <a:r>
              <a:rPr lang="en-US" altLang="ko-KR" dirty="0"/>
              <a:t>: </a:t>
            </a:r>
            <a:r>
              <a:rPr lang="ko-KR" altLang="en-US" dirty="0"/>
              <a:t>일단 실행하고 문제없나 보고 적용</a:t>
            </a:r>
            <a:endParaRPr lang="en-US" altLang="ko-KR" dirty="0"/>
          </a:p>
          <a:p>
            <a:pPr lvl="3"/>
            <a:r>
              <a:rPr lang="ko-KR" altLang="en-US" dirty="0"/>
              <a:t>타임 스탬프 순서</a:t>
            </a:r>
            <a:r>
              <a:rPr lang="en-US" altLang="ko-KR" dirty="0"/>
              <a:t>: </a:t>
            </a:r>
            <a:r>
              <a:rPr lang="ko-KR" altLang="en-US" dirty="0"/>
              <a:t>시간 순 실행</a:t>
            </a:r>
            <a:endParaRPr lang="en-US" altLang="ko-KR" dirty="0"/>
          </a:p>
          <a:p>
            <a:pPr lvl="3"/>
            <a:r>
              <a:rPr lang="ko-KR" altLang="en-US" dirty="0"/>
              <a:t>다중버전 동시성 제어</a:t>
            </a:r>
            <a:endParaRPr lang="en-US" altLang="ko-KR" dirty="0"/>
          </a:p>
          <a:p>
            <a:pPr lvl="4"/>
            <a:r>
              <a:rPr lang="ko-KR" altLang="en-US" dirty="0"/>
              <a:t>시간 보고 적용해도 문제없는 버전에 적용</a:t>
            </a:r>
            <a:endParaRPr lang="en-US" altLang="ko-KR" dirty="0"/>
          </a:p>
          <a:p>
            <a:pPr lvl="2"/>
            <a:r>
              <a:rPr lang="ko-KR" altLang="en-US" dirty="0"/>
              <a:t>고립화</a:t>
            </a:r>
            <a:endParaRPr lang="en-US" altLang="ko-KR" dirty="0"/>
          </a:p>
          <a:p>
            <a:pPr lvl="3"/>
            <a:r>
              <a:rPr lang="ko-KR" altLang="en-US" dirty="0"/>
              <a:t>수준</a:t>
            </a:r>
            <a:endParaRPr lang="en-US" altLang="ko-KR" dirty="0"/>
          </a:p>
          <a:p>
            <a:pPr lvl="4"/>
            <a:r>
              <a:rPr lang="en-US" altLang="ko-KR" dirty="0"/>
              <a:t>Read </a:t>
            </a:r>
            <a:r>
              <a:rPr lang="en-US" altLang="ko-KR" dirty="0" err="1"/>
              <a:t>Uncommited</a:t>
            </a:r>
            <a:r>
              <a:rPr lang="en-US" altLang="ko-KR" dirty="0"/>
              <a:t>: </a:t>
            </a:r>
            <a:r>
              <a:rPr lang="ko-KR" altLang="en-US" dirty="0" err="1"/>
              <a:t>커밋</a:t>
            </a:r>
            <a:r>
              <a:rPr lang="ko-KR" altLang="en-US" dirty="0"/>
              <a:t> 안 된 데이터 읽기</a:t>
            </a:r>
            <a:endParaRPr lang="en-US" altLang="ko-KR" dirty="0"/>
          </a:p>
          <a:p>
            <a:pPr lvl="4"/>
            <a:r>
              <a:rPr lang="en-US" altLang="ko-KR" dirty="0"/>
              <a:t>Read Committed: </a:t>
            </a:r>
            <a:r>
              <a:rPr lang="ko-KR" altLang="en-US" dirty="0" err="1"/>
              <a:t>커밋된</a:t>
            </a:r>
            <a:r>
              <a:rPr lang="ko-KR" altLang="en-US" dirty="0"/>
              <a:t> 데이터 읽기</a:t>
            </a:r>
            <a:endParaRPr lang="en-US" altLang="ko-KR" dirty="0"/>
          </a:p>
          <a:p>
            <a:pPr lvl="4"/>
            <a:r>
              <a:rPr lang="en-US" altLang="ko-KR" dirty="0"/>
              <a:t>Repeatable Read: </a:t>
            </a:r>
            <a:r>
              <a:rPr lang="ko-KR" altLang="en-US" dirty="0"/>
              <a:t>읽어도 되는데 삭제</a:t>
            </a:r>
            <a:r>
              <a:rPr lang="en-US" altLang="ko-KR" dirty="0"/>
              <a:t>, </a:t>
            </a:r>
            <a:r>
              <a:rPr lang="ko-KR" altLang="en-US" dirty="0"/>
              <a:t>갱신 안됨</a:t>
            </a:r>
            <a:endParaRPr lang="en-US" altLang="ko-KR" dirty="0"/>
          </a:p>
          <a:p>
            <a:pPr lvl="4"/>
            <a:r>
              <a:rPr lang="en-US" altLang="ko-KR" dirty="0" err="1"/>
              <a:t>Serializeable</a:t>
            </a:r>
            <a:r>
              <a:rPr lang="en-US" altLang="ko-KR" dirty="0"/>
              <a:t> Read: </a:t>
            </a:r>
            <a:r>
              <a:rPr lang="ko-KR" altLang="en-US" dirty="0"/>
              <a:t>읽기만 됨</a:t>
            </a:r>
            <a:endParaRPr lang="en-US" altLang="ko-KR" dirty="0"/>
          </a:p>
          <a:p>
            <a:pPr lvl="2"/>
            <a:r>
              <a:rPr lang="ko-KR" altLang="en-US" dirty="0"/>
              <a:t>회복</a:t>
            </a:r>
            <a:endParaRPr lang="en-US" altLang="ko-KR" dirty="0"/>
          </a:p>
          <a:p>
            <a:pPr lvl="3"/>
            <a:r>
              <a:rPr lang="ko-KR" altLang="en-US" dirty="0"/>
              <a:t>로그 기반 회복</a:t>
            </a:r>
            <a:endParaRPr lang="en-US" altLang="ko-KR" dirty="0"/>
          </a:p>
          <a:p>
            <a:pPr lvl="3"/>
            <a:r>
              <a:rPr lang="ko-KR" altLang="en-US" dirty="0"/>
              <a:t>체크포인트 회복</a:t>
            </a:r>
            <a:r>
              <a:rPr lang="en-US" altLang="ko-KR" dirty="0"/>
              <a:t>: Check Point</a:t>
            </a:r>
            <a:r>
              <a:rPr lang="ko-KR" altLang="en-US" dirty="0"/>
              <a:t>로 복귀</a:t>
            </a:r>
            <a:endParaRPr lang="en-US" altLang="ko-KR" dirty="0"/>
          </a:p>
          <a:p>
            <a:pPr lvl="3"/>
            <a:r>
              <a:rPr lang="ko-KR" altLang="en-US" dirty="0"/>
              <a:t>그림자 페이징 기법</a:t>
            </a:r>
            <a:r>
              <a:rPr lang="en-US" altLang="ko-KR" dirty="0"/>
              <a:t>: </a:t>
            </a:r>
            <a:r>
              <a:rPr lang="ko-KR" altLang="en-US" dirty="0"/>
              <a:t>복제본을 저장해 놓음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D315A3-5181-4266-8527-4413520F6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6B1192-2B49-4A66-8254-C48D86CCB1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9E9EDE-50B2-4D34-B77E-D38DF4C7B73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2021/8/13</a:t>
            </a:fld>
            <a:endParaRPr lang="ko-KR" altLang="en-US" dirty="0"/>
          </a:p>
        </p:txBody>
      </p:sp>
      <p:pic>
        <p:nvPicPr>
          <p:cNvPr id="1026" name="Picture 2" descr="데이터베이스] 트랜잭션(Transaction)에대한 고찰">
            <a:extLst>
              <a:ext uri="{FF2B5EF4-FFF2-40B4-BE49-F238E27FC236}">
                <a16:creationId xmlns:a16="http://schemas.microsoft.com/office/drawing/2014/main" id="{3DF11369-6D91-4841-8B23-CBC1C1EE9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681" y="3429000"/>
            <a:ext cx="4164370" cy="2260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6291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0AA3C39-72F3-4480-BDFA-ADC7A9331B6F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Table</a:t>
            </a:r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Field</a:t>
            </a:r>
            <a:r>
              <a:rPr lang="ko-KR" altLang="en-US" dirty="0"/>
              <a:t>의 집합</a:t>
            </a:r>
            <a:endParaRPr lang="en-US" altLang="ko-KR" dirty="0"/>
          </a:p>
          <a:p>
            <a:pPr lvl="2"/>
            <a:r>
              <a:rPr lang="en-US" altLang="ko-KR" dirty="0"/>
              <a:t>Relation, Entity </a:t>
            </a:r>
            <a:r>
              <a:rPr lang="ko-KR" altLang="en-US" dirty="0"/>
              <a:t>라고도 불림</a:t>
            </a:r>
            <a:endParaRPr lang="en-US" altLang="ko-KR" dirty="0"/>
          </a:p>
          <a:p>
            <a:pPr lvl="1"/>
            <a:r>
              <a:rPr lang="ko-KR" altLang="en-US" dirty="0"/>
              <a:t>용어</a:t>
            </a:r>
            <a:endParaRPr lang="en-US" altLang="ko-KR" dirty="0"/>
          </a:p>
          <a:p>
            <a:pPr lvl="2"/>
            <a:r>
              <a:rPr lang="en-US" altLang="ko-KR" dirty="0"/>
              <a:t>Tuple/Row: </a:t>
            </a:r>
            <a:r>
              <a:rPr lang="ko-KR" altLang="en-US" dirty="0"/>
              <a:t>테이블의 각 값</a:t>
            </a:r>
            <a:endParaRPr lang="en-US" altLang="ko-KR" dirty="0"/>
          </a:p>
          <a:p>
            <a:pPr lvl="2"/>
            <a:r>
              <a:rPr lang="en-US" altLang="ko-KR" dirty="0"/>
              <a:t>Attribute/Column: </a:t>
            </a:r>
            <a:r>
              <a:rPr lang="ko-KR" altLang="en-US" dirty="0"/>
              <a:t>테이블의 속성값</a:t>
            </a:r>
            <a:endParaRPr lang="en-US" altLang="ko-KR" dirty="0"/>
          </a:p>
          <a:p>
            <a:pPr lvl="2"/>
            <a:r>
              <a:rPr lang="en-US" altLang="ko-KR" dirty="0"/>
              <a:t>Identifier: Table</a:t>
            </a:r>
            <a:r>
              <a:rPr lang="ko-KR" altLang="en-US" dirty="0"/>
              <a:t> 구분 자</a:t>
            </a:r>
            <a:endParaRPr lang="en-US" altLang="ko-KR" dirty="0"/>
          </a:p>
          <a:p>
            <a:pPr lvl="2"/>
            <a:r>
              <a:rPr lang="en-US" altLang="ko-KR" dirty="0"/>
              <a:t>Cardinality: Tuple</a:t>
            </a:r>
            <a:r>
              <a:rPr lang="ko-KR" altLang="en-US" dirty="0"/>
              <a:t>의 수</a:t>
            </a:r>
            <a:endParaRPr lang="en-US" altLang="ko-KR" dirty="0"/>
          </a:p>
          <a:p>
            <a:pPr lvl="2"/>
            <a:r>
              <a:rPr lang="en-US" altLang="ko-KR" dirty="0"/>
              <a:t>Degree: Column</a:t>
            </a:r>
            <a:r>
              <a:rPr lang="ko-KR" altLang="en-US" dirty="0"/>
              <a:t>의 수</a:t>
            </a:r>
            <a:endParaRPr lang="en-US" altLang="ko-KR" dirty="0"/>
          </a:p>
          <a:p>
            <a:pPr lvl="2"/>
            <a:r>
              <a:rPr lang="en-US" altLang="ko-KR" dirty="0"/>
              <a:t>Domain: </a:t>
            </a:r>
            <a:r>
              <a:rPr lang="ko-KR" altLang="en-US" dirty="0"/>
              <a:t>하나의 속성값이 가질 수 있는 값의 집합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102D5B4-62FC-46FE-BF34-905DAD8BC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Table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17BA91-5696-432E-B5DA-6521872EAF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C06445-C0A3-456B-B13A-079F1737B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51BB65-065E-4DC0-8A2F-1B1191C99B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4D0920-9A94-40B3-BCC0-3CDB332859F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6860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534FBA1-3436-45BE-85B3-28D2D1D2AD5F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Data Dictionary</a:t>
            </a:r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DB</a:t>
            </a:r>
            <a:r>
              <a:rPr lang="ko-KR" altLang="en-US" dirty="0"/>
              <a:t>의 테이블</a:t>
            </a:r>
            <a:r>
              <a:rPr lang="en-US" altLang="ko-KR" dirty="0"/>
              <a:t>, </a:t>
            </a:r>
            <a:r>
              <a:rPr lang="ko-KR" altLang="en-US" dirty="0"/>
              <a:t>뷰</a:t>
            </a:r>
            <a:r>
              <a:rPr lang="en-US" altLang="ko-KR" dirty="0"/>
              <a:t>, </a:t>
            </a:r>
            <a:r>
              <a:rPr lang="ko-KR" altLang="en-US" dirty="0"/>
              <a:t>인덱스 등의 정보를 저장</a:t>
            </a:r>
            <a:endParaRPr lang="en-US" altLang="ko-KR" dirty="0"/>
          </a:p>
          <a:p>
            <a:pPr lvl="1"/>
            <a:r>
              <a:rPr lang="ko-KR" altLang="en-US" dirty="0"/>
              <a:t>저장 정보</a:t>
            </a:r>
            <a:endParaRPr lang="en-US" altLang="ko-KR" dirty="0"/>
          </a:p>
          <a:p>
            <a:pPr lvl="2"/>
            <a:r>
              <a:rPr lang="ko-KR" altLang="en-US" dirty="0"/>
              <a:t>사용자 정보</a:t>
            </a:r>
            <a:endParaRPr lang="en-US" altLang="ko-KR" dirty="0"/>
          </a:p>
          <a:p>
            <a:pPr lvl="2"/>
            <a:r>
              <a:rPr lang="en-US" altLang="ko-KR" dirty="0"/>
              <a:t>DB </a:t>
            </a:r>
            <a:r>
              <a:rPr lang="ko-KR" altLang="en-US" dirty="0"/>
              <a:t>객체 정보</a:t>
            </a:r>
            <a:endParaRPr lang="en-US" altLang="ko-KR" dirty="0"/>
          </a:p>
          <a:p>
            <a:pPr lvl="2"/>
            <a:r>
              <a:rPr lang="ko-KR" altLang="en-US" dirty="0"/>
              <a:t>무결성 제약 정보</a:t>
            </a:r>
            <a:endParaRPr lang="en-US" altLang="ko-KR" dirty="0"/>
          </a:p>
          <a:p>
            <a:pPr lvl="2"/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ko-KR" altLang="en-US" dirty="0"/>
              <a:t>프로시저 및 트리거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825C0D2-29E0-4144-B708-61E54B07F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Dictionary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AD3FF1-2AED-4595-8C6F-94CD707D8F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EE7333-8FC5-4100-81B4-A58C6085A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2E335F-7DBA-4A3A-95F8-C80D756385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4D24D7-4E8E-4C08-8203-4E9A7F7E563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6855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C0877B8-3072-4B7A-9506-F17606F3E3B7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View</a:t>
            </a:r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논리 테이블</a:t>
            </a:r>
            <a:r>
              <a:rPr lang="en-US" altLang="ko-KR" dirty="0"/>
              <a:t>. </a:t>
            </a:r>
            <a:r>
              <a:rPr lang="ko-KR" altLang="en-US" dirty="0"/>
              <a:t>사용할 때는 일반 테이블과 같다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특징</a:t>
            </a:r>
            <a:endParaRPr lang="en-US" altLang="ko-KR" dirty="0"/>
          </a:p>
          <a:p>
            <a:pPr lvl="2"/>
            <a:r>
              <a:rPr lang="ko-KR" altLang="en-US" dirty="0"/>
              <a:t>논리적 데이터 독립성 제공</a:t>
            </a:r>
            <a:endParaRPr lang="en-US" altLang="ko-KR" dirty="0"/>
          </a:p>
          <a:p>
            <a:pPr lvl="2"/>
            <a:r>
              <a:rPr lang="ko-KR" altLang="en-US" dirty="0"/>
              <a:t>데이터 조작 연산 간소화</a:t>
            </a:r>
            <a:endParaRPr lang="en-US" altLang="ko-KR" dirty="0"/>
          </a:p>
          <a:p>
            <a:pPr lvl="2"/>
            <a:r>
              <a:rPr lang="ko-KR" altLang="en-US" dirty="0"/>
              <a:t>보안 기능 제공</a:t>
            </a:r>
            <a:endParaRPr lang="en-US" altLang="ko-KR" dirty="0"/>
          </a:p>
          <a:p>
            <a:pPr lvl="2"/>
            <a:r>
              <a:rPr lang="ko-KR" altLang="en-US" dirty="0"/>
              <a:t>변경 불가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DEB25A9-E95B-45D9-822B-75570E691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F3C8BC-F159-4F46-9E65-D763A49DC8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ko-KR" altLang="en-US" dirty="0"/>
              <a:t>예시</a:t>
            </a:r>
            <a:endParaRPr lang="en-US" altLang="ko-KR" dirty="0"/>
          </a:p>
          <a:p>
            <a:pPr lvl="2"/>
            <a:r>
              <a:rPr lang="en-US" altLang="ko-KR" dirty="0">
                <a:solidFill>
                  <a:schemeClr val="accent2"/>
                </a:solidFill>
              </a:rPr>
              <a:t>CREATE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/>
                </a:solidFill>
              </a:rPr>
              <a:t>VIEW</a:t>
            </a:r>
            <a:r>
              <a:rPr lang="en-US" altLang="ko-KR" dirty="0"/>
              <a:t> name </a:t>
            </a:r>
            <a:r>
              <a:rPr lang="en-US" altLang="ko-KR" dirty="0">
                <a:solidFill>
                  <a:schemeClr val="accent2"/>
                </a:solidFill>
              </a:rPr>
              <a:t>AS</a:t>
            </a:r>
          </a:p>
          <a:p>
            <a:pPr lvl="2"/>
            <a:r>
              <a:rPr lang="en-US" altLang="ko-KR" dirty="0">
                <a:solidFill>
                  <a:schemeClr val="accent2"/>
                </a:solidFill>
              </a:rPr>
              <a:t>SELECT</a:t>
            </a:r>
            <a:r>
              <a:rPr lang="en-US" altLang="ko-KR" dirty="0"/>
              <a:t> c1, c2</a:t>
            </a:r>
          </a:p>
          <a:p>
            <a:pPr lvl="2"/>
            <a:r>
              <a:rPr lang="en-US" altLang="ko-KR" dirty="0">
                <a:solidFill>
                  <a:schemeClr val="accent2"/>
                </a:solidFill>
              </a:rPr>
              <a:t>FROM</a:t>
            </a:r>
            <a:r>
              <a:rPr lang="en-US" altLang="ko-KR" dirty="0"/>
              <a:t> table1</a:t>
            </a:r>
          </a:p>
          <a:p>
            <a:pPr lvl="1"/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A459599-DCF4-4FEC-9C17-1EF624475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1F7D73-B614-4B1C-8ED3-E112E5ACB8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C2AB5B7-D24C-4251-8502-BC7D97FC31C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2021/8/13</a:t>
            </a:fld>
            <a:endParaRPr lang="ko-KR" altLang="en-US" dirty="0"/>
          </a:p>
        </p:txBody>
      </p:sp>
      <p:pic>
        <p:nvPicPr>
          <p:cNvPr id="2050" name="Picture 2" descr="데이터베이스 - 뷰(View)">
            <a:extLst>
              <a:ext uri="{FF2B5EF4-FFF2-40B4-BE49-F238E27FC236}">
                <a16:creationId xmlns:a16="http://schemas.microsoft.com/office/drawing/2014/main" id="{36824256-B58B-401E-AFCA-EAB435299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959" y="1778465"/>
            <a:ext cx="4296081" cy="200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6337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AF64737-8F81-46AB-86C6-A67CF9AB6235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데이터를 찾는 수단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종류</a:t>
            </a:r>
            <a:endParaRPr lang="en-US" altLang="ko-KR" dirty="0"/>
          </a:p>
          <a:p>
            <a:pPr lvl="2"/>
            <a:r>
              <a:rPr lang="ko-KR" altLang="en-US" dirty="0"/>
              <a:t>순서 </a:t>
            </a:r>
            <a:r>
              <a:rPr lang="en-US" altLang="ko-KR" dirty="0"/>
              <a:t>Index</a:t>
            </a:r>
          </a:p>
          <a:p>
            <a:pPr lvl="2"/>
            <a:r>
              <a:rPr lang="ko-KR" altLang="en-US" dirty="0"/>
              <a:t>해시</a:t>
            </a:r>
            <a:r>
              <a:rPr lang="en-US" altLang="ko-KR" dirty="0"/>
              <a:t> Index</a:t>
            </a:r>
          </a:p>
          <a:p>
            <a:pPr lvl="2"/>
            <a:r>
              <a:rPr lang="ko-KR" altLang="en-US" dirty="0"/>
              <a:t>비트맵 </a:t>
            </a:r>
            <a:r>
              <a:rPr lang="en-US" altLang="ko-KR" dirty="0"/>
              <a:t>Index</a:t>
            </a:r>
          </a:p>
          <a:p>
            <a:pPr lvl="2"/>
            <a:r>
              <a:rPr lang="ko-KR" altLang="en-US" dirty="0"/>
              <a:t>함수기반 </a:t>
            </a:r>
            <a:r>
              <a:rPr lang="en-US" altLang="ko-KR" dirty="0"/>
              <a:t>Index</a:t>
            </a:r>
          </a:p>
          <a:p>
            <a:pPr lvl="2"/>
            <a:r>
              <a:rPr lang="ko-KR" altLang="en-US" dirty="0"/>
              <a:t>단일 </a:t>
            </a:r>
            <a:r>
              <a:rPr lang="en-US" altLang="ko-KR" dirty="0"/>
              <a:t>Index: </a:t>
            </a:r>
            <a:r>
              <a:rPr lang="ko-KR" altLang="en-US" dirty="0"/>
              <a:t>하나의 컬럼으로 만들어진 인덱스</a:t>
            </a:r>
            <a:endParaRPr lang="en-US" altLang="ko-KR" dirty="0"/>
          </a:p>
          <a:p>
            <a:pPr lvl="2"/>
            <a:r>
              <a:rPr lang="ko-KR" altLang="en-US" dirty="0"/>
              <a:t>결합 </a:t>
            </a:r>
            <a:r>
              <a:rPr lang="en-US" altLang="ko-KR" dirty="0"/>
              <a:t>Index: N</a:t>
            </a:r>
            <a:r>
              <a:rPr lang="ko-KR" altLang="en-US" dirty="0"/>
              <a:t>개의 컬럼으로 만들어진 인덱스</a:t>
            </a:r>
            <a:endParaRPr lang="en-US" altLang="ko-KR" dirty="0"/>
          </a:p>
          <a:p>
            <a:pPr lvl="2"/>
            <a:r>
              <a:rPr lang="ko-KR" altLang="en-US" dirty="0" err="1"/>
              <a:t>클러스터드</a:t>
            </a:r>
            <a:r>
              <a:rPr lang="ko-KR" altLang="en-US" dirty="0"/>
              <a:t> </a:t>
            </a:r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F8CAEEE-396A-4004-B601-D027E042F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ED55AB-B434-4425-AE1A-2B7307F3EA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ko-KR" altLang="en-US" dirty="0"/>
              <a:t>스캔</a:t>
            </a:r>
            <a:endParaRPr lang="en-US" altLang="ko-KR" dirty="0"/>
          </a:p>
          <a:p>
            <a:pPr lvl="2"/>
            <a:r>
              <a:rPr lang="ko-KR" altLang="en-US" dirty="0"/>
              <a:t>인덱스 범위 스캔</a:t>
            </a:r>
            <a:r>
              <a:rPr lang="en-US" altLang="ko-KR" dirty="0"/>
              <a:t>: </a:t>
            </a:r>
            <a:r>
              <a:rPr lang="ko-KR" altLang="en-US" dirty="0"/>
              <a:t>필요한 범위만 스캔</a:t>
            </a:r>
            <a:endParaRPr lang="en-US" altLang="ko-KR" dirty="0"/>
          </a:p>
          <a:p>
            <a:pPr lvl="2"/>
            <a:r>
              <a:rPr lang="ko-KR" altLang="en-US" dirty="0"/>
              <a:t>인덱스 전체 스캔</a:t>
            </a:r>
            <a:r>
              <a:rPr lang="en-US" altLang="ko-KR" dirty="0"/>
              <a:t>: </a:t>
            </a:r>
            <a:r>
              <a:rPr lang="ko-KR" altLang="en-US" dirty="0"/>
              <a:t>전체 스캔</a:t>
            </a:r>
            <a:endParaRPr lang="en-US" altLang="ko-KR" dirty="0"/>
          </a:p>
          <a:p>
            <a:pPr lvl="2"/>
            <a:r>
              <a:rPr lang="ko-KR" altLang="en-US" dirty="0"/>
              <a:t>인덱스 단일 스캔</a:t>
            </a:r>
            <a:r>
              <a:rPr lang="en-US" altLang="ko-KR" dirty="0"/>
              <a:t>: </a:t>
            </a:r>
            <a:r>
              <a:rPr lang="ko-KR" altLang="en-US" dirty="0"/>
              <a:t>하나만 스캔</a:t>
            </a:r>
            <a:endParaRPr lang="en-US" altLang="ko-KR" dirty="0"/>
          </a:p>
          <a:p>
            <a:pPr lvl="2"/>
            <a:r>
              <a:rPr lang="ko-KR" altLang="en-US" dirty="0"/>
              <a:t>인덱스 생략 스캔</a:t>
            </a:r>
            <a:r>
              <a:rPr lang="en-US" altLang="ko-KR" dirty="0"/>
              <a:t>:</a:t>
            </a:r>
          </a:p>
          <a:p>
            <a:pPr lvl="1"/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CE389-E7D9-4B11-B2F5-1E5D52446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397561-283E-47A9-B123-E085C9E0A2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48AD39-BE05-4875-9204-5E6C1237F5F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2021/8/13</a:t>
            </a:fld>
            <a:endParaRPr lang="ko-KR" altLang="en-US" dirty="0"/>
          </a:p>
        </p:txBody>
      </p:sp>
      <p:pic>
        <p:nvPicPr>
          <p:cNvPr id="3074" name="Picture 2" descr="데이터베이스 인덱스 기초 개념 정리(인덱스의 정의, 특징, 사용 지침 등) – Jang">
            <a:extLst>
              <a:ext uri="{FF2B5EF4-FFF2-40B4-BE49-F238E27FC236}">
                <a16:creationId xmlns:a16="http://schemas.microsoft.com/office/drawing/2014/main" id="{9F9E168B-1E04-4F97-AB47-6B41CFC47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277" y="1756171"/>
            <a:ext cx="4689446" cy="1809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093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D04E943-B764-46D9-AD35-7B11099006C1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집합 연산자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endParaRPr lang="en-US" altLang="ko-KR" dirty="0"/>
          </a:p>
          <a:p>
            <a:pPr lvl="2"/>
            <a:r>
              <a:rPr lang="en-US" altLang="ko-KR" dirty="0"/>
              <a:t>N</a:t>
            </a:r>
            <a:r>
              <a:rPr lang="ko-KR" altLang="en-US" dirty="0"/>
              <a:t>개 테이블에 한 여러 질의의 결과를 연결하는 연산</a:t>
            </a:r>
            <a:endParaRPr lang="en-US" altLang="ko-KR" dirty="0"/>
          </a:p>
          <a:p>
            <a:pPr lvl="1"/>
            <a:r>
              <a:rPr lang="ko-KR" altLang="en-US" dirty="0"/>
              <a:t>연산자</a:t>
            </a:r>
            <a:endParaRPr lang="en-US" altLang="ko-KR" dirty="0"/>
          </a:p>
          <a:p>
            <a:pPr lvl="2"/>
            <a:r>
              <a:rPr lang="en-US" altLang="ko-KR" dirty="0"/>
              <a:t>UNION: </a:t>
            </a:r>
            <a:r>
              <a:rPr lang="ko-KR" altLang="en-US" dirty="0"/>
              <a:t>중복 행이 제거된 결과 집합</a:t>
            </a:r>
            <a:endParaRPr lang="en-US" altLang="ko-KR" dirty="0"/>
          </a:p>
          <a:p>
            <a:pPr lvl="2"/>
            <a:r>
              <a:rPr lang="en-US" altLang="ko-KR" dirty="0"/>
              <a:t>UNION ALL: </a:t>
            </a:r>
            <a:r>
              <a:rPr lang="ko-KR" altLang="en-US" dirty="0"/>
              <a:t>중복 행이 제거되지 않은 결과 집합</a:t>
            </a:r>
            <a:endParaRPr lang="en-US" altLang="ko-KR" dirty="0"/>
          </a:p>
          <a:p>
            <a:pPr lvl="2"/>
            <a:r>
              <a:rPr lang="en-US" altLang="ko-KR" dirty="0"/>
              <a:t>INTERSECT: </a:t>
            </a:r>
            <a:r>
              <a:rPr lang="ko-KR" altLang="en-US" dirty="0"/>
              <a:t>교집합</a:t>
            </a:r>
            <a:endParaRPr lang="en-US" altLang="ko-KR" dirty="0"/>
          </a:p>
          <a:p>
            <a:pPr lvl="2"/>
            <a:r>
              <a:rPr lang="en-US" altLang="ko-KR" dirty="0"/>
              <a:t>MINUS: </a:t>
            </a:r>
            <a:r>
              <a:rPr lang="ko-KR" altLang="en-US" dirty="0"/>
              <a:t>첫 쿼리 </a:t>
            </a:r>
            <a:r>
              <a:rPr lang="en-US" altLang="ko-KR" dirty="0"/>
              <a:t>– </a:t>
            </a:r>
            <a:r>
              <a:rPr lang="ko-KR" altLang="en-US" dirty="0"/>
              <a:t>둘째 쿼리 집합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A51E372-2C23-48FE-BCD7-6EF96E6F3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집합 연산자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ADC70A-7977-45D3-8E97-EC544E069F0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1B363C-6671-4FF4-9847-A31833CE3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BDD036-F2D7-4524-AE2C-9A1B04DC8B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5B238A-3CB6-4AF5-8B87-EE50F43325D7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35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9B2A62B-C3EA-4A2B-931F-E859CCD2E8D0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Join</a:t>
            </a:r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N</a:t>
            </a:r>
            <a:r>
              <a:rPr lang="ko-KR" altLang="en-US" dirty="0"/>
              <a:t>개의 테이블을 연결하여 검색하는 방법</a:t>
            </a:r>
            <a:endParaRPr lang="en-US" altLang="ko-KR" dirty="0"/>
          </a:p>
          <a:p>
            <a:pPr lvl="1"/>
            <a:r>
              <a:rPr lang="ko-KR" altLang="en-US" dirty="0"/>
              <a:t>유형</a:t>
            </a:r>
            <a:endParaRPr lang="en-US" altLang="ko-KR" dirty="0"/>
          </a:p>
          <a:p>
            <a:pPr lvl="2"/>
            <a:r>
              <a:rPr lang="ko-KR" altLang="en-US" dirty="0"/>
              <a:t>논리적 조인</a:t>
            </a:r>
            <a:r>
              <a:rPr lang="en-US" altLang="ko-KR" dirty="0"/>
              <a:t>: SQL </a:t>
            </a:r>
            <a:r>
              <a:rPr lang="ko-KR" altLang="en-US" dirty="0"/>
              <a:t>쓸 때 하는 것</a:t>
            </a:r>
            <a:endParaRPr lang="en-US" altLang="ko-KR" dirty="0"/>
          </a:p>
          <a:p>
            <a:pPr lvl="3"/>
            <a:r>
              <a:rPr lang="ko-KR" altLang="en-US" dirty="0"/>
              <a:t>내부 조인</a:t>
            </a:r>
            <a:endParaRPr lang="en-US" altLang="ko-KR" dirty="0"/>
          </a:p>
          <a:p>
            <a:pPr lvl="3"/>
            <a:r>
              <a:rPr lang="ko-KR" altLang="en-US" dirty="0"/>
              <a:t>외부 조인</a:t>
            </a:r>
            <a:endParaRPr lang="en-US" altLang="ko-KR" dirty="0"/>
          </a:p>
          <a:p>
            <a:pPr lvl="3"/>
            <a:r>
              <a:rPr lang="ko-KR" altLang="en-US" dirty="0"/>
              <a:t>교차 조인</a:t>
            </a:r>
            <a:endParaRPr lang="en-US" altLang="ko-KR" dirty="0"/>
          </a:p>
          <a:p>
            <a:pPr lvl="3"/>
            <a:r>
              <a:rPr lang="ko-KR" altLang="en-US" dirty="0"/>
              <a:t>셀프 조인</a:t>
            </a:r>
            <a:endParaRPr lang="en-US" altLang="ko-KR" dirty="0"/>
          </a:p>
          <a:p>
            <a:pPr lvl="2"/>
            <a:r>
              <a:rPr lang="ko-KR" altLang="en-US" dirty="0"/>
              <a:t>물리적 조인</a:t>
            </a:r>
            <a:r>
              <a:rPr lang="en-US" altLang="ko-KR" dirty="0"/>
              <a:t>: DB </a:t>
            </a:r>
            <a:r>
              <a:rPr lang="ko-KR" altLang="en-US" dirty="0"/>
              <a:t>최적화 할 때 하는 것</a:t>
            </a:r>
            <a:endParaRPr lang="en-US" altLang="ko-KR" dirty="0"/>
          </a:p>
          <a:p>
            <a:pPr lvl="3"/>
            <a:r>
              <a:rPr lang="ko-KR" altLang="en-US" dirty="0"/>
              <a:t>중첩 반복 조인</a:t>
            </a:r>
            <a:r>
              <a:rPr lang="en-US" altLang="ko-KR" dirty="0"/>
              <a:t>: </a:t>
            </a:r>
            <a:r>
              <a:rPr lang="ko-KR" altLang="en-US" dirty="0"/>
              <a:t>각 로우의 짝을 찾아 연결</a:t>
            </a:r>
            <a:endParaRPr lang="en-US" altLang="ko-KR" dirty="0"/>
          </a:p>
          <a:p>
            <a:pPr lvl="3"/>
            <a:r>
              <a:rPr lang="ko-KR" altLang="en-US" dirty="0"/>
              <a:t>정렬 합병 조인</a:t>
            </a:r>
            <a:r>
              <a:rPr lang="en-US" altLang="ko-KR" dirty="0"/>
              <a:t>: </a:t>
            </a:r>
            <a:r>
              <a:rPr lang="ko-KR" altLang="en-US" dirty="0"/>
              <a:t>양 테이블 정렬 후 연결</a:t>
            </a:r>
            <a:endParaRPr lang="en-US" altLang="ko-KR" dirty="0"/>
          </a:p>
          <a:p>
            <a:pPr lvl="3"/>
            <a:r>
              <a:rPr lang="ko-KR" altLang="en-US" dirty="0"/>
              <a:t>해시 조인</a:t>
            </a:r>
            <a:r>
              <a:rPr lang="en-US" altLang="ko-KR" dirty="0"/>
              <a:t>: </a:t>
            </a:r>
            <a:r>
              <a:rPr lang="ko-KR" altLang="en-US" dirty="0"/>
              <a:t>해시 사용 연결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C1E7A6C-79C8-4B1A-8F57-717C68780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Join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084076-E6B1-476F-8753-BCF5E9CFDF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5B0A63-B743-4B6B-8B39-FF0B214FB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23F005-613C-47E3-B7C8-3BEA4CF769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BDB7509-0430-4091-AC37-58DA92ED0A3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3928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63ADED8-4D6B-4CD2-A6F7-6483C545E88C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Sub Query</a:t>
            </a:r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SQL</a:t>
            </a:r>
            <a:r>
              <a:rPr lang="ko-KR" altLang="en-US" dirty="0"/>
              <a:t>문 안의 </a:t>
            </a:r>
            <a:r>
              <a:rPr lang="en-US" altLang="ko-KR" dirty="0"/>
              <a:t>SQL</a:t>
            </a:r>
            <a:r>
              <a:rPr lang="ko-KR" altLang="en-US" dirty="0"/>
              <a:t>문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C202A7-E03D-4564-AA5F-AB6B54E52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 Query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6D6FA2-99BE-4DB4-A231-5FC6B87722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751849-82C4-4A44-962B-A05EA9715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85BAE7-2441-4028-A090-2C3D1181E0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8F2999-66E2-4C12-A08A-B2546972C55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1505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DC3DB20-BC8B-4EF6-ABBC-6F2D8F76C961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관계 데이터 모델</a:t>
            </a:r>
            <a:endParaRPr lang="en-US" altLang="ko-KR" dirty="0"/>
          </a:p>
          <a:p>
            <a:pPr lvl="1"/>
            <a:r>
              <a:rPr lang="ko-KR" altLang="en-US" dirty="0"/>
              <a:t>구성요소</a:t>
            </a:r>
            <a:endParaRPr lang="en-US" altLang="ko-KR" dirty="0"/>
          </a:p>
          <a:p>
            <a:pPr lvl="2"/>
            <a:r>
              <a:rPr lang="en-US" altLang="ko-KR" dirty="0"/>
              <a:t>Relation: Table</a:t>
            </a:r>
          </a:p>
          <a:p>
            <a:pPr lvl="2"/>
            <a:r>
              <a:rPr lang="en-US" altLang="ko-KR" dirty="0"/>
              <a:t>Tuple: row</a:t>
            </a:r>
          </a:p>
          <a:p>
            <a:pPr lvl="2"/>
            <a:r>
              <a:rPr lang="en-US" altLang="ko-KR" dirty="0"/>
              <a:t>Attribute: Column</a:t>
            </a:r>
          </a:p>
          <a:p>
            <a:pPr lvl="2"/>
            <a:r>
              <a:rPr lang="en-US" altLang="ko-KR" dirty="0"/>
              <a:t>Cardinality: Number of row</a:t>
            </a:r>
          </a:p>
          <a:p>
            <a:pPr lvl="2"/>
            <a:r>
              <a:rPr lang="en-US" altLang="ko-KR" dirty="0"/>
              <a:t>Degree: Number of Column</a:t>
            </a:r>
          </a:p>
          <a:p>
            <a:pPr lvl="2"/>
            <a:r>
              <a:rPr lang="en-US" altLang="ko-KR" dirty="0"/>
              <a:t>Schema: DB</a:t>
            </a:r>
            <a:r>
              <a:rPr lang="ko-KR" altLang="en-US" dirty="0"/>
              <a:t>의 구조</a:t>
            </a:r>
            <a:r>
              <a:rPr lang="en-US" altLang="ko-KR" dirty="0"/>
              <a:t>, </a:t>
            </a:r>
            <a:r>
              <a:rPr lang="ko-KR" altLang="en-US" dirty="0"/>
              <a:t>제약조건 등을 가진 구조</a:t>
            </a:r>
            <a:endParaRPr lang="en-US" altLang="ko-KR" dirty="0"/>
          </a:p>
          <a:p>
            <a:pPr lvl="2"/>
            <a:r>
              <a:rPr lang="en-US" altLang="ko-KR" dirty="0"/>
              <a:t>Instance: </a:t>
            </a:r>
            <a:r>
              <a:rPr lang="ko-KR" altLang="en-US" dirty="0"/>
              <a:t>스키마에 따라 생성된 데이터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FF0B517-25CC-40C2-BABC-AE907032A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관계 데이터 모델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C2F02B-8550-4A1E-80DE-0FC316E24F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F92380-E9AD-4B3B-B758-47AD66C6A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1AAE8D-D450-4AD4-9582-6940F6E45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E8C4F31-EA34-49BD-A31F-38AAD2AD4B7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6346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426B386-FE1C-44B6-8641-41A537FEAADA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출처</a:t>
            </a:r>
            <a:endParaRPr lang="en-US" altLang="ko-KR" dirty="0"/>
          </a:p>
          <a:p>
            <a:pPr lvl="1"/>
            <a:r>
              <a:rPr lang="ko-KR" altLang="en-US" dirty="0"/>
              <a:t>수제비 </a:t>
            </a:r>
            <a:r>
              <a:rPr lang="en-US" altLang="ko-KR" dirty="0"/>
              <a:t>2021 </a:t>
            </a:r>
            <a:r>
              <a:rPr lang="ko-KR" altLang="en-US" dirty="0"/>
              <a:t>정보처리기사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1F91E94-9945-4AEE-945D-986E14EEA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DB1370-2AC1-4507-832E-2CBC76C820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54957B-68BB-4707-B331-6D2FCCB80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BE369A-05B2-4AFF-A04D-DA3D29D6A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2986C5-837A-41EA-B728-D7B1B34EFD8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0559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9BE5656-918B-474A-BEE3-1A7AABE04C00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관계 대수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원하는 정보를 유도하는 절차적 방법</a:t>
            </a:r>
            <a:endParaRPr lang="en-US" altLang="ko-KR" dirty="0"/>
          </a:p>
          <a:p>
            <a:pPr lvl="1"/>
            <a:r>
              <a:rPr lang="ko-KR" altLang="en-US" dirty="0"/>
              <a:t>연산자</a:t>
            </a:r>
            <a:endParaRPr lang="en-US" altLang="ko-KR" dirty="0"/>
          </a:p>
          <a:p>
            <a:pPr lvl="2"/>
            <a:r>
              <a:rPr lang="en-US" altLang="ko-KR" dirty="0"/>
              <a:t>Union (U): </a:t>
            </a:r>
            <a:r>
              <a:rPr lang="ko-KR" altLang="en-US" dirty="0"/>
              <a:t>두 릴레이션의 합집합</a:t>
            </a:r>
            <a:endParaRPr lang="en-US" altLang="ko-KR" dirty="0"/>
          </a:p>
          <a:p>
            <a:pPr lvl="2"/>
            <a:r>
              <a:rPr lang="en-US" altLang="ko-KR" dirty="0"/>
              <a:t>Intersection (∩): </a:t>
            </a:r>
            <a:r>
              <a:rPr lang="ko-KR" altLang="en-US" dirty="0"/>
              <a:t>두 릴레이션의 교집합</a:t>
            </a:r>
            <a:endParaRPr lang="en-US" altLang="ko-KR" dirty="0"/>
          </a:p>
          <a:p>
            <a:pPr lvl="2"/>
            <a:r>
              <a:rPr lang="en-US" altLang="ko-KR" dirty="0"/>
              <a:t>Difference (-): </a:t>
            </a:r>
            <a:r>
              <a:rPr lang="ko-KR" altLang="en-US" dirty="0"/>
              <a:t>두 릴레이션의 차집합</a:t>
            </a:r>
            <a:endParaRPr lang="en-US" altLang="ko-KR" dirty="0"/>
          </a:p>
          <a:p>
            <a:pPr lvl="2"/>
            <a:r>
              <a:rPr lang="en-US" altLang="ko-KR" dirty="0"/>
              <a:t>CARTESIAN Product (X): </a:t>
            </a:r>
            <a:r>
              <a:rPr lang="ko-KR" altLang="en-US" dirty="0"/>
              <a:t>모든 튜플을 연결해 생성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Select (</a:t>
            </a:r>
            <a:r>
              <a:rPr lang="el-GR" altLang="ko-KR" b="0" i="0" dirty="0">
                <a:solidFill>
                  <a:srgbClr val="4D5156"/>
                </a:solidFill>
                <a:effectLst/>
                <a:latin typeface="Apple SD Gothic Neo"/>
              </a:rPr>
              <a:t>σ</a:t>
            </a:r>
            <a:r>
              <a:rPr lang="en-US" altLang="ko-KR" dirty="0"/>
              <a:t>): </a:t>
            </a:r>
            <a:r>
              <a:rPr lang="ko-KR" altLang="en-US" dirty="0"/>
              <a:t>조건을 만족하는 튜플로 새 </a:t>
            </a:r>
            <a:r>
              <a:rPr lang="en-US" altLang="ko-KR" dirty="0"/>
              <a:t>R</a:t>
            </a:r>
            <a:r>
              <a:rPr lang="ko-KR" altLang="en-US" dirty="0"/>
              <a:t> 리턴</a:t>
            </a:r>
            <a:endParaRPr lang="en-US" altLang="ko-KR" dirty="0"/>
          </a:p>
          <a:p>
            <a:pPr lvl="2"/>
            <a:r>
              <a:rPr lang="en-US" altLang="ko-KR" dirty="0"/>
              <a:t>Project (</a:t>
            </a:r>
            <a:r>
              <a:rPr lang="el-GR" altLang="ko-KR" dirty="0"/>
              <a:t>π</a:t>
            </a:r>
            <a:r>
              <a:rPr lang="en-US" altLang="ko-KR" dirty="0"/>
              <a:t>): </a:t>
            </a:r>
            <a:r>
              <a:rPr lang="ko-KR" altLang="en-US" dirty="0"/>
              <a:t>주어진 컬럼만 가지는 새 </a:t>
            </a:r>
            <a:r>
              <a:rPr lang="en-US" altLang="ko-KR" dirty="0"/>
              <a:t>R</a:t>
            </a:r>
            <a:r>
              <a:rPr lang="ko-KR" altLang="en-US" dirty="0"/>
              <a:t> 리턴</a:t>
            </a:r>
            <a:endParaRPr lang="en-US" altLang="ko-KR" dirty="0"/>
          </a:p>
          <a:p>
            <a:pPr lvl="2"/>
            <a:r>
              <a:rPr lang="en-US" altLang="ko-KR" dirty="0"/>
              <a:t>Join (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"/>
              </a:rPr>
              <a:t>▷◁</a:t>
            </a:r>
            <a:r>
              <a:rPr lang="en-US" altLang="ko-KR" dirty="0"/>
              <a:t>): </a:t>
            </a:r>
            <a:r>
              <a:rPr lang="ko-KR" altLang="en-US" dirty="0"/>
              <a:t>조인</a:t>
            </a:r>
            <a:r>
              <a:rPr lang="en-US" altLang="ko-KR" dirty="0"/>
              <a:t> </a:t>
            </a:r>
            <a:r>
              <a:rPr lang="ko-KR" altLang="en-US" dirty="0"/>
              <a:t>한 새 </a:t>
            </a:r>
            <a:r>
              <a:rPr lang="en-US" altLang="ko-KR" dirty="0"/>
              <a:t>R</a:t>
            </a:r>
            <a:r>
              <a:rPr lang="ko-KR" altLang="en-US" dirty="0"/>
              <a:t> 리턴</a:t>
            </a:r>
            <a:endParaRPr lang="en-US" altLang="ko-KR" dirty="0"/>
          </a:p>
          <a:p>
            <a:pPr lvl="2"/>
            <a:r>
              <a:rPr lang="en-US" altLang="ko-KR" dirty="0"/>
              <a:t>Division (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"/>
              </a:rPr>
              <a:t>÷</a:t>
            </a:r>
            <a:r>
              <a:rPr lang="en-US" altLang="ko-KR" dirty="0"/>
              <a:t>): </a:t>
            </a:r>
            <a:r>
              <a:rPr lang="ko-KR" altLang="en-US" dirty="0"/>
              <a:t>어떤 </a:t>
            </a:r>
            <a:r>
              <a:rPr lang="en-US" altLang="ko-KR" dirty="0"/>
              <a:t>R</a:t>
            </a:r>
            <a:r>
              <a:rPr lang="ko-KR" altLang="en-US" dirty="0"/>
              <a:t>과 관계 있는 튜플로 새 </a:t>
            </a:r>
            <a:r>
              <a:rPr lang="en-US" altLang="ko-KR" dirty="0"/>
              <a:t>R </a:t>
            </a:r>
            <a:r>
              <a:rPr lang="ko-KR" altLang="en-US" dirty="0"/>
              <a:t>리턴</a:t>
            </a:r>
          </a:p>
          <a:p>
            <a:pPr lvl="2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4E3BD68-7EEF-45FA-9FEB-DF1662246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관계 데이터 언어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BA0BE3-9340-45FF-BF35-E3D5017CA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0480"/>
            <a:ext cx="5362662" cy="5007619"/>
          </a:xfrm>
        </p:spPr>
        <p:txBody>
          <a:bodyPr/>
          <a:lstStyle/>
          <a:p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4073CB-530E-465F-9776-44D6CCB58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007A38-6AC0-409F-AE54-329542BEB6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B8946CB-069E-4800-9B03-90CBC2131B3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2021/8/13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F6BCA35-ACC4-49E0-AADC-8D12E7C02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293" y="3045203"/>
            <a:ext cx="2203685" cy="175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766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344E1B0-ED37-4B80-8CEE-8E473375AB6F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시스템 카탈로그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DB</a:t>
            </a:r>
            <a:r>
              <a:rPr lang="ko-KR" altLang="en-US" dirty="0"/>
              <a:t>의 테이블</a:t>
            </a:r>
            <a:r>
              <a:rPr lang="en-US" altLang="ko-KR" dirty="0"/>
              <a:t>, </a:t>
            </a:r>
            <a:r>
              <a:rPr lang="ko-KR" altLang="en-US" dirty="0"/>
              <a:t>뷰</a:t>
            </a:r>
            <a:r>
              <a:rPr lang="en-US" altLang="ko-KR" dirty="0"/>
              <a:t>, </a:t>
            </a:r>
            <a:r>
              <a:rPr lang="ko-KR" altLang="en-US" dirty="0"/>
              <a:t>인덱스</a:t>
            </a:r>
            <a:r>
              <a:rPr lang="en-US" altLang="ko-KR" dirty="0"/>
              <a:t>, </a:t>
            </a:r>
            <a:r>
              <a:rPr lang="ko-KR" altLang="en-US" dirty="0"/>
              <a:t>권한 등을 저장하는 </a:t>
            </a:r>
            <a:r>
              <a:rPr lang="en-US" altLang="ko-KR" dirty="0"/>
              <a:t>DB</a:t>
            </a:r>
          </a:p>
          <a:p>
            <a:pPr lvl="1"/>
            <a:r>
              <a:rPr lang="ko-KR" altLang="en-US" dirty="0"/>
              <a:t>특징</a:t>
            </a:r>
            <a:endParaRPr lang="en-US" altLang="ko-KR" dirty="0"/>
          </a:p>
          <a:p>
            <a:pPr lvl="2"/>
            <a:r>
              <a:rPr lang="en-US" altLang="ko-KR" dirty="0"/>
              <a:t>Data Dictionary</a:t>
            </a:r>
            <a:r>
              <a:rPr lang="ko-KR" altLang="en-US" dirty="0"/>
              <a:t>라고도 함</a:t>
            </a:r>
            <a:endParaRPr lang="en-US" altLang="ko-KR" dirty="0"/>
          </a:p>
          <a:p>
            <a:pPr lvl="2"/>
            <a:r>
              <a:rPr lang="en-US" altLang="ko-KR" dirty="0"/>
              <a:t>DBMS</a:t>
            </a:r>
            <a:r>
              <a:rPr lang="ko-KR" altLang="en-US" dirty="0"/>
              <a:t>가 스스로 관리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C073080-892C-4B9D-992E-B37EB7937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카탈로그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FFC522-2EE5-484A-857A-F9099571FA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BADC80-B947-4068-8265-72892346A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D2732F-410A-4796-AB07-C9BF7BE7EF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33CC408-43AC-4F24-AC96-EF40222399F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1196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8CA0146-8157-496D-B1F1-C257465895A3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데이터 모델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현실의</a:t>
            </a:r>
            <a:r>
              <a:rPr lang="en-US" altLang="ko-KR" dirty="0"/>
              <a:t> </a:t>
            </a:r>
            <a:r>
              <a:rPr lang="ko-KR" altLang="en-US" dirty="0"/>
              <a:t>정보를 컴퓨터가 이해하게 바꾼 것</a:t>
            </a:r>
            <a:endParaRPr lang="en-US" altLang="ko-KR" dirty="0"/>
          </a:p>
          <a:p>
            <a:pPr lvl="1"/>
            <a:r>
              <a:rPr lang="ko-KR" altLang="en-US" dirty="0"/>
              <a:t>종류</a:t>
            </a:r>
            <a:endParaRPr lang="en-US" altLang="ko-KR" dirty="0"/>
          </a:p>
          <a:p>
            <a:pPr lvl="2"/>
            <a:r>
              <a:rPr lang="ko-KR" altLang="en-US" dirty="0"/>
              <a:t>개념적 데이터 모델</a:t>
            </a:r>
            <a:endParaRPr lang="en-US" altLang="ko-KR" dirty="0"/>
          </a:p>
          <a:p>
            <a:pPr lvl="3"/>
            <a:r>
              <a:rPr lang="ko-KR" altLang="en-US" dirty="0"/>
              <a:t>현실 정보를 개념적으로 표현한 모델</a:t>
            </a:r>
            <a:endParaRPr lang="en-US" altLang="ko-KR" dirty="0"/>
          </a:p>
          <a:p>
            <a:pPr lvl="2"/>
            <a:r>
              <a:rPr lang="ko-KR" altLang="en-US" dirty="0"/>
              <a:t>논리적 데이터 모델</a:t>
            </a:r>
            <a:endParaRPr lang="en-US" altLang="ko-KR" dirty="0"/>
          </a:p>
          <a:p>
            <a:pPr lvl="3"/>
            <a:r>
              <a:rPr lang="ko-KR" altLang="en-US" dirty="0"/>
              <a:t>모델링 표기법으로 표현</a:t>
            </a:r>
            <a:endParaRPr lang="en-US" altLang="ko-KR" dirty="0"/>
          </a:p>
          <a:p>
            <a:pPr lvl="2"/>
            <a:r>
              <a:rPr lang="ko-KR" altLang="en-US" dirty="0"/>
              <a:t>물리적 데이터 모델</a:t>
            </a:r>
            <a:endParaRPr lang="en-US" altLang="ko-KR" dirty="0"/>
          </a:p>
          <a:p>
            <a:pPr lvl="3"/>
            <a:r>
              <a:rPr lang="ko-KR" altLang="en-US" dirty="0"/>
              <a:t>논리 모델로 성능을 고려해 만드는 실제 모델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8F884E0-F240-4059-A38F-B60D6B701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모델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E4E991-DB18-43CB-8F40-C08554987B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20576C-A954-4AD1-A06A-DA74922E6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E6ACAE-9952-44A7-B82F-3F4602B090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9F2DCE2-686E-44B9-836B-349F1F571BC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4894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B6C52CB-1BED-4E9E-A843-0F8E8C15043E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ER Model</a:t>
            </a:r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	</a:t>
            </a:r>
          </a:p>
          <a:p>
            <a:pPr lvl="2"/>
            <a:r>
              <a:rPr lang="ko-KR" altLang="en-US" dirty="0"/>
              <a:t>현실의 데이터와 관계를 이해할 수 있는 형태로 표현</a:t>
            </a:r>
            <a:endParaRPr lang="en-US" altLang="ko-KR" dirty="0"/>
          </a:p>
          <a:p>
            <a:pPr lvl="1"/>
            <a:r>
              <a:rPr lang="ko-KR" altLang="en-US" dirty="0"/>
              <a:t>구성요소</a:t>
            </a:r>
            <a:endParaRPr lang="en-US" altLang="ko-KR" dirty="0"/>
          </a:p>
          <a:p>
            <a:pPr lvl="2"/>
            <a:r>
              <a:rPr lang="en-US" altLang="ko-KR" dirty="0"/>
              <a:t>Entity</a:t>
            </a:r>
          </a:p>
          <a:p>
            <a:pPr lvl="2"/>
            <a:r>
              <a:rPr lang="en-US" altLang="ko-KR" dirty="0"/>
              <a:t>Attribute</a:t>
            </a:r>
          </a:p>
          <a:p>
            <a:pPr lvl="2"/>
            <a:r>
              <a:rPr lang="en-US" altLang="ko-KR" dirty="0"/>
              <a:t>Relationship</a:t>
            </a:r>
          </a:p>
          <a:p>
            <a:pPr lvl="1"/>
            <a:r>
              <a:rPr lang="ko-KR" altLang="en-US" dirty="0"/>
              <a:t>기호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1FBF4F4-A8E6-44B6-8036-C4081B13E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 Model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3C2330-FE68-4633-BD53-748540F0CD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DAC0EB-1BC7-4070-867B-4BB2209A4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E6BEB8-B56C-4167-A0DC-60E2A0D62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A2078A-9873-447D-A24A-4E0D8D1CD2F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2021/8/13</a:t>
            </a:fld>
            <a:endParaRPr lang="ko-KR" altLang="en-US" dirty="0"/>
          </a:p>
        </p:txBody>
      </p:sp>
      <p:pic>
        <p:nvPicPr>
          <p:cNvPr id="1026" name="Picture 2" descr="관계형 데이터베이스] - ER 다이어그램 (Entity-Relationship Diagram)">
            <a:extLst>
              <a:ext uri="{FF2B5EF4-FFF2-40B4-BE49-F238E27FC236}">
                <a16:creationId xmlns:a16="http://schemas.microsoft.com/office/drawing/2014/main" id="{36407AE6-DF2B-4BC5-88F5-0434F4F56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660" y="3331017"/>
            <a:ext cx="3292679" cy="2737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1354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B3AFB13-6DC8-43F8-B9CD-60ED2BBEACD3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정규화 </a:t>
            </a:r>
            <a:r>
              <a:rPr lang="en-US" altLang="ko-KR" dirty="0"/>
              <a:t>(</a:t>
            </a:r>
            <a:r>
              <a:rPr lang="ko-KR" altLang="en-US" dirty="0">
                <a:hlinkClick r:id="rId2"/>
              </a:rPr>
              <a:t>참고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Anomaly </a:t>
            </a:r>
            <a:r>
              <a:rPr lang="ko-KR" altLang="en-US" dirty="0"/>
              <a:t>제거를 위한 처리</a:t>
            </a:r>
            <a:endParaRPr lang="en-US" altLang="ko-KR" dirty="0"/>
          </a:p>
          <a:p>
            <a:pPr lvl="1"/>
            <a:r>
              <a:rPr lang="ko-KR" altLang="en-US" dirty="0"/>
              <a:t>단계</a:t>
            </a:r>
            <a:endParaRPr lang="en-US" altLang="ko-KR" dirty="0"/>
          </a:p>
          <a:p>
            <a:pPr lvl="2"/>
            <a:r>
              <a:rPr lang="en-US" altLang="ko-KR" dirty="0"/>
              <a:t>1: </a:t>
            </a:r>
            <a:r>
              <a:rPr lang="ko-KR" altLang="en-US" dirty="0"/>
              <a:t>원자 값으로 구성</a:t>
            </a:r>
            <a:endParaRPr lang="en-US" altLang="ko-KR" dirty="0"/>
          </a:p>
          <a:p>
            <a:pPr lvl="3"/>
            <a:r>
              <a:rPr lang="ko-KR" altLang="en-US" dirty="0"/>
              <a:t>하나의 </a:t>
            </a:r>
            <a:r>
              <a:rPr lang="en-US" altLang="ko-KR" dirty="0"/>
              <a:t>Field</a:t>
            </a:r>
            <a:r>
              <a:rPr lang="ko-KR" altLang="en-US" dirty="0"/>
              <a:t>에 여러 값을 가진 경우</a:t>
            </a:r>
            <a:endParaRPr lang="en-US" altLang="ko-KR" dirty="0"/>
          </a:p>
          <a:p>
            <a:pPr lvl="3"/>
            <a:r>
              <a:rPr lang="ko-KR" altLang="en-US" dirty="0"/>
              <a:t>여러 </a:t>
            </a:r>
            <a:r>
              <a:rPr lang="en-US" altLang="ko-KR" dirty="0"/>
              <a:t>Row</a:t>
            </a:r>
            <a:r>
              <a:rPr lang="ko-KR" altLang="en-US" dirty="0"/>
              <a:t>로 나눈다</a:t>
            </a:r>
            <a:endParaRPr lang="en-US" altLang="ko-KR" dirty="0"/>
          </a:p>
          <a:p>
            <a:pPr lvl="2"/>
            <a:r>
              <a:rPr lang="en-US" altLang="ko-KR" dirty="0"/>
              <a:t>2: </a:t>
            </a:r>
            <a:r>
              <a:rPr lang="ko-KR" altLang="en-US" dirty="0"/>
              <a:t>부분 함수 종속 제거</a:t>
            </a:r>
            <a:endParaRPr lang="en-US" altLang="ko-KR" dirty="0"/>
          </a:p>
          <a:p>
            <a:pPr lvl="3"/>
            <a:r>
              <a:rPr lang="ko-KR" altLang="en-US" dirty="0"/>
              <a:t>함수 사용시 다른 데이터에 영향이 가는 경우</a:t>
            </a:r>
            <a:endParaRPr lang="en-US" altLang="ko-KR" dirty="0"/>
          </a:p>
          <a:p>
            <a:pPr lvl="3"/>
            <a:r>
              <a:rPr lang="ko-KR" altLang="en-US" dirty="0"/>
              <a:t>테이블을 쪼갠다</a:t>
            </a:r>
            <a:endParaRPr lang="en-US" altLang="ko-KR" dirty="0"/>
          </a:p>
          <a:p>
            <a:pPr lvl="2"/>
            <a:r>
              <a:rPr lang="en-US" altLang="ko-KR" dirty="0"/>
              <a:t>3: </a:t>
            </a:r>
            <a:r>
              <a:rPr lang="ko-KR" altLang="en-US" dirty="0"/>
              <a:t>이행 함수 종속 제거</a:t>
            </a:r>
            <a:endParaRPr lang="en-US" altLang="ko-KR" dirty="0"/>
          </a:p>
          <a:p>
            <a:pPr lvl="2"/>
            <a:r>
              <a:rPr lang="ko-KR" altLang="en-US" dirty="0"/>
              <a:t>보이스 코드 정규형 </a:t>
            </a:r>
            <a:r>
              <a:rPr lang="en-US" altLang="ko-KR" dirty="0"/>
              <a:t>(BCNF)</a:t>
            </a:r>
          </a:p>
          <a:p>
            <a:pPr lvl="3"/>
            <a:r>
              <a:rPr lang="ko-KR" altLang="en-US" dirty="0"/>
              <a:t>결정자가 후보 키가 아닌 함수 종속 제거</a:t>
            </a:r>
            <a:endParaRPr lang="en-US" altLang="ko-KR" dirty="0"/>
          </a:p>
          <a:p>
            <a:pPr lvl="2"/>
            <a:r>
              <a:rPr lang="en-US" altLang="ko-KR" dirty="0"/>
              <a:t>4: </a:t>
            </a:r>
            <a:r>
              <a:rPr lang="ko-KR" altLang="en-US" dirty="0"/>
              <a:t>다치 종속성 제거</a:t>
            </a:r>
            <a:endParaRPr lang="en-US" altLang="ko-KR" dirty="0"/>
          </a:p>
          <a:p>
            <a:pPr lvl="2"/>
            <a:r>
              <a:rPr lang="en-US" altLang="ko-KR" dirty="0"/>
              <a:t>5: </a:t>
            </a:r>
            <a:r>
              <a:rPr lang="ko-KR" altLang="en-US" dirty="0"/>
              <a:t>조인 종속성 제거</a:t>
            </a:r>
            <a:endParaRPr lang="en-US" altLang="ko-KR" dirty="0"/>
          </a:p>
          <a:p>
            <a:pPr lvl="3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FAFDCF4-68F3-4B58-B128-BCCE3B30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정규화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403227-0E70-43B4-A6CC-B306BF7FE2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Anomaly</a:t>
            </a:r>
          </a:p>
          <a:p>
            <a:pPr lvl="1"/>
            <a:r>
              <a:rPr lang="ko-KR" altLang="en-US" dirty="0"/>
              <a:t>삽입 이상</a:t>
            </a:r>
            <a:endParaRPr lang="en-US" altLang="ko-KR" dirty="0"/>
          </a:p>
          <a:p>
            <a:pPr lvl="2"/>
            <a:r>
              <a:rPr lang="ko-KR" altLang="en-US" dirty="0"/>
              <a:t>삽입 시 다른 데이터도 넣어야 하는 경우</a:t>
            </a:r>
            <a:endParaRPr lang="en-US" altLang="ko-KR" dirty="0"/>
          </a:p>
          <a:p>
            <a:pPr lvl="1"/>
            <a:r>
              <a:rPr lang="ko-KR" altLang="en-US" dirty="0"/>
              <a:t>삭제 이상</a:t>
            </a:r>
            <a:endParaRPr lang="en-US" altLang="ko-KR" dirty="0"/>
          </a:p>
          <a:p>
            <a:pPr lvl="2"/>
            <a:r>
              <a:rPr lang="ko-KR" altLang="en-US" dirty="0"/>
              <a:t>삭제 시 상관없는 데이터도 삭제해야 하는 경우</a:t>
            </a:r>
            <a:endParaRPr lang="en-US" altLang="ko-KR" dirty="0"/>
          </a:p>
          <a:p>
            <a:pPr lvl="1"/>
            <a:r>
              <a:rPr lang="ko-KR" altLang="en-US" dirty="0"/>
              <a:t>갱신 이상</a:t>
            </a:r>
            <a:endParaRPr lang="en-US" altLang="ko-KR" dirty="0"/>
          </a:p>
          <a:p>
            <a:pPr lvl="2"/>
            <a:r>
              <a:rPr lang="ko-KR" altLang="en-US" dirty="0"/>
              <a:t>업데이트시 일부 정보만 업데이트되어 정보 모순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496E8C-2AA4-489A-89D5-9E8DC9ED7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92D995-8731-47F3-9B46-723802AE4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476855D-D586-42E1-A952-DAB5ECD87DDA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96518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2AC42FC-6136-476F-BBF7-D868A0F5C839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스토리지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데이터를 저장하는 저장 장치</a:t>
            </a:r>
            <a:endParaRPr lang="en-US" altLang="ko-KR" dirty="0"/>
          </a:p>
          <a:p>
            <a:pPr lvl="1"/>
            <a:r>
              <a:rPr lang="ko-KR" altLang="en-US" dirty="0"/>
              <a:t>구성</a:t>
            </a:r>
            <a:endParaRPr lang="en-US" altLang="ko-KR" dirty="0"/>
          </a:p>
          <a:p>
            <a:pPr lvl="2"/>
            <a:r>
              <a:rPr lang="en-US" altLang="ko-KR" dirty="0"/>
              <a:t>DAS (Direct Attached Storage)</a:t>
            </a:r>
          </a:p>
          <a:p>
            <a:pPr lvl="3"/>
            <a:r>
              <a:rPr lang="ko-KR" altLang="en-US" dirty="0"/>
              <a:t>서버와 스토리지를 케이블로 직접 연결</a:t>
            </a:r>
            <a:endParaRPr lang="en-US" altLang="ko-KR" dirty="0"/>
          </a:p>
          <a:p>
            <a:pPr lvl="2"/>
            <a:r>
              <a:rPr lang="en-US" altLang="ko-KR" dirty="0"/>
              <a:t>NAS (Network</a:t>
            </a:r>
            <a:r>
              <a:rPr lang="ko-KR" altLang="en-US" dirty="0"/>
              <a:t> </a:t>
            </a:r>
            <a:r>
              <a:rPr lang="en-US" altLang="ko-KR" dirty="0"/>
              <a:t>Attached Storage)</a:t>
            </a:r>
          </a:p>
          <a:p>
            <a:pPr lvl="3"/>
            <a:r>
              <a:rPr lang="ko-KR" altLang="en-US" dirty="0"/>
              <a:t>서버와 스토리지를 </a:t>
            </a:r>
            <a:r>
              <a:rPr lang="en-US" altLang="ko-KR" dirty="0"/>
              <a:t>LAN</a:t>
            </a:r>
            <a:r>
              <a:rPr lang="ko-KR" altLang="en-US" dirty="0"/>
              <a:t>으로 연결</a:t>
            </a:r>
            <a:endParaRPr lang="en-US" altLang="ko-KR" dirty="0"/>
          </a:p>
          <a:p>
            <a:pPr lvl="2"/>
            <a:r>
              <a:rPr lang="en-US" altLang="ko-KR" dirty="0"/>
              <a:t>SAN</a:t>
            </a:r>
            <a:r>
              <a:rPr lang="ko-KR" altLang="en-US" dirty="0"/>
              <a:t> </a:t>
            </a:r>
            <a:r>
              <a:rPr lang="en-US" altLang="ko-KR" dirty="0"/>
              <a:t>(Storage Area Network)</a:t>
            </a:r>
          </a:p>
          <a:p>
            <a:pPr lvl="3"/>
            <a:r>
              <a:rPr lang="ko-KR" altLang="en-US" dirty="0"/>
              <a:t>서버와 스토리지를 광섬유 채널로 연결</a:t>
            </a:r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8D829E4-CBB6-4A90-A01F-EE174F6D2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스토리지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68AE47-A630-49F2-AB34-6E92AEA582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595D3D-0068-4ABD-AEF7-B76DD5348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4B0963-6CF4-4111-AF70-9018A063AA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D4F0F7D-FEAF-405E-A047-48BE195BEEC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72752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4131EA1-4A32-4DA9-9B7C-6144EDADB2AE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분산 데이터베이스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물리적 분산되어 있고 논리적 통합된 </a:t>
            </a:r>
            <a:r>
              <a:rPr lang="en-US" altLang="ko-KR" dirty="0"/>
              <a:t>DB</a:t>
            </a:r>
          </a:p>
          <a:p>
            <a:pPr lvl="1"/>
            <a:r>
              <a:rPr lang="ko-KR" altLang="en-US" dirty="0"/>
              <a:t>투명성</a:t>
            </a:r>
            <a:endParaRPr lang="en-US" altLang="ko-KR" dirty="0"/>
          </a:p>
          <a:p>
            <a:pPr lvl="2"/>
            <a:r>
              <a:rPr lang="ko-KR" altLang="en-US" dirty="0"/>
              <a:t>위치 투명성</a:t>
            </a:r>
            <a:endParaRPr lang="en-US" altLang="ko-KR" dirty="0"/>
          </a:p>
          <a:p>
            <a:pPr lvl="3"/>
            <a:r>
              <a:rPr lang="ko-KR" altLang="en-US" dirty="0"/>
              <a:t>사용자는 데이터의 물리적 위치를 몰라도 됨</a:t>
            </a:r>
            <a:endParaRPr lang="en-US" altLang="ko-KR" dirty="0"/>
          </a:p>
          <a:p>
            <a:pPr lvl="2"/>
            <a:r>
              <a:rPr lang="ko-KR" altLang="en-US" dirty="0"/>
              <a:t>복제 투명성</a:t>
            </a:r>
            <a:endParaRPr lang="en-US" altLang="ko-KR" dirty="0"/>
          </a:p>
          <a:p>
            <a:pPr lvl="3"/>
            <a:r>
              <a:rPr lang="ko-KR" altLang="en-US" dirty="0"/>
              <a:t>사용자는 데이터의 물리적 복제를 몰라도 됨</a:t>
            </a:r>
            <a:endParaRPr lang="en-US" altLang="ko-KR" dirty="0"/>
          </a:p>
          <a:p>
            <a:pPr lvl="2"/>
            <a:r>
              <a:rPr lang="ko-KR" altLang="en-US" dirty="0"/>
              <a:t>병행 투명성</a:t>
            </a:r>
            <a:endParaRPr lang="en-US" altLang="ko-KR" dirty="0"/>
          </a:p>
          <a:p>
            <a:pPr lvl="3"/>
            <a:r>
              <a:rPr lang="ko-KR" altLang="en-US" dirty="0"/>
              <a:t>병행 해도 문제 없음</a:t>
            </a:r>
            <a:endParaRPr lang="en-US" altLang="ko-KR" dirty="0"/>
          </a:p>
          <a:p>
            <a:pPr lvl="2"/>
            <a:r>
              <a:rPr lang="ko-KR" altLang="en-US" dirty="0"/>
              <a:t>분할 투명성</a:t>
            </a:r>
            <a:endParaRPr lang="en-US" altLang="ko-KR" dirty="0"/>
          </a:p>
          <a:p>
            <a:pPr lvl="3"/>
            <a:r>
              <a:rPr lang="ko-KR" altLang="en-US" dirty="0"/>
              <a:t>사용자는 데이터의 물리적 분할을 몰라도 됨</a:t>
            </a:r>
            <a:endParaRPr lang="en-US" altLang="ko-KR" dirty="0"/>
          </a:p>
          <a:p>
            <a:pPr lvl="2"/>
            <a:r>
              <a:rPr lang="ko-KR" altLang="en-US" dirty="0"/>
              <a:t>장애 투명성</a:t>
            </a:r>
            <a:endParaRPr lang="en-US" altLang="ko-KR" dirty="0"/>
          </a:p>
          <a:p>
            <a:pPr lvl="3"/>
            <a:r>
              <a:rPr lang="ko-KR" altLang="en-US" dirty="0"/>
              <a:t>사용자는 물리적 장애를 몰라도 됨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9342A58-A669-4FAB-ACE3-B77BF9F26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분산 데이터베이스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15FC72-F6AB-40ED-A2D4-042A4B29EB4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C224AE-EAE0-4153-B1B5-1F6CD903C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92A926-7190-4051-B7AE-922C025F82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59A11E7-38F2-440F-B4B1-02281BC670E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01665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65FE05F-1E94-4E27-8188-7CDD004F671C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데이터베이스 이중화 구성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endParaRPr lang="en-US" altLang="ko-KR" dirty="0"/>
          </a:p>
          <a:p>
            <a:pPr lvl="2"/>
            <a:r>
              <a:rPr lang="ko-KR" altLang="en-US" dirty="0"/>
              <a:t>자신의 변경 내용을 물리적으로 떨어진 </a:t>
            </a:r>
            <a:r>
              <a:rPr lang="en-US" altLang="ko-KR" dirty="0"/>
              <a:t>DB</a:t>
            </a:r>
            <a:r>
              <a:rPr lang="ko-KR" altLang="en-US" dirty="0"/>
              <a:t>에 적용</a:t>
            </a:r>
            <a:endParaRPr lang="en-US" altLang="ko-KR" dirty="0"/>
          </a:p>
          <a:p>
            <a:pPr lvl="2"/>
            <a:r>
              <a:rPr lang="ko-KR" altLang="en-US" dirty="0"/>
              <a:t>복제본이 있는 상태로 만든다</a:t>
            </a:r>
            <a:endParaRPr lang="en-US" altLang="ko-KR" dirty="0"/>
          </a:p>
          <a:p>
            <a:pPr lvl="1"/>
            <a:r>
              <a:rPr lang="ko-KR" altLang="en-US" dirty="0"/>
              <a:t>형태</a:t>
            </a:r>
            <a:endParaRPr lang="en-US" altLang="ko-KR" dirty="0"/>
          </a:p>
          <a:p>
            <a:pPr lvl="2"/>
            <a:r>
              <a:rPr lang="en-US" altLang="ko-KR" dirty="0"/>
              <a:t>Active-Active: </a:t>
            </a:r>
            <a:r>
              <a:rPr lang="ko-KR" altLang="en-US" dirty="0"/>
              <a:t>두 </a:t>
            </a:r>
            <a:r>
              <a:rPr lang="en-US" altLang="ko-KR" dirty="0"/>
              <a:t>DB</a:t>
            </a:r>
            <a:r>
              <a:rPr lang="ko-KR" altLang="en-US" dirty="0"/>
              <a:t>모두 사용</a:t>
            </a:r>
            <a:endParaRPr lang="en-US" altLang="ko-KR" dirty="0"/>
          </a:p>
          <a:p>
            <a:pPr lvl="2"/>
            <a:r>
              <a:rPr lang="en-US" altLang="ko-KR" dirty="0"/>
              <a:t>Active-Standby: </a:t>
            </a:r>
            <a:r>
              <a:rPr lang="ko-KR" altLang="en-US" dirty="0"/>
              <a:t>하나의 </a:t>
            </a:r>
            <a:r>
              <a:rPr lang="en-US" altLang="ko-KR" dirty="0"/>
              <a:t>DB </a:t>
            </a:r>
            <a:r>
              <a:rPr lang="ko-KR" altLang="en-US" dirty="0"/>
              <a:t>사용</a:t>
            </a:r>
            <a:r>
              <a:rPr lang="en-US" altLang="ko-KR" dirty="0"/>
              <a:t>. </a:t>
            </a:r>
            <a:r>
              <a:rPr lang="ko-KR" altLang="en-US" dirty="0"/>
              <a:t>나머지는 비상시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8C41690-698A-4F87-A19E-1103BC43A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이중화 구성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841736-6C5F-45D4-BC22-AD43E985C9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EA56C9-844B-42AA-8E7A-987E9EBCD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62D9F9-432F-45C2-9311-48C7C718E1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D7312A9-625D-4803-9728-9BCFA3E12DBE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16347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C40C0D1-1F7A-4190-9C54-C16FC8C590D5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암호화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DB</a:t>
            </a:r>
            <a:r>
              <a:rPr lang="ko-KR" altLang="en-US" dirty="0"/>
              <a:t>의 데이터를 암호화 해 제 </a:t>
            </a:r>
            <a:r>
              <a:rPr lang="en-US" altLang="ko-KR" dirty="0"/>
              <a:t>3</a:t>
            </a:r>
            <a:r>
              <a:rPr lang="ko-KR" altLang="en-US" dirty="0"/>
              <a:t>자가 볼 수 없게 함</a:t>
            </a:r>
            <a:endParaRPr lang="en-US" altLang="ko-KR" dirty="0"/>
          </a:p>
          <a:p>
            <a:pPr lvl="1"/>
            <a:r>
              <a:rPr lang="ko-KR" altLang="en-US" dirty="0"/>
              <a:t>적용 방식</a:t>
            </a:r>
            <a:endParaRPr lang="en-US" altLang="ko-KR" dirty="0"/>
          </a:p>
          <a:p>
            <a:pPr lvl="2"/>
            <a:r>
              <a:rPr lang="ko-KR" altLang="en-US" dirty="0"/>
              <a:t>컬럼 암호화</a:t>
            </a:r>
            <a:endParaRPr lang="en-US" altLang="ko-KR" dirty="0"/>
          </a:p>
          <a:p>
            <a:pPr lvl="3"/>
            <a:r>
              <a:rPr lang="ko-KR" altLang="en-US" dirty="0"/>
              <a:t>특정 컬럼을 암호화 하여 데이터 보관</a:t>
            </a:r>
            <a:endParaRPr lang="en-US" altLang="ko-KR" dirty="0"/>
          </a:p>
          <a:p>
            <a:pPr lvl="4"/>
            <a:r>
              <a:rPr lang="en-US" altLang="ko-KR" dirty="0"/>
              <a:t>API</a:t>
            </a:r>
          </a:p>
          <a:p>
            <a:pPr lvl="4"/>
            <a:r>
              <a:rPr lang="en-US" altLang="ko-KR" dirty="0"/>
              <a:t>Plug-In</a:t>
            </a:r>
          </a:p>
          <a:p>
            <a:pPr lvl="4"/>
            <a:r>
              <a:rPr lang="en-US" altLang="ko-KR" dirty="0"/>
              <a:t>Hybrid</a:t>
            </a:r>
          </a:p>
          <a:p>
            <a:pPr lvl="2"/>
            <a:r>
              <a:rPr lang="ko-KR" altLang="en-US" dirty="0"/>
              <a:t>블록 암호화</a:t>
            </a:r>
            <a:endParaRPr lang="en-US" altLang="ko-KR" dirty="0"/>
          </a:p>
          <a:p>
            <a:pPr lvl="3"/>
            <a:r>
              <a:rPr lang="en-US" altLang="ko-KR" dirty="0"/>
              <a:t>DB,</a:t>
            </a:r>
            <a:r>
              <a:rPr lang="ko-KR" altLang="en-US" dirty="0"/>
              <a:t> </a:t>
            </a:r>
            <a:r>
              <a:rPr lang="en-US" altLang="ko-KR" dirty="0"/>
              <a:t>OS</a:t>
            </a:r>
            <a:r>
              <a:rPr lang="ko-KR" altLang="en-US" dirty="0"/>
              <a:t> 블록 단위로 암호화</a:t>
            </a:r>
            <a:endParaRPr lang="en-US" altLang="ko-KR" dirty="0"/>
          </a:p>
          <a:p>
            <a:pPr lvl="4"/>
            <a:r>
              <a:rPr lang="en-US" altLang="ko-KR" dirty="0"/>
              <a:t>TDE: DB </a:t>
            </a:r>
            <a:r>
              <a:rPr lang="ko-KR" altLang="en-US" dirty="0"/>
              <a:t>내부에서</a:t>
            </a:r>
            <a:r>
              <a:rPr lang="en-US" altLang="ko-KR" dirty="0"/>
              <a:t> </a:t>
            </a:r>
            <a:r>
              <a:rPr lang="ko-KR" altLang="en-US" dirty="0"/>
              <a:t>암호화</a:t>
            </a:r>
            <a:endParaRPr lang="en-US" altLang="ko-KR" dirty="0"/>
          </a:p>
          <a:p>
            <a:pPr lvl="4"/>
            <a:r>
              <a:rPr lang="ko-KR" altLang="en-US" dirty="0"/>
              <a:t>파일 암호화</a:t>
            </a:r>
            <a:r>
              <a:rPr lang="en-US" altLang="ko-KR" dirty="0"/>
              <a:t>: OS</a:t>
            </a:r>
            <a:r>
              <a:rPr lang="ko-KR" altLang="en-US" dirty="0"/>
              <a:t>에서 암호화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10E9C2E-CD67-44B9-8D09-EDD9B227B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암호화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784919-CF2A-4A35-9A98-EDD0D0D53D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F5066E-5E2E-42A2-9FB3-5BDEE2055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25939C-A79D-460D-B1A8-C5E6B8670D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8DC96BF-E742-4D38-9E29-7CC7F688013C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41870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A4C0FCE-9360-4C7B-A28E-0E0A0979123A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파티셔닝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대용량의 테이블을 파티션이라는 작은 단위로 나눔</a:t>
            </a:r>
            <a:endParaRPr lang="en-US" altLang="ko-KR" dirty="0"/>
          </a:p>
          <a:p>
            <a:pPr lvl="2"/>
            <a:r>
              <a:rPr lang="ko-KR" altLang="en-US" dirty="0"/>
              <a:t>성능 저항 방지</a:t>
            </a:r>
            <a:r>
              <a:rPr lang="en-US" altLang="ko-KR" dirty="0"/>
              <a:t>, </a:t>
            </a:r>
            <a:r>
              <a:rPr lang="ko-KR" altLang="en-US" dirty="0"/>
              <a:t>관리 용이성 향상</a:t>
            </a:r>
            <a:endParaRPr lang="en-US" altLang="ko-KR" dirty="0"/>
          </a:p>
          <a:p>
            <a:pPr lvl="1"/>
            <a:r>
              <a:rPr lang="ko-KR" altLang="en-US" dirty="0"/>
              <a:t>유형</a:t>
            </a:r>
            <a:endParaRPr lang="en-US" altLang="ko-KR" dirty="0"/>
          </a:p>
          <a:p>
            <a:pPr lvl="2"/>
            <a:r>
              <a:rPr lang="en-US" altLang="ko-KR" dirty="0"/>
              <a:t>Range Partitioning</a:t>
            </a:r>
          </a:p>
          <a:p>
            <a:pPr lvl="3"/>
            <a:r>
              <a:rPr lang="ko-KR" altLang="en-US" dirty="0"/>
              <a:t>분할 키 값이 범위 내에 있는지 여부로 분할</a:t>
            </a:r>
            <a:endParaRPr lang="en-US" altLang="ko-KR" dirty="0"/>
          </a:p>
          <a:p>
            <a:pPr lvl="3"/>
            <a:r>
              <a:rPr lang="en-US" altLang="ko-KR" dirty="0"/>
              <a:t>Ex) </a:t>
            </a:r>
            <a:r>
              <a:rPr lang="ko-KR" altLang="en-US" dirty="0"/>
              <a:t>가입 월일을 각 월로 분할 </a:t>
            </a:r>
            <a:r>
              <a:rPr lang="en-US" altLang="ko-KR" dirty="0"/>
              <a:t>(1, 2, 3…)</a:t>
            </a:r>
          </a:p>
          <a:p>
            <a:pPr lvl="2"/>
            <a:r>
              <a:rPr lang="en-US" altLang="ko-KR" dirty="0"/>
              <a:t>Hash Partitioning</a:t>
            </a:r>
          </a:p>
          <a:p>
            <a:pPr lvl="3"/>
            <a:r>
              <a:rPr lang="ko-KR" altLang="en-US" dirty="0"/>
              <a:t>해시</a:t>
            </a:r>
            <a:r>
              <a:rPr lang="en-US" altLang="ko-KR" dirty="0"/>
              <a:t> </a:t>
            </a:r>
            <a:r>
              <a:rPr lang="ko-KR" altLang="en-US" dirty="0"/>
              <a:t>함수의 값에 따라 분할</a:t>
            </a:r>
            <a:endParaRPr lang="en-US" altLang="ko-KR" dirty="0"/>
          </a:p>
          <a:p>
            <a:pPr lvl="2"/>
            <a:r>
              <a:rPr lang="en-US" altLang="ko-KR" dirty="0"/>
              <a:t>List Partitioning</a:t>
            </a:r>
          </a:p>
          <a:p>
            <a:pPr lvl="3"/>
            <a:r>
              <a:rPr lang="ko-KR" altLang="en-US" dirty="0"/>
              <a:t>사용자가 나누는 방법을 정하고 분할</a:t>
            </a:r>
            <a:endParaRPr lang="en-US" altLang="ko-KR" dirty="0"/>
          </a:p>
          <a:p>
            <a:pPr lvl="2"/>
            <a:r>
              <a:rPr lang="en-US" altLang="ko-KR" dirty="0"/>
              <a:t>Composite Partitioning</a:t>
            </a:r>
          </a:p>
          <a:p>
            <a:pPr lvl="3"/>
            <a:r>
              <a:rPr lang="ko-KR" altLang="en-US" dirty="0"/>
              <a:t>위의 파티셔닝을 함께 사용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7FFFF44-99D3-4E04-BEF6-B1A0DAB67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파티셔닝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79E3B0-1C09-484C-AE67-123C1CCF15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451476-33DF-4E8D-AAA8-143579712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28966A-7BC7-44EA-A017-E156F24D45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5D65A5F-5C3E-4E84-AF73-5A6C672DAE6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0773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D4A7EAB-7A00-4315-B8A9-E832C0323BFF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SQL </a:t>
            </a:r>
            <a:r>
              <a:rPr lang="ko-KR" altLang="en-US" dirty="0"/>
              <a:t>응용</a:t>
            </a:r>
            <a:endParaRPr lang="en-US" altLang="ko-KR" dirty="0"/>
          </a:p>
          <a:p>
            <a:pPr lvl="1"/>
            <a:r>
              <a:rPr lang="ko-KR" altLang="en-US" dirty="0"/>
              <a:t>절차형 </a:t>
            </a:r>
            <a:r>
              <a:rPr lang="en-US" altLang="ko-KR" dirty="0"/>
              <a:t>SQL </a:t>
            </a:r>
            <a:r>
              <a:rPr lang="ko-KR" altLang="en-US" dirty="0"/>
              <a:t>작성</a:t>
            </a:r>
            <a:endParaRPr lang="en-US" altLang="ko-KR" dirty="0"/>
          </a:p>
          <a:p>
            <a:pPr lvl="1"/>
            <a:r>
              <a:rPr lang="ko-KR" altLang="en-US" dirty="0"/>
              <a:t>응용 </a:t>
            </a:r>
            <a:r>
              <a:rPr lang="en-US" altLang="ko-KR" dirty="0"/>
              <a:t>SQL </a:t>
            </a:r>
            <a:r>
              <a:rPr lang="ko-KR" altLang="en-US" dirty="0"/>
              <a:t>작성</a:t>
            </a:r>
            <a:endParaRPr lang="en-US" altLang="ko-KR" dirty="0"/>
          </a:p>
          <a:p>
            <a:r>
              <a:rPr lang="en-US" altLang="ko-KR" dirty="0"/>
              <a:t>SQL </a:t>
            </a:r>
            <a:r>
              <a:rPr lang="ko-KR" altLang="en-US" dirty="0"/>
              <a:t>활용</a:t>
            </a:r>
            <a:endParaRPr lang="en-US" altLang="ko-KR" dirty="0"/>
          </a:p>
          <a:p>
            <a:pPr lvl="1"/>
            <a:r>
              <a:rPr lang="ko-KR" altLang="en-US" dirty="0"/>
              <a:t>기본 </a:t>
            </a:r>
            <a:r>
              <a:rPr lang="en-US" altLang="ko-KR" dirty="0"/>
              <a:t>SQL </a:t>
            </a:r>
            <a:r>
              <a:rPr lang="ko-KR" altLang="en-US" dirty="0"/>
              <a:t>작성</a:t>
            </a:r>
            <a:endParaRPr lang="en-US" altLang="ko-KR" dirty="0"/>
          </a:p>
          <a:p>
            <a:pPr lvl="1"/>
            <a:r>
              <a:rPr lang="ko-KR" altLang="en-US" dirty="0"/>
              <a:t>고급 </a:t>
            </a:r>
            <a:r>
              <a:rPr lang="en-US" altLang="ko-KR" dirty="0"/>
              <a:t>SQL </a:t>
            </a:r>
            <a:r>
              <a:rPr lang="ko-KR" altLang="en-US" dirty="0"/>
              <a:t>작성</a:t>
            </a:r>
            <a:endParaRPr lang="en-US" altLang="ko-KR" dirty="0"/>
          </a:p>
          <a:p>
            <a:r>
              <a:rPr lang="ko-KR" altLang="en-US" dirty="0"/>
              <a:t>논리</a:t>
            </a:r>
            <a:r>
              <a:rPr lang="en-US" altLang="ko-KR" dirty="0"/>
              <a:t> </a:t>
            </a:r>
            <a:r>
              <a:rPr lang="ko-KR" altLang="en-US" dirty="0"/>
              <a:t>데이터베이스 설계</a:t>
            </a:r>
            <a:endParaRPr lang="en-US" altLang="ko-KR" dirty="0"/>
          </a:p>
          <a:p>
            <a:pPr lvl="1"/>
            <a:r>
              <a:rPr lang="ko-KR" altLang="en-US" dirty="0"/>
              <a:t>관계 데이터베이스 모델</a:t>
            </a:r>
            <a:endParaRPr lang="en-US" altLang="ko-KR" dirty="0"/>
          </a:p>
          <a:p>
            <a:pPr lvl="1"/>
            <a:r>
              <a:rPr lang="ko-KR" altLang="en-US" dirty="0"/>
              <a:t>데이터 모델링 및 설계</a:t>
            </a:r>
            <a:endParaRPr lang="en-US" altLang="ko-KR" dirty="0"/>
          </a:p>
          <a:p>
            <a:r>
              <a:rPr lang="ko-KR" altLang="en-US" dirty="0"/>
              <a:t>물리 데이터베이스 설계</a:t>
            </a:r>
            <a:endParaRPr lang="en-US" altLang="ko-KR" dirty="0"/>
          </a:p>
          <a:p>
            <a:pPr lvl="1"/>
            <a:r>
              <a:rPr lang="ko-KR" altLang="en-US" dirty="0"/>
              <a:t>물리 요소 조사 분석</a:t>
            </a:r>
            <a:endParaRPr lang="en-US" altLang="ko-KR" dirty="0"/>
          </a:p>
          <a:p>
            <a:pPr lvl="1"/>
            <a:r>
              <a:rPr lang="en-US" altLang="ko-KR" dirty="0"/>
              <a:t>DB </a:t>
            </a:r>
            <a:r>
              <a:rPr lang="ko-KR" altLang="en-US" dirty="0"/>
              <a:t>물리 속성 설계</a:t>
            </a:r>
            <a:endParaRPr lang="en-US" altLang="ko-KR" dirty="0"/>
          </a:p>
          <a:p>
            <a:pPr lvl="1"/>
            <a:r>
              <a:rPr lang="ko-KR" altLang="en-US" dirty="0"/>
              <a:t>물리 </a:t>
            </a:r>
            <a:r>
              <a:rPr lang="en-US" altLang="ko-KR" dirty="0"/>
              <a:t>DB </a:t>
            </a:r>
            <a:r>
              <a:rPr lang="ko-KR" altLang="en-US" dirty="0"/>
              <a:t>모델링</a:t>
            </a:r>
            <a:endParaRPr lang="en-US" altLang="ko-KR" dirty="0"/>
          </a:p>
          <a:p>
            <a:pPr lvl="1"/>
            <a:r>
              <a:rPr lang="en-US" altLang="ko-KR" dirty="0"/>
              <a:t>DB </a:t>
            </a:r>
            <a:r>
              <a:rPr lang="ko-KR" altLang="en-US" dirty="0"/>
              <a:t>반 정규화</a:t>
            </a:r>
            <a:endParaRPr lang="en-US" altLang="ko-KR" dirty="0"/>
          </a:p>
          <a:p>
            <a:pPr lvl="1"/>
            <a:r>
              <a:rPr lang="ko-KR" altLang="en-US" dirty="0"/>
              <a:t>물리 데이터 품질 검토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75CD2F3-D68E-42C0-A497-3A09DD294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DB </a:t>
            </a:r>
            <a:r>
              <a:rPr lang="ko-KR" altLang="en-US" dirty="0"/>
              <a:t>구축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054A49-3610-4880-9D87-0A90CDB56F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데이터 전환</a:t>
            </a:r>
            <a:endParaRPr lang="en-US" altLang="ko-KR" dirty="0"/>
          </a:p>
          <a:p>
            <a:pPr lvl="1"/>
            <a:r>
              <a:rPr lang="ko-KR" altLang="en-US" dirty="0"/>
              <a:t>데이터 전환 기술</a:t>
            </a:r>
          </a:p>
          <a:p>
            <a:pPr lvl="1"/>
            <a:r>
              <a:rPr lang="ko-KR" altLang="en-US" dirty="0"/>
              <a:t>데이터 전환 수행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B739E4-051C-48B6-97AB-49EF322C9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CABED7-F4FD-4DCF-B159-E94767EEAA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73E57CD-74DC-4AE2-9A6C-AD3A3B949D9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32679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ECDC5E7-A40E-4E43-9A79-8EF30F27F917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클러스터링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지정된 컬럼 값의 순서대로 데이터를 저장</a:t>
            </a:r>
            <a:endParaRPr lang="en-US" altLang="ko-KR" dirty="0"/>
          </a:p>
          <a:p>
            <a:pPr lvl="2"/>
            <a:r>
              <a:rPr lang="ko-KR" altLang="en-US" dirty="0"/>
              <a:t>접근 효율 향상을 위한 저장 방법</a:t>
            </a:r>
            <a:endParaRPr lang="en-US" altLang="ko-KR" dirty="0"/>
          </a:p>
          <a:p>
            <a:pPr lvl="2"/>
            <a:r>
              <a:rPr lang="ko-KR" altLang="en-US" dirty="0"/>
              <a:t>지정된 컬럼 값의 시작 주소를 저장하여 찾는다</a:t>
            </a:r>
            <a:endParaRPr lang="en-US" altLang="ko-KR" dirty="0"/>
          </a:p>
          <a:p>
            <a:pPr lvl="1"/>
            <a:r>
              <a:rPr lang="ko-KR" altLang="en-US" dirty="0"/>
              <a:t>유형</a:t>
            </a:r>
            <a:endParaRPr lang="en-US" altLang="ko-KR" dirty="0"/>
          </a:p>
          <a:p>
            <a:pPr lvl="2"/>
            <a:r>
              <a:rPr lang="ko-KR" altLang="en-US" dirty="0"/>
              <a:t>단일 클러스터링</a:t>
            </a:r>
            <a:r>
              <a:rPr lang="en-US" altLang="ko-KR" dirty="0"/>
              <a:t>: </a:t>
            </a:r>
            <a:r>
              <a:rPr lang="ko-KR" altLang="en-US" dirty="0"/>
              <a:t>정렬에 사용되는 컬럼 값이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  <a:endParaRPr lang="en-US" altLang="ko-KR" dirty="0"/>
          </a:p>
          <a:p>
            <a:pPr lvl="2"/>
            <a:r>
              <a:rPr lang="ko-KR" altLang="en-US" dirty="0"/>
              <a:t>다중 클러스터링</a:t>
            </a:r>
            <a:r>
              <a:rPr lang="en-US" altLang="ko-KR" dirty="0"/>
              <a:t>: </a:t>
            </a:r>
            <a:r>
              <a:rPr lang="ko-KR" altLang="en-US" dirty="0"/>
              <a:t>정렬에 사용되는 컬럼 값이 </a:t>
            </a:r>
            <a:r>
              <a:rPr lang="en-US" altLang="ko-KR" dirty="0"/>
              <a:t>N</a:t>
            </a:r>
            <a:r>
              <a:rPr lang="ko-KR" altLang="en-US" dirty="0"/>
              <a:t>개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7DE48CF-A5B5-4283-9679-943607CD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클러스터링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71BBF2-D39B-4B53-9C1B-4FB99C04271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4EA8C4-0FD1-4BD9-8CD5-F991D4A0F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7D0CA5-7A53-4259-BDE0-EAE60722FE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F9F0B6-E68E-4A17-8772-AFF199C9035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2021/8/13</a:t>
            </a:fld>
            <a:endParaRPr lang="ko-KR" altLang="en-US" dirty="0"/>
          </a:p>
        </p:txBody>
      </p:sp>
      <p:pic>
        <p:nvPicPr>
          <p:cNvPr id="1026" name="Picture 2" descr="PostgreSQL 인덱스 클러스터 : 네이버 블로그">
            <a:extLst>
              <a:ext uri="{FF2B5EF4-FFF2-40B4-BE49-F238E27FC236}">
                <a16:creationId xmlns:a16="http://schemas.microsoft.com/office/drawing/2014/main" id="{2EC55EF9-A23B-4290-AA35-BA9C20BC3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244" y="3714289"/>
            <a:ext cx="3477245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9381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AAE7EC1-9546-497F-B830-82B9C5B00B55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백업</a:t>
            </a:r>
            <a:endParaRPr lang="en-US" altLang="ko-KR" dirty="0"/>
          </a:p>
          <a:p>
            <a:pPr lvl="1"/>
            <a:r>
              <a:rPr lang="ko-KR" altLang="en-US" dirty="0"/>
              <a:t>종류</a:t>
            </a:r>
            <a:endParaRPr lang="en-US" altLang="ko-KR" dirty="0"/>
          </a:p>
          <a:p>
            <a:pPr lvl="2"/>
            <a:r>
              <a:rPr lang="ko-KR" altLang="en-US" dirty="0"/>
              <a:t>전체 백업</a:t>
            </a:r>
            <a:endParaRPr lang="en-US" altLang="ko-KR" dirty="0"/>
          </a:p>
          <a:p>
            <a:pPr lvl="2"/>
            <a:r>
              <a:rPr lang="ko-KR" altLang="en-US" dirty="0"/>
              <a:t>차등 백업</a:t>
            </a:r>
            <a:endParaRPr lang="en-US" altLang="ko-KR" dirty="0"/>
          </a:p>
          <a:p>
            <a:pPr lvl="3"/>
            <a:r>
              <a:rPr lang="ko-KR" altLang="en-US" dirty="0"/>
              <a:t>마지막 전체 백업 후 변경된 데이터를 백업</a:t>
            </a:r>
            <a:endParaRPr lang="en-US" altLang="ko-KR" dirty="0"/>
          </a:p>
          <a:p>
            <a:pPr lvl="2"/>
            <a:r>
              <a:rPr lang="ko-KR" altLang="en-US" dirty="0"/>
              <a:t>증분 백업</a:t>
            </a:r>
            <a:endParaRPr lang="en-US" altLang="ko-KR" dirty="0"/>
          </a:p>
          <a:p>
            <a:pPr lvl="3"/>
            <a:r>
              <a:rPr lang="ko-KR" altLang="en-US" dirty="0"/>
              <a:t>정해진 시간 기준으로 그 후에 변경된 파일 백업</a:t>
            </a:r>
            <a:endParaRPr lang="en-US" altLang="ko-KR" dirty="0"/>
          </a:p>
          <a:p>
            <a:pPr lvl="2"/>
            <a:r>
              <a:rPr lang="ko-KR" altLang="en-US" dirty="0"/>
              <a:t>트랜잭션 로그 백업</a:t>
            </a:r>
            <a:endParaRPr lang="en-US" altLang="ko-KR" dirty="0"/>
          </a:p>
          <a:p>
            <a:pPr lvl="3"/>
            <a:r>
              <a:rPr lang="ko-KR" altLang="en-US" dirty="0"/>
              <a:t>트랜잭션을 백업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EAE7703-C3F0-4B90-BFDF-D94AA66BB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백업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46B343-2C4A-4862-AC63-945B876430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90BEC6-FDD4-4600-8B7A-E0226A48E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9A1D8C-114E-432E-9FB6-CC59555966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45667A-5DEC-4BD8-A6E9-9E6FD85706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04871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59A04DB-B999-47F6-B72C-3059E304B758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테이블 저장 </a:t>
            </a:r>
            <a:r>
              <a:rPr lang="ko-KR" altLang="en-US" dirty="0" err="1"/>
              <a:t>사이징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정확한 데이터 용량을 예측하여 저장 공간을 효과적으로 사용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4A009E1-ABB7-42A3-A837-A78B1E282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저장 </a:t>
            </a:r>
            <a:r>
              <a:rPr lang="ko-KR" altLang="en-US" dirty="0" err="1"/>
              <a:t>사이징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B9F921-A78A-438F-8608-9FFB852758C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32C5E2-B413-4D3D-89D2-ABC11E86A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61B248-34D3-49FB-85C1-FCDEB84B74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3A197A-388A-438C-AF85-9F00A905AE1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21971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2B81D64-6D96-48B7-AAE7-5B682C2FFB4F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데이터 지역화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DB</a:t>
            </a:r>
            <a:r>
              <a:rPr lang="ko-KR" altLang="en-US" dirty="0"/>
              <a:t>의 데이터를 사용처의 물리적으로 가까이 배치</a:t>
            </a:r>
            <a:endParaRPr lang="en-US" altLang="ko-KR" dirty="0"/>
          </a:p>
          <a:p>
            <a:pPr lvl="1"/>
            <a:r>
              <a:rPr lang="ko-KR" altLang="en-US" dirty="0"/>
              <a:t>종류</a:t>
            </a:r>
            <a:endParaRPr lang="en-US" altLang="ko-KR" dirty="0"/>
          </a:p>
          <a:p>
            <a:pPr lvl="2"/>
            <a:r>
              <a:rPr lang="ko-KR" altLang="en-US" dirty="0"/>
              <a:t>시간적 지역화</a:t>
            </a:r>
            <a:endParaRPr lang="en-US" altLang="ko-KR" dirty="0"/>
          </a:p>
          <a:p>
            <a:pPr lvl="3"/>
            <a:r>
              <a:rPr lang="ko-KR" altLang="en-US" dirty="0"/>
              <a:t>최근에 참조된 장소가 참조될 가능성이 높다</a:t>
            </a:r>
            <a:endParaRPr lang="en-US" altLang="ko-KR" dirty="0"/>
          </a:p>
          <a:p>
            <a:pPr lvl="2"/>
            <a:r>
              <a:rPr lang="ko-KR" altLang="en-US" dirty="0"/>
              <a:t>공간적 지역화</a:t>
            </a:r>
            <a:endParaRPr lang="en-US" altLang="ko-KR" dirty="0"/>
          </a:p>
          <a:p>
            <a:pPr lvl="3"/>
            <a:r>
              <a:rPr lang="ko-KR" altLang="en-US" dirty="0"/>
              <a:t>최근에 참조된 장소와 가까운 장소가 참조될 가능성 높다</a:t>
            </a:r>
            <a:endParaRPr lang="en-US" altLang="ko-KR" dirty="0"/>
          </a:p>
          <a:p>
            <a:pPr lvl="2"/>
            <a:r>
              <a:rPr lang="ko-KR" altLang="en-US" dirty="0"/>
              <a:t>순차적 지역화</a:t>
            </a:r>
            <a:endParaRPr lang="en-US" altLang="ko-KR" dirty="0"/>
          </a:p>
          <a:p>
            <a:pPr lvl="3"/>
            <a:r>
              <a:rPr lang="ko-KR" altLang="en-US" dirty="0"/>
              <a:t>별도의 분기가 없으면 데이터가 순차적으로 참조될 가능성이 높다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11E9279-73CA-4E8B-AFA2-8E78F3FA8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지역화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D0F74E-B1A1-458F-9CA4-57E08962804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265BEE-5721-4342-8222-A46ACBFB0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547BF0-990D-4C21-9BFF-536DF7080D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A98D7F-71FE-438C-8D94-E74C0FB6DBE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54370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0C47BC1-4249-4692-94F8-4E619FE4795F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무결성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데이터를 보호하는 특성</a:t>
            </a:r>
            <a:endParaRPr lang="en-US" altLang="ko-KR" dirty="0"/>
          </a:p>
          <a:p>
            <a:pPr lvl="1"/>
            <a:r>
              <a:rPr lang="ko-KR" altLang="en-US" dirty="0"/>
              <a:t>종류</a:t>
            </a:r>
            <a:endParaRPr lang="en-US" altLang="ko-KR" dirty="0"/>
          </a:p>
          <a:p>
            <a:pPr lvl="2"/>
            <a:r>
              <a:rPr lang="ko-KR" altLang="en-US" dirty="0"/>
              <a:t>개체 무결성</a:t>
            </a:r>
            <a:endParaRPr lang="en-US" altLang="ko-KR" dirty="0"/>
          </a:p>
          <a:p>
            <a:pPr lvl="3"/>
            <a:r>
              <a:rPr lang="ko-KR" altLang="en-US" dirty="0"/>
              <a:t>한</a:t>
            </a:r>
            <a:r>
              <a:rPr lang="en-US" altLang="ko-KR" dirty="0"/>
              <a:t> </a:t>
            </a:r>
            <a:r>
              <a:rPr lang="ko-KR" altLang="en-US" dirty="0"/>
              <a:t>엔티티에서 같은 </a:t>
            </a:r>
            <a:r>
              <a:rPr lang="en-US" altLang="ko-KR" dirty="0"/>
              <a:t>PK</a:t>
            </a:r>
            <a:r>
              <a:rPr lang="ko-KR" altLang="en-US" dirty="0"/>
              <a:t>를 가질 수 없다</a:t>
            </a:r>
            <a:endParaRPr lang="en-US" altLang="ko-KR" dirty="0"/>
          </a:p>
          <a:p>
            <a:pPr lvl="3"/>
            <a:r>
              <a:rPr lang="en-US" altLang="ko-KR" dirty="0"/>
              <a:t>PK</a:t>
            </a:r>
            <a:r>
              <a:rPr lang="ko-KR" altLang="en-US" dirty="0"/>
              <a:t>는 </a:t>
            </a:r>
            <a:r>
              <a:rPr lang="en-US" altLang="ko-KR" dirty="0"/>
              <a:t>NULL</a:t>
            </a:r>
            <a:r>
              <a:rPr lang="ko-KR" altLang="en-US" dirty="0"/>
              <a:t>일 수 없다</a:t>
            </a:r>
            <a:endParaRPr lang="en-US" altLang="ko-KR" dirty="0"/>
          </a:p>
          <a:p>
            <a:pPr lvl="2"/>
            <a:r>
              <a:rPr lang="ko-KR" altLang="en-US" dirty="0"/>
              <a:t>참조 무결성</a:t>
            </a:r>
            <a:endParaRPr lang="en-US" altLang="ko-KR" dirty="0"/>
          </a:p>
          <a:p>
            <a:pPr lvl="3"/>
            <a:r>
              <a:rPr lang="en-US" altLang="ko-KR" dirty="0"/>
              <a:t>FK</a:t>
            </a:r>
            <a:r>
              <a:rPr lang="ko-KR" altLang="en-US" dirty="0"/>
              <a:t>의 값은 있는 </a:t>
            </a:r>
            <a:r>
              <a:rPr lang="en-US" altLang="ko-KR" dirty="0"/>
              <a:t>PK</a:t>
            </a:r>
            <a:r>
              <a:rPr lang="ko-KR" altLang="en-US" dirty="0"/>
              <a:t>값이나 </a:t>
            </a:r>
            <a:r>
              <a:rPr lang="en-US" altLang="ko-KR" dirty="0"/>
              <a:t>NULL</a:t>
            </a:r>
            <a:r>
              <a:rPr lang="ko-KR" altLang="en-US" dirty="0" err="1"/>
              <a:t>이여야</a:t>
            </a:r>
            <a:r>
              <a:rPr lang="ko-KR" altLang="en-US" dirty="0"/>
              <a:t> 한다</a:t>
            </a:r>
            <a:endParaRPr lang="en-US" altLang="ko-KR" dirty="0"/>
          </a:p>
          <a:p>
            <a:pPr lvl="2"/>
            <a:r>
              <a:rPr lang="ko-KR" altLang="en-US" dirty="0"/>
              <a:t>속성 무결성</a:t>
            </a:r>
            <a:endParaRPr lang="en-US" altLang="ko-KR" dirty="0"/>
          </a:p>
          <a:p>
            <a:pPr lvl="3"/>
            <a:r>
              <a:rPr lang="ko-KR" altLang="en-US" dirty="0"/>
              <a:t>속성은 지정된 규칙을 준수해야 한다</a:t>
            </a:r>
            <a:endParaRPr lang="en-US" altLang="ko-KR" dirty="0"/>
          </a:p>
          <a:p>
            <a:pPr lvl="2"/>
            <a:r>
              <a:rPr lang="ko-KR" altLang="en-US" dirty="0"/>
              <a:t>사용자 무결성</a:t>
            </a:r>
            <a:endParaRPr lang="en-US" altLang="ko-KR" dirty="0"/>
          </a:p>
          <a:p>
            <a:pPr lvl="2"/>
            <a:r>
              <a:rPr lang="ko-KR" altLang="en-US" dirty="0"/>
              <a:t>키 무결성</a:t>
            </a:r>
            <a:endParaRPr lang="en-US" altLang="ko-KR" dirty="0"/>
          </a:p>
          <a:p>
            <a:pPr lvl="3"/>
            <a:r>
              <a:rPr lang="ko-KR" altLang="en-US" dirty="0"/>
              <a:t>한 </a:t>
            </a:r>
            <a:r>
              <a:rPr lang="ko-KR" altLang="en-US" dirty="0" err="1"/>
              <a:t>릴레이션에</a:t>
            </a:r>
            <a:r>
              <a:rPr lang="ko-KR" altLang="en-US" dirty="0"/>
              <a:t> 같은 키 값을 가진 튜플을 허용할 수 없음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A093EAC-564D-40AE-93B3-D2F3E2D0F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무결성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896344-235B-4A4A-8613-7ACE5E4CF37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98D36C-0B6A-4A96-9E94-80ED6B648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00A97D-1D5B-4BAC-9187-801A4568D9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DE7BFC8-84E5-4B0C-82F8-54B18298BB3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23600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3AD8FF2-C965-4B15-97E6-A47C98244E2F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키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다른 </a:t>
            </a:r>
            <a:r>
              <a:rPr lang="ko-KR" altLang="en-US" dirty="0" err="1"/>
              <a:t>튜플들과</a:t>
            </a:r>
            <a:r>
              <a:rPr lang="ko-KR" altLang="en-US" dirty="0"/>
              <a:t> 구분할 수 있는 기준</a:t>
            </a:r>
            <a:endParaRPr lang="en-US" altLang="ko-KR" dirty="0"/>
          </a:p>
          <a:p>
            <a:pPr lvl="1"/>
            <a:r>
              <a:rPr lang="ko-KR" altLang="en-US" dirty="0"/>
              <a:t>특성</a:t>
            </a:r>
            <a:endParaRPr lang="en-US" altLang="ko-KR" dirty="0"/>
          </a:p>
          <a:p>
            <a:pPr lvl="2"/>
            <a:r>
              <a:rPr lang="ko-KR" altLang="en-US" dirty="0"/>
              <a:t>유일성</a:t>
            </a:r>
            <a:r>
              <a:rPr lang="en-US" altLang="ko-KR" dirty="0"/>
              <a:t>: </a:t>
            </a:r>
            <a:r>
              <a:rPr lang="ko-KR" altLang="en-US" dirty="0"/>
              <a:t>유일함</a:t>
            </a:r>
            <a:endParaRPr lang="en-US" altLang="ko-KR" dirty="0"/>
          </a:p>
          <a:p>
            <a:pPr lvl="2"/>
            <a:r>
              <a:rPr lang="ko-KR" altLang="en-US" dirty="0" err="1"/>
              <a:t>최소성</a:t>
            </a:r>
            <a:r>
              <a:rPr lang="en-US" altLang="ko-KR" dirty="0"/>
              <a:t>:</a:t>
            </a:r>
            <a:r>
              <a:rPr lang="ko-KR" altLang="en-US" dirty="0"/>
              <a:t> 최소한의 속성으로 이루어짐</a:t>
            </a:r>
            <a:endParaRPr lang="en-US" altLang="ko-KR" dirty="0"/>
          </a:p>
          <a:p>
            <a:pPr lvl="1"/>
            <a:r>
              <a:rPr lang="ko-KR" altLang="en-US" dirty="0"/>
              <a:t>종류</a:t>
            </a:r>
            <a:endParaRPr lang="en-US" altLang="ko-KR" dirty="0"/>
          </a:p>
          <a:p>
            <a:pPr lvl="2"/>
            <a:r>
              <a:rPr lang="ko-KR" altLang="en-US" dirty="0"/>
              <a:t>기본 키</a:t>
            </a:r>
            <a:r>
              <a:rPr lang="en-US" altLang="ko-KR" dirty="0"/>
              <a:t>: </a:t>
            </a:r>
            <a:r>
              <a:rPr lang="ko-KR" altLang="en-US" dirty="0"/>
              <a:t>각</a:t>
            </a:r>
            <a:r>
              <a:rPr lang="en-US" altLang="ko-KR" dirty="0"/>
              <a:t> </a:t>
            </a:r>
            <a:r>
              <a:rPr lang="ko-KR" altLang="en-US" dirty="0"/>
              <a:t>튜플을 고유 식별하는 컬럼</a:t>
            </a:r>
            <a:endParaRPr lang="en-US" altLang="ko-KR" dirty="0"/>
          </a:p>
          <a:p>
            <a:pPr lvl="2"/>
            <a:r>
              <a:rPr lang="ko-KR" altLang="en-US" dirty="0"/>
              <a:t>대체 키</a:t>
            </a:r>
            <a:r>
              <a:rPr lang="en-US" altLang="ko-KR" dirty="0"/>
              <a:t>: </a:t>
            </a:r>
            <a:r>
              <a:rPr lang="ko-KR" altLang="en-US" dirty="0"/>
              <a:t>후보 키 중 </a:t>
            </a:r>
            <a:r>
              <a:rPr lang="en-US" altLang="ko-KR" dirty="0"/>
              <a:t>PK</a:t>
            </a:r>
            <a:r>
              <a:rPr lang="ko-KR" altLang="en-US" dirty="0"/>
              <a:t>가 아닌 키</a:t>
            </a:r>
            <a:endParaRPr lang="en-US" altLang="ko-KR" dirty="0"/>
          </a:p>
          <a:p>
            <a:pPr lvl="2"/>
            <a:r>
              <a:rPr lang="ko-KR" altLang="en-US" dirty="0"/>
              <a:t>후보 키</a:t>
            </a:r>
            <a:r>
              <a:rPr lang="en-US" altLang="ko-KR" dirty="0"/>
              <a:t>: PK</a:t>
            </a:r>
            <a:r>
              <a:rPr lang="ko-KR" altLang="en-US" dirty="0"/>
              <a:t>가 될 수 있는 키</a:t>
            </a:r>
            <a:endParaRPr lang="en-US" altLang="ko-KR" dirty="0"/>
          </a:p>
          <a:p>
            <a:pPr lvl="2"/>
            <a:r>
              <a:rPr lang="ko-KR" altLang="en-US" dirty="0"/>
              <a:t>슈퍼 키</a:t>
            </a:r>
            <a:r>
              <a:rPr lang="en-US" altLang="ko-KR" dirty="0"/>
              <a:t>: </a:t>
            </a:r>
            <a:r>
              <a:rPr lang="ko-KR" altLang="en-US" dirty="0"/>
              <a:t>유일하나 최소성은 아닌 키</a:t>
            </a:r>
            <a:endParaRPr lang="en-US" altLang="ko-KR" dirty="0"/>
          </a:p>
          <a:p>
            <a:pPr lvl="2"/>
            <a:r>
              <a:rPr lang="ko-KR" altLang="en-US" dirty="0"/>
              <a:t>외래 키</a:t>
            </a:r>
            <a:r>
              <a:rPr lang="en-US" altLang="ko-KR" dirty="0"/>
              <a:t>: </a:t>
            </a:r>
            <a:r>
              <a:rPr lang="ko-KR" altLang="en-US" dirty="0"/>
              <a:t>참조하는데 쓰는 키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2CD46A9-5D59-4B4F-9797-86BD699F0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키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D8F2B5-A64C-4DF2-AE1B-FB13DB6C6E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98651F-3F4D-47D0-843A-252B1683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010F85-6D71-4E26-8E74-843C147A8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A9282D-119A-4071-A4D7-84A4859CA45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01651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8F8F017-4214-4BC2-8752-DB72EBA29757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반 정규화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DB </a:t>
            </a:r>
            <a:r>
              <a:rPr lang="ko-KR" altLang="en-US" dirty="0"/>
              <a:t>성능 향상을 위한 모델링 기법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57F6DD3-D420-428F-BC49-B195F2910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반 정규화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F5FB41-3BF3-4A99-85EC-15AFC995FE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6BD77D-C8AC-43AA-8F02-145D26E7C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73E067-9932-46EA-B4D6-4836FA3AF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4187BB-9063-46EA-A15F-0AD2C814915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87639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702EB06-1B27-4916-A739-0AAB89AFEA5A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CRUD </a:t>
            </a:r>
            <a:r>
              <a:rPr lang="ko-KR" altLang="en-US" dirty="0"/>
              <a:t>분석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CRUD</a:t>
            </a:r>
            <a:r>
              <a:rPr lang="ko-KR" altLang="en-US" dirty="0"/>
              <a:t>를 실행하며 트랜잭션을 분석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E28BB29-6572-4473-91D3-A4D0C811D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CRUD </a:t>
            </a:r>
            <a:r>
              <a:rPr lang="ko-KR" altLang="en-US" dirty="0"/>
              <a:t>분석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57806C-1763-417C-BE02-1357E503D1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2E3ECA-E224-48F5-87DE-C11903DDC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3EF868-C3F7-4B96-819C-B89B110DCB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7959C78-14BF-40D6-8D3F-313AD272F29C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19692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B77AEBA-7BD7-4285-95AC-4B534B9B8172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ETL (Extraction</a:t>
            </a:r>
            <a:r>
              <a:rPr lang="ko-KR" altLang="en-US" dirty="0"/>
              <a:t> </a:t>
            </a:r>
            <a:r>
              <a:rPr lang="en-US" altLang="ko-KR" dirty="0"/>
              <a:t>Transformation Loading)</a:t>
            </a:r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원천</a:t>
            </a:r>
            <a:r>
              <a:rPr lang="en-US" altLang="ko-KR" dirty="0"/>
              <a:t> </a:t>
            </a:r>
            <a:r>
              <a:rPr lang="ko-KR" altLang="en-US" dirty="0"/>
              <a:t>시스템에서 데이터를 추출</a:t>
            </a:r>
            <a:r>
              <a:rPr lang="en-US" altLang="ko-KR" dirty="0"/>
              <a:t>, </a:t>
            </a:r>
            <a:r>
              <a:rPr lang="ko-KR" altLang="en-US" dirty="0"/>
              <a:t>변환하여 목적 시스템에 올리는 활동</a:t>
            </a:r>
            <a:endParaRPr lang="en-US" altLang="ko-KR" dirty="0"/>
          </a:p>
          <a:p>
            <a:r>
              <a:rPr lang="ko-KR" altLang="en-US" dirty="0"/>
              <a:t>파일</a:t>
            </a:r>
            <a:r>
              <a:rPr lang="en-US" altLang="ko-KR" dirty="0"/>
              <a:t> </a:t>
            </a:r>
            <a:r>
              <a:rPr lang="ko-KR" altLang="en-US" dirty="0"/>
              <a:t>처리 기술</a:t>
            </a:r>
            <a:endParaRPr lang="en-US" altLang="ko-KR" dirty="0"/>
          </a:p>
          <a:p>
            <a:pPr lvl="1"/>
            <a:r>
              <a:rPr lang="ko-KR" altLang="en-US" dirty="0"/>
              <a:t>유형</a:t>
            </a:r>
            <a:endParaRPr lang="en-US" altLang="ko-KR" dirty="0"/>
          </a:p>
          <a:p>
            <a:pPr lvl="2"/>
            <a:r>
              <a:rPr lang="ko-KR" altLang="en-US" dirty="0"/>
              <a:t>순차 파일</a:t>
            </a:r>
            <a:endParaRPr lang="en-US" altLang="ko-KR" dirty="0"/>
          </a:p>
          <a:p>
            <a:pPr lvl="3"/>
            <a:r>
              <a:rPr lang="ko-KR" altLang="en-US" dirty="0"/>
              <a:t>데이터를 논리적 순서에 따라 물리적 연속 공간에 저장</a:t>
            </a:r>
            <a:endParaRPr lang="en-US" altLang="ko-KR" dirty="0"/>
          </a:p>
          <a:p>
            <a:pPr lvl="2"/>
            <a:r>
              <a:rPr lang="ko-KR" altLang="en-US" dirty="0"/>
              <a:t>색인 순차 파일</a:t>
            </a:r>
            <a:endParaRPr lang="en-US" altLang="ko-KR" dirty="0"/>
          </a:p>
          <a:p>
            <a:pPr lvl="3"/>
            <a:r>
              <a:rPr lang="ko-KR" altLang="en-US" dirty="0"/>
              <a:t>데이터를 키 순으로 정렬하고 색인을 구성하는 방식</a:t>
            </a:r>
            <a:endParaRPr lang="en-US" altLang="ko-KR" dirty="0"/>
          </a:p>
          <a:p>
            <a:pPr lvl="2"/>
            <a:r>
              <a:rPr lang="ko-KR" altLang="en-US" dirty="0"/>
              <a:t>직접 파일</a:t>
            </a:r>
            <a:endParaRPr lang="en-US" altLang="ko-KR" dirty="0"/>
          </a:p>
          <a:p>
            <a:pPr lvl="3"/>
            <a:r>
              <a:rPr lang="ko-KR" altLang="en-US" dirty="0"/>
              <a:t>데이터를 임의의 물리적 저장 공간에 저장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B518072-FB90-4A06-9E02-6A2410C15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전환 기술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C7E08A-FAC4-4471-8DBC-1598D20267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CBDB40-66B4-46DA-B300-4A0C88F96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316E08-1F29-48EC-95F9-5B4569D870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1E6E7F7-47B8-4172-962D-428C463C0A5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3313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0B3FC75-34FB-4A91-ACE5-C53AA033C9ED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트리거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endParaRPr lang="en-US" altLang="ko-KR" dirty="0"/>
          </a:p>
          <a:p>
            <a:pPr lvl="2"/>
            <a:r>
              <a:rPr lang="en-US" altLang="ko-KR" dirty="0"/>
              <a:t>DB</a:t>
            </a:r>
            <a:r>
              <a:rPr lang="ko-KR" altLang="en-US" dirty="0"/>
              <a:t>에서 이벤트가 발생시 관련 작업을 자동으로 수행</a:t>
            </a:r>
            <a:endParaRPr lang="en-US" altLang="ko-KR" dirty="0"/>
          </a:p>
          <a:p>
            <a:pPr lvl="1"/>
            <a:r>
              <a:rPr lang="ko-KR" altLang="en-US" dirty="0"/>
              <a:t>구성</a:t>
            </a:r>
            <a:endParaRPr lang="en-US" altLang="ko-KR" dirty="0"/>
          </a:p>
          <a:p>
            <a:pPr lvl="2"/>
            <a:r>
              <a:rPr lang="ko-KR" altLang="en-US" dirty="0"/>
              <a:t>선언 부</a:t>
            </a:r>
            <a:r>
              <a:rPr lang="en-US" altLang="ko-KR" dirty="0"/>
              <a:t>: </a:t>
            </a:r>
            <a:r>
              <a:rPr lang="ko-KR" altLang="en-US" dirty="0"/>
              <a:t>이름</a:t>
            </a:r>
            <a:endParaRPr lang="en-US" altLang="ko-KR" dirty="0"/>
          </a:p>
          <a:p>
            <a:pPr lvl="2"/>
            <a:r>
              <a:rPr lang="ko-KR" altLang="en-US" dirty="0"/>
              <a:t>이벤트 부</a:t>
            </a:r>
            <a:r>
              <a:rPr lang="en-US" altLang="ko-KR" dirty="0"/>
              <a:t>: </a:t>
            </a:r>
            <a:r>
              <a:rPr lang="ko-KR" altLang="en-US" dirty="0"/>
              <a:t>받으면 </a:t>
            </a:r>
            <a:r>
              <a:rPr lang="en-US" altLang="ko-KR" dirty="0"/>
              <a:t>SQL </a:t>
            </a:r>
            <a:r>
              <a:rPr lang="ko-KR" altLang="en-US" dirty="0"/>
              <a:t>실행하는 이벤트</a:t>
            </a:r>
            <a:endParaRPr lang="en-US" altLang="ko-KR" dirty="0"/>
          </a:p>
          <a:p>
            <a:pPr lvl="2"/>
            <a:r>
              <a:rPr lang="ko-KR" altLang="en-US" dirty="0"/>
              <a:t>시작</a:t>
            </a:r>
            <a:r>
              <a:rPr lang="en-US" altLang="ko-KR" dirty="0"/>
              <a:t>/</a:t>
            </a:r>
            <a:r>
              <a:rPr lang="ko-KR" altLang="en-US" dirty="0"/>
              <a:t>종료 부</a:t>
            </a:r>
            <a:r>
              <a:rPr lang="en-US" altLang="ko-KR" dirty="0"/>
              <a:t>:  BEGIN/END</a:t>
            </a:r>
            <a:r>
              <a:rPr lang="ko-KR" altLang="en-US" dirty="0"/>
              <a:t> 표시</a:t>
            </a:r>
            <a:endParaRPr lang="en-US" altLang="ko-KR" dirty="0"/>
          </a:p>
          <a:p>
            <a:pPr lvl="2"/>
            <a:r>
              <a:rPr lang="ko-KR" altLang="en-US" dirty="0"/>
              <a:t>제어 부</a:t>
            </a:r>
            <a:r>
              <a:rPr lang="en-US" altLang="ko-KR" dirty="0"/>
              <a:t>: </a:t>
            </a:r>
            <a:r>
              <a:rPr lang="ko-KR" altLang="en-US" dirty="0"/>
              <a:t>조건문</a:t>
            </a:r>
            <a:r>
              <a:rPr lang="en-US" altLang="ko-KR" dirty="0"/>
              <a:t>, </a:t>
            </a:r>
            <a:r>
              <a:rPr lang="ko-KR" altLang="en-US" dirty="0"/>
              <a:t>반복문 등</a:t>
            </a:r>
            <a:endParaRPr lang="en-US" altLang="ko-KR" dirty="0"/>
          </a:p>
          <a:p>
            <a:pPr lvl="2"/>
            <a:r>
              <a:rPr lang="en-US" altLang="ko-KR" dirty="0"/>
              <a:t>SQL</a:t>
            </a:r>
          </a:p>
          <a:p>
            <a:pPr lvl="2"/>
            <a:r>
              <a:rPr lang="ko-KR" altLang="en-US" dirty="0"/>
              <a:t>예외 부</a:t>
            </a:r>
            <a:r>
              <a:rPr lang="en-US" altLang="ko-KR" dirty="0"/>
              <a:t>: </a:t>
            </a:r>
            <a:r>
              <a:rPr lang="ko-KR" altLang="en-US" dirty="0"/>
              <a:t>예외</a:t>
            </a:r>
            <a:r>
              <a:rPr lang="en-US" altLang="ko-KR" dirty="0"/>
              <a:t> </a:t>
            </a:r>
            <a:r>
              <a:rPr lang="ko-KR" altLang="en-US" dirty="0"/>
              <a:t>발생시 처리 방법 정의</a:t>
            </a:r>
            <a:endParaRPr lang="en-US" altLang="ko-KR" dirty="0"/>
          </a:p>
          <a:p>
            <a:r>
              <a:rPr lang="ko-KR" altLang="en-US" dirty="0"/>
              <a:t>이벤트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특정</a:t>
            </a:r>
            <a:r>
              <a:rPr lang="en-US" altLang="ko-KR" dirty="0"/>
              <a:t> </a:t>
            </a:r>
            <a:r>
              <a:rPr lang="ko-KR" altLang="en-US" dirty="0"/>
              <a:t>시간에 함수 등을 실행시키는 기능</a:t>
            </a:r>
            <a:endParaRPr lang="en-US" altLang="ko-KR" dirty="0"/>
          </a:p>
          <a:p>
            <a:pPr lvl="1"/>
            <a:endParaRPr lang="ko-KR" altLang="en-US" dirty="0"/>
          </a:p>
          <a:p>
            <a:pPr lvl="2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76681DB-5E5E-42C6-9895-3764FA8DF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트리거</a:t>
            </a:r>
          </a:p>
        </p:txBody>
      </p:sp>
      <p:pic>
        <p:nvPicPr>
          <p:cNvPr id="9" name="내용 개체 틀 8" descr="텍스트이(가) 표시된 사진&#10;&#10;자동 생성된 설명">
            <a:extLst>
              <a:ext uri="{FF2B5EF4-FFF2-40B4-BE49-F238E27FC236}">
                <a16:creationId xmlns:a16="http://schemas.microsoft.com/office/drawing/2014/main" id="{B1C07924-7B8A-4C7F-BB2E-0F1628C150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501366"/>
            <a:ext cx="5181600" cy="4426768"/>
          </a:xfr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28BACF-5F2F-47AE-A084-8F91B0F86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10F592-AA86-4445-B48F-0D975BCE9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697AD2-6184-44E8-8961-A6481A44372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2021/8/13</a:t>
            </a:fld>
            <a:endParaRPr lang="ko-KR" altLang="en-US" dirty="0"/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AB52B469-C6C6-4D5E-A9C7-66487AE7B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156" y="4500470"/>
            <a:ext cx="2781688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010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9584553-8B9E-4F2F-9F6A-A3391B000744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SQL</a:t>
            </a:r>
            <a:r>
              <a:rPr lang="ko-KR" altLang="en-US" dirty="0"/>
              <a:t> 문법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DB</a:t>
            </a:r>
            <a:r>
              <a:rPr lang="ko-KR" altLang="en-US" dirty="0"/>
              <a:t>를 접근하고 조작하는데 적용되는 규칙</a:t>
            </a:r>
            <a:endParaRPr lang="en-US" altLang="ko-KR" dirty="0"/>
          </a:p>
          <a:p>
            <a:pPr lvl="1"/>
            <a:r>
              <a:rPr lang="ko-KR" altLang="en-US" dirty="0"/>
              <a:t>종류</a:t>
            </a:r>
            <a:endParaRPr lang="en-US" altLang="ko-KR" dirty="0"/>
          </a:p>
          <a:p>
            <a:pPr lvl="2"/>
            <a:r>
              <a:rPr lang="en-US" altLang="ko-KR" dirty="0"/>
              <a:t>DDL (Data Definition Language)</a:t>
            </a:r>
          </a:p>
          <a:p>
            <a:pPr lvl="3"/>
            <a:r>
              <a:rPr lang="ko-KR" altLang="en-US" dirty="0"/>
              <a:t>데이터를 정의하는 언어</a:t>
            </a:r>
            <a:endParaRPr lang="en-US" altLang="ko-KR" dirty="0"/>
          </a:p>
          <a:p>
            <a:pPr lvl="2"/>
            <a:r>
              <a:rPr lang="en-US" altLang="ko-KR" dirty="0"/>
              <a:t>DML (Data Manipulate Language)</a:t>
            </a:r>
          </a:p>
          <a:p>
            <a:pPr lvl="3"/>
            <a:r>
              <a:rPr lang="ko-KR" altLang="en-US" dirty="0"/>
              <a:t>데이터를 조작하는 언어</a:t>
            </a:r>
            <a:endParaRPr lang="en-US" altLang="ko-KR" dirty="0"/>
          </a:p>
          <a:p>
            <a:pPr lvl="2"/>
            <a:r>
              <a:rPr lang="en-US" altLang="ko-KR" dirty="0"/>
              <a:t>DCL (Data Control Language)</a:t>
            </a:r>
          </a:p>
          <a:p>
            <a:pPr lvl="3"/>
            <a:r>
              <a:rPr lang="ko-KR" altLang="en-US" dirty="0"/>
              <a:t>데이터를 제어하는 언어</a:t>
            </a:r>
            <a:endParaRPr lang="en-US" altLang="ko-KR" dirty="0"/>
          </a:p>
          <a:p>
            <a:pPr lvl="1"/>
            <a:r>
              <a:rPr lang="en-US" altLang="ko-KR" dirty="0"/>
              <a:t>WHERE </a:t>
            </a:r>
            <a:r>
              <a:rPr lang="ko-KR" altLang="en-US" dirty="0"/>
              <a:t>조건</a:t>
            </a:r>
            <a:endParaRPr lang="en-US" altLang="ko-KR" dirty="0"/>
          </a:p>
          <a:p>
            <a:pPr lvl="2"/>
            <a:r>
              <a:rPr lang="ko-KR" altLang="en-US" dirty="0"/>
              <a:t>비교</a:t>
            </a:r>
            <a:r>
              <a:rPr lang="en-US" altLang="ko-KR" dirty="0"/>
              <a:t>: price &lt; 1000, price == 400</a:t>
            </a:r>
          </a:p>
          <a:p>
            <a:pPr lvl="2"/>
            <a:r>
              <a:rPr lang="ko-KR" altLang="en-US" dirty="0"/>
              <a:t>범위</a:t>
            </a:r>
            <a:r>
              <a:rPr lang="en-US" altLang="ko-KR" dirty="0"/>
              <a:t>: price </a:t>
            </a:r>
            <a:r>
              <a:rPr lang="en-US" altLang="ko-KR" dirty="0">
                <a:solidFill>
                  <a:schemeClr val="accent2"/>
                </a:solidFill>
              </a:rPr>
              <a:t>BETWEEN</a:t>
            </a:r>
            <a:r>
              <a:rPr lang="en-US" altLang="ko-KR" dirty="0"/>
              <a:t> 200 </a:t>
            </a:r>
            <a:r>
              <a:rPr lang="en-US" altLang="ko-KR" dirty="0">
                <a:solidFill>
                  <a:schemeClr val="accent2"/>
                </a:solidFill>
              </a:rPr>
              <a:t>AND</a:t>
            </a:r>
            <a:r>
              <a:rPr lang="en-US" altLang="ko-KR" dirty="0"/>
              <a:t> 500</a:t>
            </a:r>
          </a:p>
          <a:p>
            <a:pPr lvl="3"/>
            <a:r>
              <a:rPr lang="en-US" altLang="ko-KR" dirty="0"/>
              <a:t>BETWEEN</a:t>
            </a:r>
            <a:r>
              <a:rPr lang="ko-KR" altLang="en-US" dirty="0"/>
              <a:t>은 해당 숫자 포함 </a:t>
            </a:r>
            <a:endParaRPr lang="en-US" altLang="ko-KR" dirty="0"/>
          </a:p>
          <a:p>
            <a:pPr lvl="2"/>
            <a:r>
              <a:rPr lang="ko-KR" altLang="en-US" dirty="0"/>
              <a:t>집합</a:t>
            </a:r>
            <a:r>
              <a:rPr lang="en-US" altLang="ko-KR" dirty="0"/>
              <a:t>: price </a:t>
            </a:r>
            <a:r>
              <a:rPr lang="en-US" altLang="ko-KR" dirty="0">
                <a:solidFill>
                  <a:schemeClr val="accent2"/>
                </a:solidFill>
              </a:rPr>
              <a:t>IN</a:t>
            </a:r>
            <a:r>
              <a:rPr lang="en-US" altLang="ko-KR" dirty="0"/>
              <a:t> (200, 300, 400)</a:t>
            </a:r>
          </a:p>
          <a:p>
            <a:pPr lvl="2"/>
            <a:r>
              <a:rPr lang="ko-KR" altLang="en-US" dirty="0"/>
              <a:t>패턴</a:t>
            </a:r>
            <a:r>
              <a:rPr lang="en-US" altLang="ko-KR" dirty="0"/>
              <a:t>: name </a:t>
            </a:r>
            <a:r>
              <a:rPr lang="en-US" altLang="ko-KR" dirty="0">
                <a:solidFill>
                  <a:schemeClr val="accent2"/>
                </a:solidFill>
              </a:rPr>
              <a:t>LIKE</a:t>
            </a:r>
            <a:r>
              <a:rPr lang="en-US" altLang="ko-KR" dirty="0"/>
              <a:t> ‘</a:t>
            </a:r>
            <a:r>
              <a:rPr lang="ko-KR" altLang="en-US" dirty="0"/>
              <a:t>정상</a:t>
            </a:r>
            <a:r>
              <a:rPr lang="en-US" altLang="ko-KR" dirty="0"/>
              <a:t>%’</a:t>
            </a:r>
          </a:p>
          <a:p>
            <a:pPr lvl="2"/>
            <a:r>
              <a:rPr lang="en-US" altLang="ko-KR" dirty="0"/>
              <a:t>NULL: price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accent2"/>
                </a:solidFill>
              </a:rPr>
              <a:t>IS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accent2"/>
                </a:solidFill>
              </a:rPr>
              <a:t>NULL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price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accent2"/>
                </a:solidFill>
              </a:rPr>
              <a:t>IS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accent2"/>
                </a:solidFill>
              </a:rPr>
              <a:t>NOT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accent2"/>
                </a:solidFill>
              </a:rPr>
              <a:t>NULL</a:t>
            </a:r>
          </a:p>
          <a:p>
            <a:pPr lvl="2"/>
            <a:r>
              <a:rPr lang="ko-KR" altLang="en-US" dirty="0"/>
              <a:t>복합 조건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accent2"/>
                </a:solidFill>
              </a:rPr>
              <a:t>AND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2"/>
                </a:solidFill>
              </a:rPr>
              <a:t>OR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2"/>
                </a:solidFill>
              </a:rPr>
              <a:t>NOT</a:t>
            </a:r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BC7A1FC-9E09-4C26-8592-1F460416B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</a:t>
            </a:r>
            <a:r>
              <a:rPr lang="ko-KR" altLang="en-US" dirty="0"/>
              <a:t> 문법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C43B70-B6C6-4746-BB20-B1BC8A84DA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en-US" altLang="ko-KR" dirty="0"/>
              <a:t>LIKE + </a:t>
            </a:r>
            <a:r>
              <a:rPr lang="ko-KR" altLang="en-US" dirty="0"/>
              <a:t>와일드 문자</a:t>
            </a:r>
            <a:endParaRPr lang="en-US" altLang="ko-KR" dirty="0"/>
          </a:p>
          <a:p>
            <a:pPr lvl="2"/>
            <a:r>
              <a:rPr lang="en-US" altLang="ko-KR" dirty="0"/>
              <a:t>+ : </a:t>
            </a:r>
            <a:r>
              <a:rPr lang="ko-KR" altLang="en-US" dirty="0"/>
              <a:t>문자열을</a:t>
            </a:r>
            <a:r>
              <a:rPr lang="en-US" altLang="ko-KR" dirty="0"/>
              <a:t> </a:t>
            </a:r>
            <a:r>
              <a:rPr lang="ko-KR" altLang="en-US" dirty="0"/>
              <a:t>연결</a:t>
            </a:r>
            <a:endParaRPr lang="en-US" altLang="ko-KR" dirty="0"/>
          </a:p>
          <a:p>
            <a:pPr lvl="3"/>
            <a:r>
              <a:rPr lang="en-US" altLang="ko-KR" dirty="0"/>
              <a:t>‘</a:t>
            </a:r>
            <a:r>
              <a:rPr lang="ko-KR" altLang="en-US" dirty="0"/>
              <a:t>축구</a:t>
            </a:r>
            <a:r>
              <a:rPr lang="en-US" altLang="ko-KR" dirty="0"/>
              <a:t>’ + ‘</a:t>
            </a:r>
            <a:r>
              <a:rPr lang="ko-KR" altLang="en-US" dirty="0"/>
              <a:t>감독</a:t>
            </a:r>
            <a:r>
              <a:rPr lang="en-US" altLang="ko-KR" dirty="0"/>
              <a:t>’ : ‘</a:t>
            </a:r>
            <a:r>
              <a:rPr lang="ko-KR" altLang="en-US" dirty="0"/>
              <a:t>축구감독</a:t>
            </a:r>
            <a:r>
              <a:rPr lang="en-US" altLang="ko-KR" dirty="0"/>
              <a:t>’</a:t>
            </a:r>
          </a:p>
          <a:p>
            <a:pPr lvl="2"/>
            <a:r>
              <a:rPr lang="en-US" altLang="ko-KR" dirty="0"/>
              <a:t>%: N</a:t>
            </a:r>
            <a:r>
              <a:rPr lang="ko-KR" altLang="en-US" dirty="0"/>
              <a:t>개의 문자열과 일치</a:t>
            </a:r>
            <a:endParaRPr lang="en-US" altLang="ko-KR" dirty="0"/>
          </a:p>
          <a:p>
            <a:pPr lvl="3"/>
            <a:r>
              <a:rPr lang="en-US" altLang="ko-KR" dirty="0"/>
              <a:t>LIKE ‘</a:t>
            </a:r>
            <a:r>
              <a:rPr lang="ko-KR" altLang="en-US" dirty="0"/>
              <a:t>축구</a:t>
            </a:r>
            <a:r>
              <a:rPr lang="en-US" altLang="ko-KR" dirty="0"/>
              <a:t>%’ : </a:t>
            </a:r>
            <a:r>
              <a:rPr lang="ko-KR" altLang="en-US" dirty="0"/>
              <a:t>축구로</a:t>
            </a:r>
            <a:r>
              <a:rPr lang="en-US" altLang="ko-KR" dirty="0"/>
              <a:t> </a:t>
            </a:r>
            <a:r>
              <a:rPr lang="ko-KR" altLang="en-US" dirty="0"/>
              <a:t>시작하는 문자열</a:t>
            </a:r>
            <a:endParaRPr lang="en-US" altLang="ko-KR" dirty="0"/>
          </a:p>
          <a:p>
            <a:pPr lvl="2"/>
            <a:r>
              <a:rPr lang="en-US" altLang="ko-KR" dirty="0"/>
              <a:t>[]: 1</a:t>
            </a:r>
            <a:r>
              <a:rPr lang="ko-KR" altLang="en-US" dirty="0"/>
              <a:t>개의 문자열과 일치</a:t>
            </a:r>
            <a:endParaRPr lang="en-US" altLang="ko-KR" dirty="0"/>
          </a:p>
          <a:p>
            <a:pPr lvl="3"/>
            <a:r>
              <a:rPr lang="en-US" altLang="ko-KR" dirty="0"/>
              <a:t>‘[0-8]%’ : 0~8</a:t>
            </a:r>
            <a:r>
              <a:rPr lang="ko-KR" altLang="en-US" dirty="0"/>
              <a:t>로 시작하는 문자열</a:t>
            </a:r>
            <a:endParaRPr lang="en-US" altLang="ko-KR" dirty="0"/>
          </a:p>
          <a:p>
            <a:pPr lvl="2"/>
            <a:r>
              <a:rPr lang="en-US" altLang="ko-KR" dirty="0"/>
              <a:t>[^]: 1</a:t>
            </a:r>
            <a:r>
              <a:rPr lang="ko-KR" altLang="en-US" dirty="0"/>
              <a:t>개의 문자열과 불일치</a:t>
            </a:r>
            <a:endParaRPr lang="en-US" altLang="ko-KR" dirty="0"/>
          </a:p>
          <a:p>
            <a:pPr lvl="3"/>
            <a:r>
              <a:rPr lang="en-US" altLang="ko-KR" dirty="0"/>
              <a:t>‘[^0-8]%’ : 0~8</a:t>
            </a:r>
            <a:r>
              <a:rPr lang="ko-KR" altLang="en-US" dirty="0"/>
              <a:t>로 시작하지않는 문자열</a:t>
            </a:r>
            <a:endParaRPr lang="en-US" altLang="ko-KR" dirty="0"/>
          </a:p>
          <a:p>
            <a:pPr lvl="2"/>
            <a:r>
              <a:rPr lang="en-US" altLang="ko-KR" dirty="0"/>
              <a:t>-: </a:t>
            </a:r>
            <a:r>
              <a:rPr lang="ko-KR" altLang="en-US" dirty="0"/>
              <a:t>특정 위치의 문자 </a:t>
            </a:r>
            <a:r>
              <a:rPr lang="en-US" altLang="ko-KR" dirty="0"/>
              <a:t>1</a:t>
            </a:r>
            <a:r>
              <a:rPr lang="ko-KR" altLang="en-US" dirty="0"/>
              <a:t>개와 일치</a:t>
            </a:r>
            <a:endParaRPr lang="en-US" altLang="ko-KR" dirty="0"/>
          </a:p>
          <a:p>
            <a:pPr lvl="3"/>
            <a:r>
              <a:rPr lang="en-US" altLang="ko-KR" dirty="0"/>
              <a:t>‘_</a:t>
            </a:r>
            <a:r>
              <a:rPr lang="ko-KR" altLang="en-US" dirty="0"/>
              <a:t>구</a:t>
            </a:r>
            <a:r>
              <a:rPr lang="en-US" altLang="ko-KR" dirty="0"/>
              <a:t>%’ : 2</a:t>
            </a:r>
            <a:r>
              <a:rPr lang="ko-KR" altLang="en-US" dirty="0"/>
              <a:t>번째 글자가 </a:t>
            </a:r>
            <a:r>
              <a:rPr lang="en-US" altLang="ko-KR" dirty="0"/>
              <a:t>‘</a:t>
            </a:r>
            <a:r>
              <a:rPr lang="ko-KR" altLang="en-US" dirty="0"/>
              <a:t>구</a:t>
            </a:r>
            <a:r>
              <a:rPr lang="en-US" altLang="ko-KR" dirty="0"/>
              <a:t>’</a:t>
            </a:r>
            <a:r>
              <a:rPr lang="ko-KR" altLang="en-US" dirty="0"/>
              <a:t>인 문자열</a:t>
            </a:r>
            <a:endParaRPr lang="en-US" altLang="ko-KR" dirty="0"/>
          </a:p>
          <a:p>
            <a:pPr lvl="1"/>
            <a:r>
              <a:rPr lang="ko-KR" altLang="en-US" dirty="0"/>
              <a:t>주석 처리</a:t>
            </a:r>
            <a:endParaRPr lang="en-US" altLang="ko-KR" dirty="0"/>
          </a:p>
          <a:p>
            <a:pPr lvl="2"/>
            <a:r>
              <a:rPr lang="en-US" altLang="ko-KR" dirty="0"/>
              <a:t>-- </a:t>
            </a:r>
            <a:r>
              <a:rPr lang="ko-KR" altLang="en-US" dirty="0"/>
              <a:t>문장 </a:t>
            </a:r>
            <a:r>
              <a:rPr lang="en-US" altLang="ko-KR" dirty="0"/>
              <a:t>: -- </a:t>
            </a:r>
            <a:r>
              <a:rPr lang="ko-KR" altLang="en-US" dirty="0"/>
              <a:t>우측 문장이 주석 처리됨</a:t>
            </a:r>
            <a:endParaRPr lang="en-US" altLang="ko-KR" dirty="0"/>
          </a:p>
          <a:p>
            <a:pPr lvl="2"/>
            <a:r>
              <a:rPr lang="en-US" altLang="ko-KR" dirty="0"/>
              <a:t>/* </a:t>
            </a:r>
            <a:r>
              <a:rPr lang="ko-KR" altLang="en-US" dirty="0"/>
              <a:t>문장 </a:t>
            </a:r>
            <a:r>
              <a:rPr lang="en-US" altLang="ko-KR" dirty="0"/>
              <a:t>*/ : </a:t>
            </a:r>
            <a:r>
              <a:rPr lang="ko-KR" altLang="en-US" dirty="0"/>
              <a:t>중간 문장이 주석 처리됨</a:t>
            </a:r>
            <a:endParaRPr lang="en-US" altLang="ko-KR" dirty="0"/>
          </a:p>
          <a:p>
            <a:pPr lvl="1"/>
            <a:r>
              <a:rPr lang="en-US" altLang="ko-KR" dirty="0"/>
              <a:t>SQL</a:t>
            </a:r>
            <a:r>
              <a:rPr lang="ko-KR" altLang="en-US" dirty="0"/>
              <a:t> </a:t>
            </a:r>
            <a:r>
              <a:rPr lang="en-US" altLang="ko-KR" dirty="0"/>
              <a:t>HINT</a:t>
            </a:r>
          </a:p>
          <a:p>
            <a:pPr lvl="2"/>
            <a:r>
              <a:rPr lang="en-US" altLang="ko-KR" dirty="0"/>
              <a:t>SQL </a:t>
            </a:r>
            <a:r>
              <a:rPr lang="ko-KR" altLang="en-US" dirty="0"/>
              <a:t>실행의 성능 향상을 위한 정보</a:t>
            </a:r>
            <a:endParaRPr lang="en-US" altLang="ko-KR" dirty="0"/>
          </a:p>
          <a:p>
            <a:pPr lvl="2"/>
            <a:r>
              <a:rPr lang="en-US" altLang="ko-KR" dirty="0"/>
              <a:t>--+ </a:t>
            </a:r>
            <a:r>
              <a:rPr lang="ko-KR" altLang="en-US" dirty="0"/>
              <a:t>힌트 명</a:t>
            </a:r>
            <a:r>
              <a:rPr lang="en-US" altLang="ko-KR" dirty="0"/>
              <a:t>(</a:t>
            </a:r>
            <a:r>
              <a:rPr lang="ko-KR" altLang="en-US" dirty="0"/>
              <a:t>파라미터</a:t>
            </a:r>
            <a:r>
              <a:rPr lang="en-US" altLang="ko-KR" dirty="0"/>
              <a:t>…)</a:t>
            </a:r>
          </a:p>
          <a:p>
            <a:pPr lvl="2"/>
            <a:r>
              <a:rPr lang="en-US" altLang="ko-KR" dirty="0"/>
              <a:t>/*+ </a:t>
            </a:r>
            <a:r>
              <a:rPr lang="ko-KR" altLang="en-US" dirty="0"/>
              <a:t>힌트 명</a:t>
            </a:r>
            <a:r>
              <a:rPr lang="en-US" altLang="ko-KR" dirty="0"/>
              <a:t>(</a:t>
            </a:r>
            <a:r>
              <a:rPr lang="ko-KR" altLang="en-US" dirty="0"/>
              <a:t>파라미터</a:t>
            </a:r>
            <a:r>
              <a:rPr lang="en-US" altLang="ko-KR" dirty="0"/>
              <a:t>…) */</a:t>
            </a:r>
          </a:p>
          <a:p>
            <a:pPr lvl="1"/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D47EB2-607F-4462-8B06-62D1DED99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5BC583-11A3-4D09-8B4C-AB6534B75C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1325FC-F024-4802-BD0D-3CE2B3F3F4D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8684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DCB9CC7-2763-4E69-9562-2FC407AE1FFD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DML (Data Manipulation Language)</a:t>
            </a:r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데이터를</a:t>
            </a:r>
            <a:r>
              <a:rPr lang="en-US" altLang="ko-KR" dirty="0"/>
              <a:t> </a:t>
            </a:r>
            <a:r>
              <a:rPr lang="ko-KR" altLang="en-US" dirty="0"/>
              <a:t>조작</a:t>
            </a:r>
            <a:r>
              <a:rPr lang="en-US" altLang="ko-KR" dirty="0"/>
              <a:t>(</a:t>
            </a:r>
            <a:r>
              <a:rPr lang="ko-KR" altLang="en-US" dirty="0"/>
              <a:t>입력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조회</a:t>
            </a:r>
            <a:r>
              <a:rPr lang="en-US" altLang="ko-KR" dirty="0"/>
              <a:t>)</a:t>
            </a:r>
            <a:r>
              <a:rPr lang="ko-KR" altLang="en-US" dirty="0"/>
              <a:t>하는 언어</a:t>
            </a:r>
            <a:endParaRPr lang="en-US" altLang="ko-KR" dirty="0"/>
          </a:p>
          <a:p>
            <a:pPr lvl="1"/>
            <a:r>
              <a:rPr lang="ko-KR" altLang="en-US" dirty="0"/>
              <a:t>유형</a:t>
            </a:r>
            <a:endParaRPr lang="en-US" altLang="ko-KR" dirty="0"/>
          </a:p>
          <a:p>
            <a:pPr lvl="2"/>
            <a:r>
              <a:rPr lang="en-US" altLang="ko-KR" dirty="0"/>
              <a:t>SELECT: </a:t>
            </a:r>
            <a:r>
              <a:rPr lang="ko-KR" altLang="en-US" dirty="0"/>
              <a:t>조건에 맞는 튜플을 보여준다</a:t>
            </a:r>
            <a:endParaRPr lang="en-US" altLang="ko-KR" dirty="0"/>
          </a:p>
          <a:p>
            <a:pPr lvl="2"/>
            <a:r>
              <a:rPr lang="en-US" altLang="ko-KR" dirty="0"/>
              <a:t>INSERT: </a:t>
            </a:r>
            <a:r>
              <a:rPr lang="ko-KR" altLang="en-US" dirty="0"/>
              <a:t>새 튜플을 추가한다</a:t>
            </a:r>
            <a:endParaRPr lang="en-US" altLang="ko-KR" dirty="0"/>
          </a:p>
          <a:p>
            <a:pPr lvl="2"/>
            <a:r>
              <a:rPr lang="en-US" altLang="ko-KR" dirty="0"/>
              <a:t>UPDATE: </a:t>
            </a:r>
            <a:r>
              <a:rPr lang="ko-KR" altLang="en-US" dirty="0"/>
              <a:t>기존 튜플의 내용을 변경한다</a:t>
            </a:r>
            <a:endParaRPr lang="en-US" altLang="ko-KR" dirty="0"/>
          </a:p>
          <a:p>
            <a:pPr lvl="2"/>
            <a:r>
              <a:rPr lang="en-US" altLang="ko-KR" dirty="0"/>
              <a:t>DELETE: </a:t>
            </a:r>
            <a:r>
              <a:rPr lang="ko-KR" altLang="en-US" dirty="0"/>
              <a:t>튜플을 삭제한다</a:t>
            </a:r>
            <a:endParaRPr lang="en-US" altLang="ko-KR" dirty="0"/>
          </a:p>
          <a:p>
            <a:r>
              <a:rPr lang="en-US" altLang="ko-KR" dirty="0"/>
              <a:t>SELECT </a:t>
            </a:r>
            <a:r>
              <a:rPr lang="ko-KR" altLang="en-US" dirty="0"/>
              <a:t>명령어</a:t>
            </a:r>
            <a:endParaRPr lang="en-US" altLang="ko-KR" dirty="0"/>
          </a:p>
          <a:p>
            <a:pPr lvl="1"/>
            <a:r>
              <a:rPr lang="en-US" altLang="ko-KR" dirty="0"/>
              <a:t>SELECT [ALL | DISTINCT | DISTICTROW]</a:t>
            </a:r>
          </a:p>
          <a:p>
            <a:pPr lvl="2"/>
            <a:r>
              <a:rPr lang="en-US" altLang="ko-KR" dirty="0"/>
              <a:t>ALL: </a:t>
            </a:r>
            <a:r>
              <a:rPr lang="ko-KR" altLang="en-US" dirty="0"/>
              <a:t>모든 튜플 대상 검색</a:t>
            </a:r>
            <a:endParaRPr lang="en-US" altLang="ko-KR" dirty="0"/>
          </a:p>
          <a:p>
            <a:pPr lvl="2"/>
            <a:r>
              <a:rPr lang="en-US" altLang="ko-KR" dirty="0"/>
              <a:t>DISTINCT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중복 속성을 제외하고 검색</a:t>
            </a:r>
            <a:endParaRPr lang="en-US" altLang="ko-KR" dirty="0"/>
          </a:p>
          <a:p>
            <a:pPr lvl="2"/>
            <a:r>
              <a:rPr lang="en-US" altLang="ko-KR" dirty="0"/>
              <a:t>DISTICTROW: </a:t>
            </a:r>
            <a:r>
              <a:rPr lang="ko-KR" altLang="en-US" dirty="0"/>
              <a:t>중복 줄을 제외하고 검색</a:t>
            </a:r>
            <a:endParaRPr lang="en-US" altLang="ko-KR" dirty="0"/>
          </a:p>
          <a:p>
            <a:pPr lvl="1"/>
            <a:r>
              <a:rPr lang="en-US" altLang="ko-KR" dirty="0"/>
              <a:t>FROM: </a:t>
            </a:r>
            <a:r>
              <a:rPr lang="ko-KR" altLang="en-US" dirty="0"/>
              <a:t>검색 대상 테이블명 작성</a:t>
            </a:r>
            <a:endParaRPr lang="en-US" altLang="ko-KR" dirty="0"/>
          </a:p>
          <a:p>
            <a:pPr lvl="1"/>
            <a:r>
              <a:rPr lang="en-US" altLang="ko-KR" dirty="0"/>
              <a:t>WHERE: </a:t>
            </a:r>
            <a:r>
              <a:rPr lang="ko-KR" altLang="en-US" dirty="0"/>
              <a:t>검색 조건 작성</a:t>
            </a:r>
            <a:endParaRPr lang="en-US" altLang="ko-KR" dirty="0"/>
          </a:p>
          <a:p>
            <a:pPr lvl="1"/>
            <a:r>
              <a:rPr lang="en-US" altLang="ko-KR" dirty="0"/>
              <a:t>GROUP BY: </a:t>
            </a:r>
            <a:r>
              <a:rPr lang="ko-KR" altLang="en-US" dirty="0"/>
              <a:t>속성을 그룹화 할 때 사용</a:t>
            </a:r>
            <a:endParaRPr lang="en-US" altLang="ko-KR" dirty="0"/>
          </a:p>
          <a:p>
            <a:pPr lvl="1"/>
            <a:r>
              <a:rPr lang="en-US" altLang="ko-KR" dirty="0"/>
              <a:t>HAVING: </a:t>
            </a:r>
            <a:r>
              <a:rPr lang="ko-KR" altLang="en-US" dirty="0"/>
              <a:t>그룹화 후</a:t>
            </a:r>
            <a:r>
              <a:rPr lang="en-US" altLang="ko-KR" dirty="0"/>
              <a:t>, </a:t>
            </a:r>
            <a:r>
              <a:rPr lang="ko-KR" altLang="en-US" dirty="0"/>
              <a:t>그룹의 조건을 작성</a:t>
            </a:r>
            <a:endParaRPr lang="en-US" altLang="ko-KR" dirty="0"/>
          </a:p>
          <a:p>
            <a:pPr lvl="1"/>
            <a:r>
              <a:rPr lang="en-US" altLang="ko-KR" dirty="0"/>
              <a:t>ORDER</a:t>
            </a:r>
            <a:r>
              <a:rPr lang="ko-KR" altLang="en-US" dirty="0"/>
              <a:t> </a:t>
            </a:r>
            <a:r>
              <a:rPr lang="en-US" altLang="ko-KR" dirty="0"/>
              <a:t>BY</a:t>
            </a:r>
          </a:p>
          <a:p>
            <a:pPr lvl="2"/>
            <a:r>
              <a:rPr lang="en-US" altLang="ko-KR" dirty="0"/>
              <a:t>ASC: </a:t>
            </a:r>
            <a:r>
              <a:rPr lang="ko-KR" altLang="en-US" dirty="0"/>
              <a:t>오름차순 정렬</a:t>
            </a:r>
            <a:endParaRPr lang="en-US" altLang="ko-KR" dirty="0"/>
          </a:p>
          <a:p>
            <a:pPr lvl="2"/>
            <a:r>
              <a:rPr lang="en-US" altLang="ko-KR" dirty="0"/>
              <a:t>DESC: </a:t>
            </a:r>
            <a:r>
              <a:rPr lang="ko-KR" altLang="en-US" dirty="0"/>
              <a:t>내림차순 정렬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76A115F-BE69-43B9-BD2F-A045908B7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DML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FF18BC-8E4B-43FC-9AC3-4C26356AE7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INSERT </a:t>
            </a:r>
            <a:r>
              <a:rPr lang="ko-KR" altLang="en-US" dirty="0"/>
              <a:t>명령어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chemeClr val="accent2"/>
                </a:solidFill>
              </a:rPr>
              <a:t>INSERT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/>
                </a:solidFill>
              </a:rPr>
              <a:t>INTO</a:t>
            </a:r>
            <a:r>
              <a:rPr lang="en-US" altLang="ko-KR" dirty="0"/>
              <a:t> </a:t>
            </a:r>
            <a:r>
              <a:rPr lang="ko-KR" altLang="en-US" dirty="0"/>
              <a:t>테이블 이름</a:t>
            </a:r>
            <a:r>
              <a:rPr lang="en-US" altLang="ko-KR" dirty="0"/>
              <a:t>(</a:t>
            </a:r>
            <a:r>
              <a:rPr lang="ko-KR" altLang="en-US" dirty="0"/>
              <a:t>속성 명</a:t>
            </a:r>
            <a:r>
              <a:rPr lang="en-US" altLang="ko-KR" dirty="0"/>
              <a:t>…)</a:t>
            </a:r>
          </a:p>
          <a:p>
            <a:pPr lvl="1"/>
            <a:r>
              <a:rPr lang="en-US" altLang="ko-KR" dirty="0">
                <a:solidFill>
                  <a:schemeClr val="accent2"/>
                </a:solidFill>
              </a:rPr>
              <a:t>VALUES</a:t>
            </a:r>
            <a:r>
              <a:rPr lang="en-US" altLang="ko-KR" dirty="0"/>
              <a:t>(</a:t>
            </a:r>
            <a:r>
              <a:rPr lang="ko-KR" altLang="en-US" dirty="0"/>
              <a:t>데이터</a:t>
            </a:r>
            <a:r>
              <a:rPr lang="en-US" altLang="ko-KR" dirty="0"/>
              <a:t>…)</a:t>
            </a:r>
          </a:p>
          <a:p>
            <a:r>
              <a:rPr lang="en-US" altLang="ko-KR" dirty="0"/>
              <a:t>UPDATE </a:t>
            </a:r>
            <a:r>
              <a:rPr lang="ko-KR" altLang="en-US" dirty="0"/>
              <a:t>명령어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chemeClr val="accent2"/>
                </a:solidFill>
              </a:rPr>
              <a:t>UPDATE</a:t>
            </a:r>
            <a:r>
              <a:rPr lang="en-US" altLang="ko-KR" dirty="0"/>
              <a:t> </a:t>
            </a:r>
            <a:r>
              <a:rPr lang="ko-KR" altLang="en-US" dirty="0"/>
              <a:t>테이블 이름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chemeClr val="accent2"/>
                </a:solidFill>
              </a:rPr>
              <a:t>SET</a:t>
            </a:r>
            <a:r>
              <a:rPr lang="en-US" altLang="ko-KR" dirty="0"/>
              <a:t> </a:t>
            </a:r>
            <a:r>
              <a:rPr lang="ko-KR" altLang="en-US" dirty="0"/>
              <a:t>속성 명 </a:t>
            </a:r>
            <a:r>
              <a:rPr lang="en-US" altLang="ko-KR" dirty="0"/>
              <a:t>= </a:t>
            </a:r>
            <a:r>
              <a:rPr lang="ko-KR" altLang="en-US" dirty="0"/>
              <a:t>데이터</a:t>
            </a:r>
            <a:r>
              <a:rPr lang="en-US" altLang="ko-KR" dirty="0"/>
              <a:t>, …</a:t>
            </a:r>
          </a:p>
          <a:p>
            <a:pPr lvl="1"/>
            <a:r>
              <a:rPr lang="en-US" altLang="ko-KR" dirty="0">
                <a:solidFill>
                  <a:schemeClr val="accent2"/>
                </a:solidFill>
              </a:rPr>
              <a:t>WHERE</a:t>
            </a:r>
            <a:r>
              <a:rPr lang="en-US" altLang="ko-KR" dirty="0"/>
              <a:t> </a:t>
            </a:r>
            <a:r>
              <a:rPr lang="ko-KR" altLang="en-US" dirty="0"/>
              <a:t>조건</a:t>
            </a:r>
            <a:endParaRPr lang="en-US" altLang="ko-KR" dirty="0"/>
          </a:p>
          <a:p>
            <a:r>
              <a:rPr lang="en-US" altLang="ko-KR" dirty="0"/>
              <a:t>DELETE </a:t>
            </a:r>
            <a:r>
              <a:rPr lang="ko-KR" altLang="en-US" dirty="0"/>
              <a:t>명령어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chemeClr val="accent2"/>
                </a:solidFill>
              </a:rPr>
              <a:t>DELETE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/>
                </a:solidFill>
              </a:rPr>
              <a:t>FROM</a:t>
            </a:r>
            <a:r>
              <a:rPr lang="en-US" altLang="ko-KR" dirty="0"/>
              <a:t> </a:t>
            </a:r>
            <a:r>
              <a:rPr lang="ko-KR" altLang="en-US" dirty="0"/>
              <a:t>테이블 이름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chemeClr val="accent2"/>
                </a:solidFill>
              </a:rPr>
              <a:t>WHERE</a:t>
            </a:r>
            <a:r>
              <a:rPr lang="ko-KR" altLang="en-US" dirty="0"/>
              <a:t> 조건</a:t>
            </a:r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E906CF-717C-4D1C-B643-E548F6309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07ED3C-E6FE-48DB-BB14-1AED956551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027CB3-B83A-4780-AE99-D2F2173094D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4375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15FE2385-D6DC-4CA2-93D1-CAAC860A6483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DCL (Data Control Language)</a:t>
            </a:r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DBA</a:t>
            </a:r>
            <a:r>
              <a:rPr lang="ko-KR" altLang="en-US" dirty="0"/>
              <a:t>가 보안</a:t>
            </a:r>
            <a:r>
              <a:rPr lang="en-US" altLang="ko-KR" dirty="0"/>
              <a:t>, </a:t>
            </a:r>
            <a:r>
              <a:rPr lang="ko-KR" altLang="en-US" dirty="0"/>
              <a:t>무결성</a:t>
            </a:r>
            <a:r>
              <a:rPr lang="en-US" altLang="ko-KR" dirty="0"/>
              <a:t>, </a:t>
            </a:r>
            <a:r>
              <a:rPr lang="ko-KR" altLang="en-US" dirty="0"/>
              <a:t>회복 등을 위해 사용하는 언어</a:t>
            </a:r>
            <a:endParaRPr lang="en-US" altLang="ko-KR" dirty="0"/>
          </a:p>
          <a:p>
            <a:pPr lvl="1"/>
            <a:r>
              <a:rPr lang="ko-KR" altLang="en-US" dirty="0"/>
              <a:t>기능</a:t>
            </a:r>
            <a:endParaRPr lang="en-US" altLang="ko-KR" dirty="0"/>
          </a:p>
          <a:p>
            <a:pPr lvl="2"/>
            <a:r>
              <a:rPr lang="ko-KR" altLang="en-US" dirty="0"/>
              <a:t>데이터 보안</a:t>
            </a:r>
            <a:endParaRPr lang="en-US" altLang="ko-KR" dirty="0"/>
          </a:p>
          <a:p>
            <a:pPr lvl="2"/>
            <a:r>
              <a:rPr lang="ko-KR" altLang="en-US" dirty="0"/>
              <a:t>무결성 유지</a:t>
            </a:r>
            <a:r>
              <a:rPr lang="en-US" altLang="ko-KR" dirty="0"/>
              <a:t>: </a:t>
            </a:r>
            <a:r>
              <a:rPr lang="ko-KR" altLang="en-US" dirty="0"/>
              <a:t>데이터의 정확성과 일관성 유지</a:t>
            </a:r>
            <a:endParaRPr lang="en-US" altLang="ko-KR" dirty="0"/>
          </a:p>
          <a:p>
            <a:pPr lvl="2"/>
            <a:r>
              <a:rPr lang="ko-KR" altLang="en-US" dirty="0"/>
              <a:t>병행수행 제어</a:t>
            </a:r>
            <a:r>
              <a:rPr lang="en-US" altLang="ko-KR" dirty="0"/>
              <a:t>: </a:t>
            </a:r>
            <a:r>
              <a:rPr lang="ko-KR" altLang="en-US" dirty="0"/>
              <a:t>여러 트랜잭션의 영향을 컨트롤</a:t>
            </a:r>
            <a:endParaRPr lang="en-US" altLang="ko-KR" dirty="0"/>
          </a:p>
          <a:p>
            <a:pPr lvl="2"/>
            <a:r>
              <a:rPr lang="ko-KR" altLang="en-US" dirty="0"/>
              <a:t>회복</a:t>
            </a:r>
            <a:r>
              <a:rPr lang="en-US" altLang="ko-KR" dirty="0"/>
              <a:t>: DB </a:t>
            </a:r>
            <a:r>
              <a:rPr lang="ko-KR" altLang="en-US" dirty="0"/>
              <a:t>장애 발생 이전으로 복원</a:t>
            </a:r>
            <a:endParaRPr lang="en-US" altLang="ko-KR" dirty="0"/>
          </a:p>
          <a:p>
            <a:pPr lvl="1"/>
            <a:r>
              <a:rPr lang="ko-KR" altLang="en-US" dirty="0"/>
              <a:t>유형</a:t>
            </a:r>
            <a:endParaRPr lang="en-US" altLang="ko-KR" dirty="0"/>
          </a:p>
          <a:p>
            <a:pPr lvl="2"/>
            <a:r>
              <a:rPr lang="en-US" altLang="ko-KR" dirty="0"/>
              <a:t>DCL</a:t>
            </a:r>
          </a:p>
          <a:p>
            <a:pPr lvl="3"/>
            <a:r>
              <a:rPr lang="en-US" altLang="ko-KR" dirty="0"/>
              <a:t>GRANT: </a:t>
            </a:r>
            <a:r>
              <a:rPr lang="ko-KR" altLang="en-US" dirty="0"/>
              <a:t>사용 권한 부여</a:t>
            </a:r>
            <a:endParaRPr lang="en-US" altLang="ko-KR" dirty="0"/>
          </a:p>
          <a:p>
            <a:pPr lvl="3"/>
            <a:r>
              <a:rPr lang="en-US" altLang="ko-KR" dirty="0"/>
              <a:t>REVOKE: </a:t>
            </a:r>
            <a:r>
              <a:rPr lang="ko-KR" altLang="en-US" dirty="0"/>
              <a:t>사용 권한 회수</a:t>
            </a:r>
            <a:endParaRPr lang="en-US" altLang="ko-KR" dirty="0"/>
          </a:p>
          <a:p>
            <a:pPr lvl="3"/>
            <a:r>
              <a:rPr lang="en-US" altLang="ko-KR" dirty="0"/>
              <a:t>TCL (Transaction Control Language)</a:t>
            </a:r>
          </a:p>
          <a:p>
            <a:pPr lvl="4"/>
            <a:r>
              <a:rPr lang="en-US" altLang="ko-KR" dirty="0"/>
              <a:t>COMMIT: </a:t>
            </a:r>
            <a:r>
              <a:rPr lang="ko-KR" altLang="en-US" dirty="0"/>
              <a:t>트랜잭션 확정</a:t>
            </a:r>
            <a:endParaRPr lang="en-US" altLang="ko-KR" dirty="0"/>
          </a:p>
          <a:p>
            <a:pPr lvl="4"/>
            <a:r>
              <a:rPr lang="en-US" altLang="ko-KR" dirty="0"/>
              <a:t>ROLLBACK: </a:t>
            </a:r>
            <a:r>
              <a:rPr lang="ko-KR" altLang="en-US" dirty="0"/>
              <a:t>트랜잭션 취소</a:t>
            </a:r>
            <a:endParaRPr lang="en-US" altLang="ko-KR" dirty="0"/>
          </a:p>
          <a:p>
            <a:pPr lvl="4"/>
            <a:r>
              <a:rPr lang="en-US" altLang="ko-KR" dirty="0"/>
              <a:t>SAVEPOINT: </a:t>
            </a:r>
            <a:r>
              <a:rPr lang="ko-KR" altLang="en-US" dirty="0"/>
              <a:t>저장 시기 결정</a:t>
            </a:r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DC4639D8-584C-45C4-9064-81324800A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DCL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BB4BA1B0-EE15-45CE-AB83-DD7B7FCB78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GRANT</a:t>
            </a:r>
          </a:p>
          <a:p>
            <a:pPr lvl="1"/>
            <a:r>
              <a:rPr lang="ko-KR" altLang="en-US" dirty="0"/>
              <a:t>시스템</a:t>
            </a:r>
            <a:r>
              <a:rPr lang="en-US" altLang="ko-KR" dirty="0"/>
              <a:t> </a:t>
            </a:r>
            <a:r>
              <a:rPr lang="ko-KR" altLang="en-US" dirty="0"/>
              <a:t>권한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accent2"/>
                </a:solidFill>
              </a:rPr>
              <a:t>GRANT</a:t>
            </a:r>
            <a:r>
              <a:rPr lang="en-US" altLang="ko-KR" dirty="0"/>
              <a:t> </a:t>
            </a:r>
            <a:r>
              <a:rPr lang="ko-KR" altLang="en-US" dirty="0"/>
              <a:t>권한 </a:t>
            </a:r>
            <a:r>
              <a:rPr lang="en-US" altLang="ko-KR" dirty="0">
                <a:solidFill>
                  <a:schemeClr val="accent2"/>
                </a:solidFill>
              </a:rPr>
              <a:t>TO</a:t>
            </a:r>
            <a:r>
              <a:rPr lang="en-US" altLang="ko-KR" dirty="0"/>
              <a:t> </a:t>
            </a:r>
            <a:r>
              <a:rPr lang="ko-KR" altLang="en-US" dirty="0"/>
              <a:t>사용자</a:t>
            </a:r>
            <a:endParaRPr lang="en-US" altLang="ko-KR" dirty="0"/>
          </a:p>
          <a:p>
            <a:pPr lvl="1"/>
            <a:r>
              <a:rPr lang="ko-KR" altLang="en-US" dirty="0"/>
              <a:t>객체 권한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accent2"/>
                </a:solidFill>
              </a:rPr>
              <a:t>GRANT</a:t>
            </a:r>
            <a:r>
              <a:rPr lang="en-US" altLang="ko-KR" dirty="0"/>
              <a:t> </a:t>
            </a:r>
            <a:r>
              <a:rPr lang="ko-KR" altLang="en-US" dirty="0"/>
              <a:t>권한 </a:t>
            </a:r>
            <a:r>
              <a:rPr lang="en-US" altLang="ko-KR" dirty="0">
                <a:solidFill>
                  <a:schemeClr val="accent2"/>
                </a:solidFill>
              </a:rPr>
              <a:t>ON</a:t>
            </a:r>
            <a:r>
              <a:rPr lang="en-US" altLang="ko-KR" dirty="0"/>
              <a:t> </a:t>
            </a:r>
            <a:r>
              <a:rPr lang="ko-KR" altLang="en-US" dirty="0"/>
              <a:t>테이블 </a:t>
            </a:r>
            <a:r>
              <a:rPr lang="en-US" altLang="ko-KR" dirty="0">
                <a:solidFill>
                  <a:schemeClr val="accent2"/>
                </a:solidFill>
              </a:rPr>
              <a:t>TO</a:t>
            </a:r>
            <a:r>
              <a:rPr lang="en-US" altLang="ko-KR" dirty="0"/>
              <a:t> </a:t>
            </a:r>
            <a:r>
              <a:rPr lang="ko-KR" altLang="en-US" dirty="0"/>
              <a:t>사용자</a:t>
            </a:r>
            <a:endParaRPr lang="en-US" altLang="ko-KR" dirty="0"/>
          </a:p>
          <a:p>
            <a:r>
              <a:rPr lang="en-US" altLang="ko-KR" dirty="0"/>
              <a:t>REVOKE</a:t>
            </a:r>
          </a:p>
          <a:p>
            <a:pPr lvl="1"/>
            <a:r>
              <a:rPr lang="ko-KR" altLang="en-US" dirty="0"/>
              <a:t>시스템</a:t>
            </a:r>
            <a:r>
              <a:rPr lang="en-US" altLang="ko-KR" dirty="0"/>
              <a:t> </a:t>
            </a:r>
            <a:r>
              <a:rPr lang="ko-KR" altLang="en-US" dirty="0"/>
              <a:t>권한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accent2"/>
                </a:solidFill>
              </a:rPr>
              <a:t>REVOKE</a:t>
            </a:r>
            <a:r>
              <a:rPr lang="en-US" altLang="ko-KR" dirty="0"/>
              <a:t> </a:t>
            </a:r>
            <a:r>
              <a:rPr lang="ko-KR" altLang="en-US" dirty="0"/>
              <a:t>권한 </a:t>
            </a:r>
            <a:r>
              <a:rPr lang="en-US" altLang="ko-KR" dirty="0">
                <a:solidFill>
                  <a:schemeClr val="accent2"/>
                </a:solidFill>
              </a:rPr>
              <a:t>TO</a:t>
            </a:r>
            <a:r>
              <a:rPr lang="en-US" altLang="ko-KR" dirty="0"/>
              <a:t> </a:t>
            </a:r>
            <a:r>
              <a:rPr lang="ko-KR" altLang="en-US" dirty="0"/>
              <a:t>사용자</a:t>
            </a:r>
            <a:endParaRPr lang="en-US" altLang="ko-KR" dirty="0"/>
          </a:p>
          <a:p>
            <a:pPr lvl="1"/>
            <a:r>
              <a:rPr lang="ko-KR" altLang="en-US" dirty="0"/>
              <a:t>객체 권한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accent2"/>
                </a:solidFill>
              </a:rPr>
              <a:t>REVOKE</a:t>
            </a:r>
            <a:r>
              <a:rPr lang="en-US" altLang="ko-KR" dirty="0"/>
              <a:t> </a:t>
            </a:r>
            <a:r>
              <a:rPr lang="ko-KR" altLang="en-US" dirty="0"/>
              <a:t>권한 </a:t>
            </a:r>
            <a:r>
              <a:rPr lang="en-US" altLang="ko-KR" dirty="0">
                <a:solidFill>
                  <a:schemeClr val="accent2"/>
                </a:solidFill>
              </a:rPr>
              <a:t>ON</a:t>
            </a:r>
            <a:r>
              <a:rPr lang="en-US" altLang="ko-KR" dirty="0"/>
              <a:t> </a:t>
            </a:r>
            <a:r>
              <a:rPr lang="ko-KR" altLang="en-US" dirty="0"/>
              <a:t>테이블 </a:t>
            </a:r>
            <a:r>
              <a:rPr lang="en-US" altLang="ko-KR" dirty="0">
                <a:solidFill>
                  <a:schemeClr val="accent2"/>
                </a:solidFill>
              </a:rPr>
              <a:t>TO</a:t>
            </a:r>
            <a:r>
              <a:rPr lang="en-US" altLang="ko-KR" dirty="0"/>
              <a:t> </a:t>
            </a:r>
            <a:r>
              <a:rPr lang="ko-KR" altLang="en-US" dirty="0"/>
              <a:t>사용자</a:t>
            </a:r>
            <a:endParaRPr lang="en-US" altLang="ko-KR" dirty="0"/>
          </a:p>
          <a:p>
            <a:r>
              <a:rPr lang="en-US" altLang="ko-KR" dirty="0"/>
              <a:t>TCL</a:t>
            </a:r>
          </a:p>
          <a:p>
            <a:pPr lvl="1"/>
            <a:r>
              <a:rPr lang="ko-KR" altLang="en-US" dirty="0"/>
              <a:t>트랜잭션 확정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accent2"/>
                </a:solidFill>
              </a:rPr>
              <a:t>COMMIT</a:t>
            </a:r>
          </a:p>
          <a:p>
            <a:pPr lvl="1"/>
            <a:r>
              <a:rPr lang="ko-KR" altLang="en-US" dirty="0"/>
              <a:t>트랜잭션</a:t>
            </a:r>
            <a:r>
              <a:rPr lang="en-US" altLang="ko-KR" dirty="0"/>
              <a:t> </a:t>
            </a:r>
            <a:r>
              <a:rPr lang="ko-KR" altLang="en-US" dirty="0"/>
              <a:t>취소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accent2"/>
                </a:solidFill>
              </a:rPr>
              <a:t>ROLLBACK</a:t>
            </a:r>
          </a:p>
          <a:p>
            <a:pPr lvl="1"/>
            <a:r>
              <a:rPr lang="ko-KR" altLang="en-US" dirty="0"/>
              <a:t>세이브포인트 지정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accent2"/>
                </a:solidFill>
              </a:rPr>
              <a:t>SAVEPOINT</a:t>
            </a:r>
            <a:r>
              <a:rPr lang="en-US" altLang="ko-KR" dirty="0"/>
              <a:t> </a:t>
            </a:r>
            <a:r>
              <a:rPr lang="ko-KR" altLang="en-US" dirty="0"/>
              <a:t>이름</a:t>
            </a:r>
            <a:endParaRPr lang="en-US" altLang="ko-KR" dirty="0"/>
          </a:p>
          <a:p>
            <a:pPr lvl="1"/>
            <a:r>
              <a:rPr lang="ko-KR" altLang="en-US" dirty="0"/>
              <a:t>세이브포인트 롤백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accent2"/>
                </a:solidFill>
              </a:rPr>
              <a:t>ROLLBACK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/>
                </a:solidFill>
              </a:rPr>
              <a:t>TO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/>
                </a:solidFill>
              </a:rPr>
              <a:t>SAVEPOINT</a:t>
            </a:r>
            <a:r>
              <a:rPr lang="en-US" altLang="ko-KR" dirty="0"/>
              <a:t> </a:t>
            </a:r>
            <a:r>
              <a:rPr lang="ko-KR" altLang="en-US" dirty="0"/>
              <a:t>이름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F74C9D-7F3B-4419-9274-C8A0B5692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004EF9-488F-4818-A307-100FE57C3D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198E7D58-28B3-4713-9AB7-C1D9A79A81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0504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07F57E8-C245-45B9-BCD1-F236A649C50A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Window Function</a:t>
            </a:r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행과 행의 관계를 정의하기 위해 만든 함수</a:t>
            </a:r>
            <a:endParaRPr lang="en-US" altLang="ko-KR" dirty="0"/>
          </a:p>
          <a:p>
            <a:pPr lvl="2"/>
            <a:r>
              <a:rPr lang="ko-KR" altLang="en-US" dirty="0"/>
              <a:t>순위</a:t>
            </a:r>
            <a:r>
              <a:rPr lang="en-US" altLang="ko-KR" dirty="0"/>
              <a:t>, </a:t>
            </a:r>
            <a:r>
              <a:rPr lang="ko-KR" altLang="en-US" dirty="0"/>
              <a:t>합계</a:t>
            </a:r>
            <a:r>
              <a:rPr lang="en-US" altLang="ko-KR" dirty="0"/>
              <a:t>, </a:t>
            </a:r>
            <a:r>
              <a:rPr lang="ko-KR" altLang="en-US" dirty="0"/>
              <a:t>평균</a:t>
            </a:r>
            <a:r>
              <a:rPr lang="en-US" altLang="ko-KR" dirty="0"/>
              <a:t>, </a:t>
            </a:r>
            <a:r>
              <a:rPr lang="ko-KR" altLang="en-US" dirty="0"/>
              <a:t>행 위치 등 조작</a:t>
            </a:r>
            <a:endParaRPr lang="en-US" altLang="ko-KR" dirty="0"/>
          </a:p>
          <a:p>
            <a:pPr lvl="2"/>
            <a:r>
              <a:rPr lang="en-US" altLang="ko-KR" dirty="0"/>
              <a:t>OLAP (On-Line Analytical Processing)</a:t>
            </a:r>
            <a:r>
              <a:rPr lang="ko-KR" altLang="en-US" dirty="0"/>
              <a:t>이라고도 함</a:t>
            </a:r>
            <a:endParaRPr lang="en-US" altLang="ko-KR" dirty="0"/>
          </a:p>
          <a:p>
            <a:pPr lvl="1"/>
            <a:r>
              <a:rPr lang="ko-KR" altLang="en-US" dirty="0"/>
              <a:t>구조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PARTITION BY </a:t>
            </a:r>
            <a:r>
              <a:rPr lang="ko-KR" altLang="en-US" dirty="0"/>
              <a:t>칼럼</a:t>
            </a:r>
            <a:r>
              <a:rPr lang="en-US" altLang="ko-KR" dirty="0"/>
              <a:t>: </a:t>
            </a:r>
            <a:r>
              <a:rPr lang="ko-KR" altLang="en-US" dirty="0"/>
              <a:t>전체를</a:t>
            </a:r>
            <a:r>
              <a:rPr lang="en-US" altLang="ko-KR" dirty="0"/>
              <a:t> </a:t>
            </a:r>
            <a:r>
              <a:rPr lang="ko-KR" altLang="en-US" dirty="0"/>
              <a:t>윈도로 나눔</a:t>
            </a:r>
            <a:endParaRPr lang="en-US" altLang="ko-KR" dirty="0"/>
          </a:p>
          <a:p>
            <a:pPr lvl="2"/>
            <a:r>
              <a:rPr lang="en-US" altLang="ko-KR" dirty="0"/>
              <a:t>ORDER BY: </a:t>
            </a:r>
            <a:r>
              <a:rPr lang="ko-KR" altLang="en-US" dirty="0"/>
              <a:t>정렬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23E91E4-4140-4B13-AA86-17F74DAA5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Window Function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27916E-2A80-41A8-BDF7-00E9563AA4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Window</a:t>
            </a:r>
            <a:r>
              <a:rPr lang="ko-KR" altLang="en-US" dirty="0"/>
              <a:t>랑 </a:t>
            </a:r>
            <a:r>
              <a:rPr lang="en-US" altLang="ko-KR" dirty="0"/>
              <a:t>Group</a:t>
            </a:r>
            <a:r>
              <a:rPr lang="ko-KR" altLang="en-US" dirty="0"/>
              <a:t>은 패스</a:t>
            </a:r>
            <a:r>
              <a:rPr lang="en-US" altLang="ko-KR" dirty="0"/>
              <a:t>…</a:t>
            </a:r>
          </a:p>
          <a:p>
            <a:pPr lvl="1"/>
            <a:r>
              <a:rPr lang="ko-KR" altLang="en-US"/>
              <a:t>기출도 별로 없는데 양은 방대해서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4BB135-3976-4E96-831D-11383CC4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DD5C78-FB4E-437D-8A07-45CFCED3EF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83A981-4AE4-4CCE-A65C-B611574C956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2021/8/13</a:t>
            </a:fld>
            <a:endParaRPr lang="ko-KR" altLang="en-US" dirty="0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5E48BC71-CD59-43EC-9E21-DC51DBCC0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581" y="2559829"/>
            <a:ext cx="2829320" cy="8859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69899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A97BEC2-5ACD-46D8-B22E-0B61D5761374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DDL</a:t>
            </a:r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데이터를 정의하는 언어</a:t>
            </a:r>
            <a:endParaRPr lang="en-US" altLang="ko-KR" dirty="0"/>
          </a:p>
          <a:p>
            <a:pPr lvl="1"/>
            <a:r>
              <a:rPr lang="ko-KR" altLang="en-US" dirty="0"/>
              <a:t>대상</a:t>
            </a:r>
            <a:endParaRPr lang="en-US" altLang="ko-KR" dirty="0"/>
          </a:p>
          <a:p>
            <a:pPr lvl="2"/>
            <a:r>
              <a:rPr lang="en-US" altLang="ko-KR" dirty="0"/>
              <a:t>Domain: </a:t>
            </a:r>
            <a:r>
              <a:rPr lang="ko-KR" altLang="en-US" dirty="0"/>
              <a:t>하나의 속성이 가질 수 있는 원자 값들</a:t>
            </a:r>
            <a:endParaRPr lang="en-US" altLang="ko-KR" dirty="0"/>
          </a:p>
          <a:p>
            <a:pPr lvl="3"/>
            <a:r>
              <a:rPr lang="ko-KR" altLang="en-US" dirty="0"/>
              <a:t>속성의 데이터 타입과 크기</a:t>
            </a:r>
            <a:r>
              <a:rPr lang="en-US" altLang="ko-KR" dirty="0"/>
              <a:t>, </a:t>
            </a:r>
            <a:r>
              <a:rPr lang="ko-KR" altLang="en-US" dirty="0"/>
              <a:t>제약조건 등</a:t>
            </a:r>
            <a:endParaRPr lang="en-US" altLang="ko-KR" dirty="0"/>
          </a:p>
          <a:p>
            <a:pPr lvl="2"/>
            <a:r>
              <a:rPr lang="en-US" altLang="ko-KR" dirty="0">
                <a:hlinkClick r:id="rId2"/>
              </a:rPr>
              <a:t>Schema</a:t>
            </a:r>
            <a:r>
              <a:rPr lang="en-US" altLang="ko-KR" dirty="0"/>
              <a:t>: DB</a:t>
            </a:r>
            <a:r>
              <a:rPr lang="ko-KR" altLang="en-US" dirty="0"/>
              <a:t>의 구조</a:t>
            </a:r>
            <a:r>
              <a:rPr lang="en-US" altLang="ko-KR" dirty="0"/>
              <a:t>, </a:t>
            </a:r>
            <a:r>
              <a:rPr lang="ko-KR" altLang="en-US" dirty="0"/>
              <a:t>제약 조건 등을 담는 구조</a:t>
            </a:r>
            <a:endParaRPr lang="en-US" altLang="ko-KR" dirty="0"/>
          </a:p>
          <a:p>
            <a:pPr lvl="3"/>
            <a:r>
              <a:rPr lang="en-US" altLang="ko-KR" dirty="0"/>
              <a:t>External</a:t>
            </a:r>
            <a:r>
              <a:rPr lang="ko-KR" altLang="en-US" dirty="0"/>
              <a:t> </a:t>
            </a:r>
            <a:r>
              <a:rPr lang="en-US" altLang="ko-KR" dirty="0"/>
              <a:t>Schema: </a:t>
            </a:r>
            <a:r>
              <a:rPr lang="ko-KR" altLang="en-US" dirty="0"/>
              <a:t>논리적 사용 관점의 </a:t>
            </a:r>
            <a:r>
              <a:rPr lang="en-US" altLang="ko-KR" dirty="0"/>
              <a:t>DB </a:t>
            </a:r>
            <a:r>
              <a:rPr lang="ko-KR" altLang="en-US" dirty="0"/>
              <a:t>구조</a:t>
            </a:r>
            <a:endParaRPr lang="en-US" altLang="ko-KR" dirty="0"/>
          </a:p>
          <a:p>
            <a:pPr lvl="3"/>
            <a:r>
              <a:rPr lang="en-US" altLang="ko-KR" dirty="0"/>
              <a:t>Conceptual Schema: </a:t>
            </a:r>
            <a:r>
              <a:rPr lang="ko-KR" altLang="en-US" dirty="0"/>
              <a:t>전체 관점의 </a:t>
            </a:r>
            <a:r>
              <a:rPr lang="en-US" altLang="ko-KR" dirty="0"/>
              <a:t>DB </a:t>
            </a:r>
            <a:r>
              <a:rPr lang="ko-KR" altLang="en-US" dirty="0"/>
              <a:t>구조</a:t>
            </a:r>
            <a:endParaRPr lang="en-US" altLang="ko-KR" dirty="0"/>
          </a:p>
          <a:p>
            <a:pPr lvl="3"/>
            <a:r>
              <a:rPr lang="en-US" altLang="ko-KR" dirty="0"/>
              <a:t>Internal Schema: </a:t>
            </a:r>
            <a:r>
              <a:rPr lang="ko-KR" altLang="en-US" dirty="0"/>
              <a:t>물리적 관점의 </a:t>
            </a:r>
            <a:r>
              <a:rPr lang="en-US" altLang="ko-KR" dirty="0"/>
              <a:t>DB </a:t>
            </a:r>
            <a:r>
              <a:rPr lang="ko-KR" altLang="en-US" dirty="0"/>
              <a:t>구조</a:t>
            </a:r>
            <a:endParaRPr lang="en-US" altLang="ko-KR" dirty="0"/>
          </a:p>
          <a:p>
            <a:pPr lvl="2"/>
            <a:r>
              <a:rPr lang="en-US" altLang="ko-KR" dirty="0"/>
              <a:t>Table: </a:t>
            </a:r>
            <a:r>
              <a:rPr lang="ko-KR" altLang="en-US" dirty="0"/>
              <a:t>데이터</a:t>
            </a:r>
            <a:r>
              <a:rPr lang="en-US" altLang="ko-KR" dirty="0"/>
              <a:t> </a:t>
            </a:r>
            <a:r>
              <a:rPr lang="ko-KR" altLang="en-US" dirty="0"/>
              <a:t>저장 공간</a:t>
            </a:r>
            <a:endParaRPr lang="en-US" altLang="ko-KR" dirty="0"/>
          </a:p>
          <a:p>
            <a:pPr lvl="2"/>
            <a:r>
              <a:rPr lang="en-US" altLang="ko-KR" dirty="0"/>
              <a:t>View: </a:t>
            </a:r>
            <a:r>
              <a:rPr lang="ko-KR" altLang="en-US" dirty="0"/>
              <a:t>물리 테이블에서 유도된 가상 테이블</a:t>
            </a:r>
            <a:endParaRPr lang="en-US" altLang="ko-KR" dirty="0"/>
          </a:p>
          <a:p>
            <a:pPr lvl="3"/>
            <a:r>
              <a:rPr lang="ko-KR" altLang="en-US" dirty="0"/>
              <a:t>실제 저장된 데이터를 모아 정리한 것</a:t>
            </a:r>
            <a:endParaRPr lang="en-US" altLang="ko-KR" dirty="0"/>
          </a:p>
          <a:p>
            <a:pPr lvl="2"/>
            <a:r>
              <a:rPr lang="en-US" altLang="ko-KR" dirty="0"/>
              <a:t>Index: </a:t>
            </a:r>
            <a:r>
              <a:rPr lang="ko-KR" altLang="en-US" dirty="0"/>
              <a:t>검색을 빠르게 하기 위한 데이터 구조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29DF3B5-0230-44D1-A43B-63BBF82CB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DDL (Data Definition Language)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D09947-3075-4A88-8E02-F67601FBFC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ko-KR" altLang="en-US" dirty="0"/>
              <a:t>명령어</a:t>
            </a:r>
            <a:endParaRPr lang="en-US" altLang="ko-KR" dirty="0"/>
          </a:p>
          <a:p>
            <a:pPr lvl="2"/>
            <a:r>
              <a:rPr lang="en-US" altLang="ko-KR" dirty="0"/>
              <a:t>CREATE: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2"/>
            <a:r>
              <a:rPr lang="en-US" altLang="ko-KR" dirty="0"/>
              <a:t>ALTER: </a:t>
            </a:r>
            <a:r>
              <a:rPr lang="ko-KR" altLang="en-US" dirty="0"/>
              <a:t>변경</a:t>
            </a:r>
            <a:endParaRPr lang="en-US" altLang="ko-KR" dirty="0"/>
          </a:p>
          <a:p>
            <a:pPr lvl="2"/>
            <a:r>
              <a:rPr lang="en-US" altLang="ko-KR" dirty="0"/>
              <a:t>DROP: </a:t>
            </a:r>
            <a:r>
              <a:rPr lang="ko-KR" altLang="en-US" dirty="0"/>
              <a:t>삭제</a:t>
            </a:r>
            <a:endParaRPr lang="en-US" altLang="ko-KR" dirty="0"/>
          </a:p>
          <a:p>
            <a:pPr lvl="3"/>
            <a:r>
              <a:rPr lang="en-US" altLang="ko-KR" dirty="0"/>
              <a:t>CASCADE: </a:t>
            </a:r>
            <a:r>
              <a:rPr lang="ko-KR" altLang="en-US" dirty="0"/>
              <a:t>참조하는 테이블을 연쇄적으로 삭제</a:t>
            </a:r>
            <a:endParaRPr lang="en-US" altLang="ko-KR" dirty="0"/>
          </a:p>
          <a:p>
            <a:pPr lvl="3"/>
            <a:r>
              <a:rPr lang="en-US" altLang="ko-KR" dirty="0"/>
              <a:t>RESTRICT: </a:t>
            </a:r>
            <a:r>
              <a:rPr lang="ko-KR" altLang="en-US" dirty="0"/>
              <a:t>참조하는 테이블이 있으면 삭제 안 함</a:t>
            </a:r>
            <a:endParaRPr lang="en-US" altLang="ko-KR" dirty="0"/>
          </a:p>
          <a:p>
            <a:pPr lvl="2"/>
            <a:r>
              <a:rPr lang="en-US" altLang="ko-KR" dirty="0"/>
              <a:t>TRUNCATE: </a:t>
            </a:r>
            <a:r>
              <a:rPr lang="ko-KR" altLang="en-US" dirty="0"/>
              <a:t>내용 삭제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CB0627-C0B8-424F-AC29-3882465F4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BAADC2-6C38-440C-A92B-1F50BC6AC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4CB5BDE-85D6-4659-89FD-8E5786ECB78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2021/8/13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17E7F96-69FF-484C-931F-960D27243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057" y="4597168"/>
            <a:ext cx="2768122" cy="209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540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RMAL TEMPLATE" id="{131321D4-860E-4B04-B8A9-D6BC1AF1C9F3}" vid="{1E926FBA-71B6-4B30-ACDB-6BAB4E3501C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 TEMPLATE</Template>
  <TotalTime>0</TotalTime>
  <Words>2205</Words>
  <Application>Microsoft Office PowerPoint</Application>
  <PresentationFormat>와이드스크린</PresentationFormat>
  <Paragraphs>611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4" baseType="lpstr">
      <vt:lpstr>Apple SD Gothic Neo</vt:lpstr>
      <vt:lpstr>Noto Sans</vt:lpstr>
      <vt:lpstr>맑은 고딕</vt:lpstr>
      <vt:lpstr>Arial</vt:lpstr>
      <vt:lpstr>Wingdings</vt:lpstr>
      <vt:lpstr>Office 테마</vt:lpstr>
      <vt:lpstr>3. DB 구축</vt:lpstr>
      <vt:lpstr>Note</vt:lpstr>
      <vt:lpstr>3. DB 구축</vt:lpstr>
      <vt:lpstr>트리거</vt:lpstr>
      <vt:lpstr>SQL 문법</vt:lpstr>
      <vt:lpstr>DML</vt:lpstr>
      <vt:lpstr>DCL</vt:lpstr>
      <vt:lpstr>Window Function</vt:lpstr>
      <vt:lpstr>DDL (Data Definition Language)</vt:lpstr>
      <vt:lpstr>Relation Data Model</vt:lpstr>
      <vt:lpstr>Transaction</vt:lpstr>
      <vt:lpstr>Table</vt:lpstr>
      <vt:lpstr>Data Dictionary</vt:lpstr>
      <vt:lpstr>View</vt:lpstr>
      <vt:lpstr>Index</vt:lpstr>
      <vt:lpstr>집합 연산자</vt:lpstr>
      <vt:lpstr>Join</vt:lpstr>
      <vt:lpstr>Sub Query</vt:lpstr>
      <vt:lpstr>관계 데이터 모델</vt:lpstr>
      <vt:lpstr>관계 데이터 언어</vt:lpstr>
      <vt:lpstr>시스템 카탈로그</vt:lpstr>
      <vt:lpstr>데이터 모델</vt:lpstr>
      <vt:lpstr>ER Model</vt:lpstr>
      <vt:lpstr>정규화</vt:lpstr>
      <vt:lpstr>스토리지</vt:lpstr>
      <vt:lpstr>분산 데이터베이스</vt:lpstr>
      <vt:lpstr>데이터베이스 이중화 구성</vt:lpstr>
      <vt:lpstr>DB 암호화</vt:lpstr>
      <vt:lpstr>파티셔닝</vt:lpstr>
      <vt:lpstr>클러스터링</vt:lpstr>
      <vt:lpstr>DB 백업</vt:lpstr>
      <vt:lpstr>테이블 저장 사이징</vt:lpstr>
      <vt:lpstr>데이터 지역화</vt:lpstr>
      <vt:lpstr>DB 무결성</vt:lpstr>
      <vt:lpstr>키</vt:lpstr>
      <vt:lpstr>DB 반 정규화</vt:lpstr>
      <vt:lpstr>CRUD 분석</vt:lpstr>
      <vt:lpstr>데이터 전환 기술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 DB 구축</dc:title>
  <dc:creator>Sang Hyeon Jung</dc:creator>
  <cp:lastModifiedBy>Sang Hyeon Jung</cp:lastModifiedBy>
  <cp:revision>39</cp:revision>
  <dcterms:created xsi:type="dcterms:W3CDTF">2021-08-02T05:41:03Z</dcterms:created>
  <dcterms:modified xsi:type="dcterms:W3CDTF">2021-08-13T11:51:54Z</dcterms:modified>
</cp:coreProperties>
</file>