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AD01B17-F1B9-4A72-8339-251137E99405}">
          <p14:sldIdLst>
            <p14:sldId id="259"/>
          </p14:sldIdLst>
        </p14:section>
        <p14:section name="Agenda" id="{76EF15C8-9C34-417C-9C3C-ADD91B8EA2DC}">
          <p14:sldIdLst>
            <p14:sldId id="258"/>
          </p14:sldIdLst>
        </p14:section>
        <p14:section name="서버 프로그램 구현 - 개발 환경 구축" id="{877F002B-4DE6-4F8F-897D-593DBCEE9F5E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서버 프로그램 구현 - 언어 특성 활용" id="{271A6084-85B3-4E97-A3BB-D264C614718D}">
          <p14:sldIdLst>
            <p14:sldId id="266"/>
          </p14:sldIdLst>
        </p14:section>
        <p14:section name="응용 SW 기초 기술 활용 - 운영체제 기초 활용" id="{CF3BF0C5-8639-4C45-9FAC-AC9D2F0BAB20}">
          <p14:sldIdLst>
            <p14:sldId id="267"/>
            <p14:sldId id="268"/>
            <p14:sldId id="269"/>
          </p14:sldIdLst>
        </p14:section>
        <p14:section name="응용 SW 기초 기술 활용 - 네트워크 기초 활용" id="{209576EF-7FB2-4416-8E10-ED90DC8356E1}">
          <p14:sldIdLst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6F"/>
    <a:srgbClr val="FFFFFF"/>
    <a:srgbClr val="CCCCCC"/>
    <a:srgbClr val="263859"/>
    <a:srgbClr val="1E2D47"/>
    <a:srgbClr val="A3A3A3"/>
    <a:srgbClr val="26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A8B49F2-9D27-4F7F-90F7-DBCC97E064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B8B1F-B7D6-4D7A-87F8-A519F0A038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E862-B602-4F19-9CCB-DBEF680D281A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7DCD7-F98B-4060-B6EC-9C3061E0D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683F9-97F8-4C34-B1E4-2967BEBA7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58F7F-BA56-471B-B193-FA450680E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1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663-55A4-40A7-950D-2D273278BFB3}" type="datetimeFigureOut">
              <a:rPr lang="ko-KR" altLang="en-US" smtClean="0"/>
              <a:t>2021-08-10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69C77-C9D7-4722-87FB-972D1363C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7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7E4C8B08-4B24-4AA7-94AD-0F4FE9A37435}"/>
              </a:ext>
            </a:extLst>
          </p:cNvPr>
          <p:cNvSpPr/>
          <p:nvPr/>
        </p:nvSpPr>
        <p:spPr>
          <a:xfrm>
            <a:off x="4658807" y="1992219"/>
            <a:ext cx="2874386" cy="2873561"/>
          </a:xfrm>
          <a:custGeom>
            <a:avLst/>
            <a:gdLst>
              <a:gd name="connsiteX0" fmla="*/ 1670844 w 2105193"/>
              <a:gd name="connsiteY0" fmla="*/ 1234080 h 2104588"/>
              <a:gd name="connsiteX1" fmla="*/ 1307880 w 2105193"/>
              <a:gd name="connsiteY1" fmla="*/ 1234080 h 2104588"/>
              <a:gd name="connsiteX2" fmla="*/ 1307880 w 2105193"/>
              <a:gd name="connsiteY2" fmla="*/ 362965 h 2104588"/>
              <a:gd name="connsiteX3" fmla="*/ 436765 w 2105193"/>
              <a:gd name="connsiteY3" fmla="*/ 362965 h 2104588"/>
              <a:gd name="connsiteX4" fmla="*/ 436765 w 2105193"/>
              <a:gd name="connsiteY4" fmla="*/ 0 h 2104588"/>
              <a:gd name="connsiteX5" fmla="*/ 1307879 w 2105193"/>
              <a:gd name="connsiteY5" fmla="*/ 0 h 2104588"/>
              <a:gd name="connsiteX6" fmla="*/ 2105192 w 2105193"/>
              <a:gd name="connsiteY6" fmla="*/ 1 h 2104588"/>
              <a:gd name="connsiteX7" fmla="*/ 2105192 w 2105193"/>
              <a:gd name="connsiteY7" fmla="*/ 362965 h 2104588"/>
              <a:gd name="connsiteX8" fmla="*/ 1670845 w 2105193"/>
              <a:gd name="connsiteY8" fmla="*/ 362964 h 2104588"/>
              <a:gd name="connsiteX9" fmla="*/ 1670845 w 2105193"/>
              <a:gd name="connsiteY9" fmla="*/ 362965 h 2104588"/>
              <a:gd name="connsiteX10" fmla="*/ 1670844 w 2105193"/>
              <a:gd name="connsiteY10" fmla="*/ 362965 h 2104588"/>
              <a:gd name="connsiteX11" fmla="*/ 362964 w 2105193"/>
              <a:gd name="connsiteY11" fmla="*/ 1668426 h 2104588"/>
              <a:gd name="connsiteX12" fmla="*/ 0 w 2105193"/>
              <a:gd name="connsiteY12" fmla="*/ 1668426 h 2104588"/>
              <a:gd name="connsiteX13" fmla="*/ 0 w 2105193"/>
              <a:gd name="connsiteY13" fmla="*/ 797312 h 2104588"/>
              <a:gd name="connsiteX14" fmla="*/ 0 w 2105193"/>
              <a:gd name="connsiteY14" fmla="*/ 434348 h 2104588"/>
              <a:gd name="connsiteX15" fmla="*/ 0 w 2105193"/>
              <a:gd name="connsiteY15" fmla="*/ 0 h 2104588"/>
              <a:gd name="connsiteX16" fmla="*/ 362964 w 2105193"/>
              <a:gd name="connsiteY16" fmla="*/ 0 h 2104588"/>
              <a:gd name="connsiteX17" fmla="*/ 362964 w 2105193"/>
              <a:gd name="connsiteY17" fmla="*/ 434347 h 2104588"/>
              <a:gd name="connsiteX18" fmla="*/ 1234079 w 2105193"/>
              <a:gd name="connsiteY18" fmla="*/ 434347 h 2104588"/>
              <a:gd name="connsiteX19" fmla="*/ 1234079 w 2105193"/>
              <a:gd name="connsiteY19" fmla="*/ 797311 h 2104588"/>
              <a:gd name="connsiteX20" fmla="*/ 362964 w 2105193"/>
              <a:gd name="connsiteY20" fmla="*/ 797311 h 2104588"/>
              <a:gd name="connsiteX21" fmla="*/ 362964 w 2105193"/>
              <a:gd name="connsiteY21" fmla="*/ 797312 h 2104588"/>
              <a:gd name="connsiteX22" fmla="*/ 1669637 w 2105193"/>
              <a:gd name="connsiteY22" fmla="*/ 2103377 h 2104588"/>
              <a:gd name="connsiteX23" fmla="*/ 798523 w 2105193"/>
              <a:gd name="connsiteY23" fmla="*/ 2103377 h 2104588"/>
              <a:gd name="connsiteX24" fmla="*/ 435559 w 2105193"/>
              <a:gd name="connsiteY24" fmla="*/ 2103377 h 2104588"/>
              <a:gd name="connsiteX25" fmla="*/ 1 w 2105193"/>
              <a:gd name="connsiteY25" fmla="*/ 2103377 h 2104588"/>
              <a:gd name="connsiteX26" fmla="*/ 1 w 2105193"/>
              <a:gd name="connsiteY26" fmla="*/ 1740413 h 2104588"/>
              <a:gd name="connsiteX27" fmla="*/ 435559 w 2105193"/>
              <a:gd name="connsiteY27" fmla="*/ 1740413 h 2104588"/>
              <a:gd name="connsiteX28" fmla="*/ 435559 w 2105193"/>
              <a:gd name="connsiteY28" fmla="*/ 869299 h 2104588"/>
              <a:gd name="connsiteX29" fmla="*/ 798523 w 2105193"/>
              <a:gd name="connsiteY29" fmla="*/ 869299 h 2104588"/>
              <a:gd name="connsiteX30" fmla="*/ 798523 w 2105193"/>
              <a:gd name="connsiteY30" fmla="*/ 1740413 h 2104588"/>
              <a:gd name="connsiteX31" fmla="*/ 1669637 w 2105193"/>
              <a:gd name="connsiteY31" fmla="*/ 1740413 h 2104588"/>
              <a:gd name="connsiteX32" fmla="*/ 2105193 w 2105193"/>
              <a:gd name="connsiteY32" fmla="*/ 2104588 h 2104588"/>
              <a:gd name="connsiteX33" fmla="*/ 1742229 w 2105193"/>
              <a:gd name="connsiteY33" fmla="*/ 2104588 h 2104588"/>
              <a:gd name="connsiteX34" fmla="*/ 1742229 w 2105193"/>
              <a:gd name="connsiteY34" fmla="*/ 1669030 h 2104588"/>
              <a:gd name="connsiteX35" fmla="*/ 1742229 w 2105193"/>
              <a:gd name="connsiteY35" fmla="*/ 1669029 h 2104588"/>
              <a:gd name="connsiteX36" fmla="*/ 871115 w 2105193"/>
              <a:gd name="connsiteY36" fmla="*/ 1669029 h 2104588"/>
              <a:gd name="connsiteX37" fmla="*/ 871115 w 2105193"/>
              <a:gd name="connsiteY37" fmla="*/ 1306065 h 2104588"/>
              <a:gd name="connsiteX38" fmla="*/ 1742229 w 2105193"/>
              <a:gd name="connsiteY38" fmla="*/ 1306065 h 2104588"/>
              <a:gd name="connsiteX39" fmla="*/ 1742229 w 2105193"/>
              <a:gd name="connsiteY39" fmla="*/ 434952 h 2104588"/>
              <a:gd name="connsiteX40" fmla="*/ 2105193 w 2105193"/>
              <a:gd name="connsiteY40" fmla="*/ 434952 h 2104588"/>
              <a:gd name="connsiteX41" fmla="*/ 2105193 w 2105193"/>
              <a:gd name="connsiteY41" fmla="*/ 1306065 h 2104588"/>
              <a:gd name="connsiteX42" fmla="*/ 2105193 w 2105193"/>
              <a:gd name="connsiteY42" fmla="*/ 1306066 h 2104588"/>
              <a:gd name="connsiteX43" fmla="*/ 2105193 w 2105193"/>
              <a:gd name="connsiteY43" fmla="*/ 1669029 h 2104588"/>
              <a:gd name="connsiteX44" fmla="*/ 2105193 w 2105193"/>
              <a:gd name="connsiteY44" fmla="*/ 1669030 h 210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105193" h="2104588">
                <a:moveTo>
                  <a:pt x="1670844" y="1234080"/>
                </a:moveTo>
                <a:lnTo>
                  <a:pt x="1307880" y="1234080"/>
                </a:lnTo>
                <a:lnTo>
                  <a:pt x="1307880" y="362965"/>
                </a:lnTo>
                <a:lnTo>
                  <a:pt x="436765" y="362965"/>
                </a:lnTo>
                <a:lnTo>
                  <a:pt x="436765" y="0"/>
                </a:lnTo>
                <a:lnTo>
                  <a:pt x="1307879" y="0"/>
                </a:lnTo>
                <a:lnTo>
                  <a:pt x="2105192" y="1"/>
                </a:lnTo>
                <a:lnTo>
                  <a:pt x="2105192" y="362965"/>
                </a:lnTo>
                <a:lnTo>
                  <a:pt x="1670845" y="362964"/>
                </a:lnTo>
                <a:lnTo>
                  <a:pt x="1670845" y="362965"/>
                </a:lnTo>
                <a:lnTo>
                  <a:pt x="1670844" y="362965"/>
                </a:lnTo>
                <a:close/>
                <a:moveTo>
                  <a:pt x="362964" y="1668426"/>
                </a:moveTo>
                <a:lnTo>
                  <a:pt x="0" y="1668426"/>
                </a:lnTo>
                <a:lnTo>
                  <a:pt x="0" y="797312"/>
                </a:lnTo>
                <a:lnTo>
                  <a:pt x="0" y="434348"/>
                </a:lnTo>
                <a:lnTo>
                  <a:pt x="0" y="0"/>
                </a:lnTo>
                <a:lnTo>
                  <a:pt x="362964" y="0"/>
                </a:lnTo>
                <a:lnTo>
                  <a:pt x="362964" y="434347"/>
                </a:lnTo>
                <a:lnTo>
                  <a:pt x="1234079" y="434347"/>
                </a:lnTo>
                <a:lnTo>
                  <a:pt x="1234079" y="797311"/>
                </a:lnTo>
                <a:lnTo>
                  <a:pt x="362964" y="797311"/>
                </a:lnTo>
                <a:lnTo>
                  <a:pt x="362964" y="797312"/>
                </a:lnTo>
                <a:close/>
                <a:moveTo>
                  <a:pt x="1669637" y="2103377"/>
                </a:moveTo>
                <a:lnTo>
                  <a:pt x="798523" y="2103377"/>
                </a:lnTo>
                <a:lnTo>
                  <a:pt x="435559" y="2103377"/>
                </a:lnTo>
                <a:lnTo>
                  <a:pt x="1" y="2103377"/>
                </a:lnTo>
                <a:lnTo>
                  <a:pt x="1" y="1740413"/>
                </a:lnTo>
                <a:lnTo>
                  <a:pt x="435559" y="1740413"/>
                </a:lnTo>
                <a:lnTo>
                  <a:pt x="435559" y="869299"/>
                </a:lnTo>
                <a:lnTo>
                  <a:pt x="798523" y="869299"/>
                </a:lnTo>
                <a:lnTo>
                  <a:pt x="798523" y="1740413"/>
                </a:lnTo>
                <a:lnTo>
                  <a:pt x="1669637" y="1740413"/>
                </a:lnTo>
                <a:close/>
                <a:moveTo>
                  <a:pt x="2105193" y="2104588"/>
                </a:moveTo>
                <a:lnTo>
                  <a:pt x="1742229" y="2104588"/>
                </a:lnTo>
                <a:lnTo>
                  <a:pt x="1742229" y="1669030"/>
                </a:lnTo>
                <a:lnTo>
                  <a:pt x="1742229" y="1669029"/>
                </a:lnTo>
                <a:lnTo>
                  <a:pt x="871115" y="1669029"/>
                </a:lnTo>
                <a:lnTo>
                  <a:pt x="871115" y="1306065"/>
                </a:lnTo>
                <a:lnTo>
                  <a:pt x="1742229" y="1306065"/>
                </a:lnTo>
                <a:lnTo>
                  <a:pt x="1742229" y="434952"/>
                </a:lnTo>
                <a:lnTo>
                  <a:pt x="2105193" y="434952"/>
                </a:lnTo>
                <a:lnTo>
                  <a:pt x="2105193" y="1306065"/>
                </a:lnTo>
                <a:lnTo>
                  <a:pt x="2105193" y="1306066"/>
                </a:lnTo>
                <a:lnTo>
                  <a:pt x="2105193" y="1669029"/>
                </a:lnTo>
                <a:lnTo>
                  <a:pt x="2105193" y="1669030"/>
                </a:lnTo>
                <a:close/>
              </a:path>
            </a:pathLst>
          </a:custGeom>
          <a:solidFill>
            <a:srgbClr val="30466F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6458-7D54-4B4D-A9FD-39DA9FED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8456"/>
            <a:ext cx="9144000" cy="10810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D3EA-F14E-4C09-8293-01DB69F5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170"/>
            <a:ext cx="10515600" cy="50017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4E569-6477-43A5-AC94-87C415FF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79EE3E-9EF0-4D7F-A00D-9F5CB09059AD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F11BA01D-7D57-4045-8BD1-E926180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25123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6F56D1BF-331A-44B5-B5E7-6DD921FCD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34DAB2-5629-44FC-8A5C-D5BDE5D6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7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213372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59B7E0-888A-4B72-BFC8-5630798A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39963"/>
            <a:ext cx="10515600" cy="6656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0480"/>
            <a:ext cx="5181600" cy="5007619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D40A46-329F-4CE2-89C1-C50DC1150D07}"/>
              </a:ext>
            </a:extLst>
          </p:cNvPr>
          <p:cNvCxnSpPr>
            <a:cxnSpLocks/>
          </p:cNvCxnSpPr>
          <p:nvPr userDrawn="1"/>
        </p:nvCxnSpPr>
        <p:spPr>
          <a:xfrm>
            <a:off x="829887" y="1108791"/>
            <a:ext cx="9153698" cy="0"/>
          </a:xfrm>
          <a:prstGeom prst="line">
            <a:avLst/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84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F042640-DAE7-4687-94BB-C503EC4732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439964"/>
            <a:ext cx="5181600" cy="5781027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8DFA8E-64F9-4B18-853D-5F3BA13AB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39964"/>
            <a:ext cx="5181600" cy="577813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A71E6-70E8-4DB1-A494-6FDE48E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D9DE1C-C57A-4082-A2DA-A5D4BACE0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45F7197-17CF-4FBB-B872-FD4AA209393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90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C14C0-5FF7-40D8-8E82-1DB33290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6" y="6217786"/>
            <a:ext cx="1438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ko-KR" dirty="0"/>
              <a:t>Nibble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5904C-927C-43BB-9556-C4E7D60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8F80B-3359-4E33-9CE2-05AA37ED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  <a:p>
            <a:pPr lvl="4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85A3-39E8-45D7-BBC9-C3009FBFB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2749" y="6400662"/>
            <a:ext cx="39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D30C-66D9-4104-96BC-081A506F0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ABCC0-C2E8-44CE-9BD4-D340DE21F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363" y="6398402"/>
            <a:ext cx="108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4231B9B-F168-4EC4-9A59-6F7FC17B1530}"/>
              </a:ext>
            </a:extLst>
          </p:cNvPr>
          <p:cNvSpPr/>
          <p:nvPr userDrawn="1"/>
        </p:nvSpPr>
        <p:spPr>
          <a:xfrm rot="15945254" flipV="1">
            <a:off x="368361" y="5067281"/>
            <a:ext cx="1464401" cy="2290644"/>
          </a:xfrm>
          <a:custGeom>
            <a:avLst/>
            <a:gdLst>
              <a:gd name="connsiteX0" fmla="*/ 1464401 w 1464401"/>
              <a:gd name="connsiteY0" fmla="*/ 2194554 h 2290644"/>
              <a:gd name="connsiteX1" fmla="*/ 0 w 1464401"/>
              <a:gd name="connsiteY1" fmla="*/ 0 h 2290644"/>
              <a:gd name="connsiteX2" fmla="*/ 170054 w 1464401"/>
              <a:gd name="connsiteY2" fmla="*/ 2290644 h 229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401" h="2290644">
                <a:moveTo>
                  <a:pt x="1464401" y="2194554"/>
                </a:moveTo>
                <a:lnTo>
                  <a:pt x="0" y="0"/>
                </a:lnTo>
                <a:lnTo>
                  <a:pt x="170054" y="2290644"/>
                </a:lnTo>
                <a:close/>
              </a:path>
            </a:pathLst>
          </a:custGeom>
          <a:solidFill>
            <a:srgbClr val="263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2202695-08C1-4994-98FE-066EB09134F6}"/>
              </a:ext>
            </a:extLst>
          </p:cNvPr>
          <p:cNvSpPr/>
          <p:nvPr userDrawn="1"/>
        </p:nvSpPr>
        <p:spPr>
          <a:xfrm rot="9544924" flipV="1">
            <a:off x="9974854" y="2313815"/>
            <a:ext cx="3146835" cy="4626996"/>
          </a:xfrm>
          <a:custGeom>
            <a:avLst/>
            <a:gdLst>
              <a:gd name="connsiteX0" fmla="*/ 0 w 3146835"/>
              <a:gd name="connsiteY0" fmla="*/ 0 h 4626996"/>
              <a:gd name="connsiteX1" fmla="*/ 1768538 w 3146835"/>
              <a:gd name="connsiteY1" fmla="*/ 4626996 h 4626996"/>
              <a:gd name="connsiteX2" fmla="*/ 3146835 w 3146835"/>
              <a:gd name="connsiteY2" fmla="*/ 4100182 h 462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835" h="4626996">
                <a:moveTo>
                  <a:pt x="0" y="0"/>
                </a:moveTo>
                <a:lnTo>
                  <a:pt x="1768538" y="4626996"/>
                </a:lnTo>
                <a:lnTo>
                  <a:pt x="3146835" y="410018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EADEAFD-A2A3-49AF-857D-40813E131F51}"/>
              </a:ext>
            </a:extLst>
          </p:cNvPr>
          <p:cNvSpPr/>
          <p:nvPr userDrawn="1"/>
        </p:nvSpPr>
        <p:spPr>
          <a:xfrm rot="18360049" flipV="1">
            <a:off x="-1231825" y="3481133"/>
            <a:ext cx="3239678" cy="3313065"/>
          </a:xfrm>
          <a:custGeom>
            <a:avLst/>
            <a:gdLst>
              <a:gd name="connsiteX0" fmla="*/ 3239678 w 3239678"/>
              <a:gd name="connsiteY0" fmla="*/ 3313065 h 3313065"/>
              <a:gd name="connsiteX1" fmla="*/ 696944 w 3239678"/>
              <a:gd name="connsiteY1" fmla="*/ 0 h 3313065"/>
              <a:gd name="connsiteX2" fmla="*/ 0 w 3239678"/>
              <a:gd name="connsiteY2" fmla="*/ 959231 h 331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9678" h="3313065">
                <a:moveTo>
                  <a:pt x="3239678" y="3313065"/>
                </a:moveTo>
                <a:lnTo>
                  <a:pt x="696944" y="0"/>
                </a:lnTo>
                <a:lnTo>
                  <a:pt x="0" y="959231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29A3EC3-6817-48EE-8D80-2C1DA253BAE5}"/>
              </a:ext>
            </a:extLst>
          </p:cNvPr>
          <p:cNvSpPr/>
          <p:nvPr userDrawn="1"/>
        </p:nvSpPr>
        <p:spPr>
          <a:xfrm rot="6557782" flipV="1">
            <a:off x="10201597" y="563662"/>
            <a:ext cx="3180137" cy="1961769"/>
          </a:xfrm>
          <a:custGeom>
            <a:avLst/>
            <a:gdLst>
              <a:gd name="connsiteX0" fmla="*/ 297020 w 3180137"/>
              <a:gd name="connsiteY0" fmla="*/ 0 h 1961769"/>
              <a:gd name="connsiteX1" fmla="*/ 0 w 3180137"/>
              <a:gd name="connsiteY1" fmla="*/ 848327 h 1961769"/>
              <a:gd name="connsiteX2" fmla="*/ 3180137 w 3180137"/>
              <a:gd name="connsiteY2" fmla="*/ 1961769 h 196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137" h="1961769">
                <a:moveTo>
                  <a:pt x="297020" y="0"/>
                </a:moveTo>
                <a:lnTo>
                  <a:pt x="0" y="848327"/>
                </a:lnTo>
                <a:lnTo>
                  <a:pt x="3180137" y="1961769"/>
                </a:lnTo>
                <a:close/>
              </a:path>
            </a:pathLst>
          </a:cu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2" r:id="rId4"/>
    <p:sldLayoutId id="2147483654" r:id="rId5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6000" indent="-28575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04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≫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59E04-CE8D-4C99-AC59-3008A00F2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프로그래밍 언어 활용</a:t>
            </a:r>
          </a:p>
        </p:txBody>
      </p:sp>
    </p:spTree>
    <p:extLst>
      <p:ext uri="{BB962C8B-B14F-4D97-AF65-F5344CB8AC3E}">
        <p14:creationId xmlns:p14="http://schemas.microsoft.com/office/powerpoint/2010/main" val="178411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3AC3337-C369-4926-A6DC-098337C4B88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en-US" altLang="ko-KR" dirty="0"/>
              <a:t>Shell: </a:t>
            </a:r>
            <a:r>
              <a:rPr lang="ko-KR" altLang="en-US" dirty="0"/>
              <a:t>사용자 명령어의 처리</a:t>
            </a:r>
            <a:endParaRPr lang="en-US" altLang="ko-KR" dirty="0"/>
          </a:p>
          <a:p>
            <a:pPr lvl="2"/>
            <a:r>
              <a:rPr lang="en-US" altLang="ko-KR" dirty="0"/>
              <a:t>Kernel: </a:t>
            </a:r>
            <a:r>
              <a:rPr lang="ko-KR" altLang="en-US" dirty="0"/>
              <a:t>핵심 기능</a:t>
            </a:r>
            <a:endParaRPr lang="en-US" altLang="ko-KR" dirty="0"/>
          </a:p>
          <a:p>
            <a:pPr lvl="3"/>
            <a:r>
              <a:rPr lang="en-US" altLang="ko-KR" dirty="0"/>
              <a:t>Process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Memory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IO Device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r>
              <a:rPr lang="en-US" altLang="ko-KR" dirty="0"/>
              <a:t>File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7A50FD-AC83-4DF0-9542-63D2F3D1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4FEE4-3B87-42F9-A1DB-C759F732B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1ECAC6-83D8-4653-8C63-325CD0A0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93278-846C-45C3-B6F5-B06C1F747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CD3924-F63B-4F78-8FCF-BE47FEAFFEB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82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C3C34C-FA4B-45A0-AE98-BC1665A2A0F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Memory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반입</a:t>
            </a:r>
            <a:r>
              <a:rPr lang="en-US" altLang="ko-KR" dirty="0"/>
              <a:t> </a:t>
            </a:r>
            <a:r>
              <a:rPr lang="ko-KR" altLang="en-US" dirty="0"/>
              <a:t>기법</a:t>
            </a:r>
            <a:r>
              <a:rPr lang="en-US" altLang="ko-KR" dirty="0"/>
              <a:t>: </a:t>
            </a:r>
            <a:r>
              <a:rPr lang="ko-KR" altLang="en-US" dirty="0"/>
              <a:t>프로세스를 언제 올릴 것인가</a:t>
            </a:r>
            <a:endParaRPr lang="en-US" altLang="ko-KR" dirty="0"/>
          </a:p>
          <a:p>
            <a:pPr lvl="3"/>
            <a:r>
              <a:rPr lang="ko-KR" altLang="en-US" dirty="0"/>
              <a:t>요구 반입 기법</a:t>
            </a:r>
            <a:r>
              <a:rPr lang="en-US" altLang="ko-KR" dirty="0"/>
              <a:t>: </a:t>
            </a:r>
            <a:r>
              <a:rPr lang="ko-KR" altLang="en-US" dirty="0"/>
              <a:t>요구할 때 올린다</a:t>
            </a:r>
            <a:endParaRPr lang="en-US" altLang="ko-KR" dirty="0"/>
          </a:p>
          <a:p>
            <a:pPr lvl="3"/>
            <a:r>
              <a:rPr lang="ko-KR" altLang="en-US" dirty="0"/>
              <a:t>예상 반입 기법</a:t>
            </a:r>
            <a:r>
              <a:rPr lang="en-US" altLang="ko-KR" dirty="0"/>
              <a:t>: </a:t>
            </a:r>
            <a:r>
              <a:rPr lang="ko-KR" altLang="en-US" dirty="0"/>
              <a:t>예측하여 올린다</a:t>
            </a:r>
            <a:endParaRPr lang="en-US" altLang="ko-KR" dirty="0"/>
          </a:p>
          <a:p>
            <a:pPr lvl="2"/>
            <a:r>
              <a:rPr lang="ko-KR" altLang="en-US" dirty="0"/>
              <a:t>배치 기법</a:t>
            </a:r>
            <a:r>
              <a:rPr lang="en-US" altLang="ko-KR" dirty="0"/>
              <a:t>: </a:t>
            </a:r>
            <a:r>
              <a:rPr lang="ko-KR" altLang="en-US" dirty="0"/>
              <a:t>프로세스를 어디에 올릴 것인가</a:t>
            </a:r>
            <a:endParaRPr lang="en-US" altLang="ko-KR" dirty="0"/>
          </a:p>
          <a:p>
            <a:pPr lvl="3"/>
            <a:r>
              <a:rPr lang="ko-KR" altLang="en-US" dirty="0"/>
              <a:t>최초 적합</a:t>
            </a:r>
            <a:r>
              <a:rPr lang="en-US" altLang="ko-KR" dirty="0"/>
              <a:t>: </a:t>
            </a:r>
            <a:r>
              <a:rPr lang="ko-KR" altLang="en-US" dirty="0"/>
              <a:t>순서대로 들어가지는 곳에 올림</a:t>
            </a:r>
            <a:endParaRPr lang="en-US" altLang="ko-KR" dirty="0"/>
          </a:p>
          <a:p>
            <a:pPr lvl="3"/>
            <a:r>
              <a:rPr lang="ko-KR" altLang="en-US" dirty="0"/>
              <a:t>최적 적합</a:t>
            </a:r>
            <a:r>
              <a:rPr lang="en-US" altLang="ko-KR" dirty="0"/>
              <a:t>: </a:t>
            </a:r>
            <a:r>
              <a:rPr lang="ko-KR" altLang="en-US" dirty="0"/>
              <a:t>공간과 프로세스 크기가 비슷한 곳에</a:t>
            </a:r>
            <a:endParaRPr lang="en-US" altLang="ko-KR" dirty="0"/>
          </a:p>
          <a:p>
            <a:pPr lvl="3"/>
            <a:r>
              <a:rPr lang="ko-KR" altLang="en-US" dirty="0"/>
              <a:t>최악 적합</a:t>
            </a:r>
            <a:r>
              <a:rPr lang="en-US" altLang="ko-KR" dirty="0"/>
              <a:t>: </a:t>
            </a:r>
            <a:r>
              <a:rPr lang="ko-KR" altLang="en-US" dirty="0"/>
              <a:t>가장 큰 공간에</a:t>
            </a:r>
            <a:endParaRPr lang="en-US" altLang="ko-KR" dirty="0"/>
          </a:p>
          <a:p>
            <a:pPr lvl="2"/>
            <a:r>
              <a:rPr lang="ko-KR" altLang="en-US" dirty="0"/>
              <a:t>할당 기법</a:t>
            </a:r>
            <a:r>
              <a:rPr lang="en-US" altLang="ko-KR" dirty="0"/>
              <a:t>: </a:t>
            </a:r>
            <a:r>
              <a:rPr lang="ko-KR" altLang="en-US" dirty="0"/>
              <a:t>프로세스를 어떻게 올릴 것인가</a:t>
            </a:r>
            <a:endParaRPr lang="en-US" altLang="ko-KR" dirty="0"/>
          </a:p>
          <a:p>
            <a:pPr lvl="3"/>
            <a:r>
              <a:rPr lang="ko-KR" altLang="en-US" dirty="0"/>
              <a:t>연속 할당</a:t>
            </a:r>
            <a:r>
              <a:rPr lang="en-US" altLang="ko-KR" dirty="0"/>
              <a:t>: </a:t>
            </a:r>
            <a:r>
              <a:rPr lang="ko-KR" altLang="en-US" dirty="0"/>
              <a:t>프로세스를 통째로 올린다</a:t>
            </a:r>
            <a:endParaRPr lang="en-US" altLang="ko-KR" dirty="0"/>
          </a:p>
          <a:p>
            <a:pPr lvl="3"/>
            <a:r>
              <a:rPr lang="ko-KR" altLang="en-US" dirty="0"/>
              <a:t>분할 할당</a:t>
            </a:r>
            <a:r>
              <a:rPr lang="en-US" altLang="ko-KR" dirty="0"/>
              <a:t>: </a:t>
            </a:r>
            <a:r>
              <a:rPr lang="ko-KR" altLang="en-US" dirty="0"/>
              <a:t>프로세스를 쪼개어 올린다</a:t>
            </a:r>
            <a:endParaRPr lang="en-US" altLang="ko-KR" dirty="0"/>
          </a:p>
          <a:p>
            <a:pPr lvl="4"/>
            <a:r>
              <a:rPr lang="ko-KR" altLang="en-US" dirty="0"/>
              <a:t>페이징 기법</a:t>
            </a:r>
            <a:r>
              <a:rPr lang="en-US" altLang="ko-KR" dirty="0"/>
              <a:t>: </a:t>
            </a:r>
            <a:r>
              <a:rPr lang="ko-KR" altLang="en-US" dirty="0"/>
              <a:t>일정한 크기의 페이지로 나눠 올린다</a:t>
            </a:r>
            <a:endParaRPr lang="en-US" altLang="ko-KR" dirty="0"/>
          </a:p>
          <a:p>
            <a:pPr lvl="4"/>
            <a:r>
              <a:rPr lang="ko-KR" altLang="en-US" dirty="0"/>
              <a:t>세그먼테이션 기법</a:t>
            </a:r>
            <a:r>
              <a:rPr lang="en-US" altLang="ko-KR" dirty="0"/>
              <a:t>: </a:t>
            </a:r>
            <a:r>
              <a:rPr lang="ko-KR" altLang="en-US" dirty="0"/>
              <a:t>다양한 크기의 </a:t>
            </a:r>
            <a:r>
              <a:rPr lang="en-US" altLang="ko-KR" dirty="0"/>
              <a:t>S</a:t>
            </a:r>
            <a:r>
              <a:rPr lang="ko-KR" altLang="en-US" dirty="0"/>
              <a:t>로 나눠 올린다</a:t>
            </a:r>
            <a:endParaRPr lang="en-US" altLang="ko-KR" dirty="0"/>
          </a:p>
          <a:p>
            <a:pPr lvl="2"/>
            <a:r>
              <a:rPr lang="ko-KR" altLang="en-US" dirty="0"/>
              <a:t>교체 기법</a:t>
            </a:r>
            <a:r>
              <a:rPr lang="en-US" altLang="ko-KR" dirty="0"/>
              <a:t>: </a:t>
            </a:r>
            <a:r>
              <a:rPr lang="ko-KR" altLang="en-US" dirty="0"/>
              <a:t>프로세스를 어떻게 제거할 것인가</a:t>
            </a:r>
            <a:endParaRPr lang="en-US" altLang="ko-KR" dirty="0"/>
          </a:p>
          <a:p>
            <a:pPr lvl="3"/>
            <a:r>
              <a:rPr lang="en-US" altLang="ko-KR" dirty="0"/>
              <a:t>FIFO (First In First Out)</a:t>
            </a:r>
          </a:p>
          <a:p>
            <a:pPr lvl="3"/>
            <a:r>
              <a:rPr lang="en-US" altLang="ko-KR" dirty="0"/>
              <a:t>LRU (Least Recently Used)</a:t>
            </a:r>
          </a:p>
          <a:p>
            <a:pPr lvl="3"/>
            <a:r>
              <a:rPr lang="en-US" altLang="ko-KR" dirty="0"/>
              <a:t>OPT (Optimal Replacement)</a:t>
            </a:r>
          </a:p>
          <a:p>
            <a:pPr lvl="3"/>
            <a:r>
              <a:rPr lang="en-US" altLang="ko-KR" dirty="0"/>
              <a:t>NUR (Not Used Recently)</a:t>
            </a:r>
          </a:p>
          <a:p>
            <a:pPr lvl="3"/>
            <a:r>
              <a:rPr lang="en-US" altLang="ko-KR" dirty="0"/>
              <a:t>SCR (Second Chance Replacement)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5AB72-F5E7-43BC-A0B9-878DF5AF3A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메모리 단편화</a:t>
            </a:r>
            <a:endParaRPr lang="en-US" altLang="ko-KR" dirty="0"/>
          </a:p>
          <a:p>
            <a:pPr lvl="1"/>
            <a:r>
              <a:rPr lang="ko-KR" altLang="en-US" dirty="0"/>
              <a:t>내부 단편화</a:t>
            </a:r>
            <a:endParaRPr lang="en-US" altLang="ko-KR" dirty="0"/>
          </a:p>
          <a:p>
            <a:pPr lvl="2"/>
            <a:r>
              <a:rPr lang="ko-KR" altLang="en-US" dirty="0"/>
              <a:t>프로세스에 할당된 크기가 커서 빈 공간이 생김</a:t>
            </a:r>
            <a:endParaRPr lang="en-US" altLang="ko-KR" dirty="0"/>
          </a:p>
          <a:p>
            <a:pPr lvl="3"/>
            <a:r>
              <a:rPr lang="ko-KR" altLang="en-US" dirty="0"/>
              <a:t>페이징 단위 크기가 큰 경우 등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외부 단편화</a:t>
            </a:r>
            <a:endParaRPr lang="en-US" altLang="ko-KR" dirty="0"/>
          </a:p>
          <a:p>
            <a:pPr lvl="2"/>
            <a:r>
              <a:rPr lang="ko-KR" altLang="en-US" dirty="0"/>
              <a:t>프로세스 사이 작은 공간이 생김</a:t>
            </a:r>
            <a:endParaRPr lang="en-US" altLang="ko-KR" dirty="0"/>
          </a:p>
          <a:p>
            <a:pPr lvl="3"/>
            <a:r>
              <a:rPr lang="ko-KR" altLang="en-US" dirty="0"/>
              <a:t>메모리에 올렸다 내렸다 반복 시</a:t>
            </a:r>
            <a:r>
              <a:rPr lang="en-US" altLang="ko-KR" dirty="0"/>
              <a:t>…</a:t>
            </a:r>
          </a:p>
          <a:p>
            <a:pPr lvl="3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C184D-DA60-47E2-A9C4-8797B03D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28958-0376-41B9-8EBE-0564D6A6B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31D410FF-A81A-4DD4-9F17-FA6A82DCAC0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6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9F6CA8-DF98-454B-B34E-FF4F85089AC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Process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en-US" altLang="ko-KR" dirty="0"/>
              <a:t>Process: </a:t>
            </a:r>
            <a:r>
              <a:rPr lang="ko-KR" altLang="en-US" dirty="0"/>
              <a:t>실행중인 프로그램</a:t>
            </a:r>
            <a:endParaRPr lang="en-US" altLang="ko-KR" dirty="0"/>
          </a:p>
          <a:p>
            <a:pPr lvl="1"/>
            <a:r>
              <a:rPr lang="ko-KR" altLang="en-US" dirty="0"/>
              <a:t>스케줄링 유형</a:t>
            </a:r>
            <a:endParaRPr lang="en-US" altLang="ko-KR" dirty="0"/>
          </a:p>
          <a:p>
            <a:pPr lvl="2"/>
            <a:r>
              <a:rPr lang="ko-KR" altLang="en-US" dirty="0"/>
              <a:t>선점형</a:t>
            </a:r>
            <a:r>
              <a:rPr lang="en-US" altLang="ko-KR" dirty="0"/>
              <a:t>: </a:t>
            </a:r>
            <a:r>
              <a:rPr lang="ko-KR" altLang="en-US" dirty="0"/>
              <a:t>우선 순위 높은 프로세스가 </a:t>
            </a:r>
            <a:r>
              <a:rPr lang="en-US" altLang="ko-KR" dirty="0"/>
              <a:t>CPU </a:t>
            </a:r>
            <a:r>
              <a:rPr lang="ko-KR" altLang="en-US" dirty="0"/>
              <a:t>강탈</a:t>
            </a:r>
            <a:endParaRPr lang="en-US" altLang="ko-KR" dirty="0"/>
          </a:p>
          <a:p>
            <a:pPr lvl="2"/>
            <a:r>
              <a:rPr lang="ko-KR" altLang="en-US" dirty="0"/>
              <a:t>비 선점형</a:t>
            </a:r>
            <a:r>
              <a:rPr lang="en-US" altLang="ko-KR" dirty="0"/>
              <a:t>: </a:t>
            </a:r>
            <a:r>
              <a:rPr lang="ko-KR" altLang="en-US" dirty="0"/>
              <a:t>한번 </a:t>
            </a:r>
            <a:r>
              <a:rPr lang="en-US" altLang="ko-KR" dirty="0"/>
              <a:t>CPU </a:t>
            </a:r>
            <a:r>
              <a:rPr lang="ko-KR" altLang="en-US" dirty="0"/>
              <a:t>잡으면 죽을 때 까지 사용</a:t>
            </a:r>
            <a:endParaRPr lang="en-US" altLang="ko-KR" dirty="0"/>
          </a:p>
          <a:p>
            <a:pPr lvl="1"/>
            <a:r>
              <a:rPr lang="ko-KR" altLang="en-US" dirty="0"/>
              <a:t>알고리즘</a:t>
            </a:r>
            <a:endParaRPr lang="en-US" altLang="ko-KR" dirty="0"/>
          </a:p>
          <a:p>
            <a:pPr lvl="2"/>
            <a:r>
              <a:rPr lang="ko-KR" altLang="en-US" dirty="0"/>
              <a:t>선점형</a:t>
            </a:r>
            <a:endParaRPr lang="en-US" altLang="ko-KR" dirty="0"/>
          </a:p>
          <a:p>
            <a:pPr lvl="3"/>
            <a:r>
              <a:rPr lang="en-US" altLang="ko-KR" dirty="0"/>
              <a:t>Round Robin</a:t>
            </a:r>
          </a:p>
          <a:p>
            <a:pPr lvl="4"/>
            <a:r>
              <a:rPr lang="ko-KR" altLang="en-US" dirty="0"/>
              <a:t>일정하게 주어지는 시간 씩 </a:t>
            </a:r>
            <a:r>
              <a:rPr lang="en-US" altLang="ko-KR" dirty="0"/>
              <a:t>CPU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3"/>
            <a:r>
              <a:rPr lang="en-US" altLang="ko-KR" dirty="0"/>
              <a:t>SRT (Shortest Remaining Time First)</a:t>
            </a:r>
          </a:p>
          <a:p>
            <a:pPr lvl="4"/>
            <a:r>
              <a:rPr lang="ko-KR" altLang="en-US" dirty="0"/>
              <a:t>가장 짧게 </a:t>
            </a:r>
            <a:r>
              <a:rPr lang="en-US" altLang="ko-KR" dirty="0"/>
              <a:t>CPU </a:t>
            </a:r>
            <a:r>
              <a:rPr lang="ko-KR" altLang="en-US" dirty="0"/>
              <a:t>사용하는 프로세스가 선점해 사용</a:t>
            </a:r>
            <a:endParaRPr lang="en-US" altLang="ko-KR" dirty="0"/>
          </a:p>
          <a:p>
            <a:pPr lvl="2"/>
            <a:r>
              <a:rPr lang="ko-KR" altLang="en-US" dirty="0"/>
              <a:t>비 선점형</a:t>
            </a:r>
            <a:endParaRPr lang="en-US" altLang="ko-KR" dirty="0"/>
          </a:p>
          <a:p>
            <a:pPr lvl="3"/>
            <a:r>
              <a:rPr lang="en-US" altLang="ko-KR" dirty="0"/>
              <a:t>Priority</a:t>
            </a:r>
          </a:p>
          <a:p>
            <a:pPr lvl="4"/>
            <a:r>
              <a:rPr lang="ko-KR" altLang="en-US" dirty="0"/>
              <a:t>우선순위에 따라 </a:t>
            </a:r>
            <a:r>
              <a:rPr lang="en-US" altLang="ko-KR" dirty="0"/>
              <a:t>CPU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3"/>
            <a:r>
              <a:rPr lang="en-US" altLang="ko-KR" dirty="0"/>
              <a:t>Deadline</a:t>
            </a:r>
          </a:p>
          <a:p>
            <a:pPr lvl="4"/>
            <a:r>
              <a:rPr lang="ko-KR" altLang="en-US" dirty="0"/>
              <a:t>작업이 명시된 시간에 끝나게 계획</a:t>
            </a:r>
            <a:r>
              <a:rPr lang="en-US" altLang="ko-KR" dirty="0"/>
              <a:t>, CPU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3"/>
            <a:r>
              <a:rPr lang="en-US" altLang="ko-KR" dirty="0"/>
              <a:t>FCFS (First Come First Service)</a:t>
            </a:r>
          </a:p>
          <a:p>
            <a:pPr lvl="4"/>
            <a:r>
              <a:rPr lang="ko-KR" altLang="en-US" dirty="0"/>
              <a:t>먼저 온 프로세스를 끝날 때 까지 실행</a:t>
            </a:r>
            <a:endParaRPr lang="en-US" altLang="ko-KR" dirty="0"/>
          </a:p>
          <a:p>
            <a:pPr lvl="3"/>
            <a:r>
              <a:rPr lang="en-US" altLang="ko-KR" dirty="0"/>
              <a:t>SJF (Shortest Job First)</a:t>
            </a:r>
          </a:p>
          <a:p>
            <a:pPr lvl="4"/>
            <a:r>
              <a:rPr lang="ko-KR" altLang="en-US" dirty="0"/>
              <a:t>가장 짧은 일 먼저 실행</a:t>
            </a:r>
            <a:endParaRPr lang="en-US" altLang="ko-KR" dirty="0"/>
          </a:p>
          <a:p>
            <a:pPr lvl="3"/>
            <a:r>
              <a:rPr lang="en-US" altLang="ko-KR" dirty="0"/>
              <a:t>HRN (Highest Response Ratio Next)</a:t>
            </a:r>
          </a:p>
          <a:p>
            <a:pPr lvl="4"/>
            <a:r>
              <a:rPr lang="en-US" altLang="ko-KR" dirty="0"/>
              <a:t>(</a:t>
            </a:r>
            <a:r>
              <a:rPr lang="ko-KR" altLang="en-US" dirty="0"/>
              <a:t>대기 시간 </a:t>
            </a:r>
            <a:r>
              <a:rPr lang="en-US" altLang="ko-KR" dirty="0"/>
              <a:t>+ </a:t>
            </a:r>
            <a:r>
              <a:rPr lang="ko-KR" altLang="en-US" dirty="0"/>
              <a:t>서비스 시간</a:t>
            </a:r>
            <a:r>
              <a:rPr lang="en-US" altLang="ko-KR" dirty="0"/>
              <a:t>) / </a:t>
            </a:r>
            <a:r>
              <a:rPr lang="ko-KR" altLang="en-US" dirty="0"/>
              <a:t>서비스 시간 큰 순으로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CCD3A-2EFF-4A69-819C-6C257AABEF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Process Dead Lock</a:t>
            </a:r>
          </a:p>
          <a:p>
            <a:pPr lvl="1"/>
            <a:r>
              <a:rPr lang="ko-KR" altLang="en-US" dirty="0"/>
              <a:t>발생 조건</a:t>
            </a:r>
            <a:endParaRPr lang="en-US" altLang="ko-KR" dirty="0"/>
          </a:p>
          <a:p>
            <a:pPr lvl="2"/>
            <a:r>
              <a:rPr lang="ko-KR" altLang="en-US" dirty="0"/>
              <a:t>상호 배제</a:t>
            </a:r>
            <a:r>
              <a:rPr lang="en-US" altLang="ko-KR" dirty="0"/>
              <a:t>: </a:t>
            </a:r>
            <a:r>
              <a:rPr lang="ko-KR" altLang="en-US" dirty="0"/>
              <a:t>프로세스가 쓰고 있어 </a:t>
            </a:r>
            <a:r>
              <a:rPr lang="ko-KR" altLang="en-US" dirty="0" err="1"/>
              <a:t>다른게</a:t>
            </a:r>
            <a:r>
              <a:rPr lang="ko-KR" altLang="en-US" dirty="0"/>
              <a:t> 못 쓴다</a:t>
            </a:r>
            <a:endParaRPr lang="en-US" altLang="ko-KR" dirty="0"/>
          </a:p>
          <a:p>
            <a:pPr lvl="2"/>
            <a:r>
              <a:rPr lang="ko-KR" altLang="en-US" dirty="0"/>
              <a:t>점유와 대기</a:t>
            </a:r>
            <a:r>
              <a:rPr lang="en-US" altLang="ko-KR" dirty="0"/>
              <a:t>: </a:t>
            </a:r>
            <a:r>
              <a:rPr lang="ko-KR" altLang="en-US" dirty="0"/>
              <a:t>프로세스가 쓰면서 다른 프로세스 실행</a:t>
            </a:r>
            <a:endParaRPr lang="en-US" altLang="ko-KR" dirty="0"/>
          </a:p>
          <a:p>
            <a:pPr lvl="2"/>
            <a:r>
              <a:rPr lang="ko-KR" altLang="en-US" dirty="0" err="1"/>
              <a:t>비선점</a:t>
            </a:r>
            <a:r>
              <a:rPr lang="en-US" altLang="ko-KR" dirty="0"/>
              <a:t>: </a:t>
            </a:r>
            <a:r>
              <a:rPr lang="ko-KR" altLang="en-US" dirty="0"/>
              <a:t>프로세스가 </a:t>
            </a:r>
            <a:r>
              <a:rPr lang="en-US" altLang="ko-KR" dirty="0"/>
              <a:t>CPU </a:t>
            </a:r>
            <a:r>
              <a:rPr lang="ko-KR" altLang="en-US" dirty="0"/>
              <a:t>잡고 안 놓아 줌</a:t>
            </a:r>
            <a:endParaRPr lang="en-US" altLang="ko-KR" dirty="0"/>
          </a:p>
          <a:p>
            <a:pPr lvl="2"/>
            <a:r>
              <a:rPr lang="ko-KR" altLang="en-US" dirty="0"/>
              <a:t>환형 대기</a:t>
            </a:r>
            <a:r>
              <a:rPr lang="en-US" altLang="ko-KR" dirty="0"/>
              <a:t>: </a:t>
            </a:r>
            <a:r>
              <a:rPr lang="ko-KR" altLang="en-US" dirty="0"/>
              <a:t>점유와 대기가 순환</a:t>
            </a:r>
            <a:endParaRPr lang="en-US" altLang="ko-KR" dirty="0"/>
          </a:p>
          <a:p>
            <a:pPr lvl="1"/>
            <a:r>
              <a:rPr lang="ko-KR" altLang="en-US" dirty="0"/>
              <a:t>해결 방법</a:t>
            </a:r>
            <a:endParaRPr lang="en-US" altLang="ko-KR" dirty="0"/>
          </a:p>
          <a:p>
            <a:pPr lvl="2"/>
            <a:r>
              <a:rPr lang="ko-KR" altLang="en-US" dirty="0"/>
              <a:t>예방</a:t>
            </a:r>
            <a:r>
              <a:rPr lang="en-US" altLang="ko-KR" dirty="0"/>
              <a:t>: </a:t>
            </a:r>
            <a:r>
              <a:rPr lang="ko-KR" altLang="en-US" dirty="0"/>
              <a:t>안 일어나게 설계</a:t>
            </a:r>
            <a:endParaRPr lang="en-US" altLang="ko-KR" dirty="0"/>
          </a:p>
          <a:p>
            <a:pPr lvl="2"/>
            <a:r>
              <a:rPr lang="ko-KR" altLang="en-US" dirty="0"/>
              <a:t>회피</a:t>
            </a:r>
            <a:r>
              <a:rPr lang="en-US" altLang="ko-KR" dirty="0"/>
              <a:t>: </a:t>
            </a:r>
            <a:r>
              <a:rPr lang="ko-KR" altLang="en-US" dirty="0"/>
              <a:t>안전한 요구만 수락</a:t>
            </a:r>
            <a:endParaRPr lang="en-US" altLang="ko-KR" dirty="0"/>
          </a:p>
          <a:p>
            <a:pPr lvl="2"/>
            <a:r>
              <a:rPr lang="ko-KR" altLang="en-US" dirty="0"/>
              <a:t>발견</a:t>
            </a:r>
            <a:r>
              <a:rPr lang="en-US" altLang="ko-KR" dirty="0"/>
              <a:t>: </a:t>
            </a:r>
            <a:r>
              <a:rPr lang="ko-KR" altLang="en-US" dirty="0"/>
              <a:t>감시 알고리즘으로 교착 발견</a:t>
            </a:r>
            <a:endParaRPr lang="en-US" altLang="ko-KR" dirty="0"/>
          </a:p>
          <a:p>
            <a:pPr lvl="2"/>
            <a:r>
              <a:rPr lang="ko-KR" altLang="en-US" dirty="0"/>
              <a:t>복구</a:t>
            </a:r>
            <a:r>
              <a:rPr lang="en-US" altLang="ko-KR" dirty="0"/>
              <a:t>: </a:t>
            </a:r>
            <a:r>
              <a:rPr lang="ko-KR" altLang="en-US" dirty="0"/>
              <a:t>없어질 때 까지 </a:t>
            </a:r>
            <a:r>
              <a:rPr lang="en-US" altLang="ko-KR" dirty="0"/>
              <a:t>Process </a:t>
            </a:r>
            <a:r>
              <a:rPr lang="ko-KR" altLang="en-US" dirty="0"/>
              <a:t>제거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8E28AB-0299-4EF7-8D5B-63BD0B0A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6476A-5A11-4178-9403-0CFEFFFC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81E11C2-1623-4526-B7C7-F4A29BE00F8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5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AD55B15-BBD7-463B-B028-C6EF0425E43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인터넷</a:t>
            </a:r>
            <a:endParaRPr lang="en-US" altLang="ko-KR" dirty="0"/>
          </a:p>
          <a:p>
            <a:pPr lvl="1"/>
            <a:r>
              <a:rPr lang="ko-KR" altLang="en-US" dirty="0"/>
              <a:t>구성</a:t>
            </a:r>
            <a:endParaRPr lang="en-US" altLang="ko-KR" dirty="0"/>
          </a:p>
          <a:p>
            <a:pPr lvl="2"/>
            <a:r>
              <a:rPr lang="ko-KR" altLang="en-US" dirty="0"/>
              <a:t>종단 시스템</a:t>
            </a:r>
            <a:r>
              <a:rPr lang="en-US" altLang="ko-KR" dirty="0"/>
              <a:t>: </a:t>
            </a:r>
            <a:r>
              <a:rPr lang="ko-KR" altLang="en-US" dirty="0"/>
              <a:t>호스트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endParaRPr lang="en-US" altLang="ko-KR" dirty="0"/>
          </a:p>
          <a:p>
            <a:pPr lvl="3"/>
            <a:r>
              <a:rPr lang="ko-KR" altLang="en-US" dirty="0"/>
              <a:t>네트워크를 사용하는 시스템들</a:t>
            </a:r>
            <a:endParaRPr lang="en-US" altLang="ko-KR" dirty="0"/>
          </a:p>
          <a:p>
            <a:pPr lvl="2"/>
            <a:r>
              <a:rPr lang="ko-KR" altLang="en-US" dirty="0"/>
              <a:t>통신망</a:t>
            </a:r>
            <a:r>
              <a:rPr lang="en-US" altLang="ko-KR" dirty="0"/>
              <a:t>: LAN, WAN</a:t>
            </a:r>
          </a:p>
          <a:p>
            <a:pPr lvl="3"/>
            <a:r>
              <a:rPr lang="ko-KR" altLang="en-US" dirty="0"/>
              <a:t>지역을 연결하는 네트워크</a:t>
            </a:r>
            <a:endParaRPr lang="en-US" altLang="ko-KR" dirty="0"/>
          </a:p>
          <a:p>
            <a:pPr lvl="2"/>
            <a:r>
              <a:rPr lang="ko-KR" altLang="en-US" dirty="0"/>
              <a:t>프로토콜</a:t>
            </a:r>
            <a:r>
              <a:rPr lang="en-US" altLang="ko-KR" dirty="0"/>
              <a:t>: IP, TCP, UDP</a:t>
            </a:r>
          </a:p>
          <a:p>
            <a:pPr lvl="3"/>
            <a:r>
              <a:rPr lang="ko-KR" altLang="en-US" dirty="0"/>
              <a:t>데이터 교환에 사용되는 규칙</a:t>
            </a:r>
            <a:endParaRPr lang="en-US" altLang="ko-KR" dirty="0"/>
          </a:p>
          <a:p>
            <a:pPr lvl="2"/>
            <a:r>
              <a:rPr lang="ko-KR" altLang="en-US" dirty="0"/>
              <a:t>주소체계</a:t>
            </a:r>
            <a:r>
              <a:rPr lang="en-US" altLang="ko-KR" dirty="0"/>
              <a:t>: IP,</a:t>
            </a:r>
            <a:r>
              <a:rPr lang="ko-KR" altLang="en-US" dirty="0"/>
              <a:t> </a:t>
            </a:r>
            <a:r>
              <a:rPr lang="en-US" altLang="ko-KR" dirty="0"/>
              <a:t>DNS</a:t>
            </a:r>
          </a:p>
          <a:p>
            <a:pPr lvl="3"/>
            <a:r>
              <a:rPr lang="en-US" altLang="ko-KR" dirty="0"/>
              <a:t>IP:</a:t>
            </a:r>
            <a:r>
              <a:rPr lang="ko-KR" altLang="en-US" dirty="0"/>
              <a:t> </a:t>
            </a:r>
            <a:r>
              <a:rPr lang="en-US" altLang="ko-KR" dirty="0"/>
              <a:t>32Bit</a:t>
            </a:r>
            <a:r>
              <a:rPr lang="ko-KR" altLang="en-US" dirty="0"/>
              <a:t>의 주소 할당</a:t>
            </a:r>
            <a:endParaRPr lang="en-US" altLang="ko-KR" dirty="0"/>
          </a:p>
          <a:p>
            <a:pPr lvl="3"/>
            <a:r>
              <a:rPr lang="en-US" altLang="ko-KR" dirty="0"/>
              <a:t>DNS: </a:t>
            </a:r>
            <a:r>
              <a:rPr lang="ko-KR" altLang="en-US" dirty="0"/>
              <a:t>이름과 </a:t>
            </a:r>
            <a:r>
              <a:rPr lang="en-US" altLang="ko-KR" dirty="0"/>
              <a:t>IP</a:t>
            </a:r>
            <a:r>
              <a:rPr lang="ko-KR" altLang="en-US" dirty="0"/>
              <a:t>간 전환을 해준다</a:t>
            </a:r>
            <a:endParaRPr lang="en-US" altLang="ko-KR" dirty="0"/>
          </a:p>
          <a:p>
            <a:pPr lvl="2"/>
            <a:r>
              <a:rPr lang="ko-KR" altLang="en-US" dirty="0"/>
              <a:t>접속 제공</a:t>
            </a:r>
            <a:r>
              <a:rPr lang="en-US" altLang="ko-KR" dirty="0"/>
              <a:t>: ISP, URL, </a:t>
            </a:r>
            <a:r>
              <a:rPr lang="ko-KR" altLang="en-US" dirty="0"/>
              <a:t>브라우저</a:t>
            </a:r>
            <a:endParaRPr lang="en-US" altLang="ko-KR" dirty="0"/>
          </a:p>
          <a:p>
            <a:pPr lvl="3"/>
            <a:r>
              <a:rPr lang="en-US" altLang="ko-KR" dirty="0"/>
              <a:t>ISP: </a:t>
            </a:r>
            <a:r>
              <a:rPr lang="ko-KR" altLang="en-US" dirty="0"/>
              <a:t>인터넷 제공</a:t>
            </a:r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2C91B32-349E-4788-8CD2-620C8462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4EBCD86-019D-44C9-95DD-1E57A90122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8B334-9D3F-48CE-8BBE-A4555F0D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79F2D-4BE9-4822-9C4D-E5D601809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34ADC6C-867E-481E-B917-42AC98728E3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08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AF58FA-92E1-4DAF-87E8-CBE9B9C479D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OSI (Open System Interconnection) 7 Layer</a:t>
            </a:r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시스템간 상호 연결 모델</a:t>
            </a:r>
            <a:endParaRPr lang="en-US" altLang="ko-KR" dirty="0"/>
          </a:p>
          <a:p>
            <a:pPr lvl="1"/>
            <a:r>
              <a:rPr lang="ko-KR" altLang="en-US" dirty="0"/>
              <a:t>계층</a:t>
            </a:r>
            <a:endParaRPr lang="en-US" altLang="ko-KR" dirty="0"/>
          </a:p>
          <a:p>
            <a:pPr lvl="2"/>
            <a:r>
              <a:rPr lang="ko-KR" altLang="en-US" dirty="0"/>
              <a:t>물리 계층</a:t>
            </a:r>
            <a:endParaRPr lang="en-US" altLang="ko-KR" dirty="0"/>
          </a:p>
          <a:p>
            <a:pPr lvl="3"/>
            <a:r>
              <a:rPr lang="ko-KR" altLang="en-US" dirty="0"/>
              <a:t>실제 장치를 연결하는 층</a:t>
            </a:r>
            <a:endParaRPr lang="en-US" altLang="ko-KR" dirty="0"/>
          </a:p>
          <a:p>
            <a:pPr lvl="4"/>
            <a:r>
              <a:rPr lang="ko-KR" altLang="en-US" dirty="0"/>
              <a:t>허브</a:t>
            </a:r>
            <a:r>
              <a:rPr lang="en-US" altLang="ko-KR" dirty="0"/>
              <a:t>: </a:t>
            </a:r>
            <a:r>
              <a:rPr lang="ko-KR" altLang="en-US" dirty="0"/>
              <a:t>하나로 수신된 정보를 여러 대로 송신한다</a:t>
            </a:r>
            <a:endParaRPr lang="en-US" altLang="ko-KR" dirty="0"/>
          </a:p>
          <a:p>
            <a:pPr lvl="4"/>
            <a:r>
              <a:rPr lang="ko-KR" altLang="en-US" dirty="0"/>
              <a:t>리피터</a:t>
            </a:r>
            <a:r>
              <a:rPr lang="en-US" altLang="ko-KR" dirty="0"/>
              <a:t>: </a:t>
            </a:r>
            <a:r>
              <a:rPr lang="ko-KR" altLang="en-US" dirty="0"/>
              <a:t>신호 증폭</a:t>
            </a:r>
            <a:endParaRPr lang="en-US" altLang="ko-KR" dirty="0"/>
          </a:p>
          <a:p>
            <a:pPr lvl="2"/>
            <a:r>
              <a:rPr lang="ko-KR" altLang="en-US" dirty="0"/>
              <a:t>데이터 링크 계층</a:t>
            </a:r>
            <a:endParaRPr lang="en-US" altLang="ko-KR" dirty="0"/>
          </a:p>
          <a:p>
            <a:pPr lvl="3"/>
            <a:r>
              <a:rPr lang="ko-KR" altLang="en-US" dirty="0"/>
              <a:t>노드 간의 오류</a:t>
            </a:r>
            <a:r>
              <a:rPr lang="en-US" altLang="ko-KR" dirty="0"/>
              <a:t>, </a:t>
            </a:r>
            <a:r>
              <a:rPr lang="ko-KR" altLang="en-US" dirty="0"/>
              <a:t>흐름</a:t>
            </a:r>
            <a:r>
              <a:rPr lang="en-US" altLang="ko-KR" dirty="0"/>
              <a:t>, </a:t>
            </a:r>
            <a:r>
              <a:rPr lang="ko-KR" altLang="en-US" dirty="0"/>
              <a:t>회선 제어</a:t>
            </a:r>
            <a:endParaRPr lang="en-US" altLang="ko-KR" dirty="0"/>
          </a:p>
          <a:p>
            <a:pPr lvl="4"/>
            <a:r>
              <a:rPr lang="en-US" altLang="ko-KR" dirty="0"/>
              <a:t>Switch: </a:t>
            </a:r>
            <a:r>
              <a:rPr lang="ko-KR" altLang="en-US" dirty="0"/>
              <a:t>느린</a:t>
            </a:r>
            <a:r>
              <a:rPr lang="en-US" altLang="ko-KR" dirty="0"/>
              <a:t> Bridge, Hub</a:t>
            </a:r>
            <a:r>
              <a:rPr lang="ko-KR" altLang="en-US" dirty="0"/>
              <a:t>의 개선</a:t>
            </a:r>
            <a:endParaRPr lang="en-US" altLang="ko-KR" dirty="0"/>
          </a:p>
          <a:p>
            <a:pPr lvl="4"/>
            <a:r>
              <a:rPr lang="en-US" altLang="ko-KR" dirty="0"/>
              <a:t>Bridge: </a:t>
            </a:r>
            <a:r>
              <a:rPr lang="ko-KR" altLang="en-US" dirty="0"/>
              <a:t>두개의 </a:t>
            </a:r>
            <a:r>
              <a:rPr lang="en-US" altLang="ko-KR" dirty="0"/>
              <a:t>LAN</a:t>
            </a:r>
            <a:r>
              <a:rPr lang="ko-KR" altLang="en-US" dirty="0"/>
              <a:t>을 연결</a:t>
            </a:r>
            <a:endParaRPr lang="en-US" altLang="ko-KR" dirty="0"/>
          </a:p>
          <a:p>
            <a:pPr lvl="2"/>
            <a:r>
              <a:rPr lang="ko-KR" altLang="en-US" dirty="0"/>
              <a:t>네트워크 계층</a:t>
            </a:r>
            <a:endParaRPr lang="en-US" altLang="ko-KR" dirty="0"/>
          </a:p>
          <a:p>
            <a:pPr lvl="3"/>
            <a:r>
              <a:rPr lang="ko-KR" altLang="en-US" dirty="0"/>
              <a:t>패킷을 네트워크로 전달</a:t>
            </a:r>
            <a:r>
              <a:rPr lang="en-US" altLang="ko-KR" dirty="0"/>
              <a:t>, </a:t>
            </a:r>
            <a:r>
              <a:rPr lang="ko-KR" altLang="en-US" dirty="0"/>
              <a:t>품질 충족</a:t>
            </a:r>
            <a:endParaRPr lang="en-US" altLang="ko-KR" dirty="0"/>
          </a:p>
          <a:p>
            <a:pPr lvl="4"/>
            <a:r>
              <a:rPr lang="en-US" altLang="ko-KR" dirty="0"/>
              <a:t>Router:</a:t>
            </a:r>
            <a:r>
              <a:rPr lang="ko-KR" altLang="en-US" dirty="0"/>
              <a:t> 패킷의 경로 결정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8C14A6-20DE-4CBA-B22C-E356ADE1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r>
              <a:rPr lang="en-US" altLang="ko-KR" dirty="0"/>
              <a:t> 7</a:t>
            </a:r>
            <a:r>
              <a:rPr lang="ko-KR" altLang="en-US" dirty="0"/>
              <a:t>계층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5B1314-EA04-4CA9-8559-BF32DFA09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전송 계층</a:t>
            </a:r>
            <a:endParaRPr lang="en-US" altLang="ko-KR" dirty="0"/>
          </a:p>
          <a:p>
            <a:pPr lvl="3"/>
            <a:r>
              <a:rPr lang="ko-KR" altLang="en-US" dirty="0"/>
              <a:t>데이터를 오류 없이 주고 받는 층</a:t>
            </a:r>
            <a:endParaRPr lang="en-US" altLang="ko-KR" dirty="0"/>
          </a:p>
          <a:p>
            <a:pPr lvl="4"/>
            <a:r>
              <a:rPr lang="en-US" altLang="ko-KR" dirty="0"/>
              <a:t>TCP: </a:t>
            </a:r>
            <a:r>
              <a:rPr lang="ko-KR" altLang="en-US" dirty="0"/>
              <a:t>오류 제거 신뢰 가능 프로토콜</a:t>
            </a:r>
            <a:endParaRPr lang="en-US" altLang="ko-KR" dirty="0"/>
          </a:p>
          <a:p>
            <a:pPr lvl="4"/>
            <a:r>
              <a:rPr lang="en-US" altLang="ko-KR" dirty="0"/>
              <a:t>UDP: </a:t>
            </a:r>
            <a:r>
              <a:rPr lang="ko-KR" altLang="en-US" dirty="0"/>
              <a:t>오류 제거 신뢰 없는 프로토콜</a:t>
            </a:r>
            <a:endParaRPr lang="en-US" altLang="ko-KR" dirty="0"/>
          </a:p>
          <a:p>
            <a:pPr lvl="2"/>
            <a:r>
              <a:rPr lang="ko-KR" altLang="en-US" dirty="0"/>
              <a:t>세션 계층</a:t>
            </a:r>
            <a:endParaRPr lang="en-US" altLang="ko-KR" dirty="0"/>
          </a:p>
          <a:p>
            <a:pPr lvl="3"/>
            <a:r>
              <a:rPr lang="ko-KR" altLang="en-US" dirty="0"/>
              <a:t>프로세스 간 세션을 담당</a:t>
            </a:r>
            <a:endParaRPr lang="en-US" altLang="ko-KR" dirty="0"/>
          </a:p>
          <a:p>
            <a:pPr lvl="2"/>
            <a:r>
              <a:rPr lang="ko-KR" altLang="en-US" dirty="0"/>
              <a:t>표현 계층</a:t>
            </a:r>
            <a:endParaRPr lang="en-US" altLang="ko-KR" dirty="0"/>
          </a:p>
          <a:p>
            <a:pPr lvl="3"/>
            <a:r>
              <a:rPr lang="ko-KR" altLang="en-US" dirty="0"/>
              <a:t>정보를 </a:t>
            </a:r>
            <a:r>
              <a:rPr lang="en-US" altLang="ko-KR" dirty="0"/>
              <a:t>App</a:t>
            </a:r>
            <a:r>
              <a:rPr lang="ko-KR" altLang="en-US" dirty="0"/>
              <a:t>이 다루는 형태로 </a:t>
            </a:r>
            <a:endParaRPr lang="en-US" altLang="ko-KR" dirty="0"/>
          </a:p>
          <a:p>
            <a:pPr lvl="2"/>
            <a:r>
              <a:rPr lang="ko-KR" altLang="en-US" dirty="0"/>
              <a:t>응용 계층</a:t>
            </a:r>
            <a:endParaRPr lang="en-US" altLang="ko-KR" dirty="0"/>
          </a:p>
          <a:p>
            <a:pPr lvl="3"/>
            <a:r>
              <a:rPr lang="ko-KR" altLang="en-US" dirty="0"/>
              <a:t>정보 사용</a:t>
            </a:r>
          </a:p>
          <a:p>
            <a:pPr lvl="2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FF5CE-DE8C-451B-A970-82DBD412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8BFB7-ED2F-4AC8-977C-4153402EE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F97BD6-5902-40A4-A12D-37E9EFC00AA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43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D797D9-A45A-4F39-9BC6-631488A6944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전환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듀얼 스택</a:t>
            </a:r>
            <a:endParaRPr lang="en-US" altLang="ko-KR" dirty="0"/>
          </a:p>
          <a:p>
            <a:pPr lvl="2"/>
            <a:r>
              <a:rPr lang="ko-KR" altLang="en-US" dirty="0"/>
              <a:t>기기에 </a:t>
            </a:r>
            <a:r>
              <a:rPr lang="en-US" altLang="ko-KR" dirty="0"/>
              <a:t>IP </a:t>
            </a:r>
            <a:r>
              <a:rPr lang="ko-KR" altLang="en-US" dirty="0"/>
              <a:t>계층이 </a:t>
            </a:r>
            <a:r>
              <a:rPr lang="en-US" altLang="ko-KR" dirty="0"/>
              <a:t>2</a:t>
            </a:r>
            <a:r>
              <a:rPr lang="ko-KR" altLang="en-US" dirty="0"/>
              <a:t>개 있어 상황에 따라 </a:t>
            </a:r>
            <a:r>
              <a:rPr lang="en-US" altLang="ko-KR" dirty="0"/>
              <a:t>v4, v6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 err="1"/>
              <a:t>터널링</a:t>
            </a:r>
            <a:endParaRPr lang="en-US" altLang="ko-KR" dirty="0"/>
          </a:p>
          <a:p>
            <a:pPr lvl="2"/>
            <a:r>
              <a:rPr lang="en-US" altLang="ko-KR" dirty="0"/>
              <a:t>V6</a:t>
            </a:r>
            <a:r>
              <a:rPr lang="ko-KR" altLang="en-US" dirty="0"/>
              <a:t>에서 </a:t>
            </a:r>
            <a:r>
              <a:rPr lang="en-US" altLang="ko-KR" dirty="0"/>
              <a:t>v4</a:t>
            </a:r>
            <a:r>
              <a:rPr lang="ko-KR" altLang="en-US" dirty="0"/>
              <a:t>를 거쳐갈 때</a:t>
            </a:r>
            <a:r>
              <a:rPr lang="en-US" altLang="ko-KR" dirty="0"/>
              <a:t>, v6</a:t>
            </a:r>
            <a:r>
              <a:rPr lang="ko-KR" altLang="en-US" dirty="0"/>
              <a:t>를 </a:t>
            </a:r>
            <a:r>
              <a:rPr lang="en-US" altLang="ko-KR" dirty="0"/>
              <a:t>v4</a:t>
            </a:r>
            <a:r>
              <a:rPr lang="ko-KR" altLang="en-US" dirty="0"/>
              <a:t>로 캡슐화</a:t>
            </a:r>
            <a:endParaRPr lang="en-US" altLang="ko-KR" dirty="0"/>
          </a:p>
          <a:p>
            <a:pPr lvl="1"/>
            <a:r>
              <a:rPr lang="ko-KR" altLang="en-US" dirty="0"/>
              <a:t>주소 변환</a:t>
            </a:r>
            <a:endParaRPr lang="en-US" altLang="ko-KR" dirty="0"/>
          </a:p>
          <a:p>
            <a:pPr lvl="2"/>
            <a:r>
              <a:rPr lang="en-US" altLang="ko-KR" dirty="0"/>
              <a:t>V6</a:t>
            </a:r>
            <a:r>
              <a:rPr lang="ko-KR" altLang="en-US" dirty="0"/>
              <a:t>를 직접 </a:t>
            </a:r>
            <a:r>
              <a:rPr lang="en-US" altLang="ko-KR" dirty="0"/>
              <a:t>v4</a:t>
            </a:r>
            <a:r>
              <a:rPr lang="ko-KR" altLang="en-US"/>
              <a:t>로 변환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285ACF-E49F-4DDF-80C9-4F274263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1BF93-4D00-44CE-82C3-4433E23504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E789D-8916-42B0-9610-77D3B66D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9BFA7-261D-48C5-81FA-FFA5A9750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B61A17-C3B5-4EBF-9EBD-856D0F171E4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85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D4A7EAB-7A00-4315-B8A9-E832C0323BF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 </a:t>
            </a:r>
            <a:r>
              <a:rPr lang="ko-KR" altLang="en-US" dirty="0"/>
              <a:t>프로그램 구현</a:t>
            </a:r>
          </a:p>
          <a:p>
            <a:pPr lvl="1"/>
            <a:r>
              <a:rPr lang="ko-KR" altLang="en-US" dirty="0"/>
              <a:t>개발 환경 구축</a:t>
            </a:r>
            <a:endParaRPr lang="en-US" altLang="ko-KR" dirty="0"/>
          </a:p>
          <a:p>
            <a:pPr lvl="1"/>
            <a:r>
              <a:rPr lang="ko-KR" altLang="en-US" dirty="0"/>
              <a:t>언어 특성 활용</a:t>
            </a:r>
            <a:endParaRPr lang="en-US" altLang="ko-KR" dirty="0"/>
          </a:p>
          <a:p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  <a:endParaRPr lang="en-US" altLang="ko-KR" dirty="0"/>
          </a:p>
          <a:p>
            <a:pPr lvl="1"/>
            <a:r>
              <a:rPr lang="ko-KR" altLang="en-US" dirty="0"/>
              <a:t>운영체제 기초 활용</a:t>
            </a:r>
            <a:endParaRPr lang="en-US" altLang="ko-KR" dirty="0"/>
          </a:p>
          <a:p>
            <a:pPr lvl="1"/>
            <a:r>
              <a:rPr lang="ko-KR" altLang="en-US" dirty="0"/>
              <a:t>네트워크 기초 활용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5CD2F3-D68E-42C0-A497-3A09DD29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54A49-3610-4880-9D87-0A90CDB56F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B739E4-051C-48B6-97AB-49EF322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ABED7-F4FD-4DCF-B159-E94767EEA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3E57CD-74DC-4AE2-9A6C-AD3A3B949D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2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C92B57-F3E7-4F5F-B014-197DD0D266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en-US" altLang="ko-KR" dirty="0"/>
              <a:t>HW</a:t>
            </a:r>
          </a:p>
          <a:p>
            <a:pPr lvl="2"/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Server: </a:t>
            </a:r>
            <a:r>
              <a:rPr lang="ko-KR" altLang="en-US" dirty="0"/>
              <a:t>요청에</a:t>
            </a:r>
            <a:r>
              <a:rPr lang="en-US" altLang="ko-KR" dirty="0"/>
              <a:t> </a:t>
            </a:r>
            <a:r>
              <a:rPr lang="ko-KR" altLang="en-US" dirty="0"/>
              <a:t>따라 데이터 전송</a:t>
            </a:r>
            <a:endParaRPr lang="en-US" altLang="ko-KR" dirty="0"/>
          </a:p>
          <a:p>
            <a:pPr lvl="2"/>
            <a:r>
              <a:rPr lang="en-US" altLang="ko-KR" dirty="0"/>
              <a:t>Web Application Server: </a:t>
            </a:r>
            <a:r>
              <a:rPr lang="ko-KR" altLang="en-US" dirty="0"/>
              <a:t>요청에 따라 서비스 실행</a:t>
            </a:r>
            <a:endParaRPr lang="en-US" altLang="ko-KR" dirty="0"/>
          </a:p>
          <a:p>
            <a:pPr lvl="2"/>
            <a:r>
              <a:rPr lang="en-US" altLang="ko-KR" dirty="0"/>
              <a:t>DB Server: DB</a:t>
            </a:r>
            <a:r>
              <a:rPr lang="ko-KR" altLang="en-US" dirty="0"/>
              <a:t>와 </a:t>
            </a:r>
            <a:r>
              <a:rPr lang="en-US" altLang="ko-KR" dirty="0"/>
              <a:t>DBMS</a:t>
            </a:r>
            <a:r>
              <a:rPr lang="ko-KR" altLang="en-US" dirty="0"/>
              <a:t>가 있는 서버</a:t>
            </a:r>
            <a:endParaRPr lang="en-US" altLang="ko-KR" dirty="0"/>
          </a:p>
          <a:p>
            <a:pPr lvl="2"/>
            <a:r>
              <a:rPr lang="en-US" altLang="ko-KR" dirty="0"/>
              <a:t>File Server: </a:t>
            </a:r>
            <a:r>
              <a:rPr lang="ko-KR" altLang="en-US" dirty="0"/>
              <a:t>파일 저장장치를 사용하는 서버</a:t>
            </a:r>
            <a:endParaRPr lang="en-US" altLang="ko-KR" dirty="0"/>
          </a:p>
          <a:p>
            <a:pPr lvl="1"/>
            <a:r>
              <a:rPr lang="en-US" altLang="ko-KR" dirty="0"/>
              <a:t>SW</a:t>
            </a:r>
          </a:p>
          <a:p>
            <a:pPr lvl="2"/>
            <a:r>
              <a:rPr lang="en-US" altLang="ko-KR" dirty="0"/>
              <a:t>OS: </a:t>
            </a:r>
            <a:r>
              <a:rPr lang="ko-KR" altLang="en-US" dirty="0"/>
              <a:t>자원관리자</a:t>
            </a:r>
            <a:endParaRPr lang="en-US" altLang="ko-KR" dirty="0"/>
          </a:p>
          <a:p>
            <a:pPr lvl="2"/>
            <a:r>
              <a:rPr lang="en-US" altLang="ko-KR" dirty="0"/>
              <a:t>Middleware: </a:t>
            </a:r>
            <a:r>
              <a:rPr lang="ko-KR" altLang="en-US" dirty="0"/>
              <a:t>여러 환경에서 실행</a:t>
            </a:r>
            <a:endParaRPr lang="en-US" altLang="ko-KR" dirty="0"/>
          </a:p>
          <a:p>
            <a:pPr lvl="3"/>
            <a:r>
              <a:rPr lang="en-US" altLang="ko-KR" dirty="0"/>
              <a:t>JVM…</a:t>
            </a:r>
          </a:p>
          <a:p>
            <a:pPr lvl="2"/>
            <a:r>
              <a:rPr lang="en-US" altLang="ko-KR" dirty="0"/>
              <a:t>DBMS: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F7237A-F721-4D6A-8E23-A9ABD2CF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DBA09-4D02-4B50-8C5C-C65E947554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환경 구축 도구</a:t>
            </a:r>
            <a:endParaRPr lang="en-US" altLang="ko-KR" dirty="0"/>
          </a:p>
          <a:p>
            <a:pPr lvl="1"/>
            <a:r>
              <a:rPr lang="ko-KR" altLang="en-US" dirty="0"/>
              <a:t>빌드 도구</a:t>
            </a:r>
            <a:r>
              <a:rPr lang="en-US" altLang="ko-KR" dirty="0"/>
              <a:t>: </a:t>
            </a:r>
            <a:r>
              <a:rPr lang="ko-KR" altLang="en-US" dirty="0"/>
              <a:t>코드의 빌드 및 배포</a:t>
            </a:r>
            <a:endParaRPr lang="en-US" altLang="ko-KR" dirty="0"/>
          </a:p>
          <a:p>
            <a:pPr lvl="2"/>
            <a:r>
              <a:rPr lang="en-US" altLang="ko-KR" dirty="0"/>
              <a:t>Gradle, Maven…</a:t>
            </a:r>
          </a:p>
          <a:p>
            <a:pPr lvl="1"/>
            <a:r>
              <a:rPr lang="ko-KR" altLang="en-US" dirty="0"/>
              <a:t>구현 도구</a:t>
            </a:r>
            <a:r>
              <a:rPr lang="en-US" altLang="ko-KR" dirty="0"/>
              <a:t>: </a:t>
            </a:r>
            <a:r>
              <a:rPr lang="ko-KR" altLang="en-US" dirty="0"/>
              <a:t>코드의 작성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2"/>
            <a:r>
              <a:rPr lang="en-US" altLang="ko-KR" dirty="0"/>
              <a:t>IDE…</a:t>
            </a:r>
          </a:p>
          <a:p>
            <a:pPr lvl="1"/>
            <a:r>
              <a:rPr lang="ko-KR" altLang="en-US" dirty="0"/>
              <a:t>테스트 도구</a:t>
            </a:r>
            <a:r>
              <a:rPr lang="en-US" altLang="ko-KR" dirty="0"/>
              <a:t>: </a:t>
            </a:r>
            <a:r>
              <a:rPr lang="ko-KR" altLang="en-US" dirty="0"/>
              <a:t>코드 테스트</a:t>
            </a:r>
            <a:endParaRPr lang="en-US" altLang="ko-KR" dirty="0"/>
          </a:p>
          <a:p>
            <a:pPr lvl="2"/>
            <a:r>
              <a:rPr lang="en-US" altLang="ko-KR" dirty="0"/>
              <a:t>xUnit…</a:t>
            </a:r>
          </a:p>
          <a:p>
            <a:pPr lvl="1"/>
            <a:r>
              <a:rPr lang="ko-KR" altLang="en-US" dirty="0"/>
              <a:t>형상관리 도구</a:t>
            </a:r>
            <a:r>
              <a:rPr lang="en-US" altLang="ko-KR" dirty="0"/>
              <a:t>: </a:t>
            </a:r>
            <a:r>
              <a:rPr lang="ko-KR" altLang="en-US" dirty="0"/>
              <a:t>버전 관리</a:t>
            </a:r>
            <a:endParaRPr lang="en-US" altLang="ko-KR" dirty="0"/>
          </a:p>
          <a:p>
            <a:pPr lvl="2"/>
            <a:r>
              <a:rPr lang="en-US" altLang="ko-KR" dirty="0"/>
              <a:t>Git…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D58BB-541B-4DB6-AD31-8DF6908C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2789B-F774-48E2-B5FB-1F739543D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FDBE38-217F-4BC3-8641-1CCF7CC3621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6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5FFCFA-3C3D-4C3A-8EFA-ABC6594A00C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여기저기서</a:t>
            </a:r>
            <a:r>
              <a:rPr lang="en-US" altLang="ko-KR" dirty="0"/>
              <a:t> </a:t>
            </a:r>
            <a:r>
              <a:rPr lang="ko-KR" altLang="en-US" dirty="0"/>
              <a:t>재사용할 수 있는 </a:t>
            </a:r>
            <a:r>
              <a:rPr lang="en-US" altLang="ko-KR" dirty="0"/>
              <a:t>SW</a:t>
            </a:r>
          </a:p>
          <a:p>
            <a:pPr lvl="1"/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ko-KR" altLang="en-US" dirty="0"/>
              <a:t>모듈화</a:t>
            </a:r>
            <a:endParaRPr lang="en-US" altLang="ko-KR" dirty="0"/>
          </a:p>
          <a:p>
            <a:pPr lvl="2"/>
            <a:r>
              <a:rPr lang="ko-KR" altLang="en-US" dirty="0"/>
              <a:t>재사용성</a:t>
            </a:r>
            <a:endParaRPr lang="en-US" altLang="ko-KR" dirty="0"/>
          </a:p>
          <a:p>
            <a:pPr lvl="2"/>
            <a:r>
              <a:rPr lang="ko-KR" altLang="en-US" dirty="0"/>
              <a:t>확장성</a:t>
            </a:r>
            <a:endParaRPr lang="en-US" altLang="ko-KR" dirty="0"/>
          </a:p>
          <a:p>
            <a:pPr lvl="2"/>
            <a:r>
              <a:rPr lang="en-US" altLang="ko-KR" dirty="0"/>
              <a:t>IOC (Inversion of control)</a:t>
            </a:r>
          </a:p>
          <a:p>
            <a:pPr lvl="3"/>
            <a:r>
              <a:rPr lang="ko-KR" altLang="en-US" dirty="0"/>
              <a:t>프레임워크가 </a:t>
            </a:r>
            <a:r>
              <a:rPr lang="en-US" altLang="ko-KR" dirty="0"/>
              <a:t>APP</a:t>
            </a:r>
            <a:r>
              <a:rPr lang="ko-KR" altLang="en-US" dirty="0"/>
              <a:t>의 흐름 제어</a:t>
            </a:r>
            <a:endParaRPr lang="en-US" altLang="ko-KR" dirty="0"/>
          </a:p>
          <a:p>
            <a:pPr marL="599400" lvl="2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3CDCB3-324B-41A1-A3DE-0A8046F9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개발 프레임워크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AA033-2A61-4E51-9592-F4815D9A1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3590FF-EC1D-4E4A-8484-244DC740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89E5D-5C48-4DAE-A85D-961BC6D81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405A44-B0F7-4708-9A06-C5C9B60EC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51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0D3FAE-6319-41D6-BA5D-93AB94ABA13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재사용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함수와</a:t>
            </a:r>
            <a:r>
              <a:rPr lang="en-US" altLang="ko-KR" dirty="0"/>
              <a:t> </a:t>
            </a:r>
            <a:r>
              <a:rPr lang="ko-KR" altLang="en-US" dirty="0"/>
              <a:t>객체 재사용</a:t>
            </a:r>
            <a:endParaRPr lang="en-US" altLang="ko-KR" dirty="0"/>
          </a:p>
          <a:p>
            <a:pPr lvl="2"/>
            <a:r>
              <a:rPr lang="ko-KR" altLang="en-US" dirty="0"/>
              <a:t>컴포넌트 재사용</a:t>
            </a:r>
            <a:endParaRPr lang="en-US" altLang="ko-KR" dirty="0"/>
          </a:p>
          <a:p>
            <a:pPr lvl="2"/>
            <a:r>
              <a:rPr lang="ko-KR" altLang="en-US" dirty="0"/>
              <a:t>애플리케이션 재사용</a:t>
            </a:r>
            <a:endParaRPr lang="en-US" altLang="ko-KR" dirty="0"/>
          </a:p>
          <a:p>
            <a:pPr lvl="1"/>
            <a:r>
              <a:rPr lang="ko-KR" altLang="en-US" dirty="0"/>
              <a:t>기법</a:t>
            </a:r>
            <a:endParaRPr lang="en-US" altLang="ko-KR" dirty="0"/>
          </a:p>
          <a:p>
            <a:pPr lvl="2"/>
            <a:r>
              <a:rPr lang="ko-KR" altLang="en-US" dirty="0"/>
              <a:t>객체 지향 프로그래밍</a:t>
            </a:r>
            <a:endParaRPr lang="en-US" altLang="ko-KR" dirty="0"/>
          </a:p>
          <a:p>
            <a:pPr lvl="2"/>
            <a:r>
              <a:rPr lang="ko-KR" altLang="en-US" dirty="0"/>
              <a:t>제네릭 프로그래밍</a:t>
            </a:r>
            <a:endParaRPr lang="en-US" altLang="ko-KR" dirty="0"/>
          </a:p>
          <a:p>
            <a:pPr lvl="2"/>
            <a:r>
              <a:rPr lang="ko-KR" altLang="en-US" dirty="0"/>
              <a:t>자동 프로그래밍</a:t>
            </a:r>
            <a:endParaRPr lang="en-US" altLang="ko-KR" dirty="0"/>
          </a:p>
          <a:p>
            <a:pPr lvl="2"/>
            <a:r>
              <a:rPr lang="ko-KR" altLang="en-US" dirty="0"/>
              <a:t>메타 프로그래밍</a:t>
            </a:r>
            <a:endParaRPr lang="en-US" altLang="ko-KR" dirty="0"/>
          </a:p>
          <a:p>
            <a:pPr lvl="1"/>
            <a:r>
              <a:rPr lang="ko-KR" altLang="en-US" dirty="0"/>
              <a:t>사례</a:t>
            </a:r>
            <a:endParaRPr lang="en-US" altLang="ko-KR" dirty="0"/>
          </a:p>
          <a:p>
            <a:pPr lvl="2"/>
            <a:r>
              <a:rPr lang="en-US" altLang="ko-KR" dirty="0"/>
              <a:t>Library</a:t>
            </a:r>
          </a:p>
          <a:p>
            <a:pPr lvl="2"/>
            <a:r>
              <a:rPr lang="en-US" altLang="ko-KR" dirty="0"/>
              <a:t>Framework</a:t>
            </a:r>
          </a:p>
          <a:p>
            <a:pPr lvl="2"/>
            <a:r>
              <a:rPr lang="en-US" altLang="ko-KR" dirty="0"/>
              <a:t>SW Architecture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288A9F-DCBA-4532-9125-FF5D3A76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재사용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48BE9-09B5-4558-947C-D3E8BDD3EE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03A45-D7A9-4814-8263-FBE64E71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1F116-788A-490E-91AB-919C6F471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AB337E-CBB5-4FF9-B119-703837FB65C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23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0EBCE3-D966-4CD0-AA88-CB414A991D5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2"/>
            <a:r>
              <a:rPr lang="en-US" altLang="ko-KR" dirty="0"/>
              <a:t>Information Hiding</a:t>
            </a:r>
          </a:p>
          <a:p>
            <a:pPr lvl="3"/>
            <a:r>
              <a:rPr lang="ko-KR" altLang="en-US" dirty="0"/>
              <a:t>숨겨서 안보이게 하기</a:t>
            </a:r>
            <a:endParaRPr lang="en-US" altLang="ko-KR" dirty="0"/>
          </a:p>
          <a:p>
            <a:pPr lvl="2"/>
            <a:r>
              <a:rPr lang="en-US" altLang="ko-KR" dirty="0"/>
              <a:t>Divide &amp; Conquer</a:t>
            </a:r>
          </a:p>
          <a:p>
            <a:pPr lvl="3"/>
            <a:r>
              <a:rPr lang="ko-KR" altLang="en-US" dirty="0"/>
              <a:t>어려운 거 쪼개서 해결하기</a:t>
            </a:r>
            <a:endParaRPr lang="en-US" altLang="ko-KR" dirty="0"/>
          </a:p>
          <a:p>
            <a:pPr lvl="2"/>
            <a:r>
              <a:rPr lang="en-US" altLang="ko-KR" dirty="0"/>
              <a:t>Data Abstraction</a:t>
            </a:r>
          </a:p>
          <a:p>
            <a:pPr lvl="3"/>
            <a:r>
              <a:rPr lang="ko-KR" altLang="en-US" dirty="0"/>
              <a:t>데이터에 접근하는 함수에 자료 표현 숨기기</a:t>
            </a:r>
            <a:endParaRPr lang="en-US" altLang="ko-KR" dirty="0"/>
          </a:p>
          <a:p>
            <a:pPr lvl="2"/>
            <a:r>
              <a:rPr lang="en-US" altLang="ko-KR" dirty="0"/>
              <a:t>Module Independency</a:t>
            </a:r>
          </a:p>
          <a:p>
            <a:pPr lvl="3"/>
            <a:r>
              <a:rPr lang="ko-KR" altLang="en-US" dirty="0"/>
              <a:t>낮은 결합도와 높은 응집도 가지기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설계</a:t>
            </a:r>
            <a:endParaRPr lang="en-US" altLang="ko-KR" dirty="0"/>
          </a:p>
          <a:p>
            <a:pPr lvl="3"/>
            <a:r>
              <a:rPr lang="ko-KR" altLang="en-US" dirty="0"/>
              <a:t>모듈</a:t>
            </a:r>
            <a:endParaRPr lang="en-US" altLang="ko-KR" dirty="0"/>
          </a:p>
          <a:p>
            <a:pPr lvl="3"/>
            <a:r>
              <a:rPr lang="ko-KR" altLang="en-US" dirty="0"/>
              <a:t>컴포넌트</a:t>
            </a:r>
            <a:endParaRPr lang="en-US" altLang="ko-KR" dirty="0"/>
          </a:p>
          <a:p>
            <a:pPr lvl="3"/>
            <a:r>
              <a:rPr lang="ko-KR" altLang="en-US" dirty="0"/>
              <a:t>서비스</a:t>
            </a:r>
            <a:endParaRPr lang="en-US" altLang="ko-KR" dirty="0"/>
          </a:p>
          <a:p>
            <a:pPr lvl="2"/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ko-KR" altLang="en-US" dirty="0"/>
              <a:t>함수</a:t>
            </a:r>
            <a:endParaRPr lang="en-US" altLang="ko-KR" dirty="0"/>
          </a:p>
          <a:p>
            <a:pPr lvl="3"/>
            <a:r>
              <a:rPr lang="ko-KR" altLang="en-US" dirty="0"/>
              <a:t>매크로</a:t>
            </a:r>
            <a:endParaRPr lang="en-US" altLang="ko-KR" dirty="0"/>
          </a:p>
          <a:p>
            <a:pPr lvl="3"/>
            <a:r>
              <a:rPr lang="ko-KR" altLang="en-US" dirty="0"/>
              <a:t>인라인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1B213AB-4C3E-4E8E-ACD7-C480E6F0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C28799-6E99-4A72-B731-F1CEE258BF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F86DB4-1291-494D-8C0F-2A327AD5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85B8A-4B52-4177-BDF8-A27344BA7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9D16E4-4819-49FC-BB29-02544A5017D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52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C07290C-A4F1-49E0-8762-65DE8E8E09C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결합도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모듈간 상호 의존성의 척도</a:t>
            </a:r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내용 </a:t>
            </a:r>
            <a:r>
              <a:rPr lang="en-US" altLang="ko-KR" dirty="0"/>
              <a:t>(Content Coupling)</a:t>
            </a:r>
          </a:p>
          <a:p>
            <a:pPr lvl="3"/>
            <a:r>
              <a:rPr lang="ko-KR" altLang="en-US" dirty="0"/>
              <a:t>다른 모듈을 직접 사용하는 경우</a:t>
            </a:r>
            <a:endParaRPr lang="en-US" altLang="ko-KR" dirty="0"/>
          </a:p>
          <a:p>
            <a:pPr lvl="2"/>
            <a:r>
              <a:rPr lang="ko-KR" altLang="en-US" dirty="0"/>
              <a:t>공통 </a:t>
            </a:r>
            <a:r>
              <a:rPr lang="en-US" altLang="ko-KR" dirty="0"/>
              <a:t>(Common Coupling)</a:t>
            </a:r>
          </a:p>
          <a:p>
            <a:pPr lvl="3"/>
            <a:r>
              <a:rPr lang="ko-KR" altLang="en-US" dirty="0"/>
              <a:t>같은 전역변수를 참조</a:t>
            </a:r>
            <a:r>
              <a:rPr lang="en-US" altLang="ko-KR" dirty="0"/>
              <a:t>/</a:t>
            </a:r>
            <a:r>
              <a:rPr lang="ko-KR" altLang="en-US" dirty="0"/>
              <a:t>갱신 하는 경우</a:t>
            </a:r>
            <a:endParaRPr lang="en-US" altLang="ko-KR" dirty="0"/>
          </a:p>
          <a:p>
            <a:pPr lvl="2"/>
            <a:r>
              <a:rPr lang="ko-KR" altLang="en-US" dirty="0"/>
              <a:t>외부 </a:t>
            </a:r>
            <a:r>
              <a:rPr lang="en-US" altLang="ko-KR" dirty="0"/>
              <a:t>(External</a:t>
            </a:r>
            <a:r>
              <a:rPr lang="ko-KR" altLang="en-US" dirty="0"/>
              <a:t> </a:t>
            </a:r>
            <a:r>
              <a:rPr lang="en-US" altLang="ko-KR" dirty="0"/>
              <a:t>Coupling)</a:t>
            </a:r>
          </a:p>
          <a:p>
            <a:pPr lvl="3"/>
            <a:r>
              <a:rPr lang="ko-KR" altLang="en-US" dirty="0"/>
              <a:t>외부의</a:t>
            </a:r>
            <a:r>
              <a:rPr lang="en-US" altLang="ko-KR" dirty="0"/>
              <a:t> </a:t>
            </a:r>
            <a:r>
              <a:rPr lang="ko-KR" altLang="en-US" dirty="0"/>
              <a:t>무언가를 같이 참조하는 경우</a:t>
            </a:r>
            <a:endParaRPr lang="en-US" altLang="ko-KR" dirty="0"/>
          </a:p>
          <a:p>
            <a:pPr lvl="2"/>
            <a:r>
              <a:rPr lang="ko-KR" altLang="en-US" dirty="0"/>
              <a:t>제어 </a:t>
            </a:r>
            <a:r>
              <a:rPr lang="en-US" altLang="ko-KR" dirty="0"/>
              <a:t>(Control Coupling)</a:t>
            </a:r>
          </a:p>
          <a:p>
            <a:pPr lvl="3"/>
            <a:r>
              <a:rPr lang="ko-KR" altLang="en-US" dirty="0"/>
              <a:t>다른 모듈을 제어하는 경우</a:t>
            </a:r>
            <a:endParaRPr lang="en-US" altLang="ko-KR" dirty="0"/>
          </a:p>
          <a:p>
            <a:pPr lvl="2"/>
            <a:r>
              <a:rPr lang="ko-KR" altLang="en-US" dirty="0"/>
              <a:t>스탬프 </a:t>
            </a:r>
            <a:r>
              <a:rPr lang="en-US" altLang="ko-KR" dirty="0"/>
              <a:t>(Stamp Coupling)</a:t>
            </a:r>
          </a:p>
          <a:p>
            <a:pPr lvl="3"/>
            <a:r>
              <a:rPr lang="ko-KR" altLang="en-US" dirty="0"/>
              <a:t>모듈 간 데이터가 전달되는 정도</a:t>
            </a:r>
            <a:endParaRPr lang="en-US" altLang="ko-KR" dirty="0"/>
          </a:p>
          <a:p>
            <a:pPr lvl="2"/>
            <a:r>
              <a:rPr lang="ko-KR" altLang="en-US" dirty="0"/>
              <a:t>자료 </a:t>
            </a:r>
            <a:r>
              <a:rPr lang="en-US" altLang="ko-KR" dirty="0"/>
              <a:t>(</a:t>
            </a:r>
            <a:r>
              <a:rPr lang="en-US" altLang="ko-KR"/>
              <a:t>Data Coupling)</a:t>
            </a:r>
            <a:endParaRPr lang="en-US" altLang="ko-KR" dirty="0"/>
          </a:p>
          <a:p>
            <a:pPr lvl="3"/>
            <a:r>
              <a:rPr lang="ko-KR" altLang="en-US" dirty="0"/>
              <a:t>모듈간 전달되는 파라메터로만 상호작용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C3FB60-8DD5-4212-B206-4946CF46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결합도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9C45E-5157-4DE9-A3A2-EE79493819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C3D1D9-FD93-49C0-9514-7F17BFD9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69259-FA4F-4053-A221-A98F415B0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D6DC0C-7D17-4821-9209-A9A14B3C4C6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3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26BD1EB-2779-4781-BC16-6706251F15E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응집도</a:t>
            </a:r>
            <a:endParaRPr lang="en-US" altLang="ko-KR" dirty="0"/>
          </a:p>
          <a:p>
            <a:pPr lvl="1"/>
            <a:r>
              <a:rPr lang="ko-KR" altLang="en-US" dirty="0"/>
              <a:t>유형</a:t>
            </a:r>
            <a:endParaRPr lang="en-US" altLang="ko-KR" dirty="0"/>
          </a:p>
          <a:p>
            <a:pPr lvl="2"/>
            <a:r>
              <a:rPr lang="ko-KR" altLang="en-US" dirty="0"/>
              <a:t>우연적 </a:t>
            </a:r>
            <a:r>
              <a:rPr lang="en-US" altLang="ko-KR" dirty="0"/>
              <a:t>(Coincidental Cohesion)</a:t>
            </a:r>
          </a:p>
          <a:p>
            <a:pPr lvl="3"/>
            <a:r>
              <a:rPr lang="ko-KR" altLang="en-US" dirty="0"/>
              <a:t>서로 어떠한 의미 연관 관계도 없는 경우</a:t>
            </a:r>
            <a:endParaRPr lang="en-US" altLang="ko-KR" dirty="0"/>
          </a:p>
          <a:p>
            <a:pPr lvl="2"/>
            <a:r>
              <a:rPr lang="ko-KR" altLang="en-US" dirty="0"/>
              <a:t>논리적 </a:t>
            </a:r>
            <a:r>
              <a:rPr lang="en-US" altLang="ko-KR" dirty="0"/>
              <a:t>(Logical Cohesion)</a:t>
            </a:r>
          </a:p>
          <a:p>
            <a:pPr lvl="3"/>
            <a:r>
              <a:rPr lang="ko-KR" altLang="en-US" dirty="0"/>
              <a:t>유사한 성격을 가지는 경우</a:t>
            </a:r>
            <a:endParaRPr lang="en-US" altLang="ko-KR" dirty="0"/>
          </a:p>
          <a:p>
            <a:pPr lvl="2"/>
            <a:r>
              <a:rPr lang="ko-KR" altLang="en-US" dirty="0"/>
              <a:t>시간적 </a:t>
            </a:r>
            <a:r>
              <a:rPr lang="en-US" altLang="ko-KR" dirty="0"/>
              <a:t>(Temporal</a:t>
            </a:r>
            <a:r>
              <a:rPr lang="ko-KR" altLang="en-US" dirty="0"/>
              <a:t> </a:t>
            </a:r>
            <a:r>
              <a:rPr lang="en-US" altLang="ko-KR" dirty="0"/>
              <a:t>Cohesion)</a:t>
            </a:r>
          </a:p>
          <a:p>
            <a:pPr lvl="3"/>
            <a:r>
              <a:rPr lang="ko-KR" altLang="en-US" dirty="0"/>
              <a:t>연관된 기능 보다는 순차적으로 연관된 경우</a:t>
            </a:r>
            <a:endParaRPr lang="en-US" altLang="ko-KR" dirty="0"/>
          </a:p>
          <a:p>
            <a:pPr lvl="2"/>
            <a:r>
              <a:rPr lang="ko-KR" altLang="en-US" dirty="0"/>
              <a:t>절차적 </a:t>
            </a:r>
            <a:r>
              <a:rPr lang="en-US" altLang="ko-KR" dirty="0"/>
              <a:t>(Procedural Cohesion)</a:t>
            </a:r>
          </a:p>
          <a:p>
            <a:pPr lvl="3"/>
            <a:r>
              <a:rPr lang="ko-KR" altLang="en-US" dirty="0"/>
              <a:t>모듈간</a:t>
            </a:r>
            <a:r>
              <a:rPr lang="en-US" altLang="ko-KR" dirty="0"/>
              <a:t> </a:t>
            </a:r>
            <a:r>
              <a:rPr lang="ko-KR" altLang="en-US" dirty="0"/>
              <a:t>처리 순서가 있는 경우</a:t>
            </a:r>
            <a:endParaRPr lang="en-US" altLang="ko-KR" dirty="0"/>
          </a:p>
          <a:p>
            <a:pPr lvl="2"/>
            <a:r>
              <a:rPr lang="ko-KR" altLang="en-US" dirty="0" err="1"/>
              <a:t>통신적</a:t>
            </a:r>
            <a:r>
              <a:rPr lang="ko-KR" altLang="en-US" dirty="0"/>
              <a:t> </a:t>
            </a:r>
            <a:r>
              <a:rPr lang="en-US" altLang="ko-KR" dirty="0"/>
              <a:t>(Communication Cohesion)</a:t>
            </a:r>
          </a:p>
          <a:p>
            <a:pPr lvl="3"/>
            <a:r>
              <a:rPr lang="ko-KR" altLang="en-US" dirty="0"/>
              <a:t>동일한 입출력으로 다른 기능을 하는 경우</a:t>
            </a:r>
            <a:endParaRPr lang="en-US" altLang="ko-KR" dirty="0"/>
          </a:p>
          <a:p>
            <a:pPr lvl="2"/>
            <a:r>
              <a:rPr lang="ko-KR" altLang="en-US" dirty="0"/>
              <a:t>순차적 </a:t>
            </a:r>
            <a:r>
              <a:rPr lang="en-US" altLang="ko-KR" dirty="0"/>
              <a:t>(Sequential Cohesion)</a:t>
            </a:r>
          </a:p>
          <a:p>
            <a:pPr lvl="3"/>
            <a:r>
              <a:rPr lang="ko-KR" altLang="en-US" dirty="0"/>
              <a:t>모듈의 결과를 다른 모듈이 사용하는 경우</a:t>
            </a:r>
            <a:endParaRPr lang="en-US" altLang="ko-KR" dirty="0"/>
          </a:p>
          <a:p>
            <a:pPr lvl="2"/>
            <a:r>
              <a:rPr lang="ko-KR" altLang="en-US" dirty="0"/>
              <a:t>기능적 </a:t>
            </a:r>
            <a:r>
              <a:rPr lang="en-US" altLang="ko-KR" dirty="0"/>
              <a:t>(Functional Cohesion)</a:t>
            </a:r>
          </a:p>
          <a:p>
            <a:pPr lvl="3"/>
            <a:r>
              <a:rPr lang="ko-KR" altLang="en-US" dirty="0"/>
              <a:t>모든 기능이 단일한 목적을 위하는 경우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1BEB32-B9BE-4384-A4DE-71DB80B4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응집도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E2737-374B-4AAD-8DA0-EB89A318F1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CF0F74-DFE8-48A5-B920-538645E0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68C042-2E21-45B2-9A80-ABE21717E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8394C0-0283-4B2C-9A48-371BCDF054C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06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281AE6-7F08-4706-80A4-AE6787112F3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ko-KR" altLang="en-US" dirty="0"/>
              <a:t>절차적 프로그래밍 언어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프로시저 호출의 개념을 바탕으로 하는 언어 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ALGOL, C, FORTRAN</a:t>
            </a:r>
          </a:p>
          <a:p>
            <a:r>
              <a:rPr lang="ko-KR" altLang="en-US" dirty="0"/>
              <a:t>객체 지향 프로그래밍 언어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객체 중심의 프로그래밍 언어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C++, C#, JAVA</a:t>
            </a:r>
          </a:p>
          <a:p>
            <a:r>
              <a:rPr lang="ko-KR" altLang="en-US" dirty="0"/>
              <a:t>스크립트 언어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컴파일 하지 않고 실행할 수 있는 언어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PHP, Python, Java script, Bash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DDA253-774B-42DF-9E7A-0CA682A3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BC4C41-0537-4C3B-ADB5-A8F6C198D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선언형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: </a:t>
            </a:r>
            <a:r>
              <a:rPr lang="ko-KR" altLang="en-US" dirty="0"/>
              <a:t>문제를 설명하는 언어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기능</a:t>
            </a:r>
            <a:endParaRPr lang="en-US" altLang="ko-KR" dirty="0"/>
          </a:p>
          <a:p>
            <a:pPr lvl="2"/>
            <a:r>
              <a:rPr lang="ko-KR" altLang="en-US" dirty="0"/>
              <a:t>함수형 언어</a:t>
            </a:r>
            <a:endParaRPr lang="en-US" altLang="ko-KR" dirty="0"/>
          </a:p>
          <a:p>
            <a:pPr lvl="3"/>
            <a:r>
              <a:rPr lang="ko-KR" altLang="en-US" dirty="0"/>
              <a:t>순수 함수</a:t>
            </a:r>
            <a:r>
              <a:rPr lang="en-US" altLang="ko-KR" dirty="0"/>
              <a:t>: </a:t>
            </a:r>
            <a:r>
              <a:rPr lang="ko-KR" altLang="en-US" dirty="0"/>
              <a:t>어느 순간에 호출해도 동일 값 반환</a:t>
            </a:r>
            <a:endParaRPr lang="en-US" altLang="ko-KR" dirty="0"/>
          </a:p>
          <a:p>
            <a:pPr lvl="3"/>
            <a:r>
              <a:rPr lang="ko-KR" altLang="en-US" dirty="0"/>
              <a:t>익명 함수</a:t>
            </a:r>
            <a:r>
              <a:rPr lang="en-US" altLang="ko-KR" dirty="0"/>
              <a:t>: </a:t>
            </a:r>
            <a:r>
              <a:rPr lang="ko-KR" altLang="en-US" dirty="0"/>
              <a:t>람다 식</a:t>
            </a:r>
            <a:r>
              <a:rPr lang="en-US" altLang="ko-KR" dirty="0"/>
              <a:t>. </a:t>
            </a:r>
            <a:r>
              <a:rPr lang="ko-KR" altLang="en-US" dirty="0"/>
              <a:t>이름 없는 함수</a:t>
            </a:r>
            <a:endParaRPr lang="en-US" altLang="ko-KR" dirty="0"/>
          </a:p>
          <a:p>
            <a:pPr lvl="3"/>
            <a:r>
              <a:rPr lang="ko-KR" altLang="en-US" dirty="0" err="1"/>
              <a:t>고계</a:t>
            </a:r>
            <a:r>
              <a:rPr lang="ko-KR" altLang="en-US" dirty="0"/>
              <a:t> 함수</a:t>
            </a:r>
            <a:r>
              <a:rPr lang="en-US" altLang="ko-KR" dirty="0"/>
              <a:t>: </a:t>
            </a:r>
            <a:r>
              <a:rPr lang="ko-KR" altLang="en-US" dirty="0"/>
              <a:t>함수를 파라메터로 받거나 리턴</a:t>
            </a:r>
            <a:endParaRPr lang="en-US" altLang="ko-KR" dirty="0"/>
          </a:p>
          <a:p>
            <a:pPr lvl="2"/>
            <a:r>
              <a:rPr lang="ko-KR" altLang="en-US" dirty="0"/>
              <a:t>논리형 언어</a:t>
            </a:r>
            <a:endParaRPr lang="en-US" altLang="ko-KR" dirty="0"/>
          </a:p>
          <a:p>
            <a:pPr lvl="3"/>
            <a:r>
              <a:rPr lang="ko-KR" altLang="en-US" dirty="0"/>
              <a:t>사실</a:t>
            </a:r>
            <a:r>
              <a:rPr lang="en-US" altLang="ko-KR" dirty="0"/>
              <a:t>: </a:t>
            </a:r>
            <a:r>
              <a:rPr lang="ko-KR" altLang="en-US" dirty="0"/>
              <a:t>객체간 관계에 논리적 사실을 포함</a:t>
            </a:r>
            <a:endParaRPr lang="en-US" altLang="ko-KR" dirty="0"/>
          </a:p>
          <a:p>
            <a:pPr lvl="3"/>
            <a:r>
              <a:rPr lang="ko-KR" altLang="en-US" dirty="0"/>
              <a:t>규칙</a:t>
            </a:r>
            <a:r>
              <a:rPr lang="en-US" altLang="ko-KR" dirty="0"/>
              <a:t>: </a:t>
            </a:r>
            <a:r>
              <a:rPr lang="ko-KR" altLang="en-US" dirty="0"/>
              <a:t>베이스에서 새로운 논리 도출</a:t>
            </a:r>
            <a:endParaRPr lang="en-US" altLang="ko-KR" dirty="0"/>
          </a:p>
          <a:p>
            <a:pPr lvl="3"/>
            <a:r>
              <a:rPr lang="ko-KR" altLang="en-US" dirty="0"/>
              <a:t>질문</a:t>
            </a:r>
            <a:r>
              <a:rPr lang="en-US" altLang="ko-KR" dirty="0"/>
              <a:t>: </a:t>
            </a:r>
            <a:r>
              <a:rPr lang="ko-KR" altLang="en-US" dirty="0"/>
              <a:t>규칙이 참인지 거짓인지 확인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Haskell, LISP, Prolog, SQL…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B6CEDE-EA72-416C-B1C3-A31FAC11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D30C-66D9-4104-96BC-081A506F0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7B8F8-9EDD-4E20-9AAA-4DF153C3B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altLang="ko-KR"/>
              <a:t>Nibble</a:t>
            </a:r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B31F3D-DBC0-484F-9710-5EF8C479261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6B4E6-2447-4D67-A511-B13A2182F919}" type="datetime5">
              <a:rPr lang="ko-KR" altLang="en-US" smtClean="0"/>
              <a:t>2021/8/10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58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AL TEMPLATE" id="{131321D4-860E-4B04-B8A9-D6BC1AF1C9F3}" vid="{1E926FBA-71B6-4B30-ACDB-6BAB4E3501C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 TEMPLATE</Template>
  <TotalTime>0</TotalTime>
  <Words>1083</Words>
  <Application>Microsoft Office PowerPoint</Application>
  <PresentationFormat>와이드스크린</PresentationFormat>
  <Paragraphs>289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4. 프로그래밍 언어 활용</vt:lpstr>
      <vt:lpstr>Agenda</vt:lpstr>
      <vt:lpstr>개발 환경</vt:lpstr>
      <vt:lpstr>서버 개발 프레임워크</vt:lpstr>
      <vt:lpstr>재사용</vt:lpstr>
      <vt:lpstr>모듈화</vt:lpstr>
      <vt:lpstr>결합도</vt:lpstr>
      <vt:lpstr>응집도</vt:lpstr>
      <vt:lpstr>프로그래밍 언어</vt:lpstr>
      <vt:lpstr>OS</vt:lpstr>
      <vt:lpstr>PowerPoint 프레젠테이션</vt:lpstr>
      <vt:lpstr>PowerPoint 프레젠테이션</vt:lpstr>
      <vt:lpstr>인터넷</vt:lpstr>
      <vt:lpstr>네트워크 7계층</vt:lpstr>
      <vt:lpstr>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프로그래밍 언어 활용</dc:title>
  <dc:creator>Sang Hyeon Jung</dc:creator>
  <cp:lastModifiedBy>Sang Hyeon Jung</cp:lastModifiedBy>
  <cp:revision>6</cp:revision>
  <dcterms:created xsi:type="dcterms:W3CDTF">2021-08-06T10:08:37Z</dcterms:created>
  <dcterms:modified xsi:type="dcterms:W3CDTF">2021-08-10T07:02:50Z</dcterms:modified>
</cp:coreProperties>
</file>