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73" r:id="rId13"/>
    <p:sldId id="268" r:id="rId14"/>
    <p:sldId id="269" r:id="rId15"/>
    <p:sldId id="270" r:id="rId16"/>
    <p:sldId id="271" r:id="rId17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63B81E-59DD-4750-9D97-D62357F1A1E5}">
          <p14:sldIdLst>
            <p14:sldId id="259"/>
          </p14:sldIdLst>
        </p14:section>
        <p14:section name="Agenda" id="{DCA2C431-2C89-48A5-AE4C-EE303AC55757}">
          <p14:sldIdLst>
            <p14:sldId id="258"/>
          </p14:sldIdLst>
        </p14:section>
        <p14:section name="SW 개발방법론 활용 - SW Life Cycle Model" id="{3905A01C-0880-457C-86C3-760047452253}">
          <p14:sldIdLst>
            <p14:sldId id="260"/>
            <p14:sldId id="261"/>
            <p14:sldId id="262"/>
            <p14:sldId id="263"/>
            <p14:sldId id="264"/>
          </p14:sldIdLst>
        </p14:section>
        <p14:section name="SW 개발방법론 활용 - SW 개발 방법론 테일러링" id="{2A219648-113A-4811-B16F-220DDA4B4BF3}">
          <p14:sldIdLst>
            <p14:sldId id="265"/>
            <p14:sldId id="266"/>
            <p14:sldId id="267"/>
          </p14:sldIdLst>
        </p14:section>
        <p14:section name="IT 프로젝트 정보시스템 구축 관리 - 네트워크 구축관리" id="{9B76CD9D-C8A9-412D-835E-444253EC8058}">
          <p14:sldIdLst>
            <p14:sldId id="272"/>
            <p14:sldId id="273"/>
          </p14:sldIdLst>
        </p14:section>
        <p14:section name="SW 개발 보안 구축 - SW 개발 보안 설계" id="{5845C68D-80CA-47F1-8B76-3A6F8190A978}">
          <p14:sldIdLst>
            <p14:sldId id="268"/>
            <p14:sldId id="269"/>
          </p14:sldIdLst>
        </p14:section>
        <p14:section name="SW 개발 보안 구축 - SW 개발 보안 구현" id="{92168938-0462-45A6-BBFE-7FB3586AD52F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정보시스템 구축관리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4B1E80-2D5E-4878-9718-30D2EF9976A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재사용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ko-KR" altLang="en-US" dirty="0"/>
              <a:t>합성 중심</a:t>
            </a:r>
            <a:endParaRPr lang="en-US" altLang="ko-KR" dirty="0"/>
          </a:p>
          <a:p>
            <a:pPr lvl="3"/>
            <a:r>
              <a:rPr lang="ko-KR" altLang="en-US" dirty="0"/>
              <a:t>이미 있는 것을 합치는 것</a:t>
            </a:r>
            <a:endParaRPr lang="en-US" altLang="ko-KR" dirty="0"/>
          </a:p>
          <a:p>
            <a:pPr lvl="3"/>
            <a:r>
              <a:rPr lang="ko-KR" altLang="en-US" dirty="0"/>
              <a:t>레고 블록 </a:t>
            </a:r>
            <a:r>
              <a:rPr lang="en-US" altLang="ko-KR" dirty="0"/>
              <a:t>2</a:t>
            </a:r>
            <a:r>
              <a:rPr lang="ko-KR" altLang="en-US" dirty="0"/>
              <a:t>개 조립</a:t>
            </a:r>
            <a:endParaRPr lang="en-US" altLang="ko-KR" dirty="0"/>
          </a:p>
          <a:p>
            <a:pPr lvl="2"/>
            <a:r>
              <a:rPr lang="ko-KR" altLang="en-US" dirty="0"/>
              <a:t>생성 중심</a:t>
            </a:r>
            <a:endParaRPr lang="en-US" altLang="ko-KR" dirty="0"/>
          </a:p>
          <a:p>
            <a:pPr lvl="3"/>
            <a:r>
              <a:rPr lang="ko-KR" altLang="en-US" dirty="0"/>
              <a:t>추상화 된 것을 구체화 하는 것</a:t>
            </a:r>
            <a:endParaRPr lang="en-US" altLang="ko-KR" dirty="0"/>
          </a:p>
          <a:p>
            <a:pPr lvl="3"/>
            <a:r>
              <a:rPr lang="ko-KR" altLang="en-US" dirty="0"/>
              <a:t>레고를 보고 새로운 레고를 만드는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31717-72A3-48F9-AEB8-E1734F10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재사용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E3B70-6101-4B1E-89F0-68C5C2A53B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12EE9-42E1-4C0C-A3F2-71A5742A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5B232-3EDD-4541-A498-0A563FFDD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A0DB3F-80C3-4C62-A24F-DF2E0049752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23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70C152-C41B-4FDC-A266-160C3FFA40E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SDN (SW Defined Network)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</a:t>
            </a:r>
            <a:r>
              <a:rPr lang="ko-KR" altLang="en-US" dirty="0"/>
              <a:t>로 기능하는 네트워크</a:t>
            </a:r>
            <a:endParaRPr lang="en-US" altLang="ko-KR" dirty="0"/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Application</a:t>
            </a:r>
          </a:p>
          <a:p>
            <a:pPr lvl="2"/>
            <a:r>
              <a:rPr lang="en-US" altLang="ko-KR" dirty="0"/>
              <a:t>Network OS: </a:t>
            </a:r>
            <a:r>
              <a:rPr lang="ko-KR" altLang="en-US" dirty="0"/>
              <a:t>네트워크 제어 기능</a:t>
            </a:r>
            <a:endParaRPr lang="en-US" altLang="ko-KR" dirty="0"/>
          </a:p>
          <a:p>
            <a:pPr lvl="3"/>
            <a:r>
              <a:rPr lang="ko-KR" altLang="en-US" dirty="0"/>
              <a:t>기존 라우팅</a:t>
            </a:r>
            <a:r>
              <a:rPr lang="en-US" altLang="ko-KR" dirty="0"/>
              <a:t>, </a:t>
            </a:r>
            <a:r>
              <a:rPr lang="ko-KR" altLang="en-US" dirty="0"/>
              <a:t>인증 등</a:t>
            </a:r>
            <a:endParaRPr lang="en-US" altLang="ko-KR" dirty="0"/>
          </a:p>
          <a:p>
            <a:pPr lvl="2"/>
            <a:r>
              <a:rPr lang="en-US" altLang="ko-KR" dirty="0"/>
              <a:t>Data Plane: </a:t>
            </a:r>
            <a:r>
              <a:rPr lang="ko-KR" altLang="en-US" dirty="0"/>
              <a:t>데이터 전송 기능</a:t>
            </a:r>
            <a:endParaRPr lang="en-US" altLang="ko-KR" dirty="0"/>
          </a:p>
          <a:p>
            <a:pPr lvl="3"/>
            <a:r>
              <a:rPr lang="ko-KR" altLang="en-US" dirty="0"/>
              <a:t>기존 패킷 포워딩</a:t>
            </a:r>
            <a:r>
              <a:rPr lang="en-US" altLang="ko-KR" dirty="0"/>
              <a:t>, </a:t>
            </a:r>
            <a:r>
              <a:rPr lang="ko-KR" altLang="en-US" dirty="0"/>
              <a:t>스위칭 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A3A48-3E5C-4223-8D37-EF1FA450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신기술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F2F26-8DD9-4EE3-B6D8-3603BF3D6E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823940-D39C-465F-A726-BB37AC39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0D6D7-1C9B-43F0-84A1-EF0BB50A0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91339B-B94F-44C2-8591-FDBA9A594B9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74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63062D-CF94-40C2-B20C-88E9E92E55F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네트워크 설치 구조</a:t>
            </a:r>
            <a:endParaRPr lang="en-US" altLang="ko-KR" dirty="0"/>
          </a:p>
          <a:p>
            <a:pPr lvl="1"/>
            <a:r>
              <a:rPr lang="ko-KR" altLang="en-US" dirty="0"/>
              <a:t>버스형</a:t>
            </a:r>
            <a:endParaRPr lang="en-US" altLang="ko-KR" dirty="0"/>
          </a:p>
          <a:p>
            <a:pPr lvl="1"/>
            <a:r>
              <a:rPr lang="ko-KR" altLang="en-US" dirty="0"/>
              <a:t>트리형</a:t>
            </a:r>
            <a:endParaRPr lang="en-US" altLang="ko-KR" dirty="0"/>
          </a:p>
          <a:p>
            <a:pPr lvl="1"/>
            <a:r>
              <a:rPr lang="ko-KR" altLang="en-US" dirty="0"/>
              <a:t>링형</a:t>
            </a:r>
            <a:endParaRPr lang="en-US" altLang="ko-KR" dirty="0"/>
          </a:p>
          <a:p>
            <a:pPr lvl="1"/>
            <a:r>
              <a:rPr lang="ko-KR" altLang="en-US" dirty="0"/>
              <a:t>성</a:t>
            </a:r>
            <a:r>
              <a:rPr lang="en-US" altLang="ko-KR" dirty="0"/>
              <a:t>(</a:t>
            </a:r>
            <a:r>
              <a:rPr lang="ko-KR" altLang="en-US" dirty="0"/>
              <a:t>별 성</a:t>
            </a:r>
            <a:r>
              <a:rPr lang="en-US" altLang="ko-KR" dirty="0"/>
              <a:t>)</a:t>
            </a:r>
            <a:r>
              <a:rPr lang="ko-KR" altLang="en-US"/>
              <a:t>형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8BAE99-00F6-4F0B-8945-3167E5C0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장비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5B394-09E1-4021-BE42-B1243659EC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77746B-865A-4DCF-94A7-F619F15A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97DC1-1673-4582-AC3D-B9B1BDCDD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07AA3B-9CC8-4201-B1AA-44409A816D1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5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C024CA-323C-472B-90CA-FA3D7E31F99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보안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코드의</a:t>
            </a:r>
            <a:r>
              <a:rPr lang="en-US" altLang="ko-KR" dirty="0"/>
              <a:t> </a:t>
            </a:r>
            <a:r>
              <a:rPr lang="ko-KR" altLang="en-US" dirty="0"/>
              <a:t>보안 취약점 제거</a:t>
            </a:r>
            <a:endParaRPr lang="en-US" altLang="ko-KR" dirty="0"/>
          </a:p>
          <a:p>
            <a:pPr lvl="1"/>
            <a:r>
              <a:rPr lang="ko-KR" altLang="en-US" dirty="0"/>
              <a:t>정보 보안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2"/>
            <a:r>
              <a:rPr lang="ko-KR" altLang="en-US" dirty="0"/>
              <a:t>기밀성</a:t>
            </a:r>
            <a:r>
              <a:rPr lang="en-US" altLang="ko-KR" dirty="0"/>
              <a:t>: </a:t>
            </a:r>
            <a:r>
              <a:rPr lang="ko-KR" altLang="en-US" dirty="0"/>
              <a:t>인가되지 않은 정보 노출 차단</a:t>
            </a:r>
            <a:endParaRPr lang="en-US" altLang="ko-KR" dirty="0"/>
          </a:p>
          <a:p>
            <a:pPr lvl="2"/>
            <a:r>
              <a:rPr lang="ko-KR" altLang="en-US" dirty="0"/>
              <a:t>무결성</a:t>
            </a:r>
            <a:r>
              <a:rPr lang="en-US" altLang="ko-KR" dirty="0"/>
              <a:t>: </a:t>
            </a:r>
            <a:r>
              <a:rPr lang="ko-KR" altLang="en-US" dirty="0"/>
              <a:t>부당한 방법으로는 데이터 변경 불가</a:t>
            </a:r>
            <a:endParaRPr lang="en-US" altLang="ko-KR" dirty="0"/>
          </a:p>
          <a:p>
            <a:pPr lvl="2"/>
            <a:r>
              <a:rPr lang="ko-KR" altLang="en-US" dirty="0"/>
              <a:t>가용성</a:t>
            </a:r>
            <a:r>
              <a:rPr lang="en-US" altLang="ko-KR" dirty="0"/>
              <a:t>: </a:t>
            </a:r>
            <a:r>
              <a:rPr lang="ko-KR" altLang="en-US" dirty="0"/>
              <a:t>권한을 가진 사용자는 원하는 서비스 사용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en-US" altLang="ko-KR" dirty="0"/>
              <a:t>Assets: </a:t>
            </a:r>
            <a:r>
              <a:rPr lang="ko-KR" altLang="en-US" dirty="0"/>
              <a:t>조직에서 가치를 부여한 대상</a:t>
            </a:r>
            <a:endParaRPr lang="en-US" altLang="ko-KR" dirty="0"/>
          </a:p>
          <a:p>
            <a:pPr lvl="2"/>
            <a:r>
              <a:rPr lang="en-US" altLang="ko-KR" dirty="0"/>
              <a:t>Threat: </a:t>
            </a:r>
            <a:r>
              <a:rPr lang="ko-KR" altLang="en-US" dirty="0"/>
              <a:t>조직</a:t>
            </a:r>
            <a:r>
              <a:rPr lang="en-US" altLang="ko-KR" dirty="0"/>
              <a:t>,</a:t>
            </a:r>
            <a:r>
              <a:rPr lang="ko-KR" altLang="en-US" dirty="0"/>
              <a:t> 자산에 악영향을 끼칠 수 있는 행동</a:t>
            </a:r>
            <a:endParaRPr lang="en-US" altLang="ko-KR" dirty="0"/>
          </a:p>
          <a:p>
            <a:pPr lvl="2"/>
            <a:r>
              <a:rPr lang="en-US" altLang="ko-KR" dirty="0"/>
              <a:t>Vulnerability: </a:t>
            </a:r>
            <a:r>
              <a:rPr lang="ko-KR" altLang="en-US" dirty="0"/>
              <a:t>약점</a:t>
            </a:r>
            <a:endParaRPr lang="en-US" altLang="ko-KR" dirty="0"/>
          </a:p>
          <a:p>
            <a:pPr lvl="2"/>
            <a:r>
              <a:rPr lang="en-US" altLang="ko-KR" dirty="0"/>
              <a:t>Risk(</a:t>
            </a:r>
            <a:r>
              <a:rPr lang="ko-KR" altLang="en-US" dirty="0"/>
              <a:t>위험</a:t>
            </a:r>
            <a:r>
              <a:rPr lang="en-US" altLang="ko-KR" dirty="0"/>
              <a:t>): Threat(</a:t>
            </a:r>
            <a:r>
              <a:rPr lang="ko-KR" altLang="en-US" dirty="0"/>
              <a:t>위협</a:t>
            </a:r>
            <a:r>
              <a:rPr lang="en-US" altLang="ko-KR" dirty="0"/>
              <a:t>)</a:t>
            </a:r>
            <a:r>
              <a:rPr lang="ko-KR" altLang="en-US" dirty="0"/>
              <a:t>이 피해를 가져올 가능성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BC7E5E-38A3-4B1E-8A51-0A1A93AD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보안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F7B3C-4DBD-442B-8E63-157FE3056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Secure SDLC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SDLC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보안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ko-KR" altLang="en-US" dirty="0"/>
              <a:t>계획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분석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설계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구현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테스트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E2391C-F180-4B93-BA4C-B90603EE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FDE0A3-9F13-485E-8603-EDB2BBBE0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5D3515-C9CA-4219-91AB-CADF513DA2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48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7C39BD-95EC-444A-9844-59D3F14DB84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입력 데이터 검증 및 표현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데이터로 인해 발생하는 문제를 예방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en-US" altLang="ko-KR" dirty="0"/>
              <a:t>XSS (Cross Site Script)</a:t>
            </a:r>
          </a:p>
          <a:p>
            <a:pPr lvl="3"/>
            <a:r>
              <a:rPr lang="ko-KR" altLang="en-US" dirty="0"/>
              <a:t>코드가</a:t>
            </a:r>
            <a:r>
              <a:rPr lang="en-US" altLang="ko-KR" dirty="0"/>
              <a:t> </a:t>
            </a:r>
            <a:r>
              <a:rPr lang="ko-KR" altLang="en-US" dirty="0"/>
              <a:t>포함된 페이지가 전송되면</a:t>
            </a:r>
            <a:endParaRPr lang="en-US" altLang="ko-KR" dirty="0"/>
          </a:p>
          <a:p>
            <a:pPr lvl="3"/>
            <a:r>
              <a:rPr lang="ko-KR" altLang="en-US" dirty="0"/>
              <a:t>부적절한 코드가 실행되는 것</a:t>
            </a:r>
            <a:endParaRPr lang="en-US" altLang="ko-KR" dirty="0"/>
          </a:p>
          <a:p>
            <a:pPr lvl="2"/>
            <a:r>
              <a:rPr lang="en-US" altLang="ko-KR" dirty="0"/>
              <a:t>CSRF (Cross-Site Request Forgery)</a:t>
            </a:r>
          </a:p>
          <a:p>
            <a:pPr lvl="3"/>
            <a:r>
              <a:rPr lang="ko-KR" altLang="en-US" dirty="0"/>
              <a:t>사용자가 공격자가 의도한 행위를 하게 함</a:t>
            </a:r>
            <a:endParaRPr lang="en-US" altLang="ko-KR" dirty="0"/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삽입</a:t>
            </a:r>
            <a:endParaRPr lang="en-US" altLang="ko-KR" dirty="0"/>
          </a:p>
          <a:p>
            <a:pPr lvl="3"/>
            <a:r>
              <a:rPr lang="ko-KR" altLang="en-US" dirty="0"/>
              <a:t>의도하지 않은 </a:t>
            </a:r>
            <a:r>
              <a:rPr lang="en-US" altLang="ko-KR" dirty="0"/>
              <a:t>SQL</a:t>
            </a:r>
            <a:r>
              <a:rPr lang="ko-KR" altLang="en-US" dirty="0"/>
              <a:t>문을 실행하게 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FB5C62-A93E-4029-A045-C18C5D5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데이터 검증 및 표현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9CC0F8-E4D2-45A7-8697-3B762AF2C1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F8D86-7DA2-4E8A-BEE3-3660561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9B949-42D3-474B-9983-10A542F37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B1004-C7D9-4DE5-910A-9E0DDCC9C58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50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30D814-FE72-42D4-A88C-6455F313A26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암호 알고리즘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정보를 암호화 하는 기법</a:t>
            </a:r>
            <a:endParaRPr lang="en-US" altLang="ko-KR" dirty="0"/>
          </a:p>
          <a:p>
            <a:pPr lvl="1"/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ko-KR" altLang="en-US" dirty="0"/>
              <a:t>양방향 방식</a:t>
            </a:r>
            <a:endParaRPr lang="en-US" altLang="ko-KR" dirty="0"/>
          </a:p>
          <a:p>
            <a:pPr lvl="3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/>
              <a:t>복호화 가능</a:t>
            </a:r>
            <a:endParaRPr lang="en-US" altLang="ko-KR" dirty="0"/>
          </a:p>
          <a:p>
            <a:pPr lvl="3"/>
            <a:r>
              <a:rPr lang="ko-KR" altLang="en-US" dirty="0"/>
              <a:t>대칭 키</a:t>
            </a:r>
            <a:r>
              <a:rPr lang="en-US" altLang="ko-KR" dirty="0"/>
              <a:t>: </a:t>
            </a:r>
            <a:r>
              <a:rPr lang="ko-KR" altLang="en-US" dirty="0"/>
              <a:t>암호화와 복호화에 같은 암호 키 사용</a:t>
            </a:r>
            <a:endParaRPr lang="en-US" altLang="ko-KR" dirty="0"/>
          </a:p>
          <a:p>
            <a:pPr lvl="4"/>
            <a:r>
              <a:rPr lang="ko-KR" altLang="en-US" dirty="0"/>
              <a:t>블록 암호화</a:t>
            </a:r>
            <a:r>
              <a:rPr lang="en-US" altLang="ko-KR" dirty="0"/>
              <a:t>, </a:t>
            </a:r>
            <a:r>
              <a:rPr lang="ko-KR" altLang="en-US" dirty="0"/>
              <a:t>스트림 암호화</a:t>
            </a:r>
            <a:r>
              <a:rPr lang="en-US" altLang="ko-KR" dirty="0"/>
              <a:t>…</a:t>
            </a:r>
          </a:p>
          <a:p>
            <a:pPr lvl="3"/>
            <a:r>
              <a:rPr lang="ko-KR" altLang="en-US" dirty="0"/>
              <a:t>비대칭 키</a:t>
            </a:r>
            <a:r>
              <a:rPr lang="en-US" altLang="ko-KR" dirty="0"/>
              <a:t>: </a:t>
            </a:r>
            <a:r>
              <a:rPr lang="ko-KR" altLang="en-US" dirty="0"/>
              <a:t>암호화와 복호화에 다른 키 사용</a:t>
            </a:r>
            <a:endParaRPr lang="en-US" altLang="ko-KR" dirty="0"/>
          </a:p>
          <a:p>
            <a:pPr lvl="4"/>
            <a:r>
              <a:rPr lang="ko-KR" altLang="en-US"/>
              <a:t>공개키 암호 방식 이라고도 함</a:t>
            </a:r>
            <a:endParaRPr lang="en-US" altLang="ko-KR" dirty="0"/>
          </a:p>
          <a:p>
            <a:pPr lvl="4"/>
            <a:r>
              <a:rPr lang="en-US" altLang="ko-KR" dirty="0"/>
              <a:t>RSA, ECC, </a:t>
            </a:r>
            <a:r>
              <a:rPr lang="ko-KR" altLang="en-US" dirty="0"/>
              <a:t>디피</a:t>
            </a:r>
            <a:r>
              <a:rPr lang="en-US" altLang="ko-KR" dirty="0"/>
              <a:t>-</a:t>
            </a:r>
            <a:r>
              <a:rPr lang="ko-KR" altLang="en-US" dirty="0"/>
              <a:t>헬만</a:t>
            </a:r>
            <a:r>
              <a:rPr lang="en-US" altLang="ko-KR" dirty="0"/>
              <a:t>…</a:t>
            </a:r>
          </a:p>
          <a:p>
            <a:pPr lvl="4"/>
            <a:r>
              <a:rPr lang="en-US" altLang="ko-KR" dirty="0"/>
              <a:t>RSA: </a:t>
            </a:r>
            <a:r>
              <a:rPr lang="ko-KR" altLang="en-US" dirty="0"/>
              <a:t>소인수분해 어려움에서 제안됨</a:t>
            </a:r>
            <a:endParaRPr lang="en-US" altLang="ko-KR" dirty="0"/>
          </a:p>
          <a:p>
            <a:pPr lvl="2"/>
            <a:r>
              <a:rPr lang="ko-KR" altLang="en-US" dirty="0"/>
              <a:t>일방향 방식</a:t>
            </a:r>
            <a:endParaRPr lang="en-US" altLang="ko-KR" dirty="0"/>
          </a:p>
          <a:p>
            <a:pPr lvl="3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암호화 가능</a:t>
            </a:r>
            <a:r>
              <a:rPr lang="en-US" altLang="ko-KR" dirty="0"/>
              <a:t>, </a:t>
            </a:r>
            <a:r>
              <a:rPr lang="ko-KR" altLang="en-US" dirty="0"/>
              <a:t>복호화 불가능</a:t>
            </a:r>
            <a:endParaRPr lang="en-US" altLang="ko-KR" dirty="0"/>
          </a:p>
          <a:p>
            <a:pPr lvl="3"/>
            <a:r>
              <a:rPr lang="en-US" altLang="ko-KR" dirty="0"/>
              <a:t>MAC, MDC…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7E47DE-17C9-4ACF-9C20-E1EDF7BC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7DFFE-0CE3-41C9-8E2D-8232F65F7C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28578A-4E24-4D37-9FCC-1277E917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54676-A9FF-4F07-BFD7-2F3397B96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BD91B-02F6-4208-9439-4C799B6564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38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185C62-A61D-48F3-AEDF-45261B8BA15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코드 오류를 예방하기 위한 점검 항목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en-US" altLang="ko-KR" dirty="0"/>
              <a:t>Null </a:t>
            </a:r>
            <a:r>
              <a:rPr lang="ko-KR" altLang="en-US" dirty="0"/>
              <a:t>포인터 역 참조</a:t>
            </a:r>
            <a:endParaRPr lang="en-US" altLang="ko-KR" dirty="0"/>
          </a:p>
          <a:p>
            <a:pPr lvl="2"/>
            <a:r>
              <a:rPr lang="ko-KR" altLang="en-US" dirty="0"/>
              <a:t>정수를 문자로 변환</a:t>
            </a:r>
            <a:endParaRPr lang="en-US" altLang="ko-KR" dirty="0"/>
          </a:p>
          <a:p>
            <a:pPr lvl="2"/>
            <a:r>
              <a:rPr lang="ko-KR" altLang="en-US" dirty="0"/>
              <a:t>부적절한 자원 해제</a:t>
            </a:r>
            <a:endParaRPr lang="en-US" altLang="ko-KR" dirty="0"/>
          </a:p>
          <a:p>
            <a:pPr lvl="2"/>
            <a:r>
              <a:rPr lang="ko-KR" altLang="en-US" dirty="0"/>
              <a:t>초기화 되지 않은 변수 사용</a:t>
            </a:r>
            <a:endParaRPr lang="en-US" altLang="ko-KR" dirty="0"/>
          </a:p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은닉에 필요한 데이터를 확인하는 점검 항목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ko-KR" altLang="en-US" dirty="0"/>
              <a:t>잘못된 세션에 의한 데이터 노출</a:t>
            </a:r>
            <a:endParaRPr lang="en-US" altLang="ko-KR" dirty="0"/>
          </a:p>
          <a:p>
            <a:pPr lvl="2"/>
            <a:r>
              <a:rPr lang="ko-KR" altLang="en-US" dirty="0"/>
              <a:t>제거되지 않은 디버그 코드</a:t>
            </a:r>
            <a:endParaRPr lang="en-US" altLang="ko-KR" dirty="0"/>
          </a:p>
          <a:p>
            <a:pPr lvl="2"/>
            <a:r>
              <a:rPr lang="ko-KR" altLang="en-US" dirty="0"/>
              <a:t>민감한 데이터를 가진 내부 클래스 사용</a:t>
            </a:r>
            <a:endParaRPr lang="en-US" altLang="ko-KR" dirty="0"/>
          </a:p>
          <a:p>
            <a:pPr lvl="2"/>
            <a:r>
              <a:rPr lang="ko-KR" altLang="en-US" dirty="0"/>
              <a:t>시스템 데이터 정보 노출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CC1C66-6C06-4574-8A74-D2BB5C17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896CD2-285B-468F-8879-41F85D876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오용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API </a:t>
            </a:r>
            <a:r>
              <a:rPr lang="ko-KR" altLang="en-US" dirty="0"/>
              <a:t>취약점을 점검하는 항목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en-US" altLang="ko-KR" dirty="0"/>
              <a:t>DNS Lookup</a:t>
            </a:r>
            <a:r>
              <a:rPr lang="ko-KR" altLang="en-US" dirty="0"/>
              <a:t>에 의존하는 보안</a:t>
            </a:r>
            <a:endParaRPr lang="en-US" altLang="ko-KR" dirty="0"/>
          </a:p>
          <a:p>
            <a:pPr lvl="2"/>
            <a:r>
              <a:rPr lang="ko-KR" altLang="en-US" dirty="0"/>
              <a:t>위험한 함수 사용</a:t>
            </a:r>
            <a:endParaRPr lang="en-US" altLang="ko-KR" dirty="0"/>
          </a:p>
          <a:p>
            <a:pPr lvl="2"/>
            <a:r>
              <a:rPr lang="en-US" altLang="ko-KR" dirty="0"/>
              <a:t>Null </a:t>
            </a:r>
            <a:r>
              <a:rPr lang="ko-KR" altLang="en-US" dirty="0" err="1"/>
              <a:t>미검사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8038F-2104-4E0F-900A-07DC8E77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BC0AC-1A54-408C-99A5-5F27B491F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EBDC7-C5FF-4A8F-A8B1-DAAF2FEABAC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53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개발방법론 활용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 </a:t>
            </a:r>
            <a:r>
              <a:rPr lang="en-US" altLang="ko-KR" dirty="0"/>
              <a:t>Life</a:t>
            </a:r>
            <a:r>
              <a:rPr lang="ko-KR" altLang="en-US" dirty="0"/>
              <a:t> </a:t>
            </a:r>
            <a:r>
              <a:rPr lang="en-US" altLang="ko-KR" dirty="0"/>
              <a:t>Cycle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SW </a:t>
            </a:r>
            <a:r>
              <a:rPr lang="ko-KR" altLang="en-US" dirty="0"/>
              <a:t>개발 방법론 테일러링</a:t>
            </a:r>
            <a:endParaRPr lang="en-US" altLang="ko-KR" dirty="0"/>
          </a:p>
          <a:p>
            <a:r>
              <a:rPr lang="en-US" altLang="ko-KR" dirty="0"/>
              <a:t>IT </a:t>
            </a:r>
            <a:r>
              <a:rPr lang="ko-KR" altLang="en-US" dirty="0"/>
              <a:t>프로젝트 정보시스템 구축 관리</a:t>
            </a:r>
            <a:endParaRPr lang="en-US" altLang="ko-KR" dirty="0"/>
          </a:p>
          <a:p>
            <a:pPr lvl="1"/>
            <a:r>
              <a:rPr lang="ko-KR" altLang="en-US" dirty="0"/>
              <a:t>네트워크 구축관리</a:t>
            </a:r>
            <a:endParaRPr lang="en-US" altLang="ko-KR" dirty="0"/>
          </a:p>
          <a:p>
            <a:r>
              <a:rPr lang="en-US" altLang="ko-KR" dirty="0"/>
              <a:t>SW </a:t>
            </a:r>
            <a:r>
              <a:rPr lang="ko-KR" altLang="en-US" dirty="0"/>
              <a:t>개발 보안 구축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 개발 보안 설계</a:t>
            </a:r>
          </a:p>
          <a:p>
            <a:pPr lvl="1"/>
            <a:r>
              <a:rPr lang="en-US" altLang="ko-KR" dirty="0"/>
              <a:t>SW </a:t>
            </a:r>
            <a:r>
              <a:rPr lang="ko-KR" altLang="en-US" dirty="0"/>
              <a:t>개발 보안 구현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CADBB3-1B0B-482B-86A7-417243A9CED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SDLC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시스템의</a:t>
            </a:r>
            <a:r>
              <a:rPr lang="en-US" altLang="ko-KR" dirty="0"/>
              <a:t> </a:t>
            </a:r>
            <a:r>
              <a:rPr lang="ko-KR" altLang="en-US" dirty="0"/>
              <a:t>요구 분석 부터 유지보수까지의 전 공정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  <a:endParaRPr lang="en-US" altLang="ko-KR" dirty="0"/>
          </a:p>
          <a:p>
            <a:pPr lvl="2"/>
            <a:r>
              <a:rPr lang="ko-KR" altLang="en-US" dirty="0"/>
              <a:t>요구사항 분석</a:t>
            </a:r>
            <a:endParaRPr lang="en-US" altLang="ko-KR" dirty="0"/>
          </a:p>
          <a:p>
            <a:pPr lvl="3"/>
            <a:r>
              <a:rPr lang="ko-KR" altLang="en-US" dirty="0"/>
              <a:t>제품의 요구와 조건을 결정하는 단계</a:t>
            </a:r>
            <a:endParaRPr lang="en-US" altLang="ko-KR" dirty="0"/>
          </a:p>
          <a:p>
            <a:pPr lvl="3"/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비기능 요구사항 추출</a:t>
            </a:r>
            <a:endParaRPr lang="en-US" altLang="ko-KR" dirty="0"/>
          </a:p>
          <a:p>
            <a:pPr lvl="2"/>
            <a:r>
              <a:rPr lang="ko-KR" altLang="en-US" dirty="0"/>
              <a:t>설계</a:t>
            </a:r>
            <a:endParaRPr lang="en-US" altLang="ko-KR" dirty="0"/>
          </a:p>
          <a:p>
            <a:pPr lvl="3"/>
            <a:r>
              <a:rPr lang="ko-KR" altLang="en-US" dirty="0"/>
              <a:t>요구사항을 만족시킬 수 있는 논리적 모델 설계</a:t>
            </a:r>
            <a:endParaRPr lang="en-US" altLang="ko-KR" dirty="0"/>
          </a:p>
          <a:p>
            <a:pPr lvl="3"/>
            <a:r>
              <a:rPr lang="ko-KR" altLang="en-US" dirty="0"/>
              <a:t>시스템 구조</a:t>
            </a:r>
            <a:r>
              <a:rPr lang="en-US" altLang="ko-KR" dirty="0"/>
              <a:t>, </a:t>
            </a:r>
            <a:r>
              <a:rPr lang="ko-KR" altLang="en-US" dirty="0"/>
              <a:t>사용자 인터페이스 설계</a:t>
            </a:r>
            <a:endParaRPr lang="en-US" altLang="ko-KR" dirty="0"/>
          </a:p>
          <a:p>
            <a:pPr lvl="2"/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ko-KR" altLang="en-US" dirty="0"/>
              <a:t>설계를 물리적으로 실현</a:t>
            </a:r>
            <a:endParaRPr lang="en-US" altLang="ko-KR" dirty="0"/>
          </a:p>
          <a:p>
            <a:pPr lvl="3"/>
            <a:r>
              <a:rPr lang="ko-KR" altLang="en-US" dirty="0"/>
              <a:t>프로그램 개발</a:t>
            </a:r>
            <a:endParaRPr lang="en-US" altLang="ko-KR" dirty="0"/>
          </a:p>
          <a:p>
            <a:pPr lvl="2"/>
            <a:r>
              <a:rPr lang="ko-KR" altLang="en-US" dirty="0"/>
              <a:t>테스트</a:t>
            </a:r>
            <a:endParaRPr lang="en-US" altLang="ko-KR" dirty="0"/>
          </a:p>
          <a:p>
            <a:pPr lvl="3"/>
            <a:r>
              <a:rPr lang="ko-KR" altLang="en-US" dirty="0"/>
              <a:t>제품이 요구와 조건을 만족하는지 확인</a:t>
            </a:r>
            <a:endParaRPr lang="en-US" altLang="ko-KR" dirty="0"/>
          </a:p>
          <a:p>
            <a:pPr lvl="2"/>
            <a:r>
              <a:rPr lang="ko-KR" altLang="en-US" dirty="0"/>
              <a:t>유지보수</a:t>
            </a:r>
            <a:endParaRPr lang="en-US" altLang="ko-KR" dirty="0"/>
          </a:p>
          <a:p>
            <a:pPr lvl="3"/>
            <a:r>
              <a:rPr lang="ko-KR" altLang="en-US" dirty="0"/>
              <a:t>시스템 판매 후 일어나는 모든 활동</a:t>
            </a:r>
            <a:endParaRPr lang="en-US" altLang="ko-KR" dirty="0"/>
          </a:p>
          <a:p>
            <a:pPr lvl="4"/>
            <a:r>
              <a:rPr lang="ko-KR" altLang="en-US" dirty="0"/>
              <a:t>수리</a:t>
            </a:r>
            <a:r>
              <a:rPr lang="en-US" altLang="ko-KR" dirty="0"/>
              <a:t>, </a:t>
            </a:r>
            <a:r>
              <a:rPr lang="ko-KR" altLang="en-US" dirty="0"/>
              <a:t>업그레이드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36F1B1-9EF6-4789-8E16-BEEF2534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SDLC (SW Development Life Cycle)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E44F0A-4869-40BB-A89C-3C304D5708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Waterfall Model</a:t>
            </a:r>
          </a:p>
          <a:p>
            <a:pPr lvl="3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단계를 확실히 마무리하고 넘어가는 모델</a:t>
            </a:r>
            <a:endParaRPr lang="en-US" altLang="ko-KR" dirty="0"/>
          </a:p>
          <a:p>
            <a:pPr lvl="2"/>
            <a:r>
              <a:rPr lang="en-US" altLang="ko-KR" dirty="0"/>
              <a:t>Prototyping Model</a:t>
            </a:r>
          </a:p>
          <a:p>
            <a:pPr lvl="3"/>
            <a:r>
              <a:rPr lang="ko-KR" altLang="en-US" dirty="0"/>
              <a:t>고객의 요구를 프로토타입으로 만든다</a:t>
            </a:r>
            <a:endParaRPr lang="en-US" altLang="ko-KR" dirty="0"/>
          </a:p>
          <a:p>
            <a:pPr lvl="3"/>
            <a:r>
              <a:rPr lang="ko-KR" altLang="en-US" dirty="0"/>
              <a:t>시연 후 피드백을 받아 반영하여 개발한다</a:t>
            </a:r>
            <a:endParaRPr lang="en-US" altLang="ko-KR" dirty="0"/>
          </a:p>
          <a:p>
            <a:pPr lvl="2"/>
            <a:r>
              <a:rPr lang="en-US" altLang="ko-KR" dirty="0"/>
              <a:t>Spiral Model</a:t>
            </a:r>
          </a:p>
          <a:p>
            <a:pPr lvl="3"/>
            <a:r>
              <a:rPr lang="ko-KR" altLang="en-US" dirty="0"/>
              <a:t>각 단계를 점진적으로 진행하는 방법</a:t>
            </a:r>
            <a:endParaRPr lang="en-US" altLang="ko-KR" dirty="0"/>
          </a:p>
          <a:p>
            <a:pPr lvl="3"/>
            <a:r>
              <a:rPr lang="ko-KR" altLang="en-US" dirty="0"/>
              <a:t>계획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위험 분석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개발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고객 평가</a:t>
            </a:r>
            <a:endParaRPr lang="en-US" altLang="ko-KR" dirty="0"/>
          </a:p>
          <a:p>
            <a:pPr lvl="2"/>
            <a:r>
              <a:rPr lang="en-US" altLang="ko-KR" dirty="0"/>
              <a:t>Iteration Model</a:t>
            </a:r>
          </a:p>
          <a:p>
            <a:pPr lvl="3"/>
            <a:r>
              <a:rPr lang="ko-KR" altLang="en-US" dirty="0"/>
              <a:t>각 단계를 동시</a:t>
            </a:r>
            <a:r>
              <a:rPr lang="en-US" altLang="ko-KR" dirty="0"/>
              <a:t>/</a:t>
            </a:r>
            <a:r>
              <a:rPr lang="ko-KR" altLang="en-US" dirty="0"/>
              <a:t>반복하여 진행하는 방법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4A93C9-2CAF-4BFE-B556-D7563C9E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D4F3E-798F-45E8-93FA-5DF335090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A58EA2-FBE0-4984-829F-E837176C536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BCCBDE-7BBE-4143-B276-7DA5089060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Develop Methodology</a:t>
            </a:r>
          </a:p>
          <a:p>
            <a:pPr lvl="1"/>
            <a:r>
              <a:rPr lang="ko-KR" altLang="en-US" dirty="0"/>
              <a:t>소프트웨어 개발 방법론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구조적 방법론</a:t>
            </a:r>
            <a:endParaRPr lang="en-US" altLang="ko-KR" dirty="0"/>
          </a:p>
          <a:p>
            <a:pPr lvl="3"/>
            <a:r>
              <a:rPr lang="ko-KR" altLang="en-US" dirty="0"/>
              <a:t>전체를 기능에 따라 나누고 개발하여 합한다</a:t>
            </a:r>
            <a:endParaRPr lang="en-US" altLang="ko-KR" dirty="0"/>
          </a:p>
          <a:p>
            <a:pPr lvl="2"/>
            <a:r>
              <a:rPr lang="ko-KR" altLang="en-US" dirty="0"/>
              <a:t>정보공학 방법론</a:t>
            </a:r>
            <a:endParaRPr lang="en-US" altLang="ko-KR" dirty="0"/>
          </a:p>
          <a:p>
            <a:pPr lvl="3"/>
            <a:r>
              <a:rPr lang="ko-KR" altLang="en-US" dirty="0"/>
              <a:t>시스템 개발의 관리 절차와 작업 기법을 체계화</a:t>
            </a:r>
            <a:endParaRPr lang="en-US" altLang="ko-KR" dirty="0"/>
          </a:p>
          <a:p>
            <a:pPr lvl="2"/>
            <a:r>
              <a:rPr lang="ko-KR" altLang="en-US" dirty="0"/>
              <a:t>객체지향 방법론</a:t>
            </a:r>
            <a:endParaRPr lang="en-US" altLang="ko-KR" dirty="0"/>
          </a:p>
          <a:p>
            <a:pPr lvl="3"/>
            <a:r>
              <a:rPr lang="ko-KR" altLang="en-US" dirty="0"/>
              <a:t>객체라는 단위로 시스템을 분석 및 설계</a:t>
            </a:r>
            <a:endParaRPr lang="en-US" altLang="ko-KR" dirty="0"/>
          </a:p>
          <a:p>
            <a:pPr lvl="2"/>
            <a:r>
              <a:rPr lang="ko-KR" altLang="en-US" dirty="0"/>
              <a:t>컴포넌트 기반 방법론</a:t>
            </a:r>
            <a:endParaRPr lang="en-US" altLang="ko-KR" dirty="0"/>
          </a:p>
          <a:p>
            <a:pPr lvl="3"/>
            <a:r>
              <a:rPr lang="ko-KR" altLang="en-US" dirty="0"/>
              <a:t>컴포넌트를 조립하여 프로그램을 작성</a:t>
            </a:r>
            <a:endParaRPr lang="en-US" altLang="ko-KR" dirty="0"/>
          </a:p>
          <a:p>
            <a:pPr lvl="2"/>
            <a:r>
              <a:rPr lang="ko-KR" altLang="en-US" dirty="0"/>
              <a:t>애자일 방법론</a:t>
            </a:r>
            <a:endParaRPr lang="en-US" altLang="ko-KR" dirty="0"/>
          </a:p>
          <a:p>
            <a:pPr lvl="3"/>
            <a:r>
              <a:rPr lang="ko-KR" altLang="en-US" dirty="0"/>
              <a:t>그때그때 상황에 따라 유연하게 개발</a:t>
            </a:r>
            <a:endParaRPr lang="en-US" altLang="ko-KR" dirty="0"/>
          </a:p>
          <a:p>
            <a:pPr lvl="2"/>
            <a:r>
              <a:rPr lang="ko-KR" altLang="en-US" dirty="0"/>
              <a:t>제품 계열 방법론</a:t>
            </a:r>
            <a:endParaRPr lang="en-US" altLang="ko-KR" dirty="0"/>
          </a:p>
          <a:p>
            <a:pPr lvl="3"/>
            <a:r>
              <a:rPr lang="ko-KR" altLang="en-US" dirty="0"/>
              <a:t>특정 제품에 적용하고 싶은 공통 기능을 개발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848187-78FB-453A-B692-3FF9763B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Develop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19762-ADE2-4949-81C0-4DD71E4300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A96F5-4061-4D2B-BFA4-7688A300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5622A-2BED-41AE-BC0F-E85DEA593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6538DF-35B5-45D3-8527-8B4F6ECE873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17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476CA5-79A9-4ECA-99FC-CEEE3A77A92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요구공학 방법론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사용자의 요구사항 도출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명세의 방법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  <a:endParaRPr lang="en-US" altLang="ko-KR" dirty="0"/>
          </a:p>
          <a:p>
            <a:pPr lvl="2"/>
            <a:r>
              <a:rPr lang="ko-KR" altLang="en-US" dirty="0"/>
              <a:t>요구사항 도출</a:t>
            </a:r>
            <a:endParaRPr lang="en-US" altLang="ko-KR" dirty="0"/>
          </a:p>
          <a:p>
            <a:pPr lvl="3"/>
            <a:r>
              <a:rPr lang="en-US" altLang="ko-KR" dirty="0"/>
              <a:t>SW</a:t>
            </a:r>
            <a:r>
              <a:rPr lang="ko-KR" altLang="en-US" dirty="0"/>
              <a:t>가 해야 할 일을 추출</a:t>
            </a:r>
            <a:endParaRPr lang="en-US" altLang="ko-KR" dirty="0"/>
          </a:p>
          <a:p>
            <a:pPr lvl="2"/>
            <a:r>
              <a:rPr lang="ko-KR" altLang="en-US" dirty="0"/>
              <a:t>요구사항 분석</a:t>
            </a:r>
            <a:endParaRPr lang="en-US" altLang="ko-KR" dirty="0"/>
          </a:p>
          <a:p>
            <a:pPr lvl="3"/>
            <a:r>
              <a:rPr lang="ko-KR" altLang="en-US" dirty="0"/>
              <a:t>도출된 요구사항의 충돌</a:t>
            </a:r>
            <a:r>
              <a:rPr lang="en-US" altLang="ko-KR" dirty="0"/>
              <a:t>, </a:t>
            </a:r>
            <a:r>
              <a:rPr lang="ko-KR" altLang="en-US" dirty="0"/>
              <a:t>중복</a:t>
            </a:r>
            <a:r>
              <a:rPr lang="en-US" altLang="ko-KR" dirty="0"/>
              <a:t>, </a:t>
            </a:r>
            <a:r>
              <a:rPr lang="ko-KR" altLang="en-US" dirty="0"/>
              <a:t>누락을 확인</a:t>
            </a:r>
            <a:endParaRPr lang="en-US" altLang="ko-KR" dirty="0"/>
          </a:p>
          <a:p>
            <a:pPr lvl="3"/>
            <a:r>
              <a:rPr lang="ko-KR" altLang="en-US" dirty="0"/>
              <a:t>완전한 요구사항을 만든다</a:t>
            </a:r>
            <a:endParaRPr lang="en-US" altLang="ko-KR" dirty="0"/>
          </a:p>
          <a:p>
            <a:pPr lvl="2"/>
            <a:r>
              <a:rPr lang="ko-KR" altLang="en-US" dirty="0"/>
              <a:t>요구사항 명세</a:t>
            </a:r>
            <a:endParaRPr lang="en-US" altLang="ko-KR" dirty="0"/>
          </a:p>
          <a:p>
            <a:pPr lvl="3"/>
            <a:r>
              <a:rPr lang="ko-KR" altLang="en-US" dirty="0"/>
              <a:t>요구사항을 검토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승인 될 수 있는 형태로</a:t>
            </a:r>
            <a:endParaRPr lang="en-US" altLang="ko-KR" dirty="0"/>
          </a:p>
          <a:p>
            <a:pPr lvl="2"/>
            <a:r>
              <a:rPr lang="ko-KR" altLang="en-US" dirty="0"/>
              <a:t>요구사항 확인 및 검증</a:t>
            </a:r>
            <a:endParaRPr lang="en-US" altLang="ko-KR" dirty="0"/>
          </a:p>
          <a:p>
            <a:pPr lvl="3"/>
            <a:r>
              <a:rPr lang="ko-KR" altLang="en-US" dirty="0"/>
              <a:t>요구사항 명세를 통해 완전한지 검증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8FB84B-2845-4992-B1CF-4BB9ECE8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요구공학 방법론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81758B-8EDA-42BA-982F-709381C33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87312-3AE4-45CC-A1C4-ADC07C43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0523E-B8BE-49BB-80E4-FE85A5965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C4F6B-5F7D-4846-BC65-1AD9AA02C0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2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B383BE-3761-4CB4-9A3C-1EBF46A682E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비용산정 모델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 계획을 수립하기 위해 비용 확인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ko-KR" altLang="en-US" dirty="0"/>
              <a:t>하향식 산정방법</a:t>
            </a:r>
            <a:endParaRPr lang="en-US" altLang="ko-KR" dirty="0"/>
          </a:p>
          <a:p>
            <a:pPr lvl="3"/>
            <a:r>
              <a:rPr lang="ko-KR" altLang="en-US" dirty="0"/>
              <a:t>경험이 많은 전문가에게 비용 산정 의뢰</a:t>
            </a:r>
            <a:endParaRPr lang="en-US" altLang="ko-KR" dirty="0"/>
          </a:p>
          <a:p>
            <a:pPr lvl="2"/>
            <a:r>
              <a:rPr lang="ko-KR" altLang="en-US" dirty="0"/>
              <a:t>상향식 산정방법</a:t>
            </a:r>
            <a:endParaRPr lang="en-US" altLang="ko-KR" dirty="0"/>
          </a:p>
          <a:p>
            <a:pPr lvl="3"/>
            <a:r>
              <a:rPr lang="ko-KR" altLang="en-US" dirty="0"/>
              <a:t>세부적인 요구사항</a:t>
            </a:r>
            <a:r>
              <a:rPr lang="en-US" altLang="ko-KR" dirty="0"/>
              <a:t>, </a:t>
            </a:r>
            <a:r>
              <a:rPr lang="ko-KR" altLang="en-US" dirty="0"/>
              <a:t>기능에 따라 비용 계산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LOC (Lines Of Code)</a:t>
            </a:r>
          </a:p>
          <a:p>
            <a:pPr lvl="3"/>
            <a:r>
              <a:rPr lang="ko-KR" altLang="en-US" dirty="0"/>
              <a:t>코드 수에 따라 비용 측정</a:t>
            </a:r>
            <a:endParaRPr lang="en-US" altLang="ko-KR" dirty="0"/>
          </a:p>
          <a:p>
            <a:pPr lvl="2"/>
            <a:r>
              <a:rPr lang="en-US" altLang="ko-KR" dirty="0"/>
              <a:t>Man Month</a:t>
            </a:r>
          </a:p>
          <a:p>
            <a:pPr lvl="3"/>
            <a:r>
              <a:rPr lang="ko-KR" altLang="en-US" dirty="0"/>
              <a:t>한 사람이 </a:t>
            </a:r>
            <a:r>
              <a:rPr lang="en-US" altLang="ko-KR" dirty="0"/>
              <a:t>1</a:t>
            </a:r>
            <a:r>
              <a:rPr lang="ko-KR" altLang="en-US" dirty="0"/>
              <a:t>달간 할 수 있는 양으로 비용 측정</a:t>
            </a:r>
            <a:endParaRPr lang="en-US" altLang="ko-KR" dirty="0"/>
          </a:p>
          <a:p>
            <a:pPr lvl="2"/>
            <a:r>
              <a:rPr lang="en-US" altLang="ko-KR" dirty="0"/>
              <a:t>COCOMO (Constructive Cost Model)</a:t>
            </a:r>
          </a:p>
          <a:p>
            <a:pPr lvl="3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규모에 따라 비용 측정</a:t>
            </a:r>
            <a:endParaRPr lang="en-US" altLang="ko-KR" dirty="0"/>
          </a:p>
          <a:p>
            <a:pPr lvl="2"/>
            <a:r>
              <a:rPr lang="en-US" altLang="ko-KR" dirty="0"/>
              <a:t>Putnam</a:t>
            </a:r>
          </a:p>
          <a:p>
            <a:pPr lvl="3"/>
            <a:r>
              <a:rPr lang="ko-KR" altLang="en-US" dirty="0"/>
              <a:t>개발 단계별 필요 인력에 따라 비용 측정</a:t>
            </a:r>
            <a:endParaRPr lang="en-US" altLang="ko-KR" dirty="0"/>
          </a:p>
          <a:p>
            <a:pPr lvl="2"/>
            <a:r>
              <a:rPr lang="en-US" altLang="ko-KR" dirty="0"/>
              <a:t>FP</a:t>
            </a:r>
          </a:p>
          <a:p>
            <a:pPr lvl="3"/>
            <a:r>
              <a:rPr lang="ko-KR" altLang="en-US" dirty="0"/>
              <a:t>기능별 가중치에 따라 비용 측정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C4FD94-AFA2-4626-875D-A1440FB5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비용산정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94BB3-951F-4F39-A065-2E1F9BE50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7B4755-5AEA-4CE4-8177-0F876F77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1D655A-7041-4BA3-9895-9C07AE6D6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95B68-A83E-4F98-B137-58F19EDCF9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29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8E28FB-E85D-4E56-8D77-C80E38B4121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일정 관리 모델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개발의 일정을 관리하는 모델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CPM</a:t>
            </a:r>
          </a:p>
          <a:p>
            <a:pPr lvl="2"/>
            <a:r>
              <a:rPr lang="en-US" altLang="ko-KR" dirty="0"/>
              <a:t>PERT</a:t>
            </a:r>
          </a:p>
          <a:p>
            <a:pPr lvl="2"/>
            <a:r>
              <a:rPr lang="en-US" altLang="ko-KR" dirty="0"/>
              <a:t>CCPM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8B2E9E-A49D-4029-85D1-6BF1197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 관리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1F8E9-BB3E-48B9-A366-47472C739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17D68-2143-4431-B6E8-12166B3E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526C8-FBE4-4C68-9AE3-BA3E090DE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FEC6CF-643C-44DB-A4C0-1BC06A8D284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62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5905566-E807-4FA5-8FC8-17B6D79376E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표준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 단계에서 품질 관리를 위해 정한 표준</a:t>
            </a:r>
            <a:endParaRPr lang="en-US" altLang="ko-KR" dirty="0"/>
          </a:p>
          <a:p>
            <a:pPr lvl="1"/>
            <a:r>
              <a:rPr lang="en-US" altLang="ko-KR" dirty="0"/>
              <a:t>ISO/IEC 12207, CMMI, SPICE…</a:t>
            </a:r>
          </a:p>
          <a:p>
            <a:r>
              <a:rPr lang="en-US" altLang="ko-KR" dirty="0"/>
              <a:t>CMMI</a:t>
            </a:r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단계적 모델</a:t>
            </a:r>
            <a:r>
              <a:rPr lang="en-US" altLang="ko-KR" dirty="0"/>
              <a:t>: </a:t>
            </a:r>
            <a:r>
              <a:rPr lang="ko-KR" altLang="en-US" dirty="0"/>
              <a:t>조직의 성숙도를 </a:t>
            </a:r>
            <a:r>
              <a:rPr lang="en-US" altLang="ko-KR" dirty="0"/>
              <a:t>5</a:t>
            </a:r>
            <a:r>
              <a:rPr lang="ko-KR" altLang="en-US" dirty="0"/>
              <a:t>단계로 정의</a:t>
            </a:r>
            <a:endParaRPr lang="en-US" altLang="ko-KR" dirty="0"/>
          </a:p>
          <a:p>
            <a:pPr lvl="3"/>
            <a:r>
              <a:rPr lang="ko-KR" altLang="en-US" dirty="0"/>
              <a:t>초기화 단계</a:t>
            </a:r>
            <a:endParaRPr lang="en-US" altLang="ko-KR" dirty="0"/>
          </a:p>
          <a:p>
            <a:pPr lvl="3"/>
            <a:r>
              <a:rPr lang="ko-KR" altLang="en-US" dirty="0"/>
              <a:t>관리 단계</a:t>
            </a:r>
            <a:endParaRPr lang="en-US" altLang="ko-KR" dirty="0"/>
          </a:p>
          <a:p>
            <a:pPr lvl="3"/>
            <a:r>
              <a:rPr lang="ko-KR" altLang="en-US" dirty="0"/>
              <a:t>정의 단계</a:t>
            </a:r>
            <a:endParaRPr lang="en-US" altLang="ko-KR" dirty="0"/>
          </a:p>
          <a:p>
            <a:pPr lvl="3"/>
            <a:r>
              <a:rPr lang="ko-KR" altLang="en-US" dirty="0"/>
              <a:t>정량적 관리 단계</a:t>
            </a:r>
            <a:endParaRPr lang="en-US" altLang="ko-KR" dirty="0"/>
          </a:p>
          <a:p>
            <a:pPr lvl="3"/>
            <a:r>
              <a:rPr lang="ko-KR" altLang="en-US" dirty="0"/>
              <a:t>최적화 단계</a:t>
            </a:r>
            <a:endParaRPr lang="en-US" altLang="ko-KR" dirty="0"/>
          </a:p>
          <a:p>
            <a:pPr lvl="2"/>
            <a:r>
              <a:rPr lang="ko-KR" altLang="en-US" dirty="0"/>
              <a:t>연속적 모델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E93271-4D98-4838-B02E-0EBF6F6C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표준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9CC44-81CA-4501-A879-36B3EFC68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SPICE </a:t>
            </a:r>
          </a:p>
          <a:p>
            <a:pPr lvl="1"/>
            <a:r>
              <a:rPr lang="en-US" altLang="ko-KR" dirty="0"/>
              <a:t>SW Process Improvement &amp; Capability Determination</a:t>
            </a:r>
          </a:p>
          <a:p>
            <a:pPr lvl="1"/>
            <a:r>
              <a:rPr lang="ko-KR" altLang="en-US" dirty="0"/>
              <a:t>조직</a:t>
            </a:r>
            <a:r>
              <a:rPr lang="en-US" altLang="ko-KR" dirty="0"/>
              <a:t> </a:t>
            </a:r>
            <a:r>
              <a:rPr lang="ko-KR" altLang="en-US" dirty="0"/>
              <a:t>성숙도를 </a:t>
            </a:r>
            <a:r>
              <a:rPr lang="en-US" altLang="ko-KR" dirty="0"/>
              <a:t>6</a:t>
            </a:r>
            <a:r>
              <a:rPr lang="ko-KR" altLang="en-US" dirty="0"/>
              <a:t>단계로 정의</a:t>
            </a:r>
            <a:endParaRPr lang="en-US" altLang="ko-KR" dirty="0"/>
          </a:p>
          <a:p>
            <a:pPr lvl="2"/>
            <a:r>
              <a:rPr lang="ko-KR" altLang="en-US" dirty="0"/>
              <a:t>불안정</a:t>
            </a:r>
            <a:endParaRPr lang="en-US" altLang="ko-KR" dirty="0"/>
          </a:p>
          <a:p>
            <a:pPr lvl="2"/>
            <a:r>
              <a:rPr lang="ko-KR" altLang="en-US" dirty="0"/>
              <a:t>수행</a:t>
            </a:r>
            <a:endParaRPr lang="en-US" altLang="ko-KR" dirty="0"/>
          </a:p>
          <a:p>
            <a:pPr lvl="2"/>
            <a:r>
              <a:rPr lang="ko-KR" altLang="en-US" dirty="0"/>
              <a:t>관리</a:t>
            </a:r>
            <a:endParaRPr lang="en-US" altLang="ko-KR" dirty="0"/>
          </a:p>
          <a:p>
            <a:pPr lvl="2"/>
            <a:r>
              <a:rPr lang="ko-KR" altLang="en-US" dirty="0"/>
              <a:t>확립</a:t>
            </a:r>
            <a:endParaRPr lang="en-US" altLang="ko-KR" dirty="0"/>
          </a:p>
          <a:p>
            <a:pPr lvl="2"/>
            <a:r>
              <a:rPr lang="ko-KR" altLang="en-US" dirty="0"/>
              <a:t>예측</a:t>
            </a:r>
            <a:endParaRPr lang="en-US" altLang="ko-KR" dirty="0"/>
          </a:p>
          <a:p>
            <a:pPr lvl="2"/>
            <a:r>
              <a:rPr lang="ko-KR" altLang="en-US" dirty="0"/>
              <a:t>최적화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F3B9AC-0620-46B1-B9DB-EE461473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02E6-27BC-4251-9619-9ACB9599A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6BCAFD-5675-4E5A-A68C-6E6E87A3227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07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B2D8CD-81AF-449E-A912-2452CD75196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Tailoring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조직의 프로세스를 비즈니스에 적합하게 바꾸는 것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0DB759-C1E9-4B7B-BEC3-72B954EC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Tailoring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199A8-5DA4-4980-9D23-57F6FDE10B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64AB14-5110-4722-A835-0A467A3C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3DFD9-21D5-4DE7-B370-E377AEF46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3DD00C-8A94-4EA4-9EE4-B2818DD49C8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09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854</Words>
  <Application>Microsoft Office PowerPoint</Application>
  <PresentationFormat>와이드스크린</PresentationFormat>
  <Paragraphs>252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5. 정보시스템 구축관리</vt:lpstr>
      <vt:lpstr>Agenda</vt:lpstr>
      <vt:lpstr>SDLC (SW Development Life Cycle)</vt:lpstr>
      <vt:lpstr>SW Develop Methodology</vt:lpstr>
      <vt:lpstr>요구공학 방법론</vt:lpstr>
      <vt:lpstr>비용산정 모델</vt:lpstr>
      <vt:lpstr>일정 관리 모델</vt:lpstr>
      <vt:lpstr>SW 개발 표준</vt:lpstr>
      <vt:lpstr>Tailoring</vt:lpstr>
      <vt:lpstr>SW 재사용</vt:lpstr>
      <vt:lpstr>IT 신기술</vt:lpstr>
      <vt:lpstr>네트워크 장비</vt:lpstr>
      <vt:lpstr>SW 개발 보안</vt:lpstr>
      <vt:lpstr>입력 데이터 검증 및 표현</vt:lpstr>
      <vt:lpstr>암호 알고리즘</vt:lpstr>
      <vt:lpstr>코드 오류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정보시스템 구축관리</dc:title>
  <dc:creator>Sang Hyeon Jung</dc:creator>
  <cp:lastModifiedBy>Sang Hyeon Jung</cp:lastModifiedBy>
  <cp:revision>12</cp:revision>
  <dcterms:created xsi:type="dcterms:W3CDTF">2021-08-10T07:03:03Z</dcterms:created>
  <dcterms:modified xsi:type="dcterms:W3CDTF">2021-08-11T04:48:34Z</dcterms:modified>
</cp:coreProperties>
</file>