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59" r:id="rId2"/>
    <p:sldId id="264" r:id="rId3"/>
    <p:sldId id="258" r:id="rId4"/>
    <p:sldId id="260" r:id="rId5"/>
    <p:sldId id="261" r:id="rId6"/>
    <p:sldId id="262" r:id="rId7"/>
    <p:sldId id="263" r:id="rId8"/>
    <p:sldId id="265" r:id="rId9"/>
    <p:sldId id="266" r:id="rId10"/>
    <p:sldId id="267" r:id="rId11"/>
    <p:sldId id="269" r:id="rId12"/>
    <p:sldId id="270" r:id="rId13"/>
    <p:sldId id="271" r:id="rId14"/>
    <p:sldId id="272" r:id="rId15"/>
    <p:sldId id="273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300" r:id="rId41"/>
  </p:sldIdLst>
  <p:sldSz cx="12192000" cy="6858000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67F2A7B0-EADE-4DF8-B5A8-8629B201FE91}">
          <p14:sldIdLst>
            <p14:sldId id="259"/>
            <p14:sldId id="264"/>
          </p14:sldIdLst>
        </p14:section>
        <p14:section name="Agenda" id="{E7E70023-D0FC-4978-A8EA-0C2F3EF3E017}">
          <p14:sldIdLst>
            <p14:sldId id="258"/>
          </p14:sldIdLst>
        </p14:section>
        <p14:section name="요구사항 확인 - 현행 시스템 분석" id="{83FCF890-CC03-4E29-A586-9624706089D9}">
          <p14:sldIdLst>
            <p14:sldId id="260"/>
            <p14:sldId id="261"/>
            <p14:sldId id="262"/>
            <p14:sldId id="263"/>
            <p14:sldId id="265"/>
          </p14:sldIdLst>
        </p14:section>
        <p14:section name="요구사항 확인 - 요구 분석 기법" id="{243C59E2-ECC9-4498-B748-34ACC94F31C5}">
          <p14:sldIdLst>
            <p14:sldId id="266"/>
            <p14:sldId id="267"/>
            <p14:sldId id="269"/>
            <p14:sldId id="270"/>
            <p14:sldId id="271"/>
            <p14:sldId id="272"/>
            <p14:sldId id="273"/>
            <p14:sldId id="275"/>
          </p14:sldIdLst>
        </p14:section>
        <p14:section name="요구사항 확인 - 분석 모델 확인" id="{54CA1966-8742-423D-992E-0BB9D0B1F468}">
          <p14:sldIdLst>
            <p14:sldId id="276"/>
            <p14:sldId id="277"/>
            <p14:sldId id="278"/>
          </p14:sldIdLst>
        </p14:section>
        <p14:section name="화면 설계 - UI 요구사항 확인" id="{F362807F-C14D-4429-9AE4-165E10E9E002}">
          <p14:sldIdLst>
            <p14:sldId id="279"/>
            <p14:sldId id="280"/>
            <p14:sldId id="281"/>
            <p14:sldId id="282"/>
          </p14:sldIdLst>
        </p14:section>
        <p14:section name="화면 설계 - UI 설계" id="{D40092F2-CC95-4383-8CE2-E91487FAB27C}">
          <p14:sldIdLst>
            <p14:sldId id="283"/>
            <p14:sldId id="284"/>
            <p14:sldId id="285"/>
          </p14:sldIdLst>
        </p14:section>
        <p14:section name="애플리케이션 설계 - 공통 모듈 설계" id="{46B1B89E-F79C-485F-972E-BE500691E0F8}">
          <p14:sldIdLst>
            <p14:sldId id="286"/>
            <p14:sldId id="287"/>
            <p14:sldId id="288"/>
            <p14:sldId id="289"/>
          </p14:sldIdLst>
        </p14:section>
        <p14:section name="애플리케이션 설계 - 객체지향 설계" id="{7531BBDE-8D79-4F30-870A-F5CFC71FA615}">
          <p14:sldIdLst>
            <p14:sldId id="290"/>
            <p14:sldId id="291"/>
            <p14:sldId id="292"/>
            <p14:sldId id="293"/>
          </p14:sldIdLst>
        </p14:section>
        <p14:section name="인터페이스 설계 - 인터페이스 요구사항 확인" id="{7CE5FF65-607F-47B9-B0C3-746F4CC089CD}">
          <p14:sldIdLst>
            <p14:sldId id="294"/>
            <p14:sldId id="295"/>
          </p14:sldIdLst>
        </p14:section>
        <p14:section name="인터페이스 설계 - 인터페이스 대상 식별" id="{8E7AB3D0-D852-47FB-88D5-C1060452F170}">
          <p14:sldIdLst>
            <p14:sldId id="296"/>
            <p14:sldId id="297"/>
          </p14:sldIdLst>
        </p14:section>
        <p14:section name="인터페이스 설계 - 인터페이스 상세 설계" id="{0C77BF82-44D4-4386-8759-1F1021430BA8}">
          <p14:sldIdLst>
            <p14:sldId id="298"/>
            <p14:sldId id="30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466F"/>
    <a:srgbClr val="FFFFFF"/>
    <a:srgbClr val="CCCCCC"/>
    <a:srgbClr val="263859"/>
    <a:srgbClr val="1E2D47"/>
    <a:srgbClr val="A3A3A3"/>
    <a:srgbClr val="2638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5" d="100"/>
          <a:sy n="115" d="100"/>
        </p:scale>
        <p:origin x="241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7A8B49F2-9D27-4F7F-90F7-DBCC97E064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16B8B1F-B7D6-4D7A-87F8-A519F0A0386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D0E862-B602-4F19-9CCB-DBEF680D281A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77DCD7-F98B-4060-B6EC-9C3061E0D80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14683F9-97F8-4C34-B1E4-2967BEBA7DE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58F7F-BA56-471B-B193-FA450680E2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81125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272663-55A4-40A7-950D-2D273278BFB3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669C77-C9D7-4722-87FB-972D1363C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474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E56458-7D54-4B4D-A9FD-39DA9FEDB7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88456"/>
            <a:ext cx="9144000" cy="108108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7E4C8B08-4B24-4AA7-94AD-0F4FE9A37435}"/>
              </a:ext>
            </a:extLst>
          </p:cNvPr>
          <p:cNvSpPr/>
          <p:nvPr/>
        </p:nvSpPr>
        <p:spPr>
          <a:xfrm>
            <a:off x="4658807" y="1992219"/>
            <a:ext cx="2874386" cy="2873561"/>
          </a:xfrm>
          <a:custGeom>
            <a:avLst/>
            <a:gdLst>
              <a:gd name="connsiteX0" fmla="*/ 1670844 w 2105193"/>
              <a:gd name="connsiteY0" fmla="*/ 1234080 h 2104588"/>
              <a:gd name="connsiteX1" fmla="*/ 1307880 w 2105193"/>
              <a:gd name="connsiteY1" fmla="*/ 1234080 h 2104588"/>
              <a:gd name="connsiteX2" fmla="*/ 1307880 w 2105193"/>
              <a:gd name="connsiteY2" fmla="*/ 362965 h 2104588"/>
              <a:gd name="connsiteX3" fmla="*/ 436765 w 2105193"/>
              <a:gd name="connsiteY3" fmla="*/ 362965 h 2104588"/>
              <a:gd name="connsiteX4" fmla="*/ 436765 w 2105193"/>
              <a:gd name="connsiteY4" fmla="*/ 0 h 2104588"/>
              <a:gd name="connsiteX5" fmla="*/ 1307879 w 2105193"/>
              <a:gd name="connsiteY5" fmla="*/ 0 h 2104588"/>
              <a:gd name="connsiteX6" fmla="*/ 2105192 w 2105193"/>
              <a:gd name="connsiteY6" fmla="*/ 1 h 2104588"/>
              <a:gd name="connsiteX7" fmla="*/ 2105192 w 2105193"/>
              <a:gd name="connsiteY7" fmla="*/ 362965 h 2104588"/>
              <a:gd name="connsiteX8" fmla="*/ 1670845 w 2105193"/>
              <a:gd name="connsiteY8" fmla="*/ 362964 h 2104588"/>
              <a:gd name="connsiteX9" fmla="*/ 1670845 w 2105193"/>
              <a:gd name="connsiteY9" fmla="*/ 362965 h 2104588"/>
              <a:gd name="connsiteX10" fmla="*/ 1670844 w 2105193"/>
              <a:gd name="connsiteY10" fmla="*/ 362965 h 2104588"/>
              <a:gd name="connsiteX11" fmla="*/ 362964 w 2105193"/>
              <a:gd name="connsiteY11" fmla="*/ 1668426 h 2104588"/>
              <a:gd name="connsiteX12" fmla="*/ 0 w 2105193"/>
              <a:gd name="connsiteY12" fmla="*/ 1668426 h 2104588"/>
              <a:gd name="connsiteX13" fmla="*/ 0 w 2105193"/>
              <a:gd name="connsiteY13" fmla="*/ 797312 h 2104588"/>
              <a:gd name="connsiteX14" fmla="*/ 0 w 2105193"/>
              <a:gd name="connsiteY14" fmla="*/ 434348 h 2104588"/>
              <a:gd name="connsiteX15" fmla="*/ 0 w 2105193"/>
              <a:gd name="connsiteY15" fmla="*/ 0 h 2104588"/>
              <a:gd name="connsiteX16" fmla="*/ 362964 w 2105193"/>
              <a:gd name="connsiteY16" fmla="*/ 0 h 2104588"/>
              <a:gd name="connsiteX17" fmla="*/ 362964 w 2105193"/>
              <a:gd name="connsiteY17" fmla="*/ 434347 h 2104588"/>
              <a:gd name="connsiteX18" fmla="*/ 1234079 w 2105193"/>
              <a:gd name="connsiteY18" fmla="*/ 434347 h 2104588"/>
              <a:gd name="connsiteX19" fmla="*/ 1234079 w 2105193"/>
              <a:gd name="connsiteY19" fmla="*/ 797311 h 2104588"/>
              <a:gd name="connsiteX20" fmla="*/ 362964 w 2105193"/>
              <a:gd name="connsiteY20" fmla="*/ 797311 h 2104588"/>
              <a:gd name="connsiteX21" fmla="*/ 362964 w 2105193"/>
              <a:gd name="connsiteY21" fmla="*/ 797312 h 2104588"/>
              <a:gd name="connsiteX22" fmla="*/ 1669637 w 2105193"/>
              <a:gd name="connsiteY22" fmla="*/ 2103377 h 2104588"/>
              <a:gd name="connsiteX23" fmla="*/ 798523 w 2105193"/>
              <a:gd name="connsiteY23" fmla="*/ 2103377 h 2104588"/>
              <a:gd name="connsiteX24" fmla="*/ 435559 w 2105193"/>
              <a:gd name="connsiteY24" fmla="*/ 2103377 h 2104588"/>
              <a:gd name="connsiteX25" fmla="*/ 1 w 2105193"/>
              <a:gd name="connsiteY25" fmla="*/ 2103377 h 2104588"/>
              <a:gd name="connsiteX26" fmla="*/ 1 w 2105193"/>
              <a:gd name="connsiteY26" fmla="*/ 1740413 h 2104588"/>
              <a:gd name="connsiteX27" fmla="*/ 435559 w 2105193"/>
              <a:gd name="connsiteY27" fmla="*/ 1740413 h 2104588"/>
              <a:gd name="connsiteX28" fmla="*/ 435559 w 2105193"/>
              <a:gd name="connsiteY28" fmla="*/ 869299 h 2104588"/>
              <a:gd name="connsiteX29" fmla="*/ 798523 w 2105193"/>
              <a:gd name="connsiteY29" fmla="*/ 869299 h 2104588"/>
              <a:gd name="connsiteX30" fmla="*/ 798523 w 2105193"/>
              <a:gd name="connsiteY30" fmla="*/ 1740413 h 2104588"/>
              <a:gd name="connsiteX31" fmla="*/ 1669637 w 2105193"/>
              <a:gd name="connsiteY31" fmla="*/ 1740413 h 2104588"/>
              <a:gd name="connsiteX32" fmla="*/ 2105193 w 2105193"/>
              <a:gd name="connsiteY32" fmla="*/ 2104588 h 2104588"/>
              <a:gd name="connsiteX33" fmla="*/ 1742229 w 2105193"/>
              <a:gd name="connsiteY33" fmla="*/ 2104588 h 2104588"/>
              <a:gd name="connsiteX34" fmla="*/ 1742229 w 2105193"/>
              <a:gd name="connsiteY34" fmla="*/ 1669030 h 2104588"/>
              <a:gd name="connsiteX35" fmla="*/ 1742229 w 2105193"/>
              <a:gd name="connsiteY35" fmla="*/ 1669029 h 2104588"/>
              <a:gd name="connsiteX36" fmla="*/ 871115 w 2105193"/>
              <a:gd name="connsiteY36" fmla="*/ 1669029 h 2104588"/>
              <a:gd name="connsiteX37" fmla="*/ 871115 w 2105193"/>
              <a:gd name="connsiteY37" fmla="*/ 1306065 h 2104588"/>
              <a:gd name="connsiteX38" fmla="*/ 1742229 w 2105193"/>
              <a:gd name="connsiteY38" fmla="*/ 1306065 h 2104588"/>
              <a:gd name="connsiteX39" fmla="*/ 1742229 w 2105193"/>
              <a:gd name="connsiteY39" fmla="*/ 434952 h 2104588"/>
              <a:gd name="connsiteX40" fmla="*/ 2105193 w 2105193"/>
              <a:gd name="connsiteY40" fmla="*/ 434952 h 2104588"/>
              <a:gd name="connsiteX41" fmla="*/ 2105193 w 2105193"/>
              <a:gd name="connsiteY41" fmla="*/ 1306065 h 2104588"/>
              <a:gd name="connsiteX42" fmla="*/ 2105193 w 2105193"/>
              <a:gd name="connsiteY42" fmla="*/ 1306066 h 2104588"/>
              <a:gd name="connsiteX43" fmla="*/ 2105193 w 2105193"/>
              <a:gd name="connsiteY43" fmla="*/ 1669029 h 2104588"/>
              <a:gd name="connsiteX44" fmla="*/ 2105193 w 2105193"/>
              <a:gd name="connsiteY44" fmla="*/ 1669030 h 2104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2105193" h="2104588">
                <a:moveTo>
                  <a:pt x="1670844" y="1234080"/>
                </a:moveTo>
                <a:lnTo>
                  <a:pt x="1307880" y="1234080"/>
                </a:lnTo>
                <a:lnTo>
                  <a:pt x="1307880" y="362965"/>
                </a:lnTo>
                <a:lnTo>
                  <a:pt x="436765" y="362965"/>
                </a:lnTo>
                <a:lnTo>
                  <a:pt x="436765" y="0"/>
                </a:lnTo>
                <a:lnTo>
                  <a:pt x="1307879" y="0"/>
                </a:lnTo>
                <a:lnTo>
                  <a:pt x="2105192" y="1"/>
                </a:lnTo>
                <a:lnTo>
                  <a:pt x="2105192" y="362965"/>
                </a:lnTo>
                <a:lnTo>
                  <a:pt x="1670845" y="362964"/>
                </a:lnTo>
                <a:lnTo>
                  <a:pt x="1670845" y="362965"/>
                </a:lnTo>
                <a:lnTo>
                  <a:pt x="1670844" y="362965"/>
                </a:lnTo>
                <a:close/>
                <a:moveTo>
                  <a:pt x="362964" y="1668426"/>
                </a:moveTo>
                <a:lnTo>
                  <a:pt x="0" y="1668426"/>
                </a:lnTo>
                <a:lnTo>
                  <a:pt x="0" y="797312"/>
                </a:lnTo>
                <a:lnTo>
                  <a:pt x="0" y="434348"/>
                </a:lnTo>
                <a:lnTo>
                  <a:pt x="0" y="0"/>
                </a:lnTo>
                <a:lnTo>
                  <a:pt x="362964" y="0"/>
                </a:lnTo>
                <a:lnTo>
                  <a:pt x="362964" y="434347"/>
                </a:lnTo>
                <a:lnTo>
                  <a:pt x="1234079" y="434347"/>
                </a:lnTo>
                <a:lnTo>
                  <a:pt x="1234079" y="797311"/>
                </a:lnTo>
                <a:lnTo>
                  <a:pt x="362964" y="797311"/>
                </a:lnTo>
                <a:lnTo>
                  <a:pt x="362964" y="797312"/>
                </a:lnTo>
                <a:close/>
                <a:moveTo>
                  <a:pt x="1669637" y="2103377"/>
                </a:moveTo>
                <a:lnTo>
                  <a:pt x="798523" y="2103377"/>
                </a:lnTo>
                <a:lnTo>
                  <a:pt x="435559" y="2103377"/>
                </a:lnTo>
                <a:lnTo>
                  <a:pt x="1" y="2103377"/>
                </a:lnTo>
                <a:lnTo>
                  <a:pt x="1" y="1740413"/>
                </a:lnTo>
                <a:lnTo>
                  <a:pt x="435559" y="1740413"/>
                </a:lnTo>
                <a:lnTo>
                  <a:pt x="435559" y="869299"/>
                </a:lnTo>
                <a:lnTo>
                  <a:pt x="798523" y="869299"/>
                </a:lnTo>
                <a:lnTo>
                  <a:pt x="798523" y="1740413"/>
                </a:lnTo>
                <a:lnTo>
                  <a:pt x="1669637" y="1740413"/>
                </a:lnTo>
                <a:close/>
                <a:moveTo>
                  <a:pt x="2105193" y="2104588"/>
                </a:moveTo>
                <a:lnTo>
                  <a:pt x="1742229" y="2104588"/>
                </a:lnTo>
                <a:lnTo>
                  <a:pt x="1742229" y="1669030"/>
                </a:lnTo>
                <a:lnTo>
                  <a:pt x="1742229" y="1669029"/>
                </a:lnTo>
                <a:lnTo>
                  <a:pt x="871115" y="1669029"/>
                </a:lnTo>
                <a:lnTo>
                  <a:pt x="871115" y="1306065"/>
                </a:lnTo>
                <a:lnTo>
                  <a:pt x="1742229" y="1306065"/>
                </a:lnTo>
                <a:lnTo>
                  <a:pt x="1742229" y="434952"/>
                </a:lnTo>
                <a:lnTo>
                  <a:pt x="2105193" y="434952"/>
                </a:lnTo>
                <a:lnTo>
                  <a:pt x="2105193" y="1306065"/>
                </a:lnTo>
                <a:lnTo>
                  <a:pt x="2105193" y="1306066"/>
                </a:lnTo>
                <a:lnTo>
                  <a:pt x="2105193" y="1669029"/>
                </a:lnTo>
                <a:lnTo>
                  <a:pt x="2105193" y="1669030"/>
                </a:lnTo>
                <a:close/>
              </a:path>
            </a:pathLst>
          </a:custGeom>
          <a:solidFill>
            <a:srgbClr val="30466F">
              <a:alpha val="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62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E56458-7D54-4B4D-A9FD-39DA9FEDB7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88456"/>
            <a:ext cx="9144000" cy="108108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9037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C4D3EA-F14E-4C09-8293-01DB69F57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3170"/>
            <a:ext cx="10515600" cy="500171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B4E569-6477-43A5-AC94-87C415FFF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D79EE3E-9EF0-4D7F-A00D-9F5CB09059AD}"/>
              </a:ext>
            </a:extLst>
          </p:cNvPr>
          <p:cNvCxnSpPr>
            <a:cxnSpLocks/>
          </p:cNvCxnSpPr>
          <p:nvPr userDrawn="1"/>
        </p:nvCxnSpPr>
        <p:spPr>
          <a:xfrm>
            <a:off x="829887" y="1108791"/>
            <a:ext cx="9153698" cy="0"/>
          </a:xfrm>
          <a:prstGeom prst="line">
            <a:avLst/>
          </a:prstGeom>
          <a:ln w="1905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제목 1">
            <a:extLst>
              <a:ext uri="{FF2B5EF4-FFF2-40B4-BE49-F238E27FC236}">
                <a16:creationId xmlns:a16="http://schemas.microsoft.com/office/drawing/2014/main" id="{F11BA01D-7D57-4045-8BD1-E926180FF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39963"/>
            <a:ext cx="10525123" cy="66562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6F56D1BF-331A-44B5-B5E7-6DD921FCDF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626" y="6217786"/>
            <a:ext cx="1438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 altLang="ko-KR" dirty="0"/>
              <a:t>Nibble</a:t>
            </a:r>
            <a:endParaRPr lang="ko-KR" altLang="en-US" dirty="0"/>
          </a:p>
        </p:txBody>
      </p:sp>
      <p:sp>
        <p:nvSpPr>
          <p:cNvPr id="9" name="날짜 개체 틀 3">
            <a:extLst>
              <a:ext uri="{FF2B5EF4-FFF2-40B4-BE49-F238E27FC236}">
                <a16:creationId xmlns:a16="http://schemas.microsoft.com/office/drawing/2014/main" id="{B134DAB2-5629-44FC-8A5C-D5BDE5D640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4363" y="6398402"/>
            <a:ext cx="10808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6B4E6-2447-4D67-A511-B13A2182F919}" type="datetime5">
              <a:rPr lang="ko-KR" altLang="en-US" smtClean="0"/>
              <a:t>2021/7/30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6374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내용 개체 틀 3">
            <a:extLst>
              <a:ext uri="{FF2B5EF4-FFF2-40B4-BE49-F238E27FC236}">
                <a16:creationId xmlns:a16="http://schemas.microsoft.com/office/drawing/2014/main" id="{9F042640-DAE7-4687-94BB-C503EC47325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38200" y="1213372"/>
            <a:ext cx="5181600" cy="5007619"/>
          </a:xfrm>
        </p:spPr>
        <p:txBody>
          <a:bodyPr/>
          <a:lstStyle>
            <a:lvl6pPr>
              <a:defRPr/>
            </a:lvl6pPr>
            <a:lvl7pPr>
              <a:defRPr/>
            </a:lvl7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D59B7E0-888A-4B72-BFC8-5630798AE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39963"/>
            <a:ext cx="10515600" cy="66562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F8DFA8E-64F9-4B18-853D-5F3BA13ABA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10480"/>
            <a:ext cx="5181600" cy="5007619"/>
          </a:xfrm>
        </p:spPr>
        <p:txBody>
          <a:bodyPr/>
          <a:lstStyle>
            <a:lvl6pPr>
              <a:defRPr/>
            </a:lvl6pPr>
            <a:lvl7pPr>
              <a:defRPr/>
            </a:lvl7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5A71E6-70E8-4DB1-A494-6FDE48E42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CD40A46-329F-4CE2-89C1-C50DC1150D07}"/>
              </a:ext>
            </a:extLst>
          </p:cNvPr>
          <p:cNvCxnSpPr>
            <a:cxnSpLocks/>
          </p:cNvCxnSpPr>
          <p:nvPr userDrawn="1"/>
        </p:nvCxnSpPr>
        <p:spPr>
          <a:xfrm>
            <a:off x="829887" y="1108791"/>
            <a:ext cx="9153698" cy="0"/>
          </a:xfrm>
          <a:prstGeom prst="line">
            <a:avLst/>
          </a:prstGeom>
          <a:ln w="1905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바닥글 개체 틀 4">
            <a:extLst>
              <a:ext uri="{FF2B5EF4-FFF2-40B4-BE49-F238E27FC236}">
                <a16:creationId xmlns:a16="http://schemas.microsoft.com/office/drawing/2014/main" id="{BFD9DE1C-C57A-4082-A2DA-A5D4BACE0C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626" y="6217786"/>
            <a:ext cx="1438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 altLang="ko-KR" dirty="0"/>
              <a:t>Nibble</a:t>
            </a:r>
            <a:endParaRPr lang="ko-KR" altLang="en-US" dirty="0"/>
          </a:p>
        </p:txBody>
      </p:sp>
      <p:sp>
        <p:nvSpPr>
          <p:cNvPr id="10" name="날짜 개체 틀 3">
            <a:extLst>
              <a:ext uri="{FF2B5EF4-FFF2-40B4-BE49-F238E27FC236}">
                <a16:creationId xmlns:a16="http://schemas.microsoft.com/office/drawing/2014/main" id="{945F7197-17CF-4FBB-B872-FD4AA2093931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74363" y="6398402"/>
            <a:ext cx="10808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6B4E6-2447-4D67-A511-B13A2182F919}" type="datetime5">
              <a:rPr lang="ko-KR" altLang="en-US" smtClean="0"/>
              <a:t>2021/7/30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7840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내용 개체 틀 3">
            <a:extLst>
              <a:ext uri="{FF2B5EF4-FFF2-40B4-BE49-F238E27FC236}">
                <a16:creationId xmlns:a16="http://schemas.microsoft.com/office/drawing/2014/main" id="{9F042640-DAE7-4687-94BB-C503EC47325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38200" y="439964"/>
            <a:ext cx="5181600" cy="5781027"/>
          </a:xfrm>
        </p:spPr>
        <p:txBody>
          <a:bodyPr/>
          <a:lstStyle>
            <a:lvl6pPr>
              <a:defRPr/>
            </a:lvl6pPr>
            <a:lvl7pPr>
              <a:defRPr/>
            </a:lvl7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F8DFA8E-64F9-4B18-853D-5F3BA13ABA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439964"/>
            <a:ext cx="5181600" cy="5778136"/>
          </a:xfrm>
        </p:spPr>
        <p:txBody>
          <a:bodyPr/>
          <a:lstStyle>
            <a:lvl6pPr>
              <a:defRPr/>
            </a:lvl6pPr>
            <a:lvl7pPr>
              <a:defRPr/>
            </a:lvl7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5A71E6-70E8-4DB1-A494-6FDE48E42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바닥글 개체 틀 4">
            <a:extLst>
              <a:ext uri="{FF2B5EF4-FFF2-40B4-BE49-F238E27FC236}">
                <a16:creationId xmlns:a16="http://schemas.microsoft.com/office/drawing/2014/main" id="{BFD9DE1C-C57A-4082-A2DA-A5D4BACE0C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626" y="6217786"/>
            <a:ext cx="1438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 altLang="ko-KR" dirty="0"/>
              <a:t>Nibble</a:t>
            </a:r>
            <a:endParaRPr lang="ko-KR" altLang="en-US" dirty="0"/>
          </a:p>
        </p:txBody>
      </p:sp>
      <p:sp>
        <p:nvSpPr>
          <p:cNvPr id="10" name="날짜 개체 틀 3">
            <a:extLst>
              <a:ext uri="{FF2B5EF4-FFF2-40B4-BE49-F238E27FC236}">
                <a16:creationId xmlns:a16="http://schemas.microsoft.com/office/drawing/2014/main" id="{945F7197-17CF-4FBB-B872-FD4AA2093931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74363" y="6398402"/>
            <a:ext cx="10808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6B4E6-2447-4D67-A511-B13A2182F919}" type="datetime5">
              <a:rPr lang="ko-KR" altLang="en-US" smtClean="0"/>
              <a:t>2021/7/30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8905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3C14C0-5FF7-40D8-8E82-1DB332903B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626" y="6217786"/>
            <a:ext cx="1438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 altLang="ko-KR" dirty="0"/>
              <a:t>Nibble</a:t>
            </a:r>
            <a:endParaRPr lang="ko-KR" altLang="en-US" dirty="0"/>
          </a:p>
        </p:txBody>
      </p:sp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B25904C-927C-43BB-9556-C4E7D6034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48F80B-3359-4E33-9CE2-05AA37ED05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</a:p>
          <a:p>
            <a:pPr lvl="4"/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3785A3-39E8-45D7-BBC9-C3009FBFBD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22749" y="6400662"/>
            <a:ext cx="3976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ED30C-66D9-4104-96BC-081A506F0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1ABCC0-C2E8-44CE-9BD4-D340DE21FE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4363" y="6398402"/>
            <a:ext cx="10808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6B4E6-2447-4D67-A511-B13A2182F919}" type="datetime5">
              <a:rPr lang="ko-KR" altLang="en-US" smtClean="0"/>
              <a:t>2021/7/30</a:t>
            </a:fld>
            <a:endParaRPr lang="ko-KR" altLang="en-US" dirty="0"/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94231B9B-F168-4EC4-9A59-6F7FC17B1530}"/>
              </a:ext>
            </a:extLst>
          </p:cNvPr>
          <p:cNvSpPr/>
          <p:nvPr userDrawn="1"/>
        </p:nvSpPr>
        <p:spPr>
          <a:xfrm rot="15945254" flipV="1">
            <a:off x="368361" y="5067281"/>
            <a:ext cx="1464401" cy="2290644"/>
          </a:xfrm>
          <a:custGeom>
            <a:avLst/>
            <a:gdLst>
              <a:gd name="connsiteX0" fmla="*/ 1464401 w 1464401"/>
              <a:gd name="connsiteY0" fmla="*/ 2194554 h 2290644"/>
              <a:gd name="connsiteX1" fmla="*/ 0 w 1464401"/>
              <a:gd name="connsiteY1" fmla="*/ 0 h 2290644"/>
              <a:gd name="connsiteX2" fmla="*/ 170054 w 1464401"/>
              <a:gd name="connsiteY2" fmla="*/ 2290644 h 2290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4401" h="2290644">
                <a:moveTo>
                  <a:pt x="1464401" y="2194554"/>
                </a:moveTo>
                <a:lnTo>
                  <a:pt x="0" y="0"/>
                </a:lnTo>
                <a:lnTo>
                  <a:pt x="170054" y="2290644"/>
                </a:lnTo>
                <a:close/>
              </a:path>
            </a:pathLst>
          </a:custGeom>
          <a:solidFill>
            <a:srgbClr val="2638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72202695-08C1-4994-98FE-066EB09134F6}"/>
              </a:ext>
            </a:extLst>
          </p:cNvPr>
          <p:cNvSpPr/>
          <p:nvPr userDrawn="1"/>
        </p:nvSpPr>
        <p:spPr>
          <a:xfrm rot="9544924" flipV="1">
            <a:off x="9974854" y="2313815"/>
            <a:ext cx="3146835" cy="4626996"/>
          </a:xfrm>
          <a:custGeom>
            <a:avLst/>
            <a:gdLst>
              <a:gd name="connsiteX0" fmla="*/ 0 w 3146835"/>
              <a:gd name="connsiteY0" fmla="*/ 0 h 4626996"/>
              <a:gd name="connsiteX1" fmla="*/ 1768538 w 3146835"/>
              <a:gd name="connsiteY1" fmla="*/ 4626996 h 4626996"/>
              <a:gd name="connsiteX2" fmla="*/ 3146835 w 3146835"/>
              <a:gd name="connsiteY2" fmla="*/ 4100182 h 4626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46835" h="4626996">
                <a:moveTo>
                  <a:pt x="0" y="0"/>
                </a:moveTo>
                <a:lnTo>
                  <a:pt x="1768538" y="4626996"/>
                </a:lnTo>
                <a:lnTo>
                  <a:pt x="3146835" y="4100182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0EADEAFD-A2A3-49AF-857D-40813E131F51}"/>
              </a:ext>
            </a:extLst>
          </p:cNvPr>
          <p:cNvSpPr/>
          <p:nvPr userDrawn="1"/>
        </p:nvSpPr>
        <p:spPr>
          <a:xfrm rot="18360049" flipV="1">
            <a:off x="-1231825" y="3481133"/>
            <a:ext cx="3239678" cy="3313065"/>
          </a:xfrm>
          <a:custGeom>
            <a:avLst/>
            <a:gdLst>
              <a:gd name="connsiteX0" fmla="*/ 3239678 w 3239678"/>
              <a:gd name="connsiteY0" fmla="*/ 3313065 h 3313065"/>
              <a:gd name="connsiteX1" fmla="*/ 696944 w 3239678"/>
              <a:gd name="connsiteY1" fmla="*/ 0 h 3313065"/>
              <a:gd name="connsiteX2" fmla="*/ 0 w 3239678"/>
              <a:gd name="connsiteY2" fmla="*/ 959231 h 3313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39678" h="3313065">
                <a:moveTo>
                  <a:pt x="3239678" y="3313065"/>
                </a:moveTo>
                <a:lnTo>
                  <a:pt x="696944" y="0"/>
                </a:lnTo>
                <a:lnTo>
                  <a:pt x="0" y="959231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729A3EC3-6817-48EE-8D80-2C1DA253BAE5}"/>
              </a:ext>
            </a:extLst>
          </p:cNvPr>
          <p:cNvSpPr/>
          <p:nvPr userDrawn="1"/>
        </p:nvSpPr>
        <p:spPr>
          <a:xfrm rot="6557782" flipV="1">
            <a:off x="10201597" y="563662"/>
            <a:ext cx="3180137" cy="1961769"/>
          </a:xfrm>
          <a:custGeom>
            <a:avLst/>
            <a:gdLst>
              <a:gd name="connsiteX0" fmla="*/ 297020 w 3180137"/>
              <a:gd name="connsiteY0" fmla="*/ 0 h 1961769"/>
              <a:gd name="connsiteX1" fmla="*/ 0 w 3180137"/>
              <a:gd name="connsiteY1" fmla="*/ 848327 h 1961769"/>
              <a:gd name="connsiteX2" fmla="*/ 3180137 w 3180137"/>
              <a:gd name="connsiteY2" fmla="*/ 1961769 h 1961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80137" h="1961769">
                <a:moveTo>
                  <a:pt x="297020" y="0"/>
                </a:moveTo>
                <a:lnTo>
                  <a:pt x="0" y="848327"/>
                </a:lnTo>
                <a:lnTo>
                  <a:pt x="3180137" y="1961769"/>
                </a:lnTo>
                <a:close/>
              </a:path>
            </a:pathLst>
          </a:custGeom>
          <a:solidFill>
            <a:schemeClr val="accent1">
              <a:lumMod val="50000"/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1433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49" r:id="rId2"/>
    <p:sldLayoutId id="2147483650" r:id="rId3"/>
    <p:sldLayoutId id="2147483652" r:id="rId4"/>
    <p:sldLayoutId id="2147483654" r:id="rId5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80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68000" indent="-228600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28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116000" indent="-285750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04000" indent="-228600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≫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92000" indent="-228600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≫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980000" indent="-228600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≫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myeonguni.tistory.com/752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myeonguni.tistory.com/752" TargetMode="Externa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%ED%9C%B4%EB%A6%AC%EC%8A%A4%ED%8B%B1_%EC%9D%B4%EB%A1%A0#%EC%9D%B8%EA%B0%84_%EC%BB%B4%ED%93%A8%ED%84%B0_%EC%83%81%ED%98%B8%EC%9E%91%EC%9A%A9" TargetMode="External"/><Relationship Id="rId2" Type="http://schemas.openxmlformats.org/officeDocument/2006/relationships/hyperlink" Target="https://en.wikipedia.org/wiki/GOMS" TargetMode="Externa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mingrammer.com/translation-10-common-software-architectural-patterns-in-a-nutshell/" TargetMode="Externa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259E04-CE8D-4C99-AC59-3008A00F23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/>
              <a:t>소프트웨어 설계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4111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4B2F7B6-34E4-485B-B92C-8E583D8A5052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ko-KR" altLang="en-US" dirty="0"/>
              <a:t>요구사항 분석에 사용하는 모델링 기법</a:t>
            </a:r>
            <a:endParaRPr lang="en-US" altLang="ko-KR" dirty="0"/>
          </a:p>
          <a:p>
            <a:pPr lvl="1"/>
            <a:r>
              <a:rPr lang="ko-KR" altLang="en-US" dirty="0"/>
              <a:t>데이터 흐름도 </a:t>
            </a:r>
            <a:r>
              <a:rPr lang="en-US" altLang="ko-KR" dirty="0"/>
              <a:t>(Data Flow Diagram. DFD / Bubble)</a:t>
            </a:r>
          </a:p>
          <a:p>
            <a:pPr lvl="2"/>
            <a:r>
              <a:rPr lang="ko-KR" altLang="en-US" dirty="0"/>
              <a:t>정의</a:t>
            </a:r>
            <a:endParaRPr lang="en-US" altLang="ko-KR" dirty="0"/>
          </a:p>
          <a:p>
            <a:pPr lvl="3"/>
            <a:r>
              <a:rPr lang="ko-KR" altLang="en-US" dirty="0"/>
              <a:t>데이터가 프로세스를 따라 변환되는 것을 표현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구성</a:t>
            </a:r>
            <a:r>
              <a:rPr lang="en-US" altLang="ko-KR" dirty="0"/>
              <a:t> </a:t>
            </a:r>
            <a:r>
              <a:rPr lang="ko-KR" altLang="en-US" dirty="0"/>
              <a:t>요소</a:t>
            </a:r>
            <a:endParaRPr lang="en-US" altLang="ko-KR" dirty="0"/>
          </a:p>
          <a:p>
            <a:pPr lvl="3"/>
            <a:r>
              <a:rPr lang="ko-KR" altLang="en-US" dirty="0"/>
              <a:t>처리기</a:t>
            </a:r>
            <a:r>
              <a:rPr lang="en-US" altLang="ko-KR" dirty="0"/>
              <a:t>(Process)</a:t>
            </a:r>
          </a:p>
          <a:p>
            <a:pPr lvl="4"/>
            <a:r>
              <a:rPr lang="ko-KR" altLang="en-US" dirty="0"/>
              <a:t>데이터 변환</a:t>
            </a:r>
            <a:r>
              <a:rPr lang="en-US" altLang="ko-KR" dirty="0"/>
              <a:t>. </a:t>
            </a:r>
            <a:r>
              <a:rPr lang="ko-KR" altLang="en-US" dirty="0"/>
              <a:t>원으로 표시</a:t>
            </a:r>
            <a:r>
              <a:rPr lang="en-US" altLang="ko-KR" dirty="0"/>
              <a:t>(O)</a:t>
            </a:r>
          </a:p>
          <a:p>
            <a:pPr lvl="3"/>
            <a:r>
              <a:rPr lang="ko-KR" altLang="en-US" dirty="0"/>
              <a:t>데이터 흐름</a:t>
            </a:r>
            <a:r>
              <a:rPr lang="en-US" altLang="ko-KR" dirty="0"/>
              <a:t>(Data Flow)</a:t>
            </a:r>
          </a:p>
          <a:p>
            <a:pPr lvl="4"/>
            <a:r>
              <a:rPr lang="ko-KR" altLang="en-US" dirty="0"/>
              <a:t>화살표로 표시</a:t>
            </a:r>
            <a:r>
              <a:rPr lang="en-US" altLang="ko-KR" dirty="0"/>
              <a:t>(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)</a:t>
            </a:r>
          </a:p>
          <a:p>
            <a:pPr lvl="3"/>
            <a:r>
              <a:rPr lang="ko-KR" altLang="en-US" dirty="0"/>
              <a:t>데이터 저장소</a:t>
            </a:r>
            <a:r>
              <a:rPr lang="en-US" altLang="ko-KR" dirty="0"/>
              <a:t>(Data Store)</a:t>
            </a:r>
          </a:p>
          <a:p>
            <a:pPr lvl="4"/>
            <a:r>
              <a:rPr lang="ko-KR" altLang="en-US" dirty="0"/>
              <a:t>평행선으로 표시</a:t>
            </a:r>
            <a:r>
              <a:rPr lang="en-US" altLang="ko-KR" dirty="0"/>
              <a:t>(=)</a:t>
            </a:r>
          </a:p>
          <a:p>
            <a:pPr lvl="3"/>
            <a:r>
              <a:rPr lang="ko-KR" altLang="en-US" dirty="0"/>
              <a:t>단말</a:t>
            </a:r>
            <a:r>
              <a:rPr lang="en-US" altLang="ko-KR" dirty="0"/>
              <a:t>(Terminator)</a:t>
            </a:r>
          </a:p>
          <a:p>
            <a:pPr lvl="4"/>
            <a:r>
              <a:rPr lang="ko-KR" altLang="en-US" dirty="0"/>
              <a:t>데이터의 시작과 종료</a:t>
            </a:r>
            <a:r>
              <a:rPr lang="en-US" altLang="ko-KR" dirty="0"/>
              <a:t>. </a:t>
            </a:r>
            <a:r>
              <a:rPr lang="ko-KR" altLang="en-US" dirty="0"/>
              <a:t>사각형으로 표시</a:t>
            </a:r>
            <a:r>
              <a:rPr lang="en-US" altLang="ko-KR" dirty="0"/>
              <a:t>(</a:t>
            </a:r>
            <a:r>
              <a:rPr lang="ko-KR" altLang="en-US" dirty="0"/>
              <a:t>ㅁ</a:t>
            </a:r>
            <a:r>
              <a:rPr lang="en-US" altLang="ko-KR" dirty="0"/>
              <a:t>)</a:t>
            </a:r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60E6DA-F638-4A9E-BE4A-F2D50EECF05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  <a:p>
            <a:pPr lvl="1"/>
            <a:r>
              <a:rPr lang="ko-KR" altLang="en-US" dirty="0"/>
              <a:t>자료 사전 </a:t>
            </a:r>
            <a:r>
              <a:rPr lang="en-US" altLang="ko-KR" dirty="0"/>
              <a:t>(Data Dictionary. DD)</a:t>
            </a:r>
          </a:p>
          <a:p>
            <a:pPr lvl="2"/>
            <a:r>
              <a:rPr lang="ko-KR" altLang="en-US" dirty="0"/>
              <a:t>정의</a:t>
            </a:r>
            <a:endParaRPr lang="en-US" altLang="ko-KR" dirty="0"/>
          </a:p>
          <a:p>
            <a:pPr lvl="3"/>
            <a:r>
              <a:rPr lang="ko-KR" altLang="en-US" dirty="0"/>
              <a:t>자료의 각종 </a:t>
            </a:r>
            <a:r>
              <a:rPr lang="en-US" altLang="ko-KR" dirty="0"/>
              <a:t>Meta Data</a:t>
            </a:r>
            <a:r>
              <a:rPr lang="ko-KR" altLang="en-US" dirty="0"/>
              <a:t>를 명시하는 사전</a:t>
            </a:r>
            <a:endParaRPr lang="en-US" altLang="ko-KR" dirty="0"/>
          </a:p>
          <a:p>
            <a:pPr lvl="3"/>
            <a:r>
              <a:rPr lang="ko-KR" altLang="en-US" dirty="0"/>
              <a:t>팀내 자료의 개념을 통일시키기 위함</a:t>
            </a:r>
            <a:endParaRPr lang="en-US" altLang="ko-KR" dirty="0"/>
          </a:p>
          <a:p>
            <a:pPr lvl="2"/>
            <a:r>
              <a:rPr lang="ko-KR" altLang="en-US" dirty="0"/>
              <a:t>기호</a:t>
            </a:r>
            <a:endParaRPr lang="en-US" altLang="ko-KR" dirty="0"/>
          </a:p>
          <a:p>
            <a:pPr lvl="3"/>
            <a:r>
              <a:rPr lang="en-US" altLang="ko-KR" dirty="0"/>
              <a:t>= : </a:t>
            </a:r>
            <a:r>
              <a:rPr lang="ko-KR" altLang="en-US" dirty="0"/>
              <a:t>자료의</a:t>
            </a:r>
            <a:r>
              <a:rPr lang="en-US" altLang="ko-KR" dirty="0"/>
              <a:t> </a:t>
            </a:r>
            <a:r>
              <a:rPr lang="ko-KR" altLang="en-US" dirty="0"/>
              <a:t>정의</a:t>
            </a:r>
            <a:endParaRPr lang="en-US" altLang="ko-KR" dirty="0"/>
          </a:p>
          <a:p>
            <a:pPr lvl="3"/>
            <a:r>
              <a:rPr lang="en-US" altLang="ko-KR" dirty="0"/>
              <a:t>+ : </a:t>
            </a:r>
            <a:r>
              <a:rPr lang="ko-KR" altLang="en-US" dirty="0"/>
              <a:t>자료의 연결</a:t>
            </a:r>
            <a:endParaRPr lang="en-US" altLang="ko-KR" dirty="0"/>
          </a:p>
          <a:p>
            <a:pPr lvl="3"/>
            <a:r>
              <a:rPr lang="en-US" altLang="ko-KR" dirty="0"/>
              <a:t>() : </a:t>
            </a:r>
            <a:r>
              <a:rPr lang="ko-KR" altLang="en-US" dirty="0"/>
              <a:t>생략 가능 자료 표현</a:t>
            </a:r>
            <a:endParaRPr lang="en-US" altLang="ko-KR" dirty="0"/>
          </a:p>
          <a:p>
            <a:pPr lvl="3"/>
            <a:r>
              <a:rPr lang="en-US" altLang="ko-KR" dirty="0"/>
              <a:t>{} : </a:t>
            </a:r>
            <a:r>
              <a:rPr lang="ko-KR" altLang="en-US" dirty="0"/>
              <a:t>자료의 반복 표현</a:t>
            </a:r>
            <a:endParaRPr lang="en-US" altLang="ko-KR" dirty="0"/>
          </a:p>
          <a:p>
            <a:pPr lvl="4"/>
            <a:r>
              <a:rPr lang="ko-KR" altLang="en-US" dirty="0"/>
              <a:t>좌측 수는 최소</a:t>
            </a:r>
            <a:r>
              <a:rPr lang="en-US" altLang="ko-KR" dirty="0"/>
              <a:t>, </a:t>
            </a:r>
            <a:r>
              <a:rPr lang="ko-KR" altLang="en-US" dirty="0"/>
              <a:t>우측 수는 최대 반복 횟수를 뜻함</a:t>
            </a:r>
            <a:endParaRPr lang="en-US" altLang="ko-KR" dirty="0"/>
          </a:p>
          <a:p>
            <a:pPr lvl="5"/>
            <a:r>
              <a:rPr lang="en-US" altLang="ko-KR" dirty="0"/>
              <a:t>Ex) </a:t>
            </a:r>
          </a:p>
          <a:p>
            <a:pPr lvl="6"/>
            <a:r>
              <a:rPr lang="en-US" altLang="ko-KR" dirty="0"/>
              <a:t>1{Data}3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최소 </a:t>
            </a:r>
            <a:r>
              <a:rPr lang="en-US" altLang="ko-KR" dirty="0">
                <a:sym typeface="Wingdings" panose="05000000000000000000" pitchFamily="2" charset="2"/>
              </a:rPr>
              <a:t>1</a:t>
            </a:r>
            <a:r>
              <a:rPr lang="ko-KR" altLang="en-US" dirty="0">
                <a:sym typeface="Wingdings" panose="05000000000000000000" pitchFamily="2" charset="2"/>
              </a:rPr>
              <a:t>에서 최대 </a:t>
            </a:r>
            <a:r>
              <a:rPr lang="en-US" altLang="ko-KR" dirty="0">
                <a:sym typeface="Wingdings" panose="05000000000000000000" pitchFamily="2" charset="2"/>
              </a:rPr>
              <a:t>3</a:t>
            </a:r>
            <a:r>
              <a:rPr lang="ko-KR" altLang="en-US" dirty="0">
                <a:sym typeface="Wingdings" panose="05000000000000000000" pitchFamily="2" charset="2"/>
              </a:rPr>
              <a:t>번 반복</a:t>
            </a:r>
            <a:endParaRPr lang="en-US" altLang="ko-KR" dirty="0">
              <a:sym typeface="Wingdings" panose="05000000000000000000" pitchFamily="2" charset="2"/>
            </a:endParaRPr>
          </a:p>
          <a:p>
            <a:pPr lvl="6"/>
            <a:r>
              <a:rPr lang="en-US" altLang="ko-KR" dirty="0">
                <a:sym typeface="Wingdings" panose="05000000000000000000" pitchFamily="2" charset="2"/>
              </a:rPr>
              <a:t>{Data}  </a:t>
            </a:r>
            <a:r>
              <a:rPr lang="ko-KR" altLang="en-US" dirty="0">
                <a:sym typeface="Wingdings" panose="05000000000000000000" pitchFamily="2" charset="2"/>
              </a:rPr>
              <a:t>최소 </a:t>
            </a:r>
            <a:r>
              <a:rPr lang="en-US" altLang="ko-KR" dirty="0">
                <a:sym typeface="Wingdings" panose="05000000000000000000" pitchFamily="2" charset="2"/>
              </a:rPr>
              <a:t>0</a:t>
            </a:r>
            <a:r>
              <a:rPr lang="ko-KR" altLang="en-US" dirty="0">
                <a:sym typeface="Wingdings" panose="05000000000000000000" pitchFamily="2" charset="2"/>
              </a:rPr>
              <a:t>에서 최대 무한 반복</a:t>
            </a:r>
            <a:endParaRPr lang="en-US" altLang="ko-KR" dirty="0"/>
          </a:p>
          <a:p>
            <a:pPr lvl="3"/>
            <a:r>
              <a:rPr lang="en-US" altLang="ko-KR" dirty="0"/>
              <a:t>[] : </a:t>
            </a:r>
            <a:r>
              <a:rPr lang="ko-KR" altLang="en-US" dirty="0"/>
              <a:t>자료의 선택 표현</a:t>
            </a:r>
            <a:endParaRPr lang="en-US" altLang="ko-KR" dirty="0"/>
          </a:p>
          <a:p>
            <a:pPr lvl="4"/>
            <a:r>
              <a:rPr lang="en-US" altLang="ko-KR" dirty="0"/>
              <a:t>Ex ) [Data1 | Data 2 | Data 3]</a:t>
            </a:r>
          </a:p>
          <a:p>
            <a:pPr lvl="3"/>
            <a:r>
              <a:rPr lang="en-US" altLang="ko-KR" dirty="0"/>
              <a:t>** : </a:t>
            </a:r>
            <a:r>
              <a:rPr lang="ko-KR" altLang="en-US" dirty="0"/>
              <a:t>자료의 설명</a:t>
            </a:r>
            <a:r>
              <a:rPr lang="en-US" altLang="ko-KR" dirty="0"/>
              <a:t>. </a:t>
            </a:r>
            <a:r>
              <a:rPr lang="ko-KR" altLang="en-US" dirty="0"/>
              <a:t>주석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작성</a:t>
            </a:r>
            <a:r>
              <a:rPr lang="en-US" altLang="ko-KR" dirty="0"/>
              <a:t> </a:t>
            </a:r>
            <a:r>
              <a:rPr lang="ko-KR" altLang="en-US" dirty="0"/>
              <a:t>원칙</a:t>
            </a:r>
            <a:endParaRPr lang="en-US" altLang="ko-KR" dirty="0"/>
          </a:p>
          <a:p>
            <a:pPr lvl="3"/>
            <a:r>
              <a:rPr lang="ko-KR" altLang="en-US" dirty="0"/>
              <a:t>자료의 의미 기술</a:t>
            </a:r>
            <a:r>
              <a:rPr lang="en-US" altLang="ko-KR" dirty="0"/>
              <a:t>: </a:t>
            </a:r>
            <a:r>
              <a:rPr lang="ko-KR" altLang="en-US" dirty="0"/>
              <a:t>자료 의미 주석으로 적기</a:t>
            </a:r>
            <a:r>
              <a:rPr lang="en-US" altLang="ko-KR" dirty="0"/>
              <a:t>.</a:t>
            </a:r>
          </a:p>
          <a:p>
            <a:pPr lvl="3"/>
            <a:r>
              <a:rPr lang="ko-KR" altLang="en-US" dirty="0"/>
              <a:t>자료 구성 항목 기술</a:t>
            </a:r>
            <a:r>
              <a:rPr lang="en-US" altLang="ko-KR" dirty="0"/>
              <a:t>: </a:t>
            </a:r>
            <a:r>
              <a:rPr lang="ko-KR" altLang="en-US" dirty="0"/>
              <a:t>자료 그룹화 하기</a:t>
            </a:r>
            <a:r>
              <a:rPr lang="en-US" altLang="ko-KR" dirty="0"/>
              <a:t>.</a:t>
            </a:r>
          </a:p>
          <a:p>
            <a:pPr lvl="3"/>
            <a:r>
              <a:rPr lang="ko-KR" altLang="en-US" dirty="0"/>
              <a:t>동의어 규정 준수</a:t>
            </a:r>
            <a:r>
              <a:rPr lang="en-US" altLang="ko-KR" dirty="0"/>
              <a:t>: </a:t>
            </a:r>
            <a:r>
              <a:rPr lang="ko-KR" altLang="en-US" dirty="0"/>
              <a:t>동의어는 사용하는 거 쓰게</a:t>
            </a:r>
            <a:endParaRPr lang="en-US" altLang="ko-KR" dirty="0"/>
          </a:p>
          <a:p>
            <a:pPr lvl="4"/>
            <a:r>
              <a:rPr lang="en-US" altLang="ko-KR" dirty="0"/>
              <a:t>Ex) [</a:t>
            </a:r>
            <a:r>
              <a:rPr lang="ko-KR" altLang="en-US" dirty="0"/>
              <a:t>차 </a:t>
            </a:r>
            <a:r>
              <a:rPr lang="en-US" altLang="ko-KR" dirty="0"/>
              <a:t>| </a:t>
            </a:r>
            <a:r>
              <a:rPr lang="ko-KR" altLang="en-US" dirty="0"/>
              <a:t>자동차 </a:t>
            </a:r>
            <a:r>
              <a:rPr lang="en-US" altLang="ko-KR" dirty="0"/>
              <a:t>| Car]</a:t>
            </a:r>
          </a:p>
          <a:p>
            <a:pPr lvl="3"/>
            <a:r>
              <a:rPr lang="ko-KR" altLang="en-US" dirty="0"/>
              <a:t>자료 정의의 중복 제거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83DEF3-3A62-479A-8577-713E9722F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0BB1C9-BC90-4269-9F91-686781F173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FB56952B-5A53-462E-A436-58E334DA3D24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2021/7/30</a:t>
            </a:fld>
            <a:endParaRPr lang="ko-KR" alt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644ACB2-AE27-4EF5-B865-643DE53BC2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8516" y="1637222"/>
            <a:ext cx="3810000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40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CBCB19C-7556-421C-9E06-B80391776528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altLang="ko-KR" dirty="0"/>
              <a:t>UML</a:t>
            </a:r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</a:t>
            </a:r>
            <a:r>
              <a:rPr lang="ko-KR" altLang="en-US" dirty="0"/>
              <a:t>모델링에</a:t>
            </a:r>
            <a:r>
              <a:rPr lang="en-US" altLang="ko-KR" dirty="0"/>
              <a:t> </a:t>
            </a:r>
            <a:r>
              <a:rPr lang="ko-KR" altLang="en-US" dirty="0"/>
              <a:t>사용하는 그림 언어</a:t>
            </a:r>
            <a:endParaRPr lang="en-US" altLang="ko-KR" dirty="0"/>
          </a:p>
          <a:p>
            <a:pPr lvl="1"/>
            <a:r>
              <a:rPr lang="ko-KR" altLang="en-US" dirty="0"/>
              <a:t>특징</a:t>
            </a:r>
            <a:endParaRPr lang="en-US" altLang="ko-KR" dirty="0"/>
          </a:p>
          <a:p>
            <a:pPr lvl="2"/>
            <a:r>
              <a:rPr lang="ko-KR" altLang="en-US" dirty="0"/>
              <a:t>가시화 언어</a:t>
            </a:r>
            <a:endParaRPr lang="en-US" altLang="ko-KR" dirty="0"/>
          </a:p>
          <a:p>
            <a:pPr lvl="3"/>
            <a:r>
              <a:rPr lang="ko-KR" altLang="en-US" dirty="0"/>
              <a:t>개념을 가시화 시켜 의사소통 용의</a:t>
            </a:r>
            <a:endParaRPr lang="en-US" altLang="ko-KR" dirty="0"/>
          </a:p>
          <a:p>
            <a:pPr lvl="2"/>
            <a:r>
              <a:rPr lang="ko-KR" altLang="en-US" dirty="0"/>
              <a:t>구축 언어</a:t>
            </a:r>
            <a:endParaRPr lang="en-US" altLang="ko-KR" dirty="0"/>
          </a:p>
          <a:p>
            <a:pPr lvl="3"/>
            <a:r>
              <a:rPr lang="en-US" altLang="ko-KR" dirty="0"/>
              <a:t>UML</a:t>
            </a:r>
            <a:r>
              <a:rPr lang="ko-KR" altLang="en-US" dirty="0"/>
              <a:t> 그대로 코드를 짤 수 있음</a:t>
            </a:r>
            <a:endParaRPr lang="en-US" altLang="ko-KR" dirty="0"/>
          </a:p>
          <a:p>
            <a:pPr lvl="3"/>
            <a:r>
              <a:rPr lang="ko-KR" altLang="en-US" dirty="0"/>
              <a:t>코드를 </a:t>
            </a:r>
            <a:r>
              <a:rPr lang="en-US" altLang="ko-KR" dirty="0"/>
              <a:t>UML</a:t>
            </a:r>
            <a:r>
              <a:rPr lang="ko-KR" altLang="en-US" dirty="0"/>
              <a:t>로 변경 가능</a:t>
            </a:r>
            <a:endParaRPr lang="en-US" altLang="ko-KR" dirty="0"/>
          </a:p>
          <a:p>
            <a:pPr lvl="2"/>
            <a:r>
              <a:rPr lang="ko-KR" altLang="en-US" dirty="0"/>
              <a:t>명세화 언어</a:t>
            </a:r>
            <a:endParaRPr lang="en-US" altLang="ko-KR" dirty="0"/>
          </a:p>
          <a:p>
            <a:pPr lvl="3"/>
            <a:r>
              <a:rPr lang="ko-KR" altLang="en-US" dirty="0"/>
              <a:t>모호성이 없음</a:t>
            </a:r>
            <a:endParaRPr lang="en-US" altLang="ko-KR" dirty="0"/>
          </a:p>
          <a:p>
            <a:pPr lvl="2"/>
            <a:r>
              <a:rPr lang="ko-KR" altLang="en-US" dirty="0"/>
              <a:t>문서화</a:t>
            </a:r>
            <a:endParaRPr lang="en-US" altLang="ko-KR" dirty="0"/>
          </a:p>
          <a:p>
            <a:pPr lvl="3"/>
            <a:r>
              <a:rPr lang="ko-KR" altLang="en-US" dirty="0"/>
              <a:t>그 자체로 문서임</a:t>
            </a:r>
          </a:p>
          <a:p>
            <a:pPr lvl="1"/>
            <a:r>
              <a:rPr lang="ko-KR" altLang="en-US" dirty="0"/>
              <a:t>구성요소</a:t>
            </a:r>
            <a:endParaRPr lang="en-US" altLang="ko-KR" dirty="0"/>
          </a:p>
          <a:p>
            <a:pPr lvl="2"/>
            <a:r>
              <a:rPr lang="ko-KR" altLang="en-US" dirty="0"/>
              <a:t>사물</a:t>
            </a:r>
            <a:r>
              <a:rPr lang="en-US" altLang="ko-KR" dirty="0"/>
              <a:t>(Things): </a:t>
            </a:r>
            <a:r>
              <a:rPr lang="ko-KR" altLang="en-US" dirty="0"/>
              <a:t>명사 </a:t>
            </a:r>
            <a:r>
              <a:rPr lang="en-US" altLang="ko-KR" dirty="0"/>
              <a:t>/ </a:t>
            </a:r>
            <a:r>
              <a:rPr lang="ko-KR" altLang="en-US" dirty="0"/>
              <a:t>동사</a:t>
            </a:r>
            <a:endParaRPr lang="en-US" altLang="ko-KR" dirty="0"/>
          </a:p>
          <a:p>
            <a:pPr lvl="2"/>
            <a:r>
              <a:rPr lang="ko-KR" altLang="en-US" dirty="0"/>
              <a:t>관계</a:t>
            </a:r>
            <a:r>
              <a:rPr lang="en-US" altLang="ko-KR" dirty="0"/>
              <a:t>(Relationship): </a:t>
            </a:r>
            <a:r>
              <a:rPr lang="ko-KR" altLang="en-US" dirty="0"/>
              <a:t>사물의 관계</a:t>
            </a:r>
            <a:r>
              <a:rPr lang="en-US" altLang="ko-KR" dirty="0"/>
              <a:t>. </a:t>
            </a:r>
            <a:r>
              <a:rPr lang="ko-KR" altLang="en-US" dirty="0"/>
              <a:t>형용사 </a:t>
            </a:r>
            <a:r>
              <a:rPr lang="en-US" altLang="ko-KR" dirty="0"/>
              <a:t>/ </a:t>
            </a:r>
            <a:r>
              <a:rPr lang="ko-KR" altLang="en-US" dirty="0"/>
              <a:t>부사</a:t>
            </a:r>
            <a:endParaRPr lang="en-US" altLang="ko-KR" dirty="0"/>
          </a:p>
          <a:p>
            <a:pPr lvl="2"/>
            <a:r>
              <a:rPr lang="ko-KR" altLang="en-US" dirty="0"/>
              <a:t>다이어그램</a:t>
            </a:r>
            <a:r>
              <a:rPr lang="en-US" altLang="ko-KR" dirty="0"/>
              <a:t>: </a:t>
            </a:r>
            <a:r>
              <a:rPr lang="ko-KR" altLang="en-US" dirty="0"/>
              <a:t>사물과 관계를 모아 표현</a:t>
            </a:r>
            <a:r>
              <a:rPr lang="en-US" altLang="ko-KR" dirty="0"/>
              <a:t>. 9</a:t>
            </a:r>
            <a:r>
              <a:rPr lang="ko-KR" altLang="en-US" dirty="0"/>
              <a:t>가지 형태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C8D5E9B-C508-46B6-A60B-514198D9C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UML (Unified Modeling Language)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E242F40-991C-48EE-9236-776F4952B79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UML</a:t>
            </a:r>
            <a:r>
              <a:rPr lang="ko-KR" altLang="en-US" dirty="0"/>
              <a:t> </a:t>
            </a:r>
            <a:r>
              <a:rPr lang="en-US" altLang="ko-KR" dirty="0"/>
              <a:t>Diagram (</a:t>
            </a:r>
            <a:r>
              <a:rPr lang="ko-KR" altLang="en-US" dirty="0">
                <a:hlinkClick r:id="rId2"/>
              </a:rPr>
              <a:t>참고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Static</a:t>
            </a:r>
            <a:r>
              <a:rPr lang="ko-KR" altLang="en-US" dirty="0"/>
              <a:t> </a:t>
            </a:r>
            <a:r>
              <a:rPr lang="en-US" altLang="ko-KR" dirty="0"/>
              <a:t>Diagram / Structure Diagram (</a:t>
            </a:r>
            <a:r>
              <a:rPr lang="ko-KR" altLang="en-US" dirty="0"/>
              <a:t>정적 표현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Class: Class</a:t>
            </a:r>
            <a:r>
              <a:rPr lang="ko-KR" altLang="en-US" dirty="0"/>
              <a:t>의 </a:t>
            </a:r>
            <a:r>
              <a:rPr lang="en-US" altLang="ko-KR" dirty="0"/>
              <a:t>Attr, Operation(Op), </a:t>
            </a:r>
            <a:r>
              <a:rPr lang="ko-KR" altLang="en-US" dirty="0"/>
              <a:t>관계 등 표현</a:t>
            </a:r>
            <a:endParaRPr lang="en-US" altLang="ko-KR" dirty="0"/>
          </a:p>
          <a:p>
            <a:pPr lvl="2"/>
            <a:r>
              <a:rPr lang="en-US" altLang="ko-KR" dirty="0"/>
              <a:t>Object: Object</a:t>
            </a:r>
            <a:r>
              <a:rPr lang="ko-KR" altLang="en-US" dirty="0"/>
              <a:t>의</a:t>
            </a:r>
            <a:r>
              <a:rPr lang="en-US" altLang="ko-KR" dirty="0"/>
              <a:t> Attr, Op, </a:t>
            </a:r>
            <a:r>
              <a:rPr lang="ko-KR" altLang="en-US" dirty="0"/>
              <a:t>관계 등 표현</a:t>
            </a:r>
            <a:endParaRPr lang="en-US" altLang="ko-KR" dirty="0"/>
          </a:p>
          <a:p>
            <a:pPr lvl="2"/>
            <a:r>
              <a:rPr lang="en-US" altLang="ko-KR" dirty="0"/>
              <a:t>Component: </a:t>
            </a:r>
            <a:r>
              <a:rPr lang="ko-KR" altLang="en-US" dirty="0"/>
              <a:t>특정 기능을 하는 단위</a:t>
            </a:r>
            <a:r>
              <a:rPr lang="en-US" altLang="ko-KR" dirty="0"/>
              <a:t>(Comp)</a:t>
            </a:r>
            <a:r>
              <a:rPr lang="ko-KR" altLang="en-US" dirty="0"/>
              <a:t>로 표현</a:t>
            </a:r>
            <a:endParaRPr lang="en-US" altLang="ko-KR" dirty="0"/>
          </a:p>
          <a:p>
            <a:pPr lvl="2"/>
            <a:r>
              <a:rPr lang="en-US" altLang="ko-KR" dirty="0"/>
              <a:t>Deployment(</a:t>
            </a:r>
            <a:r>
              <a:rPr lang="ko-KR" altLang="en-US" dirty="0"/>
              <a:t>배치</a:t>
            </a:r>
            <a:r>
              <a:rPr lang="en-US" altLang="ko-KR" dirty="0"/>
              <a:t>): </a:t>
            </a:r>
            <a:r>
              <a:rPr lang="ko-KR" altLang="en-US" dirty="0"/>
              <a:t>물리적 구조 표현</a:t>
            </a:r>
            <a:r>
              <a:rPr lang="en-US" altLang="ko-KR" dirty="0"/>
              <a:t>. (HW, OS…)</a:t>
            </a:r>
          </a:p>
          <a:p>
            <a:pPr lvl="2"/>
            <a:r>
              <a:rPr lang="en-US" altLang="ko-KR" dirty="0"/>
              <a:t>Composite(</a:t>
            </a:r>
            <a:r>
              <a:rPr lang="ko-KR" altLang="en-US" dirty="0"/>
              <a:t>복합체</a:t>
            </a:r>
            <a:r>
              <a:rPr lang="en-US" altLang="ko-KR" dirty="0"/>
              <a:t>): Class + Class</a:t>
            </a:r>
            <a:r>
              <a:rPr lang="ko-KR" altLang="en-US" dirty="0"/>
              <a:t> 내부 </a:t>
            </a:r>
            <a:r>
              <a:rPr lang="en-US" altLang="ko-KR" dirty="0"/>
              <a:t>Class</a:t>
            </a:r>
            <a:r>
              <a:rPr lang="ko-KR" altLang="en-US" dirty="0"/>
              <a:t> 표현</a:t>
            </a:r>
            <a:endParaRPr lang="en-US" altLang="ko-KR" dirty="0"/>
          </a:p>
          <a:p>
            <a:pPr lvl="2"/>
            <a:r>
              <a:rPr lang="en-US" altLang="ko-KR" dirty="0"/>
              <a:t>Package: </a:t>
            </a:r>
            <a:r>
              <a:rPr lang="ko-KR" altLang="en-US" dirty="0"/>
              <a:t>패키지로 표현</a:t>
            </a:r>
            <a:endParaRPr lang="en-US" altLang="ko-KR" dirty="0"/>
          </a:p>
          <a:p>
            <a:pPr lvl="1"/>
            <a:r>
              <a:rPr lang="en-US" altLang="ko-KR" dirty="0"/>
              <a:t>Dynamic Diagram / Behavioral Diagram (</a:t>
            </a:r>
            <a:r>
              <a:rPr lang="ko-KR" altLang="en-US" dirty="0"/>
              <a:t>시간 순 표현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Usecase: </a:t>
            </a:r>
            <a:r>
              <a:rPr lang="ko-KR" altLang="en-US" dirty="0"/>
              <a:t>사용자 입장에서의 시스템의 동작 표현</a:t>
            </a:r>
            <a:endParaRPr lang="en-US" altLang="ko-KR" dirty="0"/>
          </a:p>
          <a:p>
            <a:pPr lvl="2"/>
            <a:r>
              <a:rPr lang="en-US" altLang="ko-KR" dirty="0"/>
              <a:t>Sequence: Object</a:t>
            </a:r>
            <a:r>
              <a:rPr lang="ko-KR" altLang="en-US" dirty="0"/>
              <a:t>간 소통하는 메시지의 표현</a:t>
            </a:r>
            <a:endParaRPr lang="en-US" altLang="ko-KR" dirty="0"/>
          </a:p>
          <a:p>
            <a:pPr lvl="2"/>
            <a:r>
              <a:rPr lang="en-US" altLang="ko-KR" dirty="0"/>
              <a:t>Communication: Sequence + Object</a:t>
            </a:r>
            <a:r>
              <a:rPr lang="ko-KR" altLang="en-US" dirty="0"/>
              <a:t>의 관계 표현</a:t>
            </a:r>
            <a:endParaRPr lang="en-US" altLang="ko-KR" dirty="0"/>
          </a:p>
          <a:p>
            <a:pPr lvl="2"/>
            <a:r>
              <a:rPr lang="en-US" altLang="ko-KR" dirty="0"/>
              <a:t>State: Object</a:t>
            </a:r>
            <a:r>
              <a:rPr lang="ko-KR" altLang="en-US" dirty="0"/>
              <a:t>의 상태 변화를 표현</a:t>
            </a:r>
            <a:endParaRPr lang="en-US" altLang="ko-KR" dirty="0"/>
          </a:p>
          <a:p>
            <a:pPr lvl="2"/>
            <a:r>
              <a:rPr lang="en-US" altLang="ko-KR" dirty="0"/>
              <a:t>Activity(</a:t>
            </a:r>
            <a:r>
              <a:rPr lang="ko-KR" altLang="en-US" dirty="0"/>
              <a:t>활동</a:t>
            </a:r>
            <a:r>
              <a:rPr lang="en-US" altLang="ko-KR" dirty="0"/>
              <a:t>): </a:t>
            </a:r>
            <a:r>
              <a:rPr lang="ko-KR" altLang="en-US" dirty="0"/>
              <a:t>특정 활동의 표현</a:t>
            </a:r>
            <a:endParaRPr lang="en-US" altLang="ko-KR" dirty="0"/>
          </a:p>
          <a:p>
            <a:pPr lvl="2"/>
            <a:r>
              <a:rPr lang="en-US" altLang="ko-KR" dirty="0"/>
              <a:t>Timing: </a:t>
            </a:r>
            <a:r>
              <a:rPr lang="ko-KR" altLang="en-US" dirty="0"/>
              <a:t>각 단계마다의 소모 시간 값 표현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0A1FBDC-8FED-422A-89C1-528E1E389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9AE326-D97A-4EFA-AA5F-747677C1D8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9DB4239-D7B4-4183-8DAE-906FB2C4AFCA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2021/7/30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83560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F6C95EB-F22F-40AA-B270-B4A612B8B689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altLang="ko-KR" dirty="0"/>
              <a:t>UML Diagram </a:t>
            </a:r>
            <a:r>
              <a:rPr lang="ko-KR" altLang="en-US" dirty="0"/>
              <a:t>상세</a:t>
            </a:r>
            <a:endParaRPr lang="en-US" altLang="ko-KR" dirty="0"/>
          </a:p>
          <a:p>
            <a:pPr lvl="1"/>
            <a:r>
              <a:rPr lang="en-US" altLang="ko-KR" dirty="0"/>
              <a:t>Class Diagram</a:t>
            </a:r>
          </a:p>
          <a:p>
            <a:pPr lvl="2"/>
            <a:r>
              <a:rPr lang="en-US" altLang="ko-KR" dirty="0"/>
              <a:t>Class</a:t>
            </a:r>
            <a:r>
              <a:rPr lang="ko-KR" altLang="en-US" dirty="0"/>
              <a:t>의 </a:t>
            </a:r>
            <a:r>
              <a:rPr lang="en-US" altLang="ko-KR" dirty="0"/>
              <a:t>Attribute, Operation, </a:t>
            </a:r>
            <a:r>
              <a:rPr lang="ko-KR" altLang="en-US" dirty="0"/>
              <a:t>관계 등 표현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marL="599400" lvl="2" indent="0">
              <a:buNone/>
            </a:pPr>
            <a:endParaRPr lang="en-US" altLang="ko-KR" dirty="0"/>
          </a:p>
          <a:p>
            <a:pPr marL="599400" lvl="2" indent="0">
              <a:buNone/>
            </a:pPr>
            <a:endParaRPr lang="en-US" altLang="ko-KR" dirty="0"/>
          </a:p>
          <a:p>
            <a:pPr marL="599400" lvl="2" indent="0">
              <a:buNone/>
            </a:pPr>
            <a:endParaRPr lang="en-US" altLang="ko-KR" dirty="0"/>
          </a:p>
          <a:p>
            <a:pPr marL="599400" lvl="2" indent="0">
              <a:buNone/>
            </a:pPr>
            <a:r>
              <a:rPr lang="en-US" altLang="ko-KR" dirty="0"/>
              <a:t>+ </a:t>
            </a:r>
            <a:r>
              <a:rPr lang="ko-KR" altLang="en-US" dirty="0"/>
              <a:t>접근제한자</a:t>
            </a:r>
            <a:r>
              <a:rPr lang="en-US" altLang="ko-KR" dirty="0"/>
              <a:t>(Access</a:t>
            </a:r>
            <a:r>
              <a:rPr lang="ko-KR" altLang="en-US" dirty="0"/>
              <a:t> </a:t>
            </a:r>
            <a:r>
              <a:rPr lang="en-US" altLang="ko-KR" dirty="0"/>
              <a:t>Modifier)</a:t>
            </a:r>
          </a:p>
          <a:p>
            <a:pPr lvl="3"/>
            <a:r>
              <a:rPr lang="en-US" altLang="ko-KR" dirty="0"/>
              <a:t>- : private. </a:t>
            </a:r>
            <a:r>
              <a:rPr lang="ko-KR" altLang="en-US" dirty="0"/>
              <a:t>클래스 내부 접근만 허용</a:t>
            </a:r>
            <a:endParaRPr lang="en-US" altLang="ko-KR" dirty="0"/>
          </a:p>
          <a:p>
            <a:pPr lvl="3"/>
            <a:r>
              <a:rPr lang="en-US" altLang="ko-KR" dirty="0"/>
              <a:t>+ : public. </a:t>
            </a:r>
            <a:r>
              <a:rPr lang="ko-KR" altLang="en-US" dirty="0"/>
              <a:t>모든 접근 허용</a:t>
            </a:r>
            <a:endParaRPr lang="en-US" altLang="ko-KR" dirty="0"/>
          </a:p>
          <a:p>
            <a:pPr lvl="3"/>
            <a:r>
              <a:rPr lang="en-US" altLang="ko-KR" dirty="0"/>
              <a:t># : protected. </a:t>
            </a:r>
            <a:r>
              <a:rPr lang="ko-KR" altLang="en-US" dirty="0"/>
              <a:t>동일 </a:t>
            </a:r>
            <a:r>
              <a:rPr lang="en-US" altLang="ko-KR" dirty="0"/>
              <a:t>Package, </a:t>
            </a:r>
            <a:r>
              <a:rPr lang="ko-KR" altLang="en-US" dirty="0"/>
              <a:t>파생 </a:t>
            </a:r>
            <a:r>
              <a:rPr lang="en-US" altLang="ko-KR" dirty="0"/>
              <a:t>Class </a:t>
            </a:r>
            <a:r>
              <a:rPr lang="ko-KR" altLang="en-US" dirty="0"/>
              <a:t>허용</a:t>
            </a:r>
            <a:endParaRPr lang="en-US" altLang="ko-KR" dirty="0"/>
          </a:p>
          <a:p>
            <a:pPr lvl="3"/>
            <a:r>
              <a:rPr lang="en-US" altLang="ko-KR" dirty="0"/>
              <a:t>~ : default. </a:t>
            </a:r>
            <a:r>
              <a:rPr lang="ko-KR" altLang="en-US" dirty="0"/>
              <a:t>동일 </a:t>
            </a:r>
            <a:r>
              <a:rPr lang="en-US" altLang="ko-KR" dirty="0"/>
              <a:t>Package </a:t>
            </a:r>
            <a:r>
              <a:rPr lang="ko-KR" altLang="en-US" dirty="0"/>
              <a:t>접근 허용</a:t>
            </a:r>
            <a:endParaRPr lang="en-US" altLang="ko-KR" dirty="0"/>
          </a:p>
          <a:p>
            <a:pPr marL="599400" lvl="2" indent="0">
              <a:buNone/>
            </a:pP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E3A39C-69EF-47A7-A6AA-BC3C32879DB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/>
          </a:p>
          <a:p>
            <a:pPr lvl="1"/>
            <a:r>
              <a:rPr lang="en-US" altLang="ko-KR" dirty="0"/>
              <a:t>Use Case Diagram</a:t>
            </a:r>
          </a:p>
          <a:p>
            <a:pPr lvl="2"/>
            <a:r>
              <a:rPr lang="ko-KR" altLang="en-US" dirty="0"/>
              <a:t>사용자 입장에서의 시스템의 동작 표현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marL="599400" lvl="2" indent="0">
              <a:buNone/>
            </a:pPr>
            <a:endParaRPr lang="en-US" altLang="ko-KR" dirty="0"/>
          </a:p>
          <a:p>
            <a:pPr lvl="2"/>
            <a:r>
              <a:rPr lang="ko-KR" altLang="en-US" dirty="0"/>
              <a:t>구성요소</a:t>
            </a:r>
            <a:endParaRPr lang="en-US" altLang="ko-KR" dirty="0"/>
          </a:p>
          <a:p>
            <a:pPr lvl="3"/>
            <a:r>
              <a:rPr lang="en-US" altLang="ko-KR" dirty="0"/>
              <a:t>Usecase: </a:t>
            </a:r>
            <a:r>
              <a:rPr lang="ko-KR" altLang="en-US" dirty="0"/>
              <a:t>시스템이 제공하는 서비스</a:t>
            </a:r>
            <a:endParaRPr lang="en-US" altLang="ko-KR" dirty="0"/>
          </a:p>
          <a:p>
            <a:pPr lvl="3"/>
            <a:r>
              <a:rPr lang="en-US" altLang="ko-KR" dirty="0"/>
              <a:t>Actor: </a:t>
            </a:r>
            <a:r>
              <a:rPr lang="ko-KR" altLang="en-US" dirty="0"/>
              <a:t>여러 관점의 사용자</a:t>
            </a:r>
            <a:endParaRPr lang="en-US" altLang="ko-KR" dirty="0"/>
          </a:p>
          <a:p>
            <a:pPr lvl="3"/>
            <a:r>
              <a:rPr lang="en-US" altLang="ko-KR" dirty="0"/>
              <a:t>System: </a:t>
            </a:r>
            <a:r>
              <a:rPr lang="ko-KR" altLang="en-US" dirty="0"/>
              <a:t>전체 시스템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871FCA8-05B9-4C2F-86FF-B51DF7663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ED1E4F-2A93-4052-BC9D-652191520F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81EF73E5-C66D-433B-9171-D5DB6C52EA3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2021/7/30</a:t>
            </a:fld>
            <a:endParaRPr lang="ko-KR" altLang="en-US" dirty="0"/>
          </a:p>
        </p:txBody>
      </p:sp>
      <p:pic>
        <p:nvPicPr>
          <p:cNvPr id="2050" name="Picture 2" descr="UML] Use Case Diagram (유즈케이스 다이어그램)">
            <a:extLst>
              <a:ext uri="{FF2B5EF4-FFF2-40B4-BE49-F238E27FC236}">
                <a16:creationId xmlns:a16="http://schemas.microsoft.com/office/drawing/2014/main" id="{C873EBF5-96CC-417F-9810-8DD32D9B85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6374" y="1269449"/>
            <a:ext cx="4024804" cy="2935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lass Diagram 정리하기 | Jungwoon Blog">
            <a:extLst>
              <a:ext uri="{FF2B5EF4-FFF2-40B4-BE49-F238E27FC236}">
                <a16:creationId xmlns:a16="http://schemas.microsoft.com/office/drawing/2014/main" id="{2E00B3D0-0DE0-4222-843E-D96B506AB8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3240" y="1420451"/>
            <a:ext cx="3951520" cy="2954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7020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7EF9632-716D-4F2A-9FB5-FC42985401CF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pPr lvl="1"/>
            <a:r>
              <a:rPr lang="en-US" altLang="ko-KR" dirty="0"/>
              <a:t>Sequence</a:t>
            </a:r>
            <a:r>
              <a:rPr lang="ko-KR" altLang="en-US" dirty="0"/>
              <a:t> </a:t>
            </a:r>
            <a:r>
              <a:rPr lang="en-US" altLang="ko-KR" dirty="0"/>
              <a:t>Diagram</a:t>
            </a:r>
          </a:p>
          <a:p>
            <a:pPr lvl="2"/>
            <a:r>
              <a:rPr lang="en-US" altLang="ko-KR" dirty="0"/>
              <a:t>Object</a:t>
            </a:r>
            <a:r>
              <a:rPr lang="ko-KR" altLang="en-US" dirty="0"/>
              <a:t>간 소통하는 메시지의 표현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marL="599400" lvl="2" indent="0">
              <a:buNone/>
            </a:pPr>
            <a:endParaRPr lang="en-US" altLang="ko-KR" dirty="0"/>
          </a:p>
          <a:p>
            <a:pPr lvl="2"/>
            <a:r>
              <a:rPr lang="ko-KR" altLang="en-US" dirty="0"/>
              <a:t>구성요소</a:t>
            </a:r>
            <a:endParaRPr lang="en-US" altLang="ko-KR" dirty="0"/>
          </a:p>
          <a:p>
            <a:pPr lvl="3"/>
            <a:r>
              <a:rPr lang="ko-KR" altLang="en-US" dirty="0"/>
              <a:t>객체</a:t>
            </a:r>
            <a:r>
              <a:rPr lang="en-US" altLang="ko-KR" dirty="0"/>
              <a:t>(Object)</a:t>
            </a:r>
          </a:p>
          <a:p>
            <a:pPr lvl="3"/>
            <a:r>
              <a:rPr lang="ko-KR" altLang="en-US" dirty="0"/>
              <a:t>생명선</a:t>
            </a:r>
            <a:r>
              <a:rPr lang="en-US" altLang="ko-KR" dirty="0"/>
              <a:t>(Lifeline)</a:t>
            </a:r>
          </a:p>
          <a:p>
            <a:pPr lvl="3"/>
            <a:r>
              <a:rPr lang="ko-KR" altLang="en-US" dirty="0"/>
              <a:t>실행</a:t>
            </a:r>
            <a:r>
              <a:rPr lang="en-US" altLang="ko-KR" dirty="0"/>
              <a:t>(Activation): </a:t>
            </a:r>
            <a:r>
              <a:rPr lang="ko-KR" altLang="en-US" dirty="0"/>
              <a:t>함수가</a:t>
            </a:r>
            <a:r>
              <a:rPr lang="en-US" altLang="ko-KR" dirty="0"/>
              <a:t> </a:t>
            </a:r>
            <a:r>
              <a:rPr lang="ko-KR" altLang="en-US" dirty="0"/>
              <a:t>실행되는 시간</a:t>
            </a:r>
            <a:endParaRPr lang="en-US" altLang="ko-KR" dirty="0"/>
          </a:p>
          <a:p>
            <a:pPr lvl="3"/>
            <a:r>
              <a:rPr lang="ko-KR" altLang="en-US" dirty="0"/>
              <a:t>메시지</a:t>
            </a:r>
            <a:r>
              <a:rPr lang="en-US" altLang="ko-KR" dirty="0"/>
              <a:t>(Message): </a:t>
            </a:r>
            <a:r>
              <a:rPr lang="ko-KR" altLang="en-US" dirty="0"/>
              <a:t>객체 간 상호작용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461DF2-A3EF-4FE0-9872-5090ADA6AB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439964"/>
            <a:ext cx="5181600" cy="5778136"/>
          </a:xfrm>
        </p:spPr>
        <p:txBody>
          <a:bodyPr/>
          <a:lstStyle/>
          <a:p>
            <a:r>
              <a:rPr lang="en-US" altLang="ko-KR" dirty="0"/>
              <a:t>UML</a:t>
            </a:r>
            <a:r>
              <a:rPr lang="ko-KR" altLang="en-US" dirty="0"/>
              <a:t>의 </a:t>
            </a:r>
            <a:r>
              <a:rPr lang="en-US" altLang="ko-KR" dirty="0"/>
              <a:t>Relationship</a:t>
            </a:r>
          </a:p>
          <a:p>
            <a:pPr lvl="1"/>
            <a:r>
              <a:rPr lang="en-US" altLang="ko-KR" dirty="0"/>
              <a:t>Association(</a:t>
            </a:r>
            <a:r>
              <a:rPr lang="ko-KR" altLang="en-US" dirty="0"/>
              <a:t>연관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사물의 관련됨을 표현</a:t>
            </a:r>
            <a:endParaRPr lang="en-US" altLang="ko-KR" dirty="0"/>
          </a:p>
          <a:p>
            <a:pPr lvl="2"/>
            <a:r>
              <a:rPr lang="ko-KR" altLang="en-US" dirty="0"/>
              <a:t>단방향은 해당 방향으로 화살표 표현</a:t>
            </a:r>
            <a:endParaRPr lang="en-US" altLang="ko-KR" dirty="0"/>
          </a:p>
          <a:p>
            <a:pPr lvl="2"/>
            <a:r>
              <a:rPr lang="ko-KR" altLang="en-US" dirty="0"/>
              <a:t>양방향은 화살표 없이 표현</a:t>
            </a:r>
            <a:endParaRPr lang="en-US" altLang="ko-KR" dirty="0"/>
          </a:p>
          <a:p>
            <a:pPr lvl="1"/>
            <a:r>
              <a:rPr lang="en-US" altLang="ko-KR" dirty="0"/>
              <a:t>Aggregation(</a:t>
            </a:r>
            <a:r>
              <a:rPr lang="ko-KR" altLang="en-US" dirty="0"/>
              <a:t>집합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사물이 다른 사물을 생성함을 표현</a:t>
            </a:r>
            <a:endParaRPr lang="en-US" altLang="ko-KR" dirty="0"/>
          </a:p>
          <a:p>
            <a:pPr lvl="2"/>
            <a:r>
              <a:rPr lang="ko-KR" altLang="en-US" dirty="0"/>
              <a:t>생성하는 쪽이 마름모 방향</a:t>
            </a:r>
            <a:endParaRPr lang="en-US" altLang="ko-KR" dirty="0"/>
          </a:p>
          <a:p>
            <a:pPr lvl="1"/>
            <a:r>
              <a:rPr lang="en-US" altLang="ko-KR" dirty="0"/>
              <a:t>Composition(</a:t>
            </a:r>
            <a:r>
              <a:rPr lang="ko-KR" altLang="en-US" dirty="0"/>
              <a:t>포함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Aggregation</a:t>
            </a:r>
            <a:r>
              <a:rPr lang="ko-KR" altLang="en-US" dirty="0"/>
              <a:t> </a:t>
            </a:r>
            <a:r>
              <a:rPr lang="en-US" altLang="ko-KR" dirty="0"/>
              <a:t>+</a:t>
            </a:r>
            <a:r>
              <a:rPr lang="ko-KR" altLang="en-US" dirty="0"/>
              <a:t> 내부 클래스</a:t>
            </a:r>
            <a:endParaRPr lang="en-US" altLang="ko-KR" dirty="0"/>
          </a:p>
          <a:p>
            <a:pPr lvl="2"/>
            <a:r>
              <a:rPr lang="ko-KR" altLang="en-US" dirty="0"/>
              <a:t>생성하는 쪽이 마름모 방향</a:t>
            </a:r>
            <a:endParaRPr lang="en-US" altLang="ko-KR" dirty="0"/>
          </a:p>
          <a:p>
            <a:pPr lvl="1"/>
            <a:r>
              <a:rPr lang="en-US" altLang="ko-KR" dirty="0"/>
              <a:t>Generalization(</a:t>
            </a:r>
            <a:r>
              <a:rPr lang="ko-KR" altLang="en-US" dirty="0"/>
              <a:t>일반화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Class</a:t>
            </a:r>
            <a:r>
              <a:rPr lang="ko-KR" altLang="en-US" dirty="0"/>
              <a:t> </a:t>
            </a:r>
            <a:r>
              <a:rPr lang="en-US" altLang="ko-KR" dirty="0"/>
              <a:t>Extends </a:t>
            </a:r>
            <a:r>
              <a:rPr lang="ko-KR" altLang="en-US" dirty="0"/>
              <a:t>표현</a:t>
            </a:r>
            <a:endParaRPr lang="en-US" altLang="ko-KR" dirty="0"/>
          </a:p>
          <a:p>
            <a:pPr lvl="1"/>
            <a:r>
              <a:rPr lang="en-US" altLang="ko-KR" dirty="0"/>
              <a:t>Dependency(</a:t>
            </a:r>
            <a:r>
              <a:rPr lang="ko-KR" altLang="en-US" dirty="0"/>
              <a:t>의존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다른 </a:t>
            </a:r>
            <a:r>
              <a:rPr lang="en-US" altLang="ko-KR" dirty="0"/>
              <a:t>Class </a:t>
            </a:r>
            <a:r>
              <a:rPr lang="ko-KR" altLang="en-US" dirty="0"/>
              <a:t>참조</a:t>
            </a:r>
            <a:r>
              <a:rPr lang="en-US" altLang="ko-KR" dirty="0"/>
              <a:t>. </a:t>
            </a:r>
            <a:r>
              <a:rPr lang="ko-KR" altLang="en-US" dirty="0"/>
              <a:t>관계 유지 </a:t>
            </a:r>
            <a:r>
              <a:rPr lang="en-US" altLang="ko-KR" dirty="0"/>
              <a:t>X</a:t>
            </a:r>
          </a:p>
          <a:p>
            <a:pPr lvl="1"/>
            <a:r>
              <a:rPr lang="en-US" altLang="ko-KR" dirty="0"/>
              <a:t>Realization(</a:t>
            </a:r>
            <a:r>
              <a:rPr lang="ko-KR" altLang="en-US" dirty="0"/>
              <a:t>실체화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Interface</a:t>
            </a:r>
            <a:r>
              <a:rPr lang="ko-KR" altLang="en-US" dirty="0"/>
              <a:t> </a:t>
            </a:r>
            <a:r>
              <a:rPr lang="en-US" altLang="ko-KR" dirty="0"/>
              <a:t>Implements</a:t>
            </a:r>
            <a:r>
              <a:rPr lang="ko-KR" altLang="en-US" dirty="0"/>
              <a:t> 표현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3DCE79-EA69-49A6-BE37-7C00B9117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E2C5FB-61CE-4551-9E12-B507CC504D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DC794AC1-8718-41DF-ADAF-F2E48A88503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2021/7/30</a:t>
            </a:fld>
            <a:endParaRPr lang="ko-KR" altLang="en-US" dirty="0"/>
          </a:p>
        </p:txBody>
      </p:sp>
      <p:pic>
        <p:nvPicPr>
          <p:cNvPr id="3074" name="Picture 2" descr="시퀀스 다이어그램 - 위키백과, 우리 모두의 백과사전">
            <a:extLst>
              <a:ext uri="{FF2B5EF4-FFF2-40B4-BE49-F238E27FC236}">
                <a16:creationId xmlns:a16="http://schemas.microsoft.com/office/drawing/2014/main" id="{85AA51AD-0D05-4AAB-BF37-A9D10E7ABE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323" y="1065400"/>
            <a:ext cx="3569657" cy="3540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1E2187D-65DD-403A-A975-05170701C28E}"/>
              </a:ext>
            </a:extLst>
          </p:cNvPr>
          <p:cNvSpPr txBox="1"/>
          <p:nvPr/>
        </p:nvSpPr>
        <p:spPr>
          <a:xfrm>
            <a:off x="2004969" y="130029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객체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0AFACC-947B-4E3F-B8EB-3C5681166199}"/>
              </a:ext>
            </a:extLst>
          </p:cNvPr>
          <p:cNvSpPr txBox="1"/>
          <p:nvPr/>
        </p:nvSpPr>
        <p:spPr>
          <a:xfrm>
            <a:off x="4613893" y="1850390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생명선</a:t>
            </a:r>
            <a:endParaRPr lang="ko-KR" alt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0F1FF1-8E4C-48B9-B1CD-3AF0DDF34FFE}"/>
              </a:ext>
            </a:extLst>
          </p:cNvPr>
          <p:cNvSpPr txBox="1"/>
          <p:nvPr/>
        </p:nvSpPr>
        <p:spPr>
          <a:xfrm>
            <a:off x="4653049" y="227123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실행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A546EE6-DC86-4FB9-A130-DB7A26379E03}"/>
              </a:ext>
            </a:extLst>
          </p:cNvPr>
          <p:cNvSpPr txBox="1"/>
          <p:nvPr/>
        </p:nvSpPr>
        <p:spPr>
          <a:xfrm>
            <a:off x="3435615" y="1850389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메시지</a:t>
            </a:r>
          </a:p>
        </p:txBody>
      </p:sp>
      <p:pic>
        <p:nvPicPr>
          <p:cNvPr id="3076" name="Picture 4" descr="Class diagram - Wikiwand">
            <a:extLst>
              <a:ext uri="{FF2B5EF4-FFF2-40B4-BE49-F238E27FC236}">
                <a16:creationId xmlns:a16="http://schemas.microsoft.com/office/drawing/2014/main" id="{E753C438-E030-452C-B280-2A4B16E63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885" y="4834735"/>
            <a:ext cx="2740229" cy="1826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9657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C5817C2-1BFA-4968-843B-A6CDE9503055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altLang="ko-KR" dirty="0"/>
              <a:t>UML Stereo Type</a:t>
            </a:r>
          </a:p>
          <a:p>
            <a:pPr lvl="1"/>
            <a:r>
              <a:rPr lang="ko-KR" altLang="en-US" dirty="0"/>
              <a:t>정의</a:t>
            </a:r>
            <a:endParaRPr lang="en-US" altLang="ko-KR" dirty="0"/>
          </a:p>
          <a:p>
            <a:pPr lvl="2"/>
            <a:r>
              <a:rPr lang="en-US" altLang="ko-KR" dirty="0"/>
              <a:t>UML</a:t>
            </a:r>
            <a:r>
              <a:rPr lang="ko-KR" altLang="en-US" dirty="0"/>
              <a:t> 기본요소 외 새로운 요소를 만들어내는 것</a:t>
            </a:r>
            <a:endParaRPr lang="en-US" altLang="ko-KR" dirty="0"/>
          </a:p>
          <a:p>
            <a:pPr lvl="2"/>
            <a:r>
              <a:rPr lang="en-US" altLang="ko-KR" dirty="0"/>
              <a:t>&lt;&lt;&gt;&gt; </a:t>
            </a:r>
            <a:r>
              <a:rPr lang="ko-KR" altLang="en-US" dirty="0"/>
              <a:t>에 마음대로 내용을 추가해서 사용</a:t>
            </a:r>
            <a:endParaRPr lang="en-US" altLang="ko-KR" dirty="0"/>
          </a:p>
          <a:p>
            <a:pPr lvl="1"/>
            <a:r>
              <a:rPr lang="ko-KR" altLang="en-US" dirty="0"/>
              <a:t>현재 공공으로 사용되는 유형</a:t>
            </a:r>
            <a:endParaRPr lang="en-US" altLang="ko-KR" dirty="0"/>
          </a:p>
          <a:p>
            <a:pPr lvl="2"/>
            <a:r>
              <a:rPr lang="en-US" altLang="ko-KR" dirty="0"/>
              <a:t>&lt;&lt;include&gt;&gt;</a:t>
            </a:r>
          </a:p>
          <a:p>
            <a:pPr lvl="3"/>
            <a:r>
              <a:rPr lang="en-US" altLang="ko-KR" dirty="0"/>
              <a:t>Usecase</a:t>
            </a:r>
            <a:r>
              <a:rPr lang="ko-KR" altLang="en-US" dirty="0"/>
              <a:t>가 실행되면 반드시 다른 </a:t>
            </a:r>
            <a:r>
              <a:rPr lang="en-US" altLang="ko-KR" dirty="0"/>
              <a:t>Usecase </a:t>
            </a:r>
            <a:r>
              <a:rPr lang="ko-KR" altLang="en-US" dirty="0"/>
              <a:t>실행</a:t>
            </a:r>
            <a:endParaRPr lang="en-US" altLang="ko-KR" dirty="0"/>
          </a:p>
          <a:p>
            <a:pPr lvl="2"/>
            <a:r>
              <a:rPr lang="en-US" altLang="ko-KR" dirty="0"/>
              <a:t>&lt;&lt;extend&gt;&gt;</a:t>
            </a:r>
          </a:p>
          <a:p>
            <a:pPr lvl="3"/>
            <a:r>
              <a:rPr lang="en-US" altLang="ko-KR" dirty="0"/>
              <a:t>Usecase</a:t>
            </a:r>
            <a:r>
              <a:rPr lang="ko-KR" altLang="en-US" dirty="0"/>
              <a:t>가 실행되면 다른 </a:t>
            </a:r>
            <a:r>
              <a:rPr lang="en-US" altLang="ko-KR" dirty="0"/>
              <a:t>Usecase </a:t>
            </a:r>
            <a:r>
              <a:rPr lang="ko-KR" altLang="en-US" dirty="0"/>
              <a:t>실행 가능</a:t>
            </a:r>
            <a:endParaRPr lang="en-US" altLang="ko-KR" dirty="0"/>
          </a:p>
          <a:p>
            <a:pPr lvl="2"/>
            <a:r>
              <a:rPr lang="en-US" altLang="ko-KR" dirty="0"/>
              <a:t>&lt;&lt;interface&gt;&gt;</a:t>
            </a:r>
          </a:p>
          <a:p>
            <a:pPr lvl="3"/>
            <a:r>
              <a:rPr lang="en-US" altLang="ko-KR" dirty="0"/>
              <a:t>Interface</a:t>
            </a:r>
            <a:r>
              <a:rPr lang="ko-KR" altLang="en-US" dirty="0"/>
              <a:t>임을 표시</a:t>
            </a:r>
          </a:p>
          <a:p>
            <a:pPr lvl="2"/>
            <a:r>
              <a:rPr lang="en-US" altLang="ko-KR" dirty="0"/>
              <a:t>&lt;&lt;entity&gt;&gt;</a:t>
            </a:r>
          </a:p>
          <a:p>
            <a:pPr lvl="3"/>
            <a:r>
              <a:rPr lang="en-US" altLang="ko-KR" dirty="0"/>
              <a:t>Entity</a:t>
            </a:r>
            <a:r>
              <a:rPr lang="ko-KR" altLang="en-US" dirty="0"/>
              <a:t>임을 표시</a:t>
            </a:r>
            <a:endParaRPr lang="en-US" altLang="ko-KR" dirty="0"/>
          </a:p>
          <a:p>
            <a:pPr lvl="2"/>
            <a:r>
              <a:rPr lang="en-US" altLang="ko-KR" dirty="0"/>
              <a:t>&lt;&lt;boundary&gt;&gt;</a:t>
            </a:r>
          </a:p>
          <a:p>
            <a:pPr lvl="3"/>
            <a:r>
              <a:rPr lang="en-US" altLang="ko-KR" dirty="0"/>
              <a:t>Boundary</a:t>
            </a:r>
            <a:r>
              <a:rPr lang="ko-KR" altLang="en-US" dirty="0"/>
              <a:t>임을 표시</a:t>
            </a:r>
            <a:r>
              <a:rPr lang="en-US" altLang="ko-KR" dirty="0"/>
              <a:t>.</a:t>
            </a:r>
          </a:p>
          <a:p>
            <a:pPr lvl="4"/>
            <a:r>
              <a:rPr lang="en-US" altLang="ko-KR" dirty="0"/>
              <a:t>Boundary: </a:t>
            </a:r>
            <a:r>
              <a:rPr lang="ko-KR" altLang="en-US" dirty="0"/>
              <a:t>시스템 외부와 상호작용 담당</a:t>
            </a:r>
            <a:endParaRPr lang="en-US" altLang="ko-KR" dirty="0"/>
          </a:p>
          <a:p>
            <a:pPr lvl="2"/>
            <a:r>
              <a:rPr lang="en-US" altLang="ko-KR" dirty="0"/>
              <a:t>&lt;&lt;control&gt;&gt;</a:t>
            </a:r>
          </a:p>
          <a:p>
            <a:pPr lvl="3"/>
            <a:r>
              <a:rPr lang="en-US" altLang="ko-KR" dirty="0"/>
              <a:t>Control</a:t>
            </a:r>
            <a:r>
              <a:rPr lang="ko-KR" altLang="en-US" dirty="0"/>
              <a:t>임을 표시</a:t>
            </a:r>
          </a:p>
          <a:p>
            <a:pPr lvl="2"/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C238A2-E9C7-4858-B01D-9DD83BE06F5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럼바우</a:t>
            </a:r>
            <a:r>
              <a:rPr lang="en-US" altLang="ko-KR" dirty="0"/>
              <a:t>(Rumbaugh)</a:t>
            </a:r>
            <a:r>
              <a:rPr lang="ko-KR" altLang="en-US" dirty="0"/>
              <a:t> 분석 기법</a:t>
            </a:r>
            <a:endParaRPr lang="en-US" altLang="ko-KR" dirty="0"/>
          </a:p>
          <a:p>
            <a:pPr lvl="1"/>
            <a:r>
              <a:rPr lang="ko-KR" altLang="en-US" dirty="0"/>
              <a:t>정의</a:t>
            </a:r>
            <a:endParaRPr lang="en-US" altLang="ko-KR" dirty="0"/>
          </a:p>
          <a:p>
            <a:pPr lvl="2"/>
            <a:r>
              <a:rPr lang="en-US" altLang="ko-KR" dirty="0"/>
              <a:t>SW </a:t>
            </a:r>
            <a:r>
              <a:rPr lang="ko-KR" altLang="en-US" dirty="0"/>
              <a:t>구성요소를 </a:t>
            </a:r>
            <a:r>
              <a:rPr lang="en-US" altLang="ko-KR" dirty="0"/>
              <a:t>UML</a:t>
            </a:r>
            <a:r>
              <a:rPr lang="ko-KR" altLang="en-US" dirty="0"/>
              <a:t>을 통해 모델링</a:t>
            </a:r>
            <a:endParaRPr lang="en-US" altLang="ko-KR" dirty="0"/>
          </a:p>
          <a:p>
            <a:pPr lvl="2"/>
            <a:r>
              <a:rPr lang="en-US" altLang="ko-KR" dirty="0"/>
              <a:t>OMT.</a:t>
            </a:r>
            <a:r>
              <a:rPr lang="ko-KR" altLang="en-US" dirty="0"/>
              <a:t> </a:t>
            </a:r>
            <a:r>
              <a:rPr lang="en-US" altLang="ko-KR" dirty="0"/>
              <a:t>Object</a:t>
            </a:r>
            <a:r>
              <a:rPr lang="ko-KR" altLang="en-US" dirty="0"/>
              <a:t> </a:t>
            </a:r>
            <a:r>
              <a:rPr lang="en-US" altLang="ko-KR" dirty="0"/>
              <a:t>Modeling</a:t>
            </a:r>
            <a:r>
              <a:rPr lang="ko-KR" altLang="en-US" dirty="0"/>
              <a:t> </a:t>
            </a:r>
            <a:r>
              <a:rPr lang="en-US" altLang="ko-KR" dirty="0"/>
              <a:t>Technique</a:t>
            </a:r>
            <a:r>
              <a:rPr lang="ko-KR" altLang="en-US" dirty="0"/>
              <a:t> 라고도 함</a:t>
            </a:r>
            <a:endParaRPr lang="en-US" altLang="ko-KR" dirty="0"/>
          </a:p>
          <a:p>
            <a:pPr lvl="1"/>
            <a:r>
              <a:rPr lang="en-US" altLang="ko-KR" dirty="0"/>
              <a:t>Process</a:t>
            </a:r>
          </a:p>
          <a:p>
            <a:pPr lvl="2"/>
            <a:r>
              <a:rPr lang="en-US" altLang="ko-KR" dirty="0"/>
              <a:t>1. </a:t>
            </a:r>
            <a:r>
              <a:rPr lang="ko-KR" altLang="en-US" dirty="0"/>
              <a:t>객체 모델링 </a:t>
            </a:r>
            <a:r>
              <a:rPr lang="en-US" altLang="ko-KR" dirty="0"/>
              <a:t>(Object Modeling)</a:t>
            </a:r>
          </a:p>
          <a:p>
            <a:pPr lvl="3"/>
            <a:r>
              <a:rPr lang="ko-KR" altLang="en-US" dirty="0"/>
              <a:t>클래스</a:t>
            </a:r>
            <a:r>
              <a:rPr lang="en-US" altLang="ko-KR" dirty="0"/>
              <a:t>, </a:t>
            </a:r>
            <a:r>
              <a:rPr lang="ko-KR" altLang="en-US" dirty="0"/>
              <a:t>객체</a:t>
            </a:r>
            <a:r>
              <a:rPr lang="en-US" altLang="ko-KR" dirty="0"/>
              <a:t> </a:t>
            </a:r>
            <a:r>
              <a:rPr lang="ko-KR" altLang="en-US" dirty="0"/>
              <a:t>다이어그램 그림</a:t>
            </a:r>
            <a:endParaRPr lang="en-US" altLang="ko-KR" dirty="0"/>
          </a:p>
          <a:p>
            <a:pPr lvl="2"/>
            <a:r>
              <a:rPr lang="en-US" altLang="ko-KR" dirty="0"/>
              <a:t>2. </a:t>
            </a:r>
            <a:r>
              <a:rPr lang="ko-KR" altLang="en-US" dirty="0"/>
              <a:t>동적 모델링 </a:t>
            </a:r>
            <a:r>
              <a:rPr lang="en-US" altLang="ko-KR" dirty="0"/>
              <a:t>(Dynamic Modeling)</a:t>
            </a:r>
          </a:p>
          <a:p>
            <a:pPr lvl="3"/>
            <a:r>
              <a:rPr lang="ko-KR" altLang="en-US" dirty="0"/>
              <a:t>상태 다이어그램 그림</a:t>
            </a:r>
            <a:endParaRPr lang="en-US" altLang="ko-KR" dirty="0"/>
          </a:p>
          <a:p>
            <a:pPr lvl="2"/>
            <a:r>
              <a:rPr lang="en-US" altLang="ko-KR" dirty="0"/>
              <a:t>3. </a:t>
            </a:r>
            <a:r>
              <a:rPr lang="ko-KR" altLang="en-US" dirty="0"/>
              <a:t>기능 모델링 </a:t>
            </a:r>
            <a:r>
              <a:rPr lang="en-US" altLang="ko-KR" dirty="0"/>
              <a:t>(Functional Modeling)</a:t>
            </a:r>
          </a:p>
          <a:p>
            <a:pPr lvl="3"/>
            <a:r>
              <a:rPr lang="ko-KR" altLang="en-US" dirty="0"/>
              <a:t>자료 흐름도를 그림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AE8859-6CF3-4069-8F3B-AEC5FADA3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5B9B56-2759-4B92-8C57-27C42D8CFE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C06C4866-69DF-44F1-9C9E-408391DC67F1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2021/7/30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15580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9D02E7AD-229D-4752-BA8F-56DC2D7A3490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altLang="ko-KR" dirty="0"/>
              <a:t>Agile</a:t>
            </a:r>
          </a:p>
          <a:p>
            <a:pPr lvl="1"/>
            <a:r>
              <a:rPr lang="ko-KR" altLang="en-US" dirty="0"/>
              <a:t>정의</a:t>
            </a:r>
            <a:endParaRPr lang="en-US" altLang="ko-KR" dirty="0"/>
          </a:p>
          <a:p>
            <a:pPr lvl="2"/>
            <a:r>
              <a:rPr lang="en-US" altLang="ko-KR" dirty="0"/>
              <a:t>SW </a:t>
            </a:r>
            <a:r>
              <a:rPr lang="ko-KR" altLang="en-US" dirty="0"/>
              <a:t>개발론의 일종</a:t>
            </a:r>
            <a:endParaRPr lang="en-US" altLang="ko-KR" dirty="0"/>
          </a:p>
          <a:p>
            <a:pPr lvl="2"/>
            <a:r>
              <a:rPr lang="ko-KR" altLang="en-US" dirty="0"/>
              <a:t>짧은 주기로 </a:t>
            </a:r>
            <a:r>
              <a:rPr lang="en-US" altLang="ko-KR" dirty="0"/>
              <a:t>Prototyping</a:t>
            </a:r>
            <a:r>
              <a:rPr lang="ko-KR" altLang="en-US" dirty="0"/>
              <a:t>하며 요구사항을 적용</a:t>
            </a:r>
            <a:endParaRPr lang="en-US" altLang="ko-KR" dirty="0"/>
          </a:p>
          <a:p>
            <a:pPr lvl="1"/>
            <a:r>
              <a:rPr lang="ko-KR" altLang="en-US" dirty="0"/>
              <a:t>등장 배경</a:t>
            </a:r>
            <a:endParaRPr lang="en-US" altLang="ko-KR" dirty="0"/>
          </a:p>
          <a:p>
            <a:pPr lvl="2"/>
            <a:r>
              <a:rPr lang="ko-KR" altLang="en-US" dirty="0"/>
              <a:t>기존 </a:t>
            </a:r>
            <a:r>
              <a:rPr lang="en-US" altLang="ko-KR" dirty="0"/>
              <a:t>Waterfall</a:t>
            </a:r>
            <a:r>
              <a:rPr lang="ko-KR" altLang="en-US" dirty="0"/>
              <a:t>등의 개발론의 한계 극복</a:t>
            </a:r>
            <a:endParaRPr lang="en-US" altLang="ko-KR" dirty="0"/>
          </a:p>
          <a:p>
            <a:pPr lvl="3"/>
            <a:r>
              <a:rPr lang="ko-KR" altLang="en-US" dirty="0"/>
              <a:t>요즘 환경이 빠른 요구사항의 적용을 요구</a:t>
            </a:r>
            <a:endParaRPr lang="en-US" altLang="ko-KR" dirty="0"/>
          </a:p>
          <a:p>
            <a:pPr lvl="3"/>
            <a:r>
              <a:rPr lang="ko-KR" altLang="en-US" dirty="0"/>
              <a:t>기존 방식은 요구사항 적용이 어려움</a:t>
            </a:r>
            <a:endParaRPr lang="en-US" altLang="ko-KR" dirty="0"/>
          </a:p>
          <a:p>
            <a:pPr lvl="1"/>
            <a:r>
              <a:rPr lang="ko-KR" altLang="en-US" dirty="0"/>
              <a:t>특징</a:t>
            </a:r>
            <a:endParaRPr lang="en-US" altLang="ko-KR" dirty="0"/>
          </a:p>
          <a:p>
            <a:pPr lvl="2"/>
            <a:r>
              <a:rPr lang="ko-KR" altLang="en-US" dirty="0"/>
              <a:t>요구사항을 기능 중심으로</a:t>
            </a:r>
            <a:endParaRPr lang="en-US" altLang="ko-KR" dirty="0"/>
          </a:p>
          <a:p>
            <a:pPr lvl="2"/>
            <a:r>
              <a:rPr lang="ko-KR" altLang="en-US" dirty="0"/>
              <a:t>절차와 도구보다 의사소통 중심으로</a:t>
            </a:r>
            <a:endParaRPr lang="en-US" altLang="ko-KR" dirty="0"/>
          </a:p>
          <a:p>
            <a:pPr lvl="2"/>
            <a:r>
              <a:rPr lang="ko-KR" altLang="en-US" dirty="0"/>
              <a:t>계획을 짧게 세워 유연하고 신속하게</a:t>
            </a:r>
            <a:endParaRPr lang="en-US" altLang="ko-KR" dirty="0"/>
          </a:p>
          <a:p>
            <a:pPr lvl="2"/>
            <a:r>
              <a:rPr lang="en-US" altLang="ko-KR" dirty="0"/>
              <a:t>Working SW </a:t>
            </a:r>
            <a:r>
              <a:rPr lang="ko-KR" altLang="en-US" dirty="0"/>
              <a:t>중심으로</a:t>
            </a:r>
            <a:endParaRPr lang="en-US" altLang="ko-KR" dirty="0"/>
          </a:p>
          <a:p>
            <a:pPr lvl="2"/>
            <a:r>
              <a:rPr lang="ko-KR" altLang="en-US" dirty="0"/>
              <a:t>고객과의 피드백 중심으로</a:t>
            </a:r>
            <a:endParaRPr lang="en-US" altLang="ko-KR" dirty="0"/>
          </a:p>
          <a:p>
            <a:pPr marL="599400" lvl="2" indent="0">
              <a:buNone/>
            </a:pPr>
            <a:endParaRPr lang="ko-KR" altLang="en-US" dirty="0"/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9BF9FAF6-86DA-4765-994E-ACBC4259E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Agile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9F9C1B76-8C54-4717-A023-2709FEA1C8E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Agile </a:t>
            </a:r>
            <a:r>
              <a:rPr lang="ko-KR" altLang="en-US" dirty="0"/>
              <a:t>방법론 유형</a:t>
            </a:r>
            <a:endParaRPr lang="en-US" altLang="ko-KR" dirty="0"/>
          </a:p>
          <a:p>
            <a:pPr lvl="1"/>
            <a:r>
              <a:rPr lang="en-US" altLang="ko-KR" dirty="0"/>
              <a:t>SCRUM</a:t>
            </a:r>
          </a:p>
          <a:p>
            <a:pPr lvl="2"/>
            <a:r>
              <a:rPr lang="ko-KR" altLang="en-US" dirty="0"/>
              <a:t>매일 정해진 시간 짧게 회의하는 관리 방법론</a:t>
            </a:r>
            <a:endParaRPr lang="en-US" altLang="ko-KR" dirty="0"/>
          </a:p>
          <a:p>
            <a:pPr lvl="2"/>
            <a:r>
              <a:rPr lang="ko-KR" altLang="en-US" dirty="0"/>
              <a:t>주요 개념</a:t>
            </a:r>
            <a:endParaRPr lang="en-US" altLang="ko-KR" dirty="0"/>
          </a:p>
          <a:p>
            <a:pPr lvl="3"/>
            <a:r>
              <a:rPr lang="ko-KR" altLang="en-US" dirty="0"/>
              <a:t>백로그</a:t>
            </a:r>
            <a:r>
              <a:rPr lang="en-US" altLang="ko-KR" dirty="0"/>
              <a:t>: </a:t>
            </a:r>
            <a:r>
              <a:rPr lang="ko-KR" altLang="en-US" dirty="0"/>
              <a:t>할</a:t>
            </a:r>
            <a:r>
              <a:rPr lang="en-US" altLang="ko-KR" dirty="0"/>
              <a:t> </a:t>
            </a:r>
            <a:r>
              <a:rPr lang="ko-KR" altLang="en-US" dirty="0"/>
              <a:t>일</a:t>
            </a:r>
            <a:endParaRPr lang="en-US" altLang="ko-KR" dirty="0"/>
          </a:p>
          <a:p>
            <a:pPr lvl="3"/>
            <a:r>
              <a:rPr lang="ko-KR" altLang="en-US" dirty="0"/>
              <a:t>스프린트</a:t>
            </a:r>
            <a:r>
              <a:rPr lang="en-US" altLang="ko-KR" dirty="0"/>
              <a:t>: </a:t>
            </a:r>
            <a:r>
              <a:rPr lang="ko-KR" altLang="en-US" dirty="0"/>
              <a:t>개발 기간의 단위</a:t>
            </a:r>
            <a:endParaRPr lang="en-US" altLang="ko-KR" dirty="0"/>
          </a:p>
          <a:p>
            <a:pPr lvl="3"/>
            <a:r>
              <a:rPr lang="ko-KR" altLang="en-US" dirty="0"/>
              <a:t>스크럼 미팅</a:t>
            </a:r>
            <a:r>
              <a:rPr lang="en-US" altLang="ko-KR" dirty="0"/>
              <a:t>: </a:t>
            </a:r>
            <a:r>
              <a:rPr lang="ko-KR" altLang="en-US" dirty="0"/>
              <a:t>매일 잠깐 하는 미팅</a:t>
            </a:r>
            <a:r>
              <a:rPr lang="en-US" altLang="ko-KR" dirty="0"/>
              <a:t>. TODO </a:t>
            </a:r>
            <a:r>
              <a:rPr lang="ko-KR" altLang="en-US" dirty="0"/>
              <a:t>수립</a:t>
            </a:r>
            <a:endParaRPr lang="en-US" altLang="ko-KR" dirty="0"/>
          </a:p>
          <a:p>
            <a:pPr lvl="3"/>
            <a:r>
              <a:rPr lang="ko-KR" altLang="en-US" dirty="0"/>
              <a:t>스크럼 마스터</a:t>
            </a:r>
            <a:r>
              <a:rPr lang="en-US" altLang="ko-KR" dirty="0"/>
              <a:t>: </a:t>
            </a:r>
            <a:r>
              <a:rPr lang="ko-KR" altLang="en-US" dirty="0"/>
              <a:t>스크럼 관리자</a:t>
            </a:r>
            <a:endParaRPr lang="en-US" altLang="ko-KR" dirty="0"/>
          </a:p>
          <a:p>
            <a:pPr lvl="3"/>
            <a:r>
              <a:rPr lang="ko-KR" altLang="en-US" dirty="0"/>
              <a:t>스프린트 회고</a:t>
            </a:r>
            <a:r>
              <a:rPr lang="en-US" altLang="ko-KR" dirty="0"/>
              <a:t>: </a:t>
            </a:r>
            <a:r>
              <a:rPr lang="ko-KR" altLang="en-US" dirty="0"/>
              <a:t>스프린트 종료 후 되돌아보기</a:t>
            </a:r>
            <a:endParaRPr lang="en-US" altLang="ko-KR" dirty="0"/>
          </a:p>
          <a:p>
            <a:pPr lvl="3"/>
            <a:r>
              <a:rPr lang="ko-KR" altLang="en-US" dirty="0"/>
              <a:t>번 다운 차트</a:t>
            </a:r>
            <a:r>
              <a:rPr lang="en-US" altLang="ko-KR" dirty="0"/>
              <a:t>: </a:t>
            </a:r>
            <a:r>
              <a:rPr lang="ko-KR" altLang="en-US" dirty="0"/>
              <a:t>남아있는 백로그와 시간 그래프</a:t>
            </a:r>
            <a:endParaRPr lang="en-US" altLang="ko-KR" dirty="0"/>
          </a:p>
          <a:p>
            <a:pPr lvl="1"/>
            <a:r>
              <a:rPr lang="en-US" altLang="ko-KR" dirty="0"/>
              <a:t>Lean</a:t>
            </a:r>
          </a:p>
          <a:p>
            <a:pPr lvl="2"/>
            <a:r>
              <a:rPr lang="ko-KR" altLang="en-US" dirty="0"/>
              <a:t>도요타</a:t>
            </a:r>
            <a:r>
              <a:rPr lang="en-US" altLang="ko-KR" dirty="0"/>
              <a:t> </a:t>
            </a:r>
            <a:r>
              <a:rPr lang="ko-KR" altLang="en-US" dirty="0"/>
              <a:t>사의 </a:t>
            </a:r>
            <a:r>
              <a:rPr lang="en-US" altLang="ko-KR" dirty="0"/>
              <a:t>7</a:t>
            </a:r>
            <a:r>
              <a:rPr lang="ko-KR" altLang="en-US" dirty="0"/>
              <a:t>원칙을 도입</a:t>
            </a:r>
            <a:endParaRPr lang="en-US" altLang="ko-KR" dirty="0"/>
          </a:p>
          <a:p>
            <a:pPr lvl="3"/>
            <a:r>
              <a:rPr lang="ko-KR" altLang="en-US" dirty="0"/>
              <a:t>낭비 제거</a:t>
            </a:r>
            <a:r>
              <a:rPr lang="en-US" altLang="ko-KR" dirty="0"/>
              <a:t>, </a:t>
            </a:r>
            <a:r>
              <a:rPr lang="ko-KR" altLang="en-US" dirty="0"/>
              <a:t>품질 내재화</a:t>
            </a:r>
            <a:r>
              <a:rPr lang="en-US" altLang="ko-KR" dirty="0"/>
              <a:t>, </a:t>
            </a:r>
            <a:r>
              <a:rPr lang="ko-KR" altLang="en-US" dirty="0"/>
              <a:t>지식 창출</a:t>
            </a:r>
            <a:r>
              <a:rPr lang="en-US" altLang="ko-KR" dirty="0"/>
              <a:t>, </a:t>
            </a:r>
            <a:r>
              <a:rPr lang="ko-KR" altLang="en-US" dirty="0"/>
              <a:t>늦은 확정</a:t>
            </a:r>
            <a:r>
              <a:rPr lang="en-US" altLang="ko-KR" dirty="0"/>
              <a:t>, </a:t>
            </a:r>
            <a:r>
              <a:rPr lang="ko-KR" altLang="en-US" dirty="0"/>
              <a:t>빠른 인도</a:t>
            </a:r>
            <a:r>
              <a:rPr lang="en-US" altLang="ko-KR" dirty="0"/>
              <a:t>, </a:t>
            </a:r>
            <a:r>
              <a:rPr lang="ko-KR" altLang="en-US" dirty="0"/>
              <a:t>사람 존중</a:t>
            </a:r>
            <a:r>
              <a:rPr lang="en-US" altLang="ko-KR" dirty="0"/>
              <a:t>, </a:t>
            </a:r>
            <a:r>
              <a:rPr lang="ko-KR" altLang="en-US" dirty="0"/>
              <a:t>전체 최적화</a:t>
            </a:r>
            <a:endParaRPr lang="en-US" altLang="ko-KR" dirty="0"/>
          </a:p>
          <a:p>
            <a:pPr lvl="1"/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62D684D-7F6B-4247-BD84-982A659A8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CDDC16-6AAD-4D28-99C1-0CBD6077DC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441D07C3-F565-47AA-8DCE-982CED3D45C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2021/7/30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99330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24C6005-EDCA-4917-BA47-488116EF4CAA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pPr lvl="1"/>
            <a:r>
              <a:rPr lang="en-US" altLang="ko-KR" dirty="0"/>
              <a:t>XP</a:t>
            </a:r>
          </a:p>
          <a:p>
            <a:pPr lvl="2"/>
            <a:r>
              <a:rPr lang="ko-KR" altLang="en-US" dirty="0"/>
              <a:t>의사소통과 즉각적 피드백으로 </a:t>
            </a:r>
            <a:r>
              <a:rPr lang="en-US" altLang="ko-KR" dirty="0"/>
              <a:t>SW </a:t>
            </a:r>
            <a:r>
              <a:rPr lang="ko-KR" altLang="en-US" dirty="0"/>
              <a:t>품질 향상</a:t>
            </a:r>
            <a:endParaRPr lang="en-US" altLang="ko-KR" dirty="0"/>
          </a:p>
          <a:p>
            <a:pPr lvl="2"/>
            <a:r>
              <a:rPr lang="en-US" altLang="ko-KR" dirty="0"/>
              <a:t>5</a:t>
            </a:r>
            <a:r>
              <a:rPr lang="ko-KR" altLang="en-US" dirty="0"/>
              <a:t>가지 가치</a:t>
            </a:r>
            <a:r>
              <a:rPr lang="en-US" altLang="ko-KR" dirty="0"/>
              <a:t>: </a:t>
            </a:r>
            <a:r>
              <a:rPr lang="ko-KR" altLang="en-US" dirty="0"/>
              <a:t>용기</a:t>
            </a:r>
            <a:r>
              <a:rPr lang="en-US" altLang="ko-KR" dirty="0"/>
              <a:t>, </a:t>
            </a:r>
            <a:r>
              <a:rPr lang="ko-KR" altLang="en-US" dirty="0"/>
              <a:t>단순성</a:t>
            </a:r>
            <a:r>
              <a:rPr lang="en-US" altLang="ko-KR" dirty="0"/>
              <a:t>, </a:t>
            </a:r>
            <a:r>
              <a:rPr lang="ko-KR" altLang="en-US" dirty="0"/>
              <a:t>의사소통</a:t>
            </a:r>
            <a:r>
              <a:rPr lang="en-US" altLang="ko-KR" dirty="0"/>
              <a:t>, </a:t>
            </a:r>
            <a:r>
              <a:rPr lang="ko-KR" altLang="en-US" dirty="0"/>
              <a:t>피드백</a:t>
            </a:r>
            <a:r>
              <a:rPr lang="en-US" altLang="ko-KR" dirty="0"/>
              <a:t>,</a:t>
            </a:r>
            <a:r>
              <a:rPr lang="ko-KR" altLang="en-US" dirty="0"/>
              <a:t> 존중</a:t>
            </a:r>
            <a:endParaRPr lang="en-US" altLang="ko-KR" dirty="0"/>
          </a:p>
          <a:p>
            <a:pPr lvl="2"/>
            <a:r>
              <a:rPr lang="en-US" altLang="ko-KR" dirty="0"/>
              <a:t>12</a:t>
            </a:r>
            <a:r>
              <a:rPr lang="ko-KR" altLang="en-US" dirty="0"/>
              <a:t>가지 원리</a:t>
            </a:r>
            <a:r>
              <a:rPr lang="en-US" altLang="ko-KR" dirty="0"/>
              <a:t> (</a:t>
            </a:r>
            <a:r>
              <a:rPr lang="ko-KR" altLang="en-US" dirty="0">
                <a:hlinkClick r:id="rId2"/>
              </a:rPr>
              <a:t>참고</a:t>
            </a:r>
            <a:r>
              <a:rPr lang="en-US" altLang="ko-KR" dirty="0"/>
              <a:t>)</a:t>
            </a:r>
          </a:p>
          <a:p>
            <a:pPr lvl="3"/>
            <a:r>
              <a:rPr lang="en-US" altLang="ko-KR" dirty="0"/>
              <a:t>Pair Programming (</a:t>
            </a:r>
            <a:r>
              <a:rPr lang="ko-KR" altLang="en-US" dirty="0"/>
              <a:t>짝 프로그래밍</a:t>
            </a:r>
            <a:r>
              <a:rPr lang="en-US" altLang="ko-KR" dirty="0"/>
              <a:t>)</a:t>
            </a:r>
          </a:p>
          <a:p>
            <a:pPr lvl="4"/>
            <a:r>
              <a:rPr lang="ko-KR" altLang="en-US" dirty="0"/>
              <a:t>개발자</a:t>
            </a:r>
            <a:r>
              <a:rPr lang="en-US" altLang="ko-KR" dirty="0"/>
              <a:t> </a:t>
            </a:r>
            <a:r>
              <a:rPr lang="ko-KR" altLang="en-US" dirty="0"/>
              <a:t>둘이서 짝으로 코딩</a:t>
            </a:r>
            <a:endParaRPr lang="en-US" altLang="ko-KR" dirty="0"/>
          </a:p>
          <a:p>
            <a:pPr lvl="3"/>
            <a:r>
              <a:rPr lang="en-US" altLang="ko-KR" dirty="0"/>
              <a:t>Collective Ownership (</a:t>
            </a:r>
            <a:r>
              <a:rPr lang="ko-KR" altLang="en-US" dirty="0"/>
              <a:t>코드 공동 소유</a:t>
            </a:r>
            <a:r>
              <a:rPr lang="en-US" altLang="ko-KR" dirty="0"/>
              <a:t>)</a:t>
            </a:r>
          </a:p>
          <a:p>
            <a:pPr lvl="4"/>
            <a:r>
              <a:rPr lang="ko-KR" altLang="en-US" dirty="0"/>
              <a:t>시스템 코드는 누구든지 언제라도 수정 가능</a:t>
            </a:r>
            <a:endParaRPr lang="en-US" altLang="ko-KR" dirty="0"/>
          </a:p>
          <a:p>
            <a:pPr lvl="3"/>
            <a:r>
              <a:rPr lang="en-US" altLang="ko-KR" dirty="0"/>
              <a:t>CI. Continuous</a:t>
            </a:r>
            <a:r>
              <a:rPr lang="ko-KR" altLang="en-US" dirty="0"/>
              <a:t> </a:t>
            </a:r>
            <a:r>
              <a:rPr lang="en-US" altLang="ko-KR" dirty="0"/>
              <a:t>Integration (</a:t>
            </a:r>
            <a:r>
              <a:rPr lang="ko-KR" altLang="en-US" dirty="0"/>
              <a:t>지속적인</a:t>
            </a:r>
            <a:r>
              <a:rPr lang="en-US" altLang="ko-KR" dirty="0"/>
              <a:t> </a:t>
            </a:r>
            <a:r>
              <a:rPr lang="ko-KR" altLang="en-US" dirty="0"/>
              <a:t>통합</a:t>
            </a:r>
            <a:r>
              <a:rPr lang="en-US" altLang="ko-KR" dirty="0"/>
              <a:t>)</a:t>
            </a:r>
          </a:p>
          <a:p>
            <a:pPr lvl="4"/>
            <a:r>
              <a:rPr lang="ko-KR" altLang="en-US" dirty="0"/>
              <a:t>매일 여러 번 </a:t>
            </a:r>
            <a:r>
              <a:rPr lang="en-US" altLang="ko-KR" dirty="0"/>
              <a:t>SW</a:t>
            </a:r>
            <a:r>
              <a:rPr lang="ko-KR" altLang="en-US" dirty="0"/>
              <a:t>를 통합하고 빌드</a:t>
            </a:r>
            <a:endParaRPr lang="en-US" altLang="ko-KR" dirty="0"/>
          </a:p>
          <a:p>
            <a:pPr lvl="3"/>
            <a:r>
              <a:rPr lang="en-US" altLang="ko-KR" dirty="0"/>
              <a:t>Planning Process (</a:t>
            </a:r>
            <a:r>
              <a:rPr lang="ko-KR" altLang="en-US" dirty="0"/>
              <a:t>계획</a:t>
            </a:r>
            <a:r>
              <a:rPr lang="en-US" altLang="ko-KR" dirty="0"/>
              <a:t> </a:t>
            </a:r>
            <a:r>
              <a:rPr lang="ko-KR" altLang="en-US" dirty="0"/>
              <a:t>세우기</a:t>
            </a:r>
            <a:r>
              <a:rPr lang="en-US" altLang="ko-KR" dirty="0"/>
              <a:t>)</a:t>
            </a:r>
          </a:p>
          <a:p>
            <a:pPr lvl="4"/>
            <a:r>
              <a:rPr lang="ko-KR" altLang="en-US" dirty="0"/>
              <a:t>고객에게 계획을 세워 알려야 함</a:t>
            </a:r>
            <a:endParaRPr lang="en-US" altLang="ko-KR" dirty="0"/>
          </a:p>
          <a:p>
            <a:pPr lvl="3"/>
            <a:r>
              <a:rPr lang="en-US" altLang="ko-KR" dirty="0"/>
              <a:t>Small Release (</a:t>
            </a:r>
            <a:r>
              <a:rPr lang="ko-KR" altLang="en-US" dirty="0"/>
              <a:t>작은 릴리즈</a:t>
            </a:r>
            <a:r>
              <a:rPr lang="en-US" altLang="ko-KR" dirty="0"/>
              <a:t>)</a:t>
            </a:r>
          </a:p>
          <a:p>
            <a:pPr lvl="4"/>
            <a:r>
              <a:rPr lang="ko-KR" altLang="en-US" dirty="0"/>
              <a:t>작은 시스템을 짧은 단위로 릴리즈 해야 함</a:t>
            </a:r>
            <a:endParaRPr lang="en-US" altLang="ko-KR" dirty="0"/>
          </a:p>
          <a:p>
            <a:pPr lvl="3"/>
            <a:r>
              <a:rPr lang="en-US" altLang="ko-KR" dirty="0"/>
              <a:t>Metaphor (</a:t>
            </a:r>
            <a:r>
              <a:rPr lang="ko-KR" altLang="en-US" dirty="0"/>
              <a:t>메타포어</a:t>
            </a:r>
            <a:r>
              <a:rPr lang="en-US" altLang="ko-KR" dirty="0"/>
              <a:t>)</a:t>
            </a:r>
          </a:p>
          <a:p>
            <a:pPr lvl="4"/>
            <a:r>
              <a:rPr lang="ko-KR" altLang="en-US" dirty="0"/>
              <a:t>공통 이름 체계를 통해 고객과 개발자 소통 편리하게</a:t>
            </a:r>
            <a:endParaRPr lang="en-US" altLang="ko-KR" dirty="0"/>
          </a:p>
          <a:p>
            <a:pPr lvl="3"/>
            <a:r>
              <a:rPr lang="en-US" altLang="ko-KR" dirty="0"/>
              <a:t>Simple Design (</a:t>
            </a:r>
            <a:r>
              <a:rPr lang="ko-KR" altLang="en-US" dirty="0"/>
              <a:t>간단한 디자인</a:t>
            </a:r>
            <a:r>
              <a:rPr lang="en-US" altLang="ko-KR" dirty="0"/>
              <a:t>)</a:t>
            </a:r>
          </a:p>
          <a:p>
            <a:pPr lvl="4"/>
            <a:r>
              <a:rPr lang="ko-KR" altLang="en-US" dirty="0"/>
              <a:t>현재 요구사항에 가장 간단한 디자인을 설계</a:t>
            </a:r>
            <a:endParaRPr lang="en-US" altLang="ko-KR" dirty="0"/>
          </a:p>
          <a:p>
            <a:pPr lvl="3"/>
            <a:r>
              <a:rPr lang="en-US" altLang="ko-KR" dirty="0"/>
              <a:t>TDD. Test Driven Develop (</a:t>
            </a:r>
            <a:r>
              <a:rPr lang="ko-KR" altLang="en-US" dirty="0"/>
              <a:t>테스트 기반 개발</a:t>
            </a:r>
            <a:r>
              <a:rPr lang="en-US" altLang="ko-KR" dirty="0"/>
              <a:t>)</a:t>
            </a:r>
          </a:p>
          <a:p>
            <a:pPr lvl="4"/>
            <a:r>
              <a:rPr lang="ko-KR" altLang="en-US" dirty="0"/>
              <a:t>테스트를 먼저 만들고</a:t>
            </a:r>
            <a:r>
              <a:rPr lang="en-US" altLang="ko-KR" dirty="0"/>
              <a:t>, </a:t>
            </a:r>
            <a:r>
              <a:rPr lang="ko-KR" altLang="en-US" dirty="0"/>
              <a:t>테스트에 맞추어 코드를 작성</a:t>
            </a:r>
            <a:endParaRPr lang="en-US" altLang="ko-KR" dirty="0"/>
          </a:p>
          <a:p>
            <a:pPr lvl="3"/>
            <a:r>
              <a:rPr lang="en-US" altLang="ko-KR" dirty="0"/>
              <a:t>Refactoring (</a:t>
            </a:r>
            <a:r>
              <a:rPr lang="ko-KR" altLang="en-US" dirty="0"/>
              <a:t>리펙토링</a:t>
            </a:r>
            <a:r>
              <a:rPr lang="en-US" altLang="ko-KR" dirty="0"/>
              <a:t>)</a:t>
            </a:r>
          </a:p>
          <a:p>
            <a:pPr lvl="4"/>
            <a:r>
              <a:rPr lang="ko-KR" altLang="en-US" dirty="0"/>
              <a:t>프로그램 정리</a:t>
            </a:r>
            <a:endParaRPr lang="en-US" altLang="ko-KR" dirty="0"/>
          </a:p>
          <a:p>
            <a:pPr lvl="3"/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9AAE31-FABF-4C94-BA9E-09BF3BB6635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r>
              <a:rPr lang="en-US" altLang="ko-KR" dirty="0"/>
              <a:t>40 Hour Work (40 </a:t>
            </a:r>
            <a:r>
              <a:rPr lang="ko-KR" altLang="en-US" dirty="0"/>
              <a:t>시간 일하기</a:t>
            </a:r>
            <a:r>
              <a:rPr lang="en-US" altLang="ko-KR" dirty="0"/>
              <a:t>)</a:t>
            </a:r>
          </a:p>
          <a:p>
            <a:pPr lvl="4"/>
            <a:r>
              <a:rPr lang="ko-KR" altLang="en-US" dirty="0"/>
              <a:t>개발자가 피곤하지 않게 주당 </a:t>
            </a:r>
            <a:r>
              <a:rPr lang="en-US" altLang="ko-KR" dirty="0"/>
              <a:t>40</a:t>
            </a:r>
            <a:r>
              <a:rPr lang="ko-KR" altLang="en-US" dirty="0"/>
              <a:t>시간 일하기</a:t>
            </a:r>
            <a:endParaRPr lang="en-US" altLang="ko-KR" dirty="0"/>
          </a:p>
          <a:p>
            <a:pPr lvl="3"/>
            <a:r>
              <a:rPr lang="en-US" altLang="ko-KR" dirty="0"/>
              <a:t>On Site Customer (</a:t>
            </a:r>
            <a:r>
              <a:rPr lang="ko-KR" altLang="en-US" dirty="0"/>
              <a:t>고객 상주</a:t>
            </a:r>
            <a:r>
              <a:rPr lang="en-US" altLang="ko-KR" dirty="0"/>
              <a:t>)</a:t>
            </a:r>
          </a:p>
          <a:p>
            <a:pPr lvl="4"/>
            <a:r>
              <a:rPr lang="ko-KR" altLang="en-US" dirty="0"/>
              <a:t>개발자들의 질문에 답할 고객이 항상 있게 하기</a:t>
            </a:r>
            <a:endParaRPr lang="en-US" altLang="ko-KR" dirty="0"/>
          </a:p>
          <a:p>
            <a:pPr lvl="3"/>
            <a:r>
              <a:rPr lang="en-US" altLang="ko-KR" dirty="0"/>
              <a:t>Coding Standard (</a:t>
            </a:r>
            <a:r>
              <a:rPr lang="ko-KR" altLang="en-US" dirty="0"/>
              <a:t>코드 표준</a:t>
            </a:r>
            <a:r>
              <a:rPr lang="en-US" altLang="ko-KR" dirty="0"/>
              <a:t>)</a:t>
            </a:r>
          </a:p>
          <a:p>
            <a:pPr lvl="4"/>
            <a:r>
              <a:rPr lang="ko-KR" altLang="en-US" dirty="0"/>
              <a:t>효과적인 공동 작업을 위해 표준 만들기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D2F46A2-5DA3-4C9B-92B6-C01790770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F99BA1-6DC4-4B01-8A18-9A29687932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C8FB4024-0A4F-406D-ABBD-0099BA776AED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2021/7/30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33421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8F1A3C9A-BF6B-44FF-BCA9-8C32B523068E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ko-KR" altLang="en-US" dirty="0"/>
              <a:t>모델링</a:t>
            </a:r>
            <a:endParaRPr lang="en-US" altLang="ko-KR" dirty="0"/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</a:t>
            </a:r>
            <a:r>
              <a:rPr lang="ko-KR" altLang="en-US" dirty="0"/>
              <a:t>실체를 모델로 바꾸는 것</a:t>
            </a:r>
            <a:endParaRPr lang="en-US" altLang="ko-KR" dirty="0"/>
          </a:p>
          <a:p>
            <a:pPr lvl="1"/>
            <a:r>
              <a:rPr lang="en-US" altLang="ko-KR" dirty="0"/>
              <a:t>Process</a:t>
            </a:r>
          </a:p>
          <a:p>
            <a:pPr lvl="2"/>
            <a:r>
              <a:rPr lang="en-US" altLang="ko-KR" dirty="0"/>
              <a:t>1. </a:t>
            </a:r>
            <a:r>
              <a:rPr lang="ko-KR" altLang="en-US" dirty="0"/>
              <a:t>요구사항</a:t>
            </a:r>
            <a:r>
              <a:rPr lang="en-US" altLang="ko-KR" dirty="0"/>
              <a:t> </a:t>
            </a:r>
            <a:r>
              <a:rPr lang="ko-KR" altLang="en-US" dirty="0"/>
              <a:t>분석</a:t>
            </a:r>
            <a:endParaRPr lang="en-US" altLang="ko-KR" dirty="0"/>
          </a:p>
          <a:p>
            <a:pPr lvl="3"/>
            <a:r>
              <a:rPr lang="ko-KR" altLang="en-US" dirty="0"/>
              <a:t>개선점 도출</a:t>
            </a:r>
            <a:endParaRPr lang="en-US" altLang="ko-KR" dirty="0"/>
          </a:p>
          <a:p>
            <a:pPr lvl="2"/>
            <a:r>
              <a:rPr lang="en-US" altLang="ko-KR" dirty="0"/>
              <a:t>2. </a:t>
            </a:r>
            <a:r>
              <a:rPr lang="ko-KR" altLang="en-US" dirty="0"/>
              <a:t>개념 모델링</a:t>
            </a:r>
            <a:endParaRPr lang="en-US" altLang="ko-KR" dirty="0"/>
          </a:p>
          <a:p>
            <a:pPr lvl="3"/>
            <a:r>
              <a:rPr lang="ko-KR" altLang="en-US" dirty="0"/>
              <a:t>업무 중심의 모델링을 추상화</a:t>
            </a:r>
            <a:endParaRPr lang="en-US" altLang="ko-KR" dirty="0"/>
          </a:p>
          <a:p>
            <a:pPr lvl="3"/>
            <a:r>
              <a:rPr lang="ko-KR" altLang="en-US" dirty="0"/>
              <a:t>주제영역과 핵심 데이터 간 관계 정의</a:t>
            </a:r>
            <a:endParaRPr lang="en-US" altLang="ko-KR" dirty="0"/>
          </a:p>
          <a:p>
            <a:pPr lvl="3"/>
            <a:r>
              <a:rPr lang="en-US" altLang="ko-KR" dirty="0"/>
              <a:t>Ex) </a:t>
            </a:r>
            <a:r>
              <a:rPr lang="ko-KR" altLang="en-US" dirty="0"/>
              <a:t>엔티티 추출</a:t>
            </a:r>
            <a:r>
              <a:rPr lang="en-US" altLang="ko-KR" dirty="0"/>
              <a:t>, </a:t>
            </a:r>
            <a:r>
              <a:rPr lang="ko-KR" altLang="en-US" dirty="0"/>
              <a:t>속성 및 관계 정의</a:t>
            </a:r>
            <a:r>
              <a:rPr lang="en-US" altLang="ko-KR" dirty="0"/>
              <a:t>, ERD </a:t>
            </a:r>
            <a:r>
              <a:rPr lang="ko-KR" altLang="en-US" dirty="0"/>
              <a:t>작성</a:t>
            </a:r>
            <a:endParaRPr lang="en-US" altLang="ko-KR" dirty="0"/>
          </a:p>
          <a:p>
            <a:pPr lvl="2"/>
            <a:r>
              <a:rPr lang="en-US" altLang="ko-KR" dirty="0"/>
              <a:t>3. </a:t>
            </a:r>
            <a:r>
              <a:rPr lang="ko-KR" altLang="en-US" dirty="0"/>
              <a:t>논리 모델링</a:t>
            </a:r>
            <a:endParaRPr lang="en-US" altLang="ko-KR" dirty="0"/>
          </a:p>
          <a:p>
            <a:pPr lvl="3"/>
            <a:r>
              <a:rPr lang="ko-KR" altLang="en-US" dirty="0"/>
              <a:t>관계</a:t>
            </a:r>
            <a:r>
              <a:rPr lang="en-US" altLang="ko-KR" dirty="0"/>
              <a:t>, </a:t>
            </a:r>
            <a:r>
              <a:rPr lang="ko-KR" altLang="en-US" dirty="0"/>
              <a:t>속성</a:t>
            </a:r>
            <a:r>
              <a:rPr lang="en-US" altLang="ko-KR" dirty="0"/>
              <a:t>, </a:t>
            </a:r>
            <a:r>
              <a:rPr lang="ko-KR" altLang="en-US" dirty="0"/>
              <a:t>키 등을 도출</a:t>
            </a:r>
            <a:endParaRPr lang="en-US" altLang="ko-KR" dirty="0"/>
          </a:p>
          <a:p>
            <a:pPr lvl="3"/>
            <a:r>
              <a:rPr lang="en-US" altLang="ko-KR" dirty="0"/>
              <a:t>Ex) </a:t>
            </a:r>
            <a:r>
              <a:rPr lang="ko-KR" altLang="en-US" dirty="0"/>
              <a:t>식별자 확정</a:t>
            </a:r>
            <a:r>
              <a:rPr lang="en-US" altLang="ko-KR" dirty="0"/>
              <a:t>, </a:t>
            </a:r>
            <a:r>
              <a:rPr lang="ko-KR" altLang="en-US" dirty="0"/>
              <a:t>정규화 수행</a:t>
            </a:r>
            <a:endParaRPr lang="en-US" altLang="ko-KR" dirty="0"/>
          </a:p>
          <a:p>
            <a:pPr lvl="2"/>
            <a:r>
              <a:rPr lang="en-US" altLang="ko-KR" dirty="0"/>
              <a:t>4. </a:t>
            </a:r>
            <a:r>
              <a:rPr lang="ko-KR" altLang="en-US" dirty="0"/>
              <a:t>물리 모델링</a:t>
            </a:r>
            <a:endParaRPr lang="en-US" altLang="ko-KR" dirty="0"/>
          </a:p>
          <a:p>
            <a:pPr lvl="3"/>
            <a:r>
              <a:rPr lang="ko-KR" altLang="en-US" dirty="0"/>
              <a:t>사용 </a:t>
            </a:r>
            <a:r>
              <a:rPr lang="en-US" altLang="ko-KR" dirty="0"/>
              <a:t>DBMS</a:t>
            </a:r>
            <a:r>
              <a:rPr lang="ko-KR" altLang="en-US" dirty="0"/>
              <a:t>에 맞게 </a:t>
            </a:r>
            <a:r>
              <a:rPr lang="en-US" altLang="ko-KR" dirty="0"/>
              <a:t>Schema</a:t>
            </a:r>
            <a:r>
              <a:rPr lang="ko-KR" altLang="en-US" dirty="0"/>
              <a:t> 제작</a:t>
            </a:r>
            <a:endParaRPr lang="en-US" altLang="ko-KR" dirty="0"/>
          </a:p>
          <a:p>
            <a:pPr lvl="3"/>
            <a:r>
              <a:rPr lang="en-US" altLang="ko-KR" dirty="0"/>
              <a:t>Ex) Column</a:t>
            </a:r>
            <a:r>
              <a:rPr lang="ko-KR" altLang="en-US" dirty="0"/>
              <a:t> </a:t>
            </a:r>
            <a:r>
              <a:rPr lang="en-US" altLang="ko-KR" dirty="0"/>
              <a:t>Data Type, </a:t>
            </a:r>
            <a:r>
              <a:rPr lang="ko-KR" altLang="en-US" dirty="0"/>
              <a:t>제약조건</a:t>
            </a:r>
            <a:r>
              <a:rPr lang="en-US" altLang="ko-KR" dirty="0"/>
              <a:t>, </a:t>
            </a:r>
            <a:r>
              <a:rPr lang="ko-KR" altLang="en-US" dirty="0"/>
              <a:t>인덱스 정의</a:t>
            </a:r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333623D9-0C72-419D-A857-B3D22B1BF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모델링 기법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9F97ADBB-E0B5-4768-80CA-77D485F2E71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E3EF06-2C2C-4FB1-AF13-A0524C9E7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7542B8-928B-424F-86AE-9FAF848AB6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96B6FEAC-3862-4CC7-871B-D1AC7A62A37D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2021/7/30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96307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66E6F81-0366-4B81-9154-CC9C444FD14C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ko-KR" altLang="en-US" dirty="0"/>
              <a:t>분석 자동화 도구</a:t>
            </a:r>
            <a:endParaRPr lang="en-US" altLang="ko-KR" dirty="0"/>
          </a:p>
          <a:p>
            <a:pPr lvl="1"/>
            <a:r>
              <a:rPr lang="ko-KR" altLang="en-US" dirty="0"/>
              <a:t>정의</a:t>
            </a:r>
            <a:endParaRPr lang="en-US" altLang="ko-KR" dirty="0"/>
          </a:p>
          <a:p>
            <a:pPr lvl="2"/>
            <a:r>
              <a:rPr lang="ko-KR" altLang="en-US" dirty="0"/>
              <a:t>요구사항을 자동으로 분석하고 명세서를 기술</a:t>
            </a:r>
            <a:endParaRPr lang="en-US" altLang="ko-KR" dirty="0"/>
          </a:p>
          <a:p>
            <a:pPr lvl="2"/>
            <a:r>
              <a:rPr lang="en-US" altLang="ko-KR" dirty="0"/>
              <a:t>CASE</a:t>
            </a:r>
            <a:r>
              <a:rPr lang="ko-KR" altLang="en-US" dirty="0"/>
              <a:t> 다</a:t>
            </a:r>
            <a:endParaRPr lang="en-US" altLang="ko-KR" dirty="0"/>
          </a:p>
          <a:p>
            <a:pPr lvl="3"/>
            <a:r>
              <a:rPr lang="en-US" altLang="ko-KR" dirty="0"/>
              <a:t>CASE (Computer Aided SW Engineering)</a:t>
            </a:r>
          </a:p>
          <a:p>
            <a:pPr lvl="4"/>
            <a:r>
              <a:rPr lang="ko-KR" altLang="en-US" dirty="0"/>
              <a:t>개발자의</a:t>
            </a:r>
            <a:r>
              <a:rPr lang="en-US" altLang="ko-KR" dirty="0"/>
              <a:t> </a:t>
            </a:r>
            <a:r>
              <a:rPr lang="ko-KR" altLang="en-US" dirty="0"/>
              <a:t>업무를 자동화 하여 반복 업무를 줄임</a:t>
            </a:r>
            <a:endParaRPr lang="en-US" altLang="ko-KR" dirty="0"/>
          </a:p>
          <a:p>
            <a:pPr lvl="1"/>
            <a:r>
              <a:rPr lang="ko-KR" altLang="en-US" dirty="0"/>
              <a:t>특징</a:t>
            </a:r>
            <a:endParaRPr lang="en-US" altLang="ko-KR" dirty="0"/>
          </a:p>
          <a:p>
            <a:pPr lvl="2"/>
            <a:r>
              <a:rPr lang="ko-KR" altLang="en-US" dirty="0"/>
              <a:t>표준화와 문서화를 통해 품질 개선</a:t>
            </a:r>
            <a:endParaRPr lang="en-US" altLang="ko-KR" dirty="0"/>
          </a:p>
          <a:p>
            <a:pPr lvl="2"/>
            <a:r>
              <a:rPr lang="ko-KR" altLang="en-US" dirty="0"/>
              <a:t>변경사항과 변경의 영향 추적 편리</a:t>
            </a:r>
            <a:endParaRPr lang="en-US" altLang="ko-KR" dirty="0"/>
          </a:p>
          <a:p>
            <a:pPr lvl="2"/>
            <a:r>
              <a:rPr lang="ko-KR" altLang="en-US" dirty="0"/>
              <a:t>유지보수 비용 축소</a:t>
            </a:r>
            <a:endParaRPr lang="en-US" altLang="ko-KR" dirty="0"/>
          </a:p>
          <a:p>
            <a:pPr lvl="1"/>
            <a:r>
              <a:rPr lang="ko-KR" altLang="en-US" dirty="0"/>
              <a:t>분류</a:t>
            </a:r>
            <a:endParaRPr lang="en-US" altLang="ko-KR" dirty="0"/>
          </a:p>
          <a:p>
            <a:pPr lvl="2"/>
            <a:r>
              <a:rPr lang="en-US" altLang="ko-KR" dirty="0"/>
              <a:t>Upper CASE: Diagram </a:t>
            </a:r>
            <a:r>
              <a:rPr lang="ko-KR" altLang="en-US" dirty="0"/>
              <a:t>표현을 지원</a:t>
            </a:r>
            <a:endParaRPr lang="en-US" altLang="ko-KR" dirty="0"/>
          </a:p>
          <a:p>
            <a:pPr lvl="2"/>
            <a:r>
              <a:rPr lang="en-US" altLang="ko-KR" dirty="0"/>
              <a:t>Lower CASE: </a:t>
            </a:r>
            <a:r>
              <a:rPr lang="ko-KR" altLang="en-US" dirty="0"/>
              <a:t>코딩 중 지원</a:t>
            </a:r>
            <a:endParaRPr lang="en-US" altLang="ko-KR" dirty="0"/>
          </a:p>
          <a:p>
            <a:pPr lvl="2"/>
            <a:r>
              <a:rPr lang="ko-KR" altLang="en-US" dirty="0"/>
              <a:t>통합 </a:t>
            </a:r>
            <a:r>
              <a:rPr lang="en-US" altLang="ko-KR" dirty="0"/>
              <a:t>CASE:</a:t>
            </a:r>
            <a:r>
              <a:rPr lang="ko-KR" altLang="en-US" dirty="0"/>
              <a:t> </a:t>
            </a:r>
            <a:r>
              <a:rPr lang="en-US" altLang="ko-KR" dirty="0"/>
              <a:t>Upper CASE + Lower CASE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5C605FD-4C83-434C-AA8D-394FA02D6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분석 자동화 도구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F61CC3-D07F-49B3-BA28-74100E48D8B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3345838-B445-463F-BABB-E671DE011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3AD409-9547-4A56-9891-BDF5CAB8DD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9942F97-66CB-4901-BAEB-97B0A5D63C77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2021/7/30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12726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D345292-1F2B-4D62-A919-9E045CFDE765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ko-KR" altLang="en-US" dirty="0"/>
              <a:t>요구사항 관리 도구</a:t>
            </a:r>
            <a:endParaRPr lang="en-US" altLang="ko-KR" dirty="0"/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</a:t>
            </a:r>
            <a:r>
              <a:rPr lang="ko-KR" altLang="en-US" dirty="0"/>
              <a:t>요구사항 기반 관리</a:t>
            </a:r>
            <a:r>
              <a:rPr lang="en-US" altLang="ko-KR" dirty="0"/>
              <a:t>, </a:t>
            </a:r>
            <a:r>
              <a:rPr lang="ko-KR" altLang="en-US" dirty="0"/>
              <a:t>설계</a:t>
            </a:r>
            <a:r>
              <a:rPr lang="en-US" altLang="ko-KR" dirty="0"/>
              <a:t>,</a:t>
            </a:r>
            <a:r>
              <a:rPr lang="ko-KR" altLang="en-US" dirty="0"/>
              <a:t> 개발</a:t>
            </a:r>
            <a:r>
              <a:rPr lang="en-US" altLang="ko-KR" dirty="0"/>
              <a:t>, </a:t>
            </a:r>
            <a:r>
              <a:rPr lang="ko-KR" altLang="en-US" dirty="0"/>
              <a:t>테스트 지원</a:t>
            </a:r>
            <a:endParaRPr lang="en-US" altLang="ko-KR" dirty="0"/>
          </a:p>
          <a:p>
            <a:pPr lvl="1"/>
            <a:r>
              <a:rPr lang="ko-KR" altLang="en-US" dirty="0"/>
              <a:t>기능</a:t>
            </a:r>
            <a:endParaRPr lang="en-US" altLang="ko-KR" dirty="0"/>
          </a:p>
          <a:p>
            <a:pPr lvl="2"/>
            <a:r>
              <a:rPr lang="ko-KR" altLang="en-US" dirty="0"/>
              <a:t>기본</a:t>
            </a:r>
            <a:r>
              <a:rPr lang="en-US" altLang="ko-KR" dirty="0"/>
              <a:t>: </a:t>
            </a:r>
            <a:r>
              <a:rPr lang="ko-KR" altLang="en-US" dirty="0"/>
              <a:t>요구사항 작성</a:t>
            </a:r>
            <a:r>
              <a:rPr lang="en-US" altLang="ko-KR" dirty="0"/>
              <a:t>, </a:t>
            </a:r>
            <a:r>
              <a:rPr lang="ko-KR" altLang="en-US" dirty="0"/>
              <a:t>편집</a:t>
            </a:r>
            <a:endParaRPr lang="en-US" altLang="ko-KR" dirty="0"/>
          </a:p>
          <a:p>
            <a:pPr lvl="2"/>
            <a:r>
              <a:rPr lang="ko-KR" altLang="en-US" dirty="0"/>
              <a:t>핵심</a:t>
            </a:r>
            <a:r>
              <a:rPr lang="en-US" altLang="ko-KR" dirty="0"/>
              <a:t>: </a:t>
            </a:r>
            <a:r>
              <a:rPr lang="ko-KR" altLang="en-US" dirty="0"/>
              <a:t>요구사항 변경 이력 관리</a:t>
            </a:r>
            <a:endParaRPr lang="en-US" altLang="ko-KR" dirty="0"/>
          </a:p>
          <a:p>
            <a:pPr lvl="2"/>
            <a:r>
              <a:rPr lang="ko-KR" altLang="en-US" dirty="0"/>
              <a:t>부가</a:t>
            </a:r>
            <a:r>
              <a:rPr lang="en-US" altLang="ko-KR" dirty="0"/>
              <a:t>: </a:t>
            </a:r>
            <a:r>
              <a:rPr lang="ko-KR" altLang="en-US" dirty="0"/>
              <a:t>협업 환경</a:t>
            </a:r>
            <a:r>
              <a:rPr lang="en-US" altLang="ko-KR" dirty="0"/>
              <a:t>, </a:t>
            </a:r>
            <a:r>
              <a:rPr lang="ko-KR" altLang="en-US" dirty="0"/>
              <a:t>외부 연결</a:t>
            </a:r>
            <a:r>
              <a:rPr lang="en-US" altLang="ko-KR" dirty="0"/>
              <a:t>(Git), </a:t>
            </a:r>
            <a:r>
              <a:rPr lang="ko-KR" altLang="en-US" dirty="0"/>
              <a:t>확장성</a:t>
            </a:r>
            <a:endParaRPr lang="en-US" altLang="ko-KR" dirty="0"/>
          </a:p>
          <a:p>
            <a:pPr lvl="1"/>
            <a:r>
              <a:rPr lang="ko-KR" altLang="en-US" dirty="0"/>
              <a:t>도구</a:t>
            </a:r>
            <a:endParaRPr lang="en-US" altLang="ko-KR" dirty="0"/>
          </a:p>
          <a:p>
            <a:pPr lvl="2"/>
            <a:r>
              <a:rPr lang="ko-KR" altLang="en-US" dirty="0"/>
              <a:t>상용 제품</a:t>
            </a:r>
            <a:endParaRPr lang="en-US" altLang="ko-KR" dirty="0"/>
          </a:p>
          <a:p>
            <a:pPr lvl="3"/>
            <a:r>
              <a:rPr lang="ko-KR" altLang="en-US" dirty="0"/>
              <a:t>헬릭스</a:t>
            </a:r>
            <a:endParaRPr lang="en-US" altLang="ko-KR" dirty="0"/>
          </a:p>
          <a:p>
            <a:pPr lvl="3"/>
            <a:r>
              <a:rPr lang="ko-KR" altLang="en-US" dirty="0"/>
              <a:t>지라</a:t>
            </a:r>
            <a:endParaRPr lang="en-US" altLang="ko-KR" dirty="0"/>
          </a:p>
          <a:p>
            <a:pPr lvl="3"/>
            <a:r>
              <a:rPr lang="ko-KR" altLang="en-US" dirty="0"/>
              <a:t>오르카노스</a:t>
            </a:r>
            <a:endParaRPr lang="en-US" altLang="ko-KR" dirty="0"/>
          </a:p>
          <a:p>
            <a:pPr lvl="3"/>
            <a:r>
              <a:rPr lang="ko-KR" altLang="en-US" dirty="0"/>
              <a:t>리큐테스트</a:t>
            </a:r>
            <a:endParaRPr lang="en-US" altLang="ko-KR" dirty="0"/>
          </a:p>
          <a:p>
            <a:pPr lvl="2"/>
            <a:r>
              <a:rPr lang="ko-KR" altLang="en-US" dirty="0"/>
              <a:t>오픈소스</a:t>
            </a:r>
            <a:endParaRPr lang="en-US" altLang="ko-KR" dirty="0"/>
          </a:p>
          <a:p>
            <a:pPr lvl="3"/>
            <a:r>
              <a:rPr lang="ko-KR" altLang="en-US" dirty="0"/>
              <a:t>레드마인</a:t>
            </a:r>
            <a:endParaRPr lang="en-US" altLang="ko-KR" dirty="0"/>
          </a:p>
          <a:p>
            <a:pPr lvl="3"/>
            <a:r>
              <a:rPr lang="ko-KR" altLang="en-US" dirty="0"/>
              <a:t>테스트링크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4D1B43D-C4F7-4983-BD69-DF440417D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요구사항 관리 도구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4D93A0-FF52-4C52-953C-BB0942C487C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D5DD90-A69E-4FDE-B659-0588885E7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0F549B-DCC6-4F70-880C-0D66D399C9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3FA4EBD-A412-4F6E-9170-C45B6D803B5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2021/7/30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7466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426B386-FE1C-44B6-8641-41A537FEAADA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ko-KR" altLang="en-US" dirty="0"/>
              <a:t>출처</a:t>
            </a:r>
            <a:endParaRPr lang="en-US" altLang="ko-KR" dirty="0"/>
          </a:p>
          <a:p>
            <a:pPr lvl="1"/>
            <a:r>
              <a:rPr lang="ko-KR" altLang="en-US" dirty="0"/>
              <a:t>수제비 </a:t>
            </a:r>
            <a:r>
              <a:rPr lang="en-US" altLang="ko-KR" dirty="0"/>
              <a:t>2021 </a:t>
            </a:r>
            <a:r>
              <a:rPr lang="ko-KR" altLang="en-US" dirty="0"/>
              <a:t>정보처리기사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1F91E94-9945-4AEE-945D-986E14EEA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Note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DB1370-2AC1-4507-832E-2CBC76C8201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654957B-68BB-4707-B331-6D2FCCB80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BE369A-05B2-4AFF-A04D-DA3D29D6A0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E2986C5-837A-41EA-B728-D7B1B34EFD8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2021/7/30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05597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21E9D21-A1E4-44BB-9188-16F07C4FAD12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altLang="ko-KR" dirty="0"/>
              <a:t>UI</a:t>
            </a:r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</a:t>
            </a:r>
            <a:r>
              <a:rPr lang="ko-KR" altLang="en-US" dirty="0"/>
              <a:t>사용자와 시스템 사이 </a:t>
            </a:r>
            <a:r>
              <a:rPr lang="en-US" altLang="ko-KR" dirty="0"/>
              <a:t>Interface</a:t>
            </a:r>
          </a:p>
          <a:p>
            <a:pPr lvl="1"/>
            <a:r>
              <a:rPr lang="ko-KR" altLang="en-US" dirty="0"/>
              <a:t>유형</a:t>
            </a:r>
            <a:endParaRPr lang="en-US" altLang="ko-KR" dirty="0"/>
          </a:p>
          <a:p>
            <a:pPr lvl="2"/>
            <a:r>
              <a:rPr lang="en-US" altLang="ko-KR" dirty="0"/>
              <a:t>CLI (Command</a:t>
            </a:r>
            <a:r>
              <a:rPr lang="ko-KR" altLang="en-US" dirty="0"/>
              <a:t> </a:t>
            </a:r>
            <a:r>
              <a:rPr lang="en-US" altLang="ko-KR" dirty="0"/>
              <a:t>Line</a:t>
            </a:r>
            <a:r>
              <a:rPr lang="ko-KR" altLang="en-US" dirty="0"/>
              <a:t> </a:t>
            </a:r>
            <a:r>
              <a:rPr lang="en-US" altLang="ko-KR" dirty="0"/>
              <a:t>Interface) </a:t>
            </a:r>
          </a:p>
          <a:p>
            <a:pPr lvl="3"/>
            <a:r>
              <a:rPr lang="ko-KR" altLang="en-US" dirty="0"/>
              <a:t>텍스트</a:t>
            </a:r>
            <a:r>
              <a:rPr lang="en-US" altLang="ko-KR" dirty="0"/>
              <a:t> </a:t>
            </a:r>
            <a:r>
              <a:rPr lang="ko-KR" altLang="en-US" dirty="0"/>
              <a:t>기반</a:t>
            </a:r>
            <a:r>
              <a:rPr lang="en-US" altLang="ko-KR" dirty="0"/>
              <a:t> </a:t>
            </a:r>
            <a:r>
              <a:rPr lang="ko-KR" altLang="en-US" dirty="0"/>
              <a:t>인터페이스</a:t>
            </a:r>
            <a:endParaRPr lang="en-US" altLang="ko-KR" dirty="0"/>
          </a:p>
          <a:p>
            <a:pPr lvl="3"/>
            <a:r>
              <a:rPr lang="ko-KR" altLang="en-US" dirty="0"/>
              <a:t>명령어를</a:t>
            </a:r>
            <a:r>
              <a:rPr lang="en-US" altLang="ko-KR" dirty="0"/>
              <a:t> </a:t>
            </a:r>
            <a:r>
              <a:rPr lang="ko-KR" altLang="en-US" dirty="0"/>
              <a:t>텍스트로 입력하여 조작</a:t>
            </a:r>
            <a:endParaRPr lang="en-US" altLang="ko-KR" dirty="0"/>
          </a:p>
          <a:p>
            <a:pPr lvl="2"/>
            <a:r>
              <a:rPr lang="en-US" altLang="ko-KR" dirty="0"/>
              <a:t>GUI (Graphical User Interface)</a:t>
            </a:r>
          </a:p>
          <a:p>
            <a:pPr lvl="3"/>
            <a:r>
              <a:rPr lang="ko-KR" altLang="en-US" dirty="0"/>
              <a:t>그래픽 기반 인터페이스</a:t>
            </a:r>
            <a:endParaRPr lang="en-US" altLang="ko-KR" dirty="0"/>
          </a:p>
          <a:p>
            <a:pPr lvl="3"/>
            <a:r>
              <a:rPr lang="ko-KR" altLang="en-US" dirty="0"/>
              <a:t>그래픽 환경을 마우스나 펜으로 조작</a:t>
            </a:r>
            <a:endParaRPr lang="en-US" altLang="ko-KR" dirty="0"/>
          </a:p>
          <a:p>
            <a:pPr lvl="2"/>
            <a:r>
              <a:rPr lang="en-US" altLang="ko-KR" dirty="0"/>
              <a:t>NUI (Natural</a:t>
            </a:r>
            <a:r>
              <a:rPr lang="ko-KR" altLang="en-US" dirty="0"/>
              <a:t> </a:t>
            </a:r>
            <a:r>
              <a:rPr lang="en-US" altLang="ko-KR" dirty="0"/>
              <a:t>User Interface)</a:t>
            </a:r>
          </a:p>
          <a:p>
            <a:pPr lvl="3"/>
            <a:r>
              <a:rPr lang="ko-KR" altLang="en-US" dirty="0"/>
              <a:t>직관적</a:t>
            </a:r>
            <a:r>
              <a:rPr lang="en-US" altLang="ko-KR" dirty="0"/>
              <a:t> </a:t>
            </a:r>
            <a:r>
              <a:rPr lang="ko-KR" altLang="en-US" dirty="0"/>
              <a:t>사용자 반응 인터페이스</a:t>
            </a:r>
            <a:endParaRPr lang="en-US" altLang="ko-KR" dirty="0"/>
          </a:p>
          <a:p>
            <a:pPr lvl="3"/>
            <a:r>
              <a:rPr lang="ko-KR" altLang="en-US" dirty="0"/>
              <a:t>터치 음성 등으로 조작</a:t>
            </a:r>
            <a:endParaRPr lang="en-US" altLang="ko-KR" dirty="0"/>
          </a:p>
          <a:p>
            <a:pPr lvl="2"/>
            <a:r>
              <a:rPr lang="en-US" altLang="ko-KR" dirty="0"/>
              <a:t>OUI (Organic User Interface)</a:t>
            </a:r>
          </a:p>
          <a:p>
            <a:pPr lvl="3"/>
            <a:r>
              <a:rPr lang="ko-KR" altLang="en-US" dirty="0"/>
              <a:t>유기적 상호작용 인터페이스</a:t>
            </a:r>
            <a:endParaRPr lang="en-US" altLang="ko-KR" dirty="0"/>
          </a:p>
          <a:p>
            <a:pPr lvl="3"/>
            <a:r>
              <a:rPr lang="ko-KR" altLang="en-US" dirty="0"/>
              <a:t>현실의 모든 사물이 입출력으로 사용됨</a:t>
            </a:r>
            <a:endParaRPr lang="en-US" altLang="ko-KR" dirty="0"/>
          </a:p>
          <a:p>
            <a:pPr lvl="1"/>
            <a:r>
              <a:rPr lang="ko-KR" altLang="en-US" dirty="0"/>
              <a:t>분야</a:t>
            </a:r>
            <a:endParaRPr lang="en-US" altLang="ko-KR" dirty="0"/>
          </a:p>
          <a:p>
            <a:pPr lvl="2"/>
            <a:r>
              <a:rPr lang="ko-KR" altLang="en-US" dirty="0"/>
              <a:t>물리적 제어 분야</a:t>
            </a:r>
            <a:r>
              <a:rPr lang="en-US" altLang="ko-KR" dirty="0"/>
              <a:t>: </a:t>
            </a:r>
            <a:r>
              <a:rPr lang="ko-KR" altLang="en-US" dirty="0"/>
              <a:t>정보 제공을 위한 </a:t>
            </a:r>
            <a:r>
              <a:rPr lang="en-US" altLang="ko-KR" dirty="0"/>
              <a:t>HW </a:t>
            </a:r>
            <a:r>
              <a:rPr lang="ko-KR" altLang="en-US" dirty="0"/>
              <a:t>기반</a:t>
            </a:r>
            <a:endParaRPr lang="en-US" altLang="ko-KR" dirty="0"/>
          </a:p>
          <a:p>
            <a:pPr lvl="2"/>
            <a:r>
              <a:rPr lang="ko-KR" altLang="en-US" dirty="0"/>
              <a:t>디자인적 분야</a:t>
            </a:r>
            <a:r>
              <a:rPr lang="en-US" altLang="ko-KR" dirty="0"/>
              <a:t>: </a:t>
            </a:r>
            <a:r>
              <a:rPr lang="ko-KR" altLang="en-US" dirty="0"/>
              <a:t>콘텐츠의 표현과 전체적 구성</a:t>
            </a:r>
            <a:endParaRPr lang="en-US" altLang="ko-KR" dirty="0"/>
          </a:p>
          <a:p>
            <a:pPr lvl="2"/>
            <a:r>
              <a:rPr lang="ko-KR" altLang="en-US" dirty="0"/>
              <a:t>기능적 분야</a:t>
            </a:r>
            <a:r>
              <a:rPr lang="en-US" altLang="ko-KR" dirty="0"/>
              <a:t>: </a:t>
            </a:r>
            <a:r>
              <a:rPr lang="ko-KR" altLang="en-US" dirty="0"/>
              <a:t>사용자의 편의성에 맞춰 간편 사용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22FB7FA-5C29-4536-8BC4-AE20AC8E9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UI</a:t>
            </a:r>
            <a:r>
              <a:rPr lang="ko-KR" altLang="en-US" dirty="0"/>
              <a:t> 개요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D49E25-3CD8-4B4F-A060-3EF0E11C164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UI </a:t>
            </a:r>
            <a:r>
              <a:rPr lang="ko-KR" altLang="en-US" dirty="0"/>
              <a:t>설계 원칙</a:t>
            </a:r>
            <a:endParaRPr lang="en-US" altLang="ko-KR" dirty="0"/>
          </a:p>
          <a:p>
            <a:pPr lvl="1"/>
            <a:r>
              <a:rPr lang="ko-KR" altLang="en-US" dirty="0"/>
              <a:t>직관성 </a:t>
            </a:r>
            <a:r>
              <a:rPr lang="en-US" altLang="ko-KR" dirty="0"/>
              <a:t>(Intuitiveness)</a:t>
            </a:r>
          </a:p>
          <a:p>
            <a:pPr lvl="2"/>
            <a:r>
              <a:rPr lang="ko-KR" altLang="en-US" dirty="0"/>
              <a:t>누구나 쉽게 이해하고 사용할 수 있다</a:t>
            </a:r>
            <a:endParaRPr lang="en-US" altLang="ko-KR" dirty="0"/>
          </a:p>
          <a:p>
            <a:pPr lvl="1"/>
            <a:r>
              <a:rPr lang="ko-KR" altLang="en-US" dirty="0"/>
              <a:t>유효성</a:t>
            </a:r>
            <a:r>
              <a:rPr lang="en-US" altLang="ko-KR" dirty="0"/>
              <a:t> (Efficiency)</a:t>
            </a:r>
          </a:p>
          <a:p>
            <a:pPr lvl="2"/>
            <a:r>
              <a:rPr lang="ko-KR" altLang="en-US" dirty="0"/>
              <a:t>정확하고 완벽하게 사용자의 목표를 달성한다</a:t>
            </a:r>
            <a:endParaRPr lang="en-US" altLang="ko-KR" dirty="0"/>
          </a:p>
          <a:p>
            <a:pPr lvl="1"/>
            <a:r>
              <a:rPr lang="ko-KR" altLang="en-US" dirty="0"/>
              <a:t>학습성 </a:t>
            </a:r>
            <a:r>
              <a:rPr lang="en-US" altLang="ko-KR" dirty="0"/>
              <a:t>(Learnability)</a:t>
            </a:r>
          </a:p>
          <a:p>
            <a:pPr lvl="2"/>
            <a:r>
              <a:rPr lang="ko-KR" altLang="en-US" dirty="0"/>
              <a:t>쉽게 배울 수 있다</a:t>
            </a:r>
            <a:endParaRPr lang="en-US" altLang="ko-KR" dirty="0"/>
          </a:p>
          <a:p>
            <a:pPr lvl="1"/>
            <a:r>
              <a:rPr lang="ko-KR" altLang="en-US" dirty="0"/>
              <a:t>유연성 </a:t>
            </a:r>
            <a:r>
              <a:rPr lang="en-US" altLang="ko-KR" dirty="0"/>
              <a:t>(Flexibility)</a:t>
            </a:r>
          </a:p>
          <a:p>
            <a:pPr lvl="2"/>
            <a:r>
              <a:rPr lang="ko-KR" altLang="en-US" dirty="0"/>
              <a:t>사용자의 상호작용에서 최대한 실수 방지</a:t>
            </a:r>
            <a:endParaRPr lang="en-US" altLang="ko-KR" dirty="0"/>
          </a:p>
          <a:p>
            <a:r>
              <a:rPr lang="en-US" altLang="ko-KR" dirty="0"/>
              <a:t>UI </a:t>
            </a:r>
            <a:r>
              <a:rPr lang="ko-KR" altLang="en-US" dirty="0"/>
              <a:t>설계 지침</a:t>
            </a:r>
            <a:endParaRPr lang="en-US" altLang="ko-KR" dirty="0"/>
          </a:p>
          <a:p>
            <a:pPr lvl="1"/>
            <a:r>
              <a:rPr lang="ko-KR" altLang="en-US" dirty="0"/>
              <a:t>사용자 중심</a:t>
            </a:r>
            <a:r>
              <a:rPr lang="en-US" altLang="ko-KR" dirty="0"/>
              <a:t>: </a:t>
            </a:r>
            <a:r>
              <a:rPr lang="ko-KR" altLang="en-US" dirty="0"/>
              <a:t>사용자가 이해하기 쉽고 사용하기 편할 것</a:t>
            </a:r>
            <a:endParaRPr lang="en-US" altLang="ko-KR" dirty="0"/>
          </a:p>
          <a:p>
            <a:pPr lvl="1"/>
            <a:r>
              <a:rPr lang="ko-KR" altLang="en-US" dirty="0"/>
              <a:t>일관성</a:t>
            </a:r>
            <a:r>
              <a:rPr lang="en-US" altLang="ko-KR" dirty="0"/>
              <a:t>: </a:t>
            </a:r>
            <a:r>
              <a:rPr lang="ko-KR" altLang="en-US" dirty="0"/>
              <a:t>조작의 기능을 일관성 있게 해</a:t>
            </a:r>
            <a:r>
              <a:rPr lang="en-US" altLang="ko-KR" dirty="0"/>
              <a:t> </a:t>
            </a:r>
            <a:r>
              <a:rPr lang="ko-KR" altLang="en-US" dirty="0"/>
              <a:t>빠르게 습득</a:t>
            </a:r>
            <a:endParaRPr lang="en-US" altLang="ko-KR" dirty="0"/>
          </a:p>
          <a:p>
            <a:pPr lvl="1"/>
            <a:r>
              <a:rPr lang="ko-KR" altLang="en-US" dirty="0"/>
              <a:t>단순성</a:t>
            </a:r>
            <a:r>
              <a:rPr lang="en-US" altLang="ko-KR" dirty="0"/>
              <a:t>: </a:t>
            </a:r>
            <a:r>
              <a:rPr lang="ko-KR" altLang="en-US" dirty="0"/>
              <a:t>조작은 간단하게</a:t>
            </a:r>
            <a:endParaRPr lang="en-US" altLang="ko-KR" dirty="0"/>
          </a:p>
          <a:p>
            <a:pPr lvl="1"/>
            <a:r>
              <a:rPr lang="ko-KR" altLang="en-US" dirty="0"/>
              <a:t>결과 예측 가능</a:t>
            </a:r>
            <a:r>
              <a:rPr lang="en-US" altLang="ko-KR" dirty="0"/>
              <a:t>: </a:t>
            </a:r>
            <a:r>
              <a:rPr lang="ko-KR" altLang="en-US" dirty="0"/>
              <a:t>조작의 결과를 예측할 수 있어야 함</a:t>
            </a:r>
            <a:endParaRPr lang="en-US" altLang="ko-KR" dirty="0"/>
          </a:p>
          <a:p>
            <a:pPr lvl="1"/>
            <a:r>
              <a:rPr lang="ko-KR" altLang="en-US" dirty="0"/>
              <a:t>가시성</a:t>
            </a:r>
            <a:r>
              <a:rPr lang="en-US" altLang="ko-KR" dirty="0"/>
              <a:t>: </a:t>
            </a:r>
            <a:r>
              <a:rPr lang="ko-KR" altLang="en-US" dirty="0"/>
              <a:t>주요 기능이 눈에 보여 쉽게 조작</a:t>
            </a:r>
            <a:endParaRPr lang="en-US" altLang="ko-KR" dirty="0"/>
          </a:p>
          <a:p>
            <a:pPr lvl="1"/>
            <a:r>
              <a:rPr lang="ko-KR" altLang="en-US" dirty="0"/>
              <a:t>표준화</a:t>
            </a:r>
            <a:r>
              <a:rPr lang="en-US" altLang="ko-KR" dirty="0"/>
              <a:t>: </a:t>
            </a:r>
            <a:r>
              <a:rPr lang="ko-KR" altLang="en-US" dirty="0"/>
              <a:t>표준화 하여 학습을 적용시켜 사용할 수 있어야</a:t>
            </a:r>
            <a:endParaRPr lang="en-US" altLang="ko-KR" dirty="0"/>
          </a:p>
          <a:p>
            <a:pPr lvl="1"/>
            <a:r>
              <a:rPr lang="ko-KR" altLang="en-US" dirty="0"/>
              <a:t>접근성</a:t>
            </a:r>
            <a:r>
              <a:rPr lang="en-US" altLang="ko-KR" dirty="0"/>
              <a:t>: </a:t>
            </a:r>
            <a:r>
              <a:rPr lang="ko-KR" altLang="en-US" dirty="0"/>
              <a:t>다양한 사람이 사용할 수 있어야 함</a:t>
            </a:r>
            <a:endParaRPr lang="en-US" altLang="ko-KR" dirty="0"/>
          </a:p>
          <a:p>
            <a:pPr lvl="1"/>
            <a:r>
              <a:rPr lang="ko-KR" altLang="en-US" dirty="0"/>
              <a:t>명확성</a:t>
            </a:r>
            <a:r>
              <a:rPr lang="en-US" altLang="ko-KR" dirty="0"/>
              <a:t>: </a:t>
            </a:r>
            <a:r>
              <a:rPr lang="ko-KR" altLang="en-US" dirty="0"/>
              <a:t>조작이 명확해야 함</a:t>
            </a:r>
            <a:endParaRPr lang="en-US" altLang="ko-KR" dirty="0"/>
          </a:p>
          <a:p>
            <a:pPr lvl="1"/>
            <a:r>
              <a:rPr lang="ko-KR" altLang="en-US" dirty="0"/>
              <a:t>오류 발생 해결</a:t>
            </a:r>
            <a:r>
              <a:rPr lang="en-US" altLang="ko-KR" dirty="0"/>
              <a:t>: </a:t>
            </a:r>
            <a:r>
              <a:rPr lang="ko-KR" altLang="en-US" dirty="0"/>
              <a:t>사용자가 오류 발생을 알아야 함</a:t>
            </a:r>
          </a:p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8A94B7C-96EE-4256-8084-6B8C31A91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BC2932-E998-482B-8465-CD132FAF9A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AA80D79-306E-456D-B018-677B9A758CC1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2021/7/30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10102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65C351A0-1A04-4349-AB44-309BD4BFA18F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altLang="ko-KR" dirty="0"/>
              <a:t>UI </a:t>
            </a:r>
            <a:r>
              <a:rPr lang="ko-KR" altLang="en-US" dirty="0"/>
              <a:t>표준</a:t>
            </a:r>
            <a:endParaRPr lang="en-US" altLang="ko-KR" dirty="0"/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</a:t>
            </a:r>
            <a:r>
              <a:rPr lang="ko-KR" altLang="en-US" dirty="0"/>
              <a:t>전체 시스템에 적용되는 </a:t>
            </a:r>
            <a:r>
              <a:rPr lang="en-US" altLang="ko-KR" dirty="0"/>
              <a:t>UI</a:t>
            </a:r>
            <a:r>
              <a:rPr lang="ko-KR" altLang="en-US" dirty="0"/>
              <a:t>의 표준</a:t>
            </a:r>
            <a:endParaRPr lang="en-US" altLang="ko-KR" dirty="0"/>
          </a:p>
          <a:p>
            <a:pPr lvl="1"/>
            <a:r>
              <a:rPr lang="ko-KR" altLang="en-US" dirty="0"/>
              <a:t>구성</a:t>
            </a:r>
            <a:endParaRPr lang="en-US" altLang="ko-KR" dirty="0"/>
          </a:p>
          <a:p>
            <a:pPr lvl="2"/>
            <a:r>
              <a:rPr lang="ko-KR" altLang="en-US" dirty="0"/>
              <a:t>전체 </a:t>
            </a:r>
            <a:r>
              <a:rPr lang="en-US" altLang="ko-KR" dirty="0"/>
              <a:t>UX </a:t>
            </a:r>
            <a:r>
              <a:rPr lang="ko-KR" altLang="en-US" dirty="0"/>
              <a:t>원칙</a:t>
            </a:r>
            <a:endParaRPr lang="en-US" altLang="ko-KR" dirty="0"/>
          </a:p>
          <a:p>
            <a:pPr lvl="2"/>
            <a:r>
              <a:rPr lang="ko-KR" altLang="en-US" dirty="0"/>
              <a:t>정책</a:t>
            </a:r>
            <a:r>
              <a:rPr lang="en-US" altLang="ko-KR" dirty="0"/>
              <a:t>, </a:t>
            </a:r>
            <a:r>
              <a:rPr lang="ko-KR" altLang="en-US" dirty="0"/>
              <a:t>철학</a:t>
            </a:r>
            <a:r>
              <a:rPr lang="en-US" altLang="ko-KR" dirty="0"/>
              <a:t>: </a:t>
            </a:r>
            <a:r>
              <a:rPr lang="ko-KR" altLang="en-US" dirty="0"/>
              <a:t>조직의 목표를 포함하는 정책 수립</a:t>
            </a:r>
            <a:endParaRPr lang="en-US" altLang="ko-KR" dirty="0"/>
          </a:p>
          <a:p>
            <a:pPr lvl="2"/>
            <a:r>
              <a:rPr lang="en-US" altLang="ko-KR" dirty="0"/>
              <a:t>UI </a:t>
            </a:r>
            <a:r>
              <a:rPr lang="ko-KR" altLang="en-US" dirty="0"/>
              <a:t>스타일 가이드</a:t>
            </a:r>
            <a:r>
              <a:rPr lang="en-US" altLang="ko-KR" dirty="0"/>
              <a:t>: UI </a:t>
            </a:r>
            <a:r>
              <a:rPr lang="ko-KR" altLang="en-US" dirty="0"/>
              <a:t>레이아웃</a:t>
            </a:r>
            <a:r>
              <a:rPr lang="en-US" altLang="ko-KR" dirty="0"/>
              <a:t>, </a:t>
            </a:r>
            <a:r>
              <a:rPr lang="ko-KR" altLang="en-US" dirty="0"/>
              <a:t>컬러 등의 가이드</a:t>
            </a:r>
            <a:endParaRPr lang="en-US" altLang="ko-KR" dirty="0"/>
          </a:p>
          <a:p>
            <a:pPr lvl="2"/>
            <a:r>
              <a:rPr lang="en-US" altLang="ko-KR" dirty="0"/>
              <a:t>UI</a:t>
            </a:r>
            <a:r>
              <a:rPr lang="ko-KR" altLang="en-US" dirty="0"/>
              <a:t> 패턴 모델</a:t>
            </a:r>
            <a:r>
              <a:rPr lang="en-US" altLang="ko-KR" dirty="0"/>
              <a:t>: CRUD </a:t>
            </a:r>
            <a:r>
              <a:rPr lang="ko-KR" altLang="en-US" dirty="0"/>
              <a:t>데이터 입출력 모델 정의</a:t>
            </a:r>
            <a:endParaRPr lang="en-US" altLang="ko-KR" dirty="0"/>
          </a:p>
          <a:p>
            <a:pPr lvl="2"/>
            <a:r>
              <a:rPr lang="en-US" altLang="ko-KR" dirty="0"/>
              <a:t>UI </a:t>
            </a:r>
            <a:r>
              <a:rPr lang="ko-KR" altLang="en-US" dirty="0"/>
              <a:t>표준 수립을 위한 조직</a:t>
            </a:r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3E34B588-8BC6-43FE-B4F6-93535F6E4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UI </a:t>
            </a:r>
            <a:r>
              <a:rPr lang="ko-KR" altLang="en-US" dirty="0"/>
              <a:t>표준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7FAFF928-9847-4158-8FCB-56B6DD4FE6C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기타</a:t>
            </a:r>
            <a:endParaRPr lang="en-US" altLang="ko-KR" dirty="0"/>
          </a:p>
          <a:p>
            <a:pPr lvl="1"/>
            <a:r>
              <a:rPr lang="en-US" altLang="ko-KR" dirty="0"/>
              <a:t>1-43</a:t>
            </a:r>
            <a:r>
              <a:rPr lang="ko-KR" altLang="en-US" dirty="0"/>
              <a:t>의 </a:t>
            </a:r>
            <a:r>
              <a:rPr lang="en-US" altLang="ko-KR" dirty="0"/>
              <a:t>UI </a:t>
            </a:r>
            <a:r>
              <a:rPr lang="ko-KR" altLang="en-US" dirty="0"/>
              <a:t>패턴</a:t>
            </a:r>
            <a:r>
              <a:rPr lang="en-US" altLang="ko-KR" dirty="0"/>
              <a:t> </a:t>
            </a:r>
            <a:r>
              <a:rPr lang="ko-KR" altLang="en-US" dirty="0"/>
              <a:t>모델과</a:t>
            </a:r>
            <a:r>
              <a:rPr lang="en-US" altLang="ko-KR" dirty="0"/>
              <a:t>, UI </a:t>
            </a:r>
            <a:r>
              <a:rPr lang="ko-KR" altLang="en-US" dirty="0"/>
              <a:t>표준 수립을 위한 조직은</a:t>
            </a:r>
            <a:endParaRPr lang="en-US" altLang="ko-KR" dirty="0"/>
          </a:p>
          <a:p>
            <a:pPr lvl="1"/>
            <a:r>
              <a:rPr lang="ko-KR" altLang="en-US" dirty="0"/>
              <a:t>개인적으로 쓸모 없어 보이므로 제외함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6561B3-EB61-4C4C-B79F-EACFA03F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7E3647-9350-4CBC-B614-D551F1773F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C2E90F55-B0DD-46C2-AFBD-AB0DC876CD83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2021/7/30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83119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7FF21E0-EDE8-442D-A3C7-130469DF3D7A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altLang="ko-KR" dirty="0"/>
              <a:t>UI </a:t>
            </a:r>
            <a:r>
              <a:rPr lang="ko-KR" altLang="en-US" dirty="0"/>
              <a:t>지침</a:t>
            </a:r>
            <a:endParaRPr lang="en-US" altLang="ko-KR" dirty="0"/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</a:t>
            </a:r>
            <a:r>
              <a:rPr lang="ko-KR" altLang="en-US" dirty="0"/>
              <a:t>개발 시 지켜야 할 세부 사항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UI</a:t>
            </a:r>
            <a:r>
              <a:rPr lang="ko-KR" altLang="en-US" dirty="0"/>
              <a:t> 개발 주요 기법</a:t>
            </a:r>
            <a:endParaRPr lang="en-US" altLang="ko-KR" dirty="0"/>
          </a:p>
          <a:p>
            <a:pPr lvl="2"/>
            <a:r>
              <a:rPr lang="en-US" altLang="ko-KR" dirty="0"/>
              <a:t>3C </a:t>
            </a:r>
            <a:r>
              <a:rPr lang="ko-KR" altLang="en-US" dirty="0"/>
              <a:t>분석</a:t>
            </a:r>
            <a:endParaRPr lang="en-US" altLang="ko-KR" dirty="0"/>
          </a:p>
          <a:p>
            <a:pPr lvl="3"/>
            <a:r>
              <a:rPr lang="en-US" altLang="ko-KR" dirty="0"/>
              <a:t>Customer, Company, Competitor</a:t>
            </a:r>
            <a:r>
              <a:rPr lang="ko-KR" altLang="en-US" dirty="0"/>
              <a:t>를 비교 분석</a:t>
            </a:r>
            <a:endParaRPr lang="en-US" altLang="ko-KR" dirty="0"/>
          </a:p>
          <a:p>
            <a:pPr lvl="2"/>
            <a:r>
              <a:rPr lang="en-US" altLang="ko-KR" dirty="0"/>
              <a:t>SWOT </a:t>
            </a:r>
            <a:r>
              <a:rPr lang="ko-KR" altLang="en-US" dirty="0"/>
              <a:t>분석</a:t>
            </a:r>
            <a:endParaRPr lang="en-US" altLang="ko-KR" dirty="0"/>
          </a:p>
          <a:p>
            <a:pPr lvl="3"/>
            <a:r>
              <a:rPr lang="en-US" altLang="ko-KR" dirty="0"/>
              <a:t>Strength, Weakness, Opportunity, Threat</a:t>
            </a:r>
            <a:r>
              <a:rPr lang="ko-KR" altLang="en-US" dirty="0"/>
              <a:t>를 분석</a:t>
            </a:r>
            <a:endParaRPr lang="en-US" altLang="ko-KR" dirty="0"/>
          </a:p>
          <a:p>
            <a:pPr lvl="2"/>
            <a:r>
              <a:rPr lang="ko-KR" altLang="en-US" dirty="0"/>
              <a:t>시나리오 플래닝 </a:t>
            </a:r>
            <a:r>
              <a:rPr lang="en-US" altLang="ko-KR" dirty="0"/>
              <a:t>(Scenario Planning)</a:t>
            </a:r>
          </a:p>
          <a:p>
            <a:pPr lvl="3"/>
            <a:r>
              <a:rPr lang="ko-KR" altLang="en-US" dirty="0"/>
              <a:t>다양한 시나리오를 설계하여 불확실성 제거</a:t>
            </a:r>
            <a:endParaRPr lang="en-US" altLang="ko-KR" dirty="0"/>
          </a:p>
          <a:p>
            <a:pPr lvl="2"/>
            <a:r>
              <a:rPr lang="ko-KR" altLang="en-US" dirty="0"/>
              <a:t>사용성 테스트 </a:t>
            </a:r>
            <a:r>
              <a:rPr lang="en-US" altLang="ko-KR" dirty="0"/>
              <a:t>(Usability Test)</a:t>
            </a:r>
          </a:p>
          <a:p>
            <a:pPr lvl="3"/>
            <a:r>
              <a:rPr lang="ko-KR" altLang="en-US" dirty="0"/>
              <a:t>사용해보고 어떤 지 물어보기</a:t>
            </a:r>
            <a:endParaRPr lang="en-US" altLang="ko-KR" dirty="0"/>
          </a:p>
          <a:p>
            <a:pPr lvl="2"/>
            <a:r>
              <a:rPr lang="ko-KR" altLang="en-US" dirty="0"/>
              <a:t>워크숍 </a:t>
            </a:r>
            <a:r>
              <a:rPr lang="en-US" altLang="ko-KR" dirty="0"/>
              <a:t>(Workshop)</a:t>
            </a:r>
          </a:p>
          <a:p>
            <a:pPr lvl="3"/>
            <a:r>
              <a:rPr lang="ko-KR" altLang="en-US" dirty="0"/>
              <a:t>소규모로 특정문제에 대해 회의</a:t>
            </a:r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967A107-FA1A-42DF-953E-307D5DD3A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UI</a:t>
            </a:r>
            <a:r>
              <a:rPr lang="ko-KR" altLang="en-US" dirty="0"/>
              <a:t> 지침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8A8657B-B59A-4E98-8385-491F94E2FEF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사용자 요구사항 도출</a:t>
            </a:r>
            <a:endParaRPr lang="en-US" altLang="ko-KR" dirty="0"/>
          </a:p>
          <a:p>
            <a:pPr lvl="1"/>
            <a:r>
              <a:rPr lang="ko-KR" altLang="en-US" dirty="0"/>
              <a:t>페르소나 정의</a:t>
            </a:r>
            <a:r>
              <a:rPr lang="en-US" altLang="ko-KR" dirty="0"/>
              <a:t>: </a:t>
            </a:r>
            <a:r>
              <a:rPr lang="ko-KR" altLang="en-US" dirty="0"/>
              <a:t>여러 관점의 잠재적 사용자 정의</a:t>
            </a:r>
            <a:endParaRPr lang="en-US" altLang="ko-KR" dirty="0"/>
          </a:p>
          <a:p>
            <a:pPr lvl="1"/>
            <a:r>
              <a:rPr lang="ko-KR" altLang="en-US" dirty="0"/>
              <a:t>콘셉트 모델 정의</a:t>
            </a:r>
            <a:endParaRPr lang="en-US" altLang="ko-KR" dirty="0"/>
          </a:p>
          <a:p>
            <a:pPr lvl="1"/>
            <a:r>
              <a:rPr lang="ko-KR" altLang="en-US" dirty="0"/>
              <a:t>사용자 요구사항 정의</a:t>
            </a:r>
            <a:endParaRPr lang="en-US" altLang="ko-KR" dirty="0"/>
          </a:p>
          <a:p>
            <a:pPr lvl="1"/>
            <a:r>
              <a:rPr lang="en-US" altLang="ko-KR" dirty="0"/>
              <a:t>UI </a:t>
            </a:r>
            <a:r>
              <a:rPr lang="ko-KR" altLang="en-US" dirty="0"/>
              <a:t>컨셉션</a:t>
            </a:r>
            <a:r>
              <a:rPr lang="en-US" altLang="ko-KR" dirty="0"/>
              <a:t>: </a:t>
            </a:r>
            <a:r>
              <a:rPr lang="ko-KR" altLang="en-US" dirty="0"/>
              <a:t>요구사항 구체화</a:t>
            </a:r>
            <a:endParaRPr lang="en-US" altLang="ko-KR" dirty="0"/>
          </a:p>
          <a:p>
            <a:r>
              <a:rPr lang="en-US" altLang="ko-KR" dirty="0"/>
              <a:t>UI</a:t>
            </a:r>
            <a:r>
              <a:rPr lang="ko-KR" altLang="en-US" dirty="0"/>
              <a:t> 상세 설계</a:t>
            </a:r>
            <a:endParaRPr lang="en-US" altLang="ko-KR" dirty="0"/>
          </a:p>
          <a:p>
            <a:pPr lvl="1"/>
            <a:r>
              <a:rPr lang="en-US" altLang="ko-KR" dirty="0"/>
              <a:t>UI</a:t>
            </a:r>
            <a:r>
              <a:rPr lang="ko-KR" altLang="en-US" dirty="0"/>
              <a:t> 시나리오 문서 작성</a:t>
            </a:r>
            <a:endParaRPr lang="en-US" altLang="ko-KR" dirty="0"/>
          </a:p>
          <a:p>
            <a:pPr lvl="2"/>
            <a:r>
              <a:rPr lang="ko-KR" altLang="en-US" dirty="0"/>
              <a:t>완전성</a:t>
            </a:r>
            <a:r>
              <a:rPr lang="en-US" altLang="ko-KR" dirty="0"/>
              <a:t>: UI </a:t>
            </a:r>
            <a:r>
              <a:rPr lang="ko-KR" altLang="en-US" dirty="0"/>
              <a:t>시나리오에 누락 없이 상세하게</a:t>
            </a:r>
            <a:endParaRPr lang="en-US" altLang="ko-KR" dirty="0"/>
          </a:p>
          <a:p>
            <a:pPr lvl="2"/>
            <a:r>
              <a:rPr lang="ko-KR" altLang="en-US" dirty="0"/>
              <a:t>일관성</a:t>
            </a:r>
            <a:r>
              <a:rPr lang="en-US" altLang="ko-KR" dirty="0"/>
              <a:t>: </a:t>
            </a:r>
            <a:r>
              <a:rPr lang="ko-KR" altLang="en-US" dirty="0"/>
              <a:t>정책이나 </a:t>
            </a:r>
            <a:r>
              <a:rPr lang="en-US" altLang="ko-KR" dirty="0"/>
              <a:t>UI </a:t>
            </a:r>
            <a:r>
              <a:rPr lang="ko-KR" altLang="en-US" dirty="0"/>
              <a:t>스타일이 일관적으로</a:t>
            </a:r>
            <a:endParaRPr lang="en-US" altLang="ko-KR" dirty="0"/>
          </a:p>
          <a:p>
            <a:pPr lvl="2"/>
            <a:r>
              <a:rPr lang="ko-KR" altLang="en-US" dirty="0"/>
              <a:t>이해성</a:t>
            </a:r>
            <a:r>
              <a:rPr lang="en-US" altLang="ko-KR" dirty="0"/>
              <a:t>: </a:t>
            </a:r>
            <a:r>
              <a:rPr lang="ko-KR" altLang="en-US" dirty="0"/>
              <a:t>처음 접하는 사람도 이해가 쉽게</a:t>
            </a:r>
            <a:endParaRPr lang="en-US" altLang="ko-KR" dirty="0"/>
          </a:p>
          <a:p>
            <a:pPr lvl="2"/>
            <a:r>
              <a:rPr lang="ko-KR" altLang="en-US" dirty="0"/>
              <a:t>가독성</a:t>
            </a:r>
            <a:r>
              <a:rPr lang="en-US" altLang="ko-KR" dirty="0"/>
              <a:t>: </a:t>
            </a:r>
            <a:r>
              <a:rPr lang="ko-KR" altLang="en-US" dirty="0"/>
              <a:t>쉽게 읽을 수 있어야</a:t>
            </a:r>
            <a:endParaRPr lang="en-US" altLang="ko-KR" dirty="0"/>
          </a:p>
          <a:p>
            <a:pPr lvl="2"/>
            <a:r>
              <a:rPr lang="ko-KR" altLang="en-US" dirty="0"/>
              <a:t>추적 용이성</a:t>
            </a:r>
            <a:r>
              <a:rPr lang="en-US" altLang="ko-KR" dirty="0"/>
              <a:t>: UI </a:t>
            </a:r>
            <a:r>
              <a:rPr lang="ko-KR" altLang="en-US" dirty="0"/>
              <a:t>변경의 추적 용이</a:t>
            </a:r>
            <a:endParaRPr lang="en-US" altLang="ko-KR" dirty="0"/>
          </a:p>
          <a:p>
            <a:pPr lvl="2"/>
            <a:r>
              <a:rPr lang="ko-KR" altLang="en-US" dirty="0"/>
              <a:t>수정 용이성</a:t>
            </a:r>
            <a:r>
              <a:rPr lang="en-US" altLang="ko-KR" dirty="0"/>
              <a:t>: </a:t>
            </a:r>
            <a:r>
              <a:rPr lang="ko-KR" altLang="en-US" dirty="0"/>
              <a:t>쉽게 수정할 수 있어야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23C3B1C-63C5-4A85-8CF4-D25149DD8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F34ED5-8B10-499C-8AFE-FC73F85DB5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C43FA51-00EB-4A3F-93EE-9DBC7554F3A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2021/7/30</a:t>
            </a:fld>
            <a:endParaRPr lang="ko-KR" alt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3AA4B21-E23D-45CF-98D7-C523A58FCA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849" y="1780695"/>
            <a:ext cx="4426663" cy="1474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04343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7F3A22A-122C-4A8D-9872-D89D23C831F0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altLang="ko-KR" dirty="0"/>
              <a:t>UI </a:t>
            </a:r>
            <a:r>
              <a:rPr lang="ko-KR" altLang="en-US" dirty="0"/>
              <a:t>설계 구성요소</a:t>
            </a:r>
            <a:endParaRPr lang="en-US" altLang="ko-KR" dirty="0"/>
          </a:p>
          <a:p>
            <a:pPr lvl="1"/>
            <a:r>
              <a:rPr lang="en-US" altLang="ko-KR" dirty="0"/>
              <a:t>Wireframe</a:t>
            </a:r>
          </a:p>
          <a:p>
            <a:pPr lvl="2"/>
            <a:r>
              <a:rPr lang="ko-KR" altLang="en-US" dirty="0"/>
              <a:t>서비스의 간략한 흐름을 공유하기 위함</a:t>
            </a:r>
            <a:endParaRPr lang="en-US" altLang="ko-KR" dirty="0"/>
          </a:p>
          <a:p>
            <a:pPr lvl="2"/>
            <a:r>
              <a:rPr lang="ko-KR" altLang="en-US" dirty="0"/>
              <a:t>화면 단위의 설계</a:t>
            </a:r>
            <a:endParaRPr lang="en-US" altLang="ko-KR" dirty="0"/>
          </a:p>
          <a:p>
            <a:pPr lvl="1"/>
            <a:r>
              <a:rPr lang="en-US" altLang="ko-KR" dirty="0"/>
              <a:t>Storyboard</a:t>
            </a:r>
          </a:p>
          <a:p>
            <a:pPr lvl="2"/>
            <a:r>
              <a:rPr lang="ko-KR" altLang="en-US" dirty="0"/>
              <a:t>서비스 구축에 필요한 모든 정보가 담긴 설계</a:t>
            </a:r>
            <a:endParaRPr lang="en-US" altLang="ko-KR" dirty="0"/>
          </a:p>
          <a:p>
            <a:pPr lvl="3"/>
            <a:r>
              <a:rPr lang="ko-KR" altLang="en-US" dirty="0"/>
              <a:t>정책</a:t>
            </a:r>
            <a:r>
              <a:rPr lang="en-US" altLang="ko-KR" dirty="0"/>
              <a:t>, </a:t>
            </a:r>
            <a:r>
              <a:rPr lang="ko-KR" altLang="en-US" dirty="0"/>
              <a:t>프로세스</a:t>
            </a:r>
            <a:r>
              <a:rPr lang="en-US" altLang="ko-KR" dirty="0"/>
              <a:t>, Wireframe </a:t>
            </a:r>
            <a:r>
              <a:rPr lang="ko-KR" altLang="en-US" dirty="0"/>
              <a:t>등 </a:t>
            </a:r>
            <a:endParaRPr lang="en-US" altLang="ko-KR" dirty="0"/>
          </a:p>
          <a:p>
            <a:pPr lvl="1"/>
            <a:r>
              <a:rPr lang="en-US" altLang="ko-KR" dirty="0"/>
              <a:t>Prototype</a:t>
            </a:r>
          </a:p>
          <a:p>
            <a:pPr lvl="2"/>
            <a:r>
              <a:rPr lang="ko-KR" altLang="en-US" dirty="0"/>
              <a:t>실제 구현 된 것처럼 테스트 할 수 있는 모형</a:t>
            </a:r>
            <a:endParaRPr lang="en-US" altLang="ko-KR" dirty="0"/>
          </a:p>
          <a:p>
            <a:r>
              <a:rPr lang="ko-KR" altLang="en-US" dirty="0"/>
              <a:t>스토리보드</a:t>
            </a:r>
            <a:endParaRPr lang="en-US" altLang="ko-KR" dirty="0"/>
          </a:p>
          <a:p>
            <a:pPr lvl="1"/>
            <a:r>
              <a:rPr lang="ko-KR" altLang="en-US" dirty="0"/>
              <a:t>정의</a:t>
            </a:r>
            <a:endParaRPr lang="en-US" altLang="ko-KR" dirty="0"/>
          </a:p>
          <a:p>
            <a:pPr lvl="2"/>
            <a:r>
              <a:rPr lang="en-US" altLang="ko-KR" dirty="0"/>
              <a:t>UI</a:t>
            </a:r>
            <a:r>
              <a:rPr lang="ko-KR" altLang="en-US" dirty="0"/>
              <a:t> 설계에 필요한 대부분의 정보가 수록된 문서</a:t>
            </a:r>
            <a:endParaRPr lang="en-US" altLang="ko-KR" dirty="0"/>
          </a:p>
          <a:p>
            <a:pPr lvl="2"/>
            <a:r>
              <a:rPr lang="ko-KR" altLang="en-US" dirty="0"/>
              <a:t>디자이너와 개발자가 최종적으로 참고하는 문서</a:t>
            </a:r>
            <a:endParaRPr lang="en-US" altLang="ko-KR" dirty="0"/>
          </a:p>
          <a:p>
            <a:pPr lvl="1"/>
            <a:r>
              <a:rPr lang="ko-KR" altLang="en-US" dirty="0"/>
              <a:t>작성 방법</a:t>
            </a:r>
            <a:endParaRPr lang="en-US" altLang="ko-KR" dirty="0"/>
          </a:p>
          <a:p>
            <a:pPr lvl="2"/>
            <a:r>
              <a:rPr lang="en-US" altLang="ko-KR" dirty="0"/>
              <a:t>1. </a:t>
            </a:r>
            <a:r>
              <a:rPr lang="ko-KR" altLang="en-US" dirty="0"/>
              <a:t>전체 개요 작성</a:t>
            </a:r>
            <a:endParaRPr lang="en-US" altLang="ko-KR" dirty="0"/>
          </a:p>
          <a:p>
            <a:pPr lvl="2"/>
            <a:r>
              <a:rPr lang="en-US" altLang="ko-KR" dirty="0"/>
              <a:t>2. </a:t>
            </a:r>
            <a:r>
              <a:rPr lang="ko-KR" altLang="en-US" dirty="0"/>
              <a:t>서비스 흐름 작성</a:t>
            </a:r>
            <a:endParaRPr lang="en-US" altLang="ko-KR" dirty="0"/>
          </a:p>
          <a:p>
            <a:pPr lvl="2"/>
            <a:r>
              <a:rPr lang="en-US" altLang="ko-KR" dirty="0"/>
              <a:t>3. </a:t>
            </a:r>
            <a:r>
              <a:rPr lang="ko-KR" altLang="en-US" dirty="0"/>
              <a:t>스타일 확정</a:t>
            </a:r>
            <a:endParaRPr lang="en-US" altLang="ko-KR" dirty="0"/>
          </a:p>
          <a:p>
            <a:pPr lvl="2"/>
            <a:r>
              <a:rPr lang="en-US" altLang="ko-KR" dirty="0"/>
              <a:t>4. </a:t>
            </a:r>
            <a:r>
              <a:rPr lang="ko-KR" altLang="en-US" dirty="0"/>
              <a:t>메뉴 별 화면 설계도 작성 및 상세 설명</a:t>
            </a:r>
            <a:endParaRPr lang="en-US" altLang="ko-KR" dirty="0"/>
          </a:p>
          <a:p>
            <a:pPr lvl="2"/>
            <a:r>
              <a:rPr lang="en-US" altLang="ko-KR" dirty="0"/>
              <a:t>5. </a:t>
            </a:r>
            <a:r>
              <a:rPr lang="ko-KR" altLang="en-US" dirty="0"/>
              <a:t>추가 관련 정보 작성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A828A69-5269-4F9A-956E-B03ACEF86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스토리보드</a:t>
            </a: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8AF3F6FA-A082-4082-838F-D0503B86BBD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00576" y="2033353"/>
            <a:ext cx="3924848" cy="3362794"/>
          </a:xfr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6E25E2B-CDDA-4E4C-BB44-91541BAE6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B15C49-EE45-4F6A-8C85-1D2859AA1B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358599D-84A6-4CF3-AC14-8946DAAF6073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2021/7/30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80854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0A285A0-59A5-431E-846E-44825908FEE4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altLang="ko-KR" dirty="0"/>
              <a:t>UI</a:t>
            </a:r>
            <a:r>
              <a:rPr lang="ko-KR" altLang="en-US" dirty="0"/>
              <a:t> 설계 프로세스</a:t>
            </a:r>
            <a:endParaRPr lang="en-US" altLang="ko-KR" dirty="0"/>
          </a:p>
          <a:p>
            <a:pPr lvl="1"/>
            <a:r>
              <a:rPr lang="en-US" altLang="ko-KR" dirty="0"/>
              <a:t>1. </a:t>
            </a:r>
            <a:r>
              <a:rPr lang="ko-KR" altLang="en-US" dirty="0"/>
              <a:t>문제 정의</a:t>
            </a:r>
            <a:endParaRPr lang="en-US" altLang="ko-KR" dirty="0"/>
          </a:p>
          <a:p>
            <a:pPr lvl="1"/>
            <a:r>
              <a:rPr lang="en-US" altLang="ko-KR" dirty="0"/>
              <a:t>2. </a:t>
            </a:r>
            <a:r>
              <a:rPr lang="ko-KR" altLang="en-US" dirty="0"/>
              <a:t>사용자 모델 정의</a:t>
            </a:r>
            <a:r>
              <a:rPr lang="en-US" altLang="ko-KR" dirty="0"/>
              <a:t>: </a:t>
            </a:r>
            <a:r>
              <a:rPr lang="ko-KR" altLang="en-US" dirty="0"/>
              <a:t>페르소나 정의</a:t>
            </a:r>
            <a:endParaRPr lang="en-US" altLang="ko-KR" dirty="0"/>
          </a:p>
          <a:p>
            <a:pPr lvl="1"/>
            <a:r>
              <a:rPr lang="en-US" altLang="ko-KR" dirty="0"/>
              <a:t>3. </a:t>
            </a:r>
            <a:r>
              <a:rPr lang="ko-KR" altLang="en-US" dirty="0"/>
              <a:t>작업 분석</a:t>
            </a:r>
            <a:endParaRPr lang="en-US" altLang="ko-KR" dirty="0"/>
          </a:p>
          <a:p>
            <a:pPr lvl="1"/>
            <a:r>
              <a:rPr lang="en-US" altLang="ko-KR" dirty="0"/>
              <a:t>4. </a:t>
            </a:r>
            <a:r>
              <a:rPr lang="ko-KR" altLang="en-US" dirty="0"/>
              <a:t>컴퓨터 오브젝트 및 기능 정의</a:t>
            </a:r>
            <a:endParaRPr lang="en-US" altLang="ko-KR" dirty="0"/>
          </a:p>
          <a:p>
            <a:pPr lvl="1"/>
            <a:r>
              <a:rPr lang="en-US" altLang="ko-KR" dirty="0"/>
              <a:t>5. </a:t>
            </a:r>
            <a:r>
              <a:rPr lang="ko-KR" altLang="en-US" dirty="0"/>
              <a:t>사용자 인터페이스 정의</a:t>
            </a:r>
            <a:endParaRPr lang="en-US" altLang="ko-KR" dirty="0"/>
          </a:p>
          <a:p>
            <a:pPr lvl="1"/>
            <a:r>
              <a:rPr lang="en-US" altLang="ko-KR" dirty="0"/>
              <a:t>6. </a:t>
            </a:r>
            <a:r>
              <a:rPr lang="ko-KR" altLang="en-US" dirty="0"/>
              <a:t>디자인 평가</a:t>
            </a:r>
            <a:r>
              <a:rPr lang="en-US" altLang="ko-KR" dirty="0"/>
              <a:t>: GOMS, </a:t>
            </a:r>
            <a:r>
              <a:rPr lang="ko-KR" altLang="en-US" dirty="0"/>
              <a:t>휴리스틱 등 사용</a:t>
            </a:r>
            <a:endParaRPr lang="en-US" altLang="ko-KR" dirty="0"/>
          </a:p>
          <a:p>
            <a:r>
              <a:rPr lang="en-US" altLang="ko-KR" dirty="0"/>
              <a:t>UI </a:t>
            </a:r>
            <a:r>
              <a:rPr lang="ko-KR" altLang="en-US" dirty="0"/>
              <a:t>흐름 설계</a:t>
            </a:r>
            <a:endParaRPr lang="en-US" altLang="ko-KR" dirty="0"/>
          </a:p>
          <a:p>
            <a:pPr lvl="1"/>
            <a:r>
              <a:rPr lang="en-US" altLang="ko-KR" dirty="0"/>
              <a:t>1. </a:t>
            </a:r>
            <a:r>
              <a:rPr lang="ko-KR" altLang="en-US" dirty="0"/>
              <a:t>화면에 표현되어야 할 기능 작성</a:t>
            </a:r>
            <a:endParaRPr lang="en-US" altLang="ko-KR" dirty="0"/>
          </a:p>
          <a:p>
            <a:pPr lvl="1"/>
            <a:r>
              <a:rPr lang="en-US" altLang="ko-KR" dirty="0"/>
              <a:t>2. </a:t>
            </a:r>
            <a:r>
              <a:rPr lang="ko-KR" altLang="en-US" dirty="0"/>
              <a:t>화면의 입력 요소 확인</a:t>
            </a:r>
            <a:endParaRPr lang="en-US" altLang="ko-KR" dirty="0"/>
          </a:p>
          <a:p>
            <a:pPr lvl="1"/>
            <a:r>
              <a:rPr lang="en-US" altLang="ko-KR" dirty="0"/>
              <a:t>3. UI </a:t>
            </a:r>
            <a:r>
              <a:rPr lang="ko-KR" altLang="en-US" dirty="0"/>
              <a:t>요구사항의 기반으로 유스케이스 설계</a:t>
            </a:r>
            <a:endParaRPr lang="en-US" altLang="ko-KR" dirty="0"/>
          </a:p>
          <a:p>
            <a:pPr lvl="1"/>
            <a:r>
              <a:rPr lang="en-US" altLang="ko-KR" dirty="0"/>
              <a:t>4. </a:t>
            </a:r>
            <a:r>
              <a:rPr lang="ko-KR" altLang="en-US" dirty="0"/>
              <a:t>기능 및 양식 확인</a:t>
            </a:r>
            <a:endParaRPr lang="en-US" altLang="ko-KR" dirty="0"/>
          </a:p>
          <a:p>
            <a:r>
              <a:rPr lang="en-US" altLang="ko-KR" dirty="0"/>
              <a:t>UI </a:t>
            </a:r>
            <a:r>
              <a:rPr lang="ko-KR" altLang="en-US" dirty="0"/>
              <a:t>상세 설계</a:t>
            </a:r>
            <a:endParaRPr lang="en-US" altLang="ko-KR" dirty="0"/>
          </a:p>
          <a:p>
            <a:pPr lvl="1"/>
            <a:r>
              <a:rPr lang="en-US" altLang="ko-KR" dirty="0"/>
              <a:t>1. UI </a:t>
            </a:r>
            <a:r>
              <a:rPr lang="ko-KR" altLang="en-US" dirty="0"/>
              <a:t>요구사항 기반으로 메뉴 구조 설계</a:t>
            </a:r>
            <a:endParaRPr lang="en-US" altLang="ko-KR" dirty="0"/>
          </a:p>
          <a:p>
            <a:pPr lvl="1"/>
            <a:r>
              <a:rPr lang="en-US" altLang="ko-KR" dirty="0"/>
              <a:t>2. </a:t>
            </a:r>
            <a:r>
              <a:rPr lang="ko-KR" altLang="en-US" dirty="0"/>
              <a:t>내</a:t>
            </a:r>
            <a:r>
              <a:rPr lang="en-US" altLang="ko-KR" dirty="0"/>
              <a:t>-</a:t>
            </a:r>
            <a:r>
              <a:rPr lang="ko-KR" altLang="en-US" dirty="0"/>
              <a:t>외부 화면과 폼 설계</a:t>
            </a:r>
            <a:endParaRPr lang="en-US" altLang="ko-KR" dirty="0"/>
          </a:p>
          <a:p>
            <a:pPr lvl="1"/>
            <a:r>
              <a:rPr lang="en-US" altLang="ko-KR" dirty="0"/>
              <a:t>3. UI </a:t>
            </a:r>
            <a:r>
              <a:rPr lang="ko-KR" altLang="en-US" dirty="0"/>
              <a:t>검토 및 보완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4CB64A6-6994-47A8-A138-207795555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UI </a:t>
            </a:r>
            <a:r>
              <a:rPr lang="ko-KR" altLang="en-US" dirty="0"/>
              <a:t>흐름 설계 및 상세 설계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F8F40F-9B27-482B-BCFF-3F2478BED7E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기타</a:t>
            </a:r>
            <a:endParaRPr lang="en-US" altLang="ko-KR" dirty="0"/>
          </a:p>
          <a:p>
            <a:pPr lvl="1"/>
            <a:r>
              <a:rPr lang="en-US" altLang="ko-KR" dirty="0">
                <a:hlinkClick r:id="rId2"/>
              </a:rPr>
              <a:t>GOMS</a:t>
            </a:r>
            <a:r>
              <a:rPr lang="en-US" altLang="ko-KR" dirty="0"/>
              <a:t> (Goals, Operators, Methods, Selection Rules)</a:t>
            </a:r>
          </a:p>
          <a:p>
            <a:pPr lvl="2"/>
            <a:r>
              <a:rPr lang="ko-KR" altLang="en-US" dirty="0"/>
              <a:t>사용자가 서비스를 어떻게 이해</a:t>
            </a:r>
            <a:r>
              <a:rPr lang="en-US" altLang="ko-KR" dirty="0"/>
              <a:t>,</a:t>
            </a:r>
            <a:r>
              <a:rPr lang="ko-KR" altLang="en-US" dirty="0"/>
              <a:t> 사용하는지 예측</a:t>
            </a:r>
            <a:endParaRPr lang="en-US" altLang="ko-KR" dirty="0"/>
          </a:p>
          <a:p>
            <a:pPr lvl="2"/>
            <a:r>
              <a:rPr lang="ko-KR" altLang="en-US" dirty="0"/>
              <a:t>여기에 소요되는 시간 등을 평가</a:t>
            </a:r>
            <a:endParaRPr lang="en-US" altLang="ko-KR" dirty="0"/>
          </a:p>
          <a:p>
            <a:pPr lvl="1"/>
            <a:r>
              <a:rPr lang="ko-KR" altLang="en-US" dirty="0">
                <a:hlinkClick r:id="rId3"/>
              </a:rPr>
              <a:t>휴리스틱</a:t>
            </a:r>
            <a:endParaRPr lang="en-US" altLang="ko-KR" dirty="0"/>
          </a:p>
          <a:p>
            <a:pPr lvl="2"/>
            <a:r>
              <a:rPr lang="ko-KR" altLang="en-US" dirty="0"/>
              <a:t>경험에 기반하여 문제를 해결</a:t>
            </a:r>
            <a:r>
              <a:rPr lang="en-US" altLang="ko-KR" dirty="0"/>
              <a:t>, </a:t>
            </a:r>
            <a:r>
              <a:rPr lang="ko-KR" altLang="en-US" dirty="0"/>
              <a:t>학습</a:t>
            </a:r>
            <a:r>
              <a:rPr lang="en-US" altLang="ko-KR" dirty="0"/>
              <a:t>, </a:t>
            </a:r>
            <a:r>
              <a:rPr lang="ko-KR" altLang="en-US" dirty="0"/>
              <a:t>발견하는 기법</a:t>
            </a:r>
            <a:endParaRPr lang="en-US" altLang="ko-KR" dirty="0"/>
          </a:p>
          <a:p>
            <a:pPr lvl="2"/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B4FFF6-5A6F-4127-909E-6D7649DDC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FF65C0-384D-45BC-A481-DA16F9C00E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C1F5571-B837-4698-B007-5CD252081607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2021/7/30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00715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0212679-B073-45CD-8BAF-C45DEA2A7AC4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ko-KR" altLang="en-US" dirty="0"/>
              <a:t>감성 공학</a:t>
            </a:r>
            <a:endParaRPr lang="en-US" altLang="ko-KR" dirty="0"/>
          </a:p>
          <a:p>
            <a:pPr lvl="1"/>
            <a:r>
              <a:rPr lang="ko-KR" altLang="en-US" dirty="0"/>
              <a:t>정의</a:t>
            </a:r>
            <a:endParaRPr lang="en-US" altLang="ko-KR" dirty="0"/>
          </a:p>
          <a:p>
            <a:pPr lvl="2"/>
            <a:r>
              <a:rPr lang="ko-KR" altLang="en-US" dirty="0"/>
              <a:t>인간의 감성을 객관적으로 측정</a:t>
            </a:r>
            <a:r>
              <a:rPr lang="en-US" altLang="ko-KR" dirty="0"/>
              <a:t>-</a:t>
            </a:r>
            <a:r>
              <a:rPr lang="ko-KR" altLang="en-US" dirty="0"/>
              <a:t>분석하여 사용</a:t>
            </a:r>
            <a:endParaRPr lang="en-US" altLang="ko-KR" dirty="0"/>
          </a:p>
          <a:p>
            <a:pPr lvl="1"/>
            <a:r>
              <a:rPr lang="ko-KR" altLang="en-US" dirty="0"/>
              <a:t>분류</a:t>
            </a:r>
            <a:endParaRPr lang="en-US" altLang="ko-KR" dirty="0"/>
          </a:p>
          <a:p>
            <a:pPr lvl="2"/>
            <a:r>
              <a:rPr lang="en-US" altLang="ko-KR" dirty="0"/>
              <a:t>1</a:t>
            </a:r>
            <a:r>
              <a:rPr lang="ko-KR" altLang="en-US" dirty="0"/>
              <a:t>류 접근방법</a:t>
            </a:r>
            <a:endParaRPr lang="en-US" altLang="ko-KR" dirty="0"/>
          </a:p>
          <a:p>
            <a:pPr lvl="3"/>
            <a:r>
              <a:rPr lang="ko-KR" altLang="en-US" dirty="0"/>
              <a:t>감성적 어휘를 이용해 제품 이미지를 조사</a:t>
            </a:r>
            <a:r>
              <a:rPr lang="en-US" altLang="ko-KR" dirty="0"/>
              <a:t>, </a:t>
            </a:r>
            <a:r>
              <a:rPr lang="ko-KR" altLang="en-US" dirty="0"/>
              <a:t>적용</a:t>
            </a:r>
            <a:endParaRPr lang="en-US" altLang="ko-KR" dirty="0"/>
          </a:p>
          <a:p>
            <a:pPr lvl="4"/>
            <a:r>
              <a:rPr lang="en-US" altLang="ko-KR" dirty="0"/>
              <a:t>Ex) </a:t>
            </a:r>
            <a:r>
              <a:rPr lang="ko-KR" altLang="en-US" dirty="0"/>
              <a:t>사랑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>
                <a:sym typeface="Wingdings" panose="05000000000000000000" pitchFamily="2" charset="2"/>
              </a:rPr>
              <a:t>하트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핑크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>
                <a:sym typeface="Wingdings" panose="05000000000000000000" pitchFamily="2" charset="2"/>
              </a:rPr>
              <a:t>하트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핑크모양 제품</a:t>
            </a:r>
            <a:endParaRPr lang="en-US" altLang="ko-KR" dirty="0"/>
          </a:p>
          <a:p>
            <a:pPr lvl="2"/>
            <a:r>
              <a:rPr lang="en-US" altLang="ko-KR" dirty="0"/>
              <a:t>2</a:t>
            </a:r>
            <a:r>
              <a:rPr lang="ko-KR" altLang="en-US" dirty="0"/>
              <a:t>류 접근방법</a:t>
            </a:r>
            <a:endParaRPr lang="en-US" altLang="ko-KR" dirty="0"/>
          </a:p>
          <a:p>
            <a:pPr lvl="3"/>
            <a:r>
              <a:rPr lang="en-US" altLang="ko-KR" dirty="0"/>
              <a:t>1</a:t>
            </a:r>
            <a:r>
              <a:rPr lang="ko-KR" altLang="en-US" dirty="0"/>
              <a:t>류 </a:t>
            </a:r>
            <a:r>
              <a:rPr lang="en-US" altLang="ko-KR" dirty="0"/>
              <a:t>+ </a:t>
            </a:r>
            <a:r>
              <a:rPr lang="ko-KR" altLang="en-US" dirty="0"/>
              <a:t>개개인의 문화적 감성 적용</a:t>
            </a:r>
            <a:endParaRPr lang="en-US" altLang="ko-KR" dirty="0"/>
          </a:p>
          <a:p>
            <a:pPr lvl="4"/>
            <a:r>
              <a:rPr lang="en-US" altLang="ko-KR" dirty="0"/>
              <a:t>Ex) </a:t>
            </a:r>
          </a:p>
          <a:p>
            <a:pPr lvl="5"/>
            <a:r>
              <a:rPr lang="ko-KR" altLang="en-US" dirty="0"/>
              <a:t>아이들의 사랑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>
                <a:sym typeface="Wingdings" panose="05000000000000000000" pitchFamily="2" charset="2"/>
              </a:rPr>
              <a:t>어머니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>
                <a:sym typeface="Wingdings" panose="05000000000000000000" pitchFamily="2" charset="2"/>
              </a:rPr>
              <a:t>어머니 연상 제품</a:t>
            </a:r>
            <a:endParaRPr lang="en-US" altLang="ko-KR" dirty="0">
              <a:sym typeface="Wingdings" panose="05000000000000000000" pitchFamily="2" charset="2"/>
            </a:endParaRPr>
          </a:p>
          <a:p>
            <a:pPr lvl="5"/>
            <a:r>
              <a:rPr lang="en-US" altLang="ko-KR" dirty="0"/>
              <a:t>10</a:t>
            </a:r>
            <a:r>
              <a:rPr lang="ko-KR" altLang="en-US" dirty="0"/>
              <a:t>대의 사랑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>
                <a:sym typeface="Wingdings" panose="05000000000000000000" pitchFamily="2" charset="2"/>
              </a:rPr>
              <a:t>연인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>
                <a:sym typeface="Wingdings" panose="05000000000000000000" pitchFamily="2" charset="2"/>
              </a:rPr>
              <a:t>연인 연상 제품</a:t>
            </a:r>
            <a:endParaRPr lang="ko-KR" altLang="en-US" dirty="0"/>
          </a:p>
          <a:p>
            <a:pPr lvl="2"/>
            <a:r>
              <a:rPr lang="en-US" altLang="ko-KR" dirty="0"/>
              <a:t>3</a:t>
            </a:r>
            <a:r>
              <a:rPr lang="ko-KR" altLang="en-US" dirty="0"/>
              <a:t>류 접근방법</a:t>
            </a:r>
            <a:endParaRPr lang="en-US" altLang="ko-KR" dirty="0"/>
          </a:p>
          <a:p>
            <a:pPr lvl="3"/>
            <a:r>
              <a:rPr lang="en-US" altLang="ko-KR" dirty="0"/>
              <a:t>3</a:t>
            </a:r>
            <a:r>
              <a:rPr lang="ko-KR" altLang="en-US" dirty="0"/>
              <a:t>류는 실제 개인의 평가 적용</a:t>
            </a:r>
            <a:endParaRPr lang="en-US" altLang="ko-KR" dirty="0"/>
          </a:p>
          <a:p>
            <a:pPr lvl="4"/>
            <a:r>
              <a:rPr lang="en-US" altLang="ko-KR" dirty="0"/>
              <a:t>Ex) </a:t>
            </a:r>
            <a:r>
              <a:rPr lang="ko-KR" altLang="en-US" dirty="0"/>
              <a:t>상현이의 사랑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>
                <a:sym typeface="Wingdings" panose="05000000000000000000" pitchFamily="2" charset="2"/>
              </a:rPr>
              <a:t>세상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>
                <a:sym typeface="Wingdings" panose="05000000000000000000" pitchFamily="2" charset="2"/>
              </a:rPr>
              <a:t>세상 연상 제품</a:t>
            </a:r>
            <a:endParaRPr lang="ko-KR" altLang="en-US" dirty="0"/>
          </a:p>
          <a:p>
            <a:pPr lvl="2"/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2F9BD15-F110-4DFD-92C5-70E90CB42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감성 공학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78B08C-DCED-4346-986F-29314AE5827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감성공학 관련 기술</a:t>
            </a:r>
            <a:endParaRPr lang="en-US" altLang="ko-KR" dirty="0"/>
          </a:p>
          <a:p>
            <a:pPr lvl="1"/>
            <a:r>
              <a:rPr lang="ko-KR" altLang="en-US" dirty="0"/>
              <a:t>필요 없어 보임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28498EA-2730-41F2-9663-AF9AAEF7B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BDD7A4-18BF-4723-8098-4FF274606E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DBB8F02-81E2-49D2-976C-3BAF4320A28A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2021/7/30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54011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FDB5C8E-0867-4EF3-9A9A-418486B8B37D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ko-KR" altLang="en-US" dirty="0"/>
              <a:t>화면 설계 도구</a:t>
            </a:r>
            <a:endParaRPr lang="en-US" altLang="ko-KR" dirty="0"/>
          </a:p>
          <a:p>
            <a:pPr lvl="1"/>
            <a:r>
              <a:rPr lang="en-US" altLang="ko-KR" dirty="0"/>
              <a:t>Power Mockup: PPT</a:t>
            </a:r>
            <a:r>
              <a:rPr lang="ko-KR" altLang="en-US" dirty="0"/>
              <a:t>에 추가해서 사용</a:t>
            </a:r>
            <a:endParaRPr lang="en-US" altLang="ko-KR" dirty="0"/>
          </a:p>
          <a:p>
            <a:pPr lvl="1"/>
            <a:r>
              <a:rPr lang="en-US" altLang="ko-KR" dirty="0"/>
              <a:t>Balsamiq Mockup</a:t>
            </a:r>
          </a:p>
          <a:p>
            <a:pPr lvl="1"/>
            <a:r>
              <a:rPr lang="ko-KR" altLang="en-US" dirty="0"/>
              <a:t>카카오 </a:t>
            </a:r>
            <a:r>
              <a:rPr lang="en-US" altLang="ko-KR" dirty="0"/>
              <a:t>Oven</a:t>
            </a:r>
          </a:p>
          <a:p>
            <a:r>
              <a:rPr lang="ko-KR" altLang="en-US" dirty="0"/>
              <a:t>프로토타이핑 도구</a:t>
            </a:r>
            <a:endParaRPr lang="en-US" altLang="ko-KR" dirty="0"/>
          </a:p>
          <a:p>
            <a:pPr lvl="1"/>
            <a:r>
              <a:rPr lang="en-US" altLang="ko-KR" dirty="0"/>
              <a:t>UXPin</a:t>
            </a:r>
          </a:p>
          <a:p>
            <a:pPr lvl="1"/>
            <a:r>
              <a:rPr lang="en-US" altLang="ko-KR" dirty="0"/>
              <a:t>AXURE</a:t>
            </a:r>
          </a:p>
          <a:p>
            <a:pPr lvl="1"/>
            <a:r>
              <a:rPr lang="ko-KR" altLang="en-US" dirty="0"/>
              <a:t>네이버 </a:t>
            </a:r>
            <a:r>
              <a:rPr lang="en-US" altLang="ko-KR" dirty="0"/>
              <a:t>protoNOW</a:t>
            </a:r>
          </a:p>
          <a:p>
            <a:r>
              <a:rPr lang="en-US" altLang="ko-KR" dirty="0"/>
              <a:t>UI </a:t>
            </a:r>
            <a:r>
              <a:rPr lang="ko-KR" altLang="en-US" dirty="0"/>
              <a:t>디자인 도구</a:t>
            </a:r>
            <a:endParaRPr lang="en-US" altLang="ko-KR" dirty="0"/>
          </a:p>
          <a:p>
            <a:pPr lvl="1"/>
            <a:r>
              <a:rPr lang="en-US" altLang="ko-KR" dirty="0"/>
              <a:t>Sketch</a:t>
            </a:r>
          </a:p>
          <a:p>
            <a:pPr lvl="1"/>
            <a:r>
              <a:rPr lang="en-US" altLang="ko-KR" dirty="0"/>
              <a:t>Adobe XD</a:t>
            </a:r>
          </a:p>
          <a:p>
            <a:r>
              <a:rPr lang="en-US" altLang="ko-KR" dirty="0"/>
              <a:t>UI</a:t>
            </a:r>
            <a:r>
              <a:rPr lang="ko-KR" altLang="en-US" dirty="0"/>
              <a:t> 디자인 산출물로 작업하는 프로토타이핑 도구</a:t>
            </a:r>
            <a:endParaRPr lang="en-US" altLang="ko-KR" dirty="0"/>
          </a:p>
          <a:p>
            <a:pPr lvl="1"/>
            <a:r>
              <a:rPr lang="en-US" altLang="ko-KR" dirty="0"/>
              <a:t>Invision</a:t>
            </a:r>
          </a:p>
          <a:p>
            <a:pPr lvl="1"/>
            <a:r>
              <a:rPr lang="en-US" altLang="ko-KR" dirty="0"/>
              <a:t>Pixate</a:t>
            </a:r>
          </a:p>
          <a:p>
            <a:pPr lvl="1"/>
            <a:r>
              <a:rPr lang="en-US" altLang="ko-KR" dirty="0"/>
              <a:t>Framer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4732D03-591F-44E7-A1ED-395E164DA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UI </a:t>
            </a:r>
            <a:r>
              <a:rPr lang="ko-KR" altLang="en-US" dirty="0"/>
              <a:t>설계 도구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1CC95A-EE09-4106-8D5A-15B8B1FABDA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155653D-5B98-4A3F-B79F-4B4C55DA4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5626F9-6E76-4862-BA0E-39C94765C4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5AE058C-52FD-4711-89E5-7B2FD1A201E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2021/7/30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29074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919FC31-773F-44D0-B3B0-C2E5EBE4FBC3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ko-KR" altLang="en-US" dirty="0"/>
              <a:t>모듈</a:t>
            </a:r>
            <a:endParaRPr lang="en-US" altLang="ko-KR" dirty="0"/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</a:t>
            </a:r>
            <a:r>
              <a:rPr lang="ko-KR" altLang="en-US" dirty="0"/>
              <a:t>독립된 하나의 </a:t>
            </a:r>
            <a:r>
              <a:rPr lang="en-US" altLang="ko-KR" dirty="0"/>
              <a:t>HW, SW</a:t>
            </a:r>
            <a:r>
              <a:rPr lang="ko-KR" altLang="en-US" dirty="0"/>
              <a:t>의 단위</a:t>
            </a:r>
            <a:endParaRPr lang="en-US" altLang="ko-KR" dirty="0"/>
          </a:p>
          <a:p>
            <a:pPr lvl="1"/>
            <a:r>
              <a:rPr lang="ko-KR" altLang="en-US" dirty="0"/>
              <a:t>특징</a:t>
            </a:r>
            <a:endParaRPr lang="en-US" altLang="ko-KR" dirty="0"/>
          </a:p>
          <a:p>
            <a:pPr lvl="2"/>
            <a:r>
              <a:rPr lang="ko-KR" altLang="en-US" dirty="0"/>
              <a:t>모듈은 단독 컴파일</a:t>
            </a:r>
            <a:r>
              <a:rPr lang="en-US" altLang="ko-KR" dirty="0"/>
              <a:t>, </a:t>
            </a:r>
            <a:r>
              <a:rPr lang="ko-KR" altLang="en-US" dirty="0"/>
              <a:t>재사용이 가능하다</a:t>
            </a:r>
            <a:endParaRPr lang="en-US" altLang="ko-KR" dirty="0"/>
          </a:p>
          <a:p>
            <a:pPr lvl="2"/>
            <a:r>
              <a:rPr lang="ko-KR" altLang="en-US" dirty="0"/>
              <a:t>독립성이 높아 다른 모듈에 영향을 미치지 않고 수정</a:t>
            </a:r>
            <a:endParaRPr lang="en-US" altLang="ko-KR" dirty="0"/>
          </a:p>
          <a:p>
            <a:pPr lvl="3"/>
            <a:r>
              <a:rPr lang="ko-KR" altLang="en-US" dirty="0"/>
              <a:t>독립성은 결합도와 응집도로 측정</a:t>
            </a:r>
            <a:endParaRPr lang="en-US" altLang="ko-KR" dirty="0"/>
          </a:p>
          <a:p>
            <a:pPr lvl="3"/>
            <a:r>
              <a:rPr lang="ko-KR" altLang="en-US" dirty="0"/>
              <a:t>독립성 높이려면 결합도는 낮게</a:t>
            </a:r>
            <a:r>
              <a:rPr lang="en-US" altLang="ko-KR" dirty="0"/>
              <a:t>, </a:t>
            </a:r>
            <a:r>
              <a:rPr lang="ko-KR" altLang="en-US" dirty="0"/>
              <a:t>응집도는 높게</a:t>
            </a:r>
            <a:endParaRPr lang="en-US" altLang="ko-KR" dirty="0"/>
          </a:p>
          <a:p>
            <a:pPr lvl="1"/>
            <a:r>
              <a:rPr lang="ko-KR" altLang="en-US" dirty="0"/>
              <a:t>원칙</a:t>
            </a:r>
            <a:endParaRPr lang="en-US" altLang="ko-KR" dirty="0"/>
          </a:p>
          <a:p>
            <a:pPr lvl="2"/>
            <a:r>
              <a:rPr lang="ko-KR" altLang="en-US" dirty="0"/>
              <a:t>정확성</a:t>
            </a:r>
            <a:r>
              <a:rPr lang="en-US" altLang="ko-KR" dirty="0"/>
              <a:t>: </a:t>
            </a:r>
            <a:r>
              <a:rPr lang="ko-KR" altLang="en-US" dirty="0"/>
              <a:t>어떤 기능을 하는지 </a:t>
            </a:r>
            <a:endParaRPr lang="en-US" altLang="ko-KR" dirty="0"/>
          </a:p>
          <a:p>
            <a:pPr lvl="2"/>
            <a:r>
              <a:rPr lang="ko-KR" altLang="en-US" dirty="0"/>
              <a:t>명확성</a:t>
            </a:r>
            <a:r>
              <a:rPr lang="en-US" altLang="ko-KR" dirty="0"/>
              <a:t>: </a:t>
            </a:r>
            <a:r>
              <a:rPr lang="ko-KR" altLang="en-US" dirty="0"/>
              <a:t>기능에 모호성이 없이</a:t>
            </a:r>
            <a:endParaRPr lang="en-US" altLang="ko-KR" dirty="0"/>
          </a:p>
          <a:p>
            <a:pPr lvl="2"/>
            <a:r>
              <a:rPr lang="ko-KR" altLang="en-US" dirty="0"/>
              <a:t>완전성</a:t>
            </a:r>
            <a:r>
              <a:rPr lang="en-US" altLang="ko-KR" dirty="0"/>
              <a:t>: </a:t>
            </a:r>
            <a:r>
              <a:rPr lang="ko-KR" altLang="en-US" dirty="0"/>
              <a:t>완전한 기능을 하게</a:t>
            </a:r>
            <a:endParaRPr lang="en-US" altLang="ko-KR" dirty="0"/>
          </a:p>
          <a:p>
            <a:pPr lvl="2"/>
            <a:r>
              <a:rPr lang="ko-KR" altLang="en-US" dirty="0"/>
              <a:t>일관성</a:t>
            </a:r>
            <a:r>
              <a:rPr lang="en-US" altLang="ko-KR" dirty="0"/>
              <a:t>: </a:t>
            </a:r>
            <a:r>
              <a:rPr lang="ko-KR" altLang="en-US" dirty="0"/>
              <a:t>기능에 충돌이 없게</a:t>
            </a:r>
            <a:endParaRPr lang="en-US" altLang="ko-KR" dirty="0"/>
          </a:p>
          <a:p>
            <a:pPr lvl="2"/>
            <a:r>
              <a:rPr lang="ko-KR" altLang="en-US" dirty="0"/>
              <a:t>추적성</a:t>
            </a:r>
            <a:r>
              <a:rPr lang="en-US" altLang="ko-KR" dirty="0"/>
              <a:t>: </a:t>
            </a:r>
            <a:r>
              <a:rPr lang="ko-KR" altLang="en-US" dirty="0"/>
              <a:t>요구사항</a:t>
            </a:r>
            <a:r>
              <a:rPr lang="en-US" altLang="ko-KR" dirty="0"/>
              <a:t>, </a:t>
            </a:r>
            <a:r>
              <a:rPr lang="ko-KR" altLang="en-US" dirty="0"/>
              <a:t>관련시스템 등의 추적 지원</a:t>
            </a:r>
            <a:endParaRPr lang="en-US" altLang="ko-KR" dirty="0"/>
          </a:p>
          <a:p>
            <a:r>
              <a:rPr lang="ko-KR" altLang="en-US" dirty="0"/>
              <a:t>기타</a:t>
            </a:r>
            <a:endParaRPr lang="en-US" altLang="ko-KR" dirty="0"/>
          </a:p>
          <a:p>
            <a:pPr lvl="1"/>
            <a:r>
              <a:rPr lang="ko-KR" altLang="en-US" dirty="0"/>
              <a:t>결합도</a:t>
            </a:r>
            <a:r>
              <a:rPr lang="en-US" altLang="ko-KR" dirty="0"/>
              <a:t>: </a:t>
            </a:r>
            <a:r>
              <a:rPr lang="ko-KR" altLang="en-US" dirty="0"/>
              <a:t>모듈 간에 관련성이 있는 정도</a:t>
            </a:r>
            <a:endParaRPr lang="en-US" altLang="ko-KR" dirty="0"/>
          </a:p>
          <a:p>
            <a:pPr lvl="1"/>
            <a:r>
              <a:rPr lang="ko-KR" altLang="en-US" dirty="0"/>
              <a:t>응집도</a:t>
            </a:r>
            <a:r>
              <a:rPr lang="en-US" altLang="ko-KR" dirty="0"/>
              <a:t>: </a:t>
            </a:r>
            <a:r>
              <a:rPr lang="ko-KR" altLang="en-US" dirty="0"/>
              <a:t>모듈 내부에서 구성요소간 관계를 맺은 정도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415C09C-099E-4C86-9125-B4CC3194B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공통 모듈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AA9614-24E0-45FA-A6BF-E3D752A5D3F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모듈화</a:t>
            </a:r>
            <a:endParaRPr lang="en-US" altLang="ko-KR" dirty="0"/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</a:t>
            </a:r>
            <a:r>
              <a:rPr lang="ko-KR" altLang="en-US" dirty="0"/>
              <a:t>시스템을 분해</a:t>
            </a:r>
            <a:r>
              <a:rPr lang="en-US" altLang="ko-KR" dirty="0"/>
              <a:t>-</a:t>
            </a:r>
            <a:r>
              <a:rPr lang="ko-KR" altLang="en-US" dirty="0"/>
              <a:t>추상화 하여 품질 향상</a:t>
            </a:r>
            <a:endParaRPr lang="en-US" altLang="ko-KR" dirty="0"/>
          </a:p>
          <a:p>
            <a:pPr lvl="1"/>
            <a:r>
              <a:rPr lang="ko-KR" altLang="en-US" dirty="0"/>
              <a:t>기법</a:t>
            </a:r>
            <a:endParaRPr lang="en-US" altLang="ko-KR" dirty="0"/>
          </a:p>
          <a:p>
            <a:pPr lvl="2"/>
            <a:r>
              <a:rPr lang="ko-KR" altLang="en-US" dirty="0"/>
              <a:t>메인 루틴과 서브 루틴으로 나눈다</a:t>
            </a:r>
            <a:endParaRPr lang="en-US" altLang="ko-KR" dirty="0"/>
          </a:p>
          <a:p>
            <a:pPr lvl="2"/>
            <a:r>
              <a:rPr lang="ko-KR" altLang="en-US" dirty="0"/>
              <a:t>다만 너무 많이 나누면 통합비용이 증가한다</a:t>
            </a:r>
            <a:endParaRPr lang="en-US" altLang="ko-KR" dirty="0"/>
          </a:p>
          <a:p>
            <a:pPr lvl="2"/>
            <a:r>
              <a:rPr lang="ko-KR" altLang="en-US" dirty="0"/>
              <a:t>적게 나누어 각 모듈이 크면 모듈 개발 비용이 증가</a:t>
            </a:r>
            <a:endParaRPr lang="en-US" altLang="ko-KR" dirty="0"/>
          </a:p>
          <a:p>
            <a:pPr lvl="1"/>
            <a:r>
              <a:rPr lang="ko-KR" altLang="en-US" dirty="0"/>
              <a:t>설계 방안</a:t>
            </a:r>
            <a:endParaRPr lang="en-US" altLang="ko-KR" dirty="0"/>
          </a:p>
          <a:p>
            <a:pPr lvl="2"/>
            <a:r>
              <a:rPr lang="ko-KR" altLang="en-US" dirty="0"/>
              <a:t>독립성을 위해 결합도는 낮추고 응집도를 높인다</a:t>
            </a:r>
            <a:endParaRPr lang="en-US" altLang="ko-KR" dirty="0"/>
          </a:p>
          <a:p>
            <a:pPr lvl="2"/>
            <a:r>
              <a:rPr lang="ko-KR" altLang="en-US" dirty="0"/>
              <a:t>적당히 나누어 최소 비용 용역을 사용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Fan-In</a:t>
            </a:r>
            <a:r>
              <a:rPr lang="ko-KR" altLang="en-US" dirty="0"/>
              <a:t> </a:t>
            </a:r>
            <a:r>
              <a:rPr lang="en-US" altLang="ko-KR" dirty="0"/>
              <a:t>&amp;</a:t>
            </a:r>
            <a:r>
              <a:rPr lang="ko-KR" altLang="en-US" dirty="0"/>
              <a:t> </a:t>
            </a:r>
            <a:r>
              <a:rPr lang="en-US" altLang="ko-KR" dirty="0"/>
              <a:t>Out</a:t>
            </a:r>
          </a:p>
          <a:p>
            <a:pPr lvl="1"/>
            <a:r>
              <a:rPr lang="en-US" altLang="ko-KR" dirty="0"/>
              <a:t>Fan-In: </a:t>
            </a:r>
            <a:r>
              <a:rPr lang="ko-KR" altLang="en-US" dirty="0"/>
              <a:t>어떤 모듈을 호출하는 다른 모듈의 수</a:t>
            </a:r>
            <a:endParaRPr lang="en-US" altLang="ko-KR" dirty="0"/>
          </a:p>
          <a:p>
            <a:pPr lvl="1"/>
            <a:r>
              <a:rPr lang="en-US" altLang="ko-KR" dirty="0"/>
              <a:t>Fan-Out: </a:t>
            </a:r>
            <a:r>
              <a:rPr lang="ko-KR" altLang="en-US" dirty="0"/>
              <a:t>어떤 모듈이 다른 모듈을 호출하는 수</a:t>
            </a:r>
            <a:endParaRPr lang="en-US" altLang="ko-KR" dirty="0"/>
          </a:p>
          <a:p>
            <a:pPr lvl="1"/>
            <a:r>
              <a:rPr lang="en-US" altLang="ko-KR" dirty="0"/>
              <a:t>Fan-In</a:t>
            </a:r>
            <a:r>
              <a:rPr lang="ko-KR" altLang="en-US" dirty="0"/>
              <a:t>은 높게</a:t>
            </a:r>
            <a:r>
              <a:rPr lang="en-US" altLang="ko-KR" dirty="0"/>
              <a:t>, Fan-Out</a:t>
            </a:r>
            <a:r>
              <a:rPr lang="ko-KR" altLang="en-US" dirty="0"/>
              <a:t>은 낮게 하는게 좋다</a:t>
            </a:r>
          </a:p>
          <a:p>
            <a:pPr lvl="2"/>
            <a:endParaRPr lang="en-US" altLang="ko-KR" dirty="0"/>
          </a:p>
          <a:p>
            <a:pPr lvl="2"/>
            <a:endParaRPr lang="ko-KR" altLang="en-US" dirty="0"/>
          </a:p>
          <a:p>
            <a:pPr lvl="2"/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426F86E-324C-4A9A-87D9-0CF40CA87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0A4BB9-C9B4-4375-A92E-35763B5C20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9F6A742-009B-4D59-83C4-3086F9D9377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2021/7/30</a:t>
            </a:fld>
            <a:endParaRPr lang="ko-KR" altLang="en-US" dirty="0"/>
          </a:p>
        </p:txBody>
      </p:sp>
      <p:pic>
        <p:nvPicPr>
          <p:cNvPr id="1026" name="Picture 2" descr="1-11강. 애플리케이션 설계-공통 모듈 설계(1)">
            <a:extLst>
              <a:ext uri="{FF2B5EF4-FFF2-40B4-BE49-F238E27FC236}">
                <a16:creationId xmlns:a16="http://schemas.microsoft.com/office/drawing/2014/main" id="{9D497A7C-5C16-4F9E-8533-A0EAFA8E4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0466" y="3542629"/>
            <a:ext cx="2787108" cy="1720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59787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내용 개체 틀 11">
            <a:extLst>
              <a:ext uri="{FF2B5EF4-FFF2-40B4-BE49-F238E27FC236}">
                <a16:creationId xmlns:a16="http://schemas.microsoft.com/office/drawing/2014/main" id="{4754D1AD-3B13-462F-A323-322F61665263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ko-KR" altLang="en-US" dirty="0"/>
              <a:t>설계 모델링</a:t>
            </a:r>
            <a:endParaRPr lang="en-US" altLang="ko-KR" dirty="0"/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</a:t>
            </a:r>
            <a:r>
              <a:rPr lang="ko-KR" altLang="en-US" dirty="0"/>
              <a:t>기능의 구현 방법을 명시</a:t>
            </a:r>
            <a:endParaRPr lang="en-US" altLang="ko-KR" dirty="0"/>
          </a:p>
          <a:p>
            <a:pPr lvl="1"/>
            <a:r>
              <a:rPr lang="ko-KR" altLang="en-US" dirty="0"/>
              <a:t>유형</a:t>
            </a:r>
            <a:endParaRPr lang="en-US" altLang="ko-KR" dirty="0"/>
          </a:p>
          <a:p>
            <a:pPr lvl="2"/>
            <a:r>
              <a:rPr lang="ko-KR" altLang="en-US" dirty="0"/>
              <a:t>구조 모델링</a:t>
            </a:r>
            <a:r>
              <a:rPr lang="en-US" altLang="ko-KR" dirty="0"/>
              <a:t>: </a:t>
            </a:r>
            <a:r>
              <a:rPr lang="ko-KR" altLang="en-US" dirty="0"/>
              <a:t>구성 요소와 관계를 모델링</a:t>
            </a:r>
            <a:endParaRPr lang="en-US" altLang="ko-KR" dirty="0"/>
          </a:p>
          <a:p>
            <a:pPr lvl="2"/>
            <a:r>
              <a:rPr lang="ko-KR" altLang="en-US" dirty="0"/>
              <a:t>행위 모델링</a:t>
            </a:r>
            <a:r>
              <a:rPr lang="en-US" altLang="ko-KR" dirty="0"/>
              <a:t>: </a:t>
            </a:r>
            <a:r>
              <a:rPr lang="ko-KR" altLang="en-US" dirty="0"/>
              <a:t>구성 요소 간 상호작용을 모델링</a:t>
            </a:r>
            <a:endParaRPr lang="en-US" altLang="ko-KR" dirty="0"/>
          </a:p>
          <a:p>
            <a:r>
              <a:rPr lang="en-US" altLang="ko-KR" dirty="0"/>
              <a:t>SW </a:t>
            </a:r>
            <a:r>
              <a:rPr lang="ko-KR" altLang="en-US" dirty="0"/>
              <a:t>설계 유형</a:t>
            </a:r>
            <a:endParaRPr lang="en-US" altLang="ko-KR" dirty="0"/>
          </a:p>
          <a:p>
            <a:pPr lvl="1"/>
            <a:r>
              <a:rPr lang="ko-KR" altLang="en-US" dirty="0"/>
              <a:t>자료 구조 설계</a:t>
            </a:r>
            <a:r>
              <a:rPr lang="en-US" altLang="ko-KR" dirty="0"/>
              <a:t>: </a:t>
            </a:r>
            <a:r>
              <a:rPr lang="ko-KR" altLang="en-US" dirty="0"/>
              <a:t>모델</a:t>
            </a:r>
            <a:r>
              <a:rPr lang="en-US" altLang="ko-KR" dirty="0"/>
              <a:t> </a:t>
            </a:r>
            <a:r>
              <a:rPr lang="ko-KR" altLang="en-US" dirty="0"/>
              <a:t>설계</a:t>
            </a:r>
            <a:endParaRPr lang="en-US" altLang="ko-KR" dirty="0"/>
          </a:p>
          <a:p>
            <a:pPr lvl="1"/>
            <a:r>
              <a:rPr lang="ko-KR" altLang="en-US" dirty="0"/>
              <a:t>아키텍처 설계</a:t>
            </a:r>
            <a:r>
              <a:rPr lang="en-US" altLang="ko-KR" dirty="0"/>
              <a:t>: </a:t>
            </a:r>
            <a:r>
              <a:rPr lang="ko-KR" altLang="en-US" dirty="0"/>
              <a:t>전체 구조 설계</a:t>
            </a:r>
            <a:endParaRPr lang="en-US" altLang="ko-KR" dirty="0"/>
          </a:p>
          <a:p>
            <a:pPr lvl="1"/>
            <a:r>
              <a:rPr lang="ko-KR" altLang="en-US" dirty="0"/>
              <a:t>인터페이스 설계</a:t>
            </a:r>
            <a:r>
              <a:rPr lang="en-US" altLang="ko-KR" dirty="0"/>
              <a:t>: </a:t>
            </a:r>
            <a:r>
              <a:rPr lang="ko-KR" altLang="en-US" dirty="0"/>
              <a:t>시스템과 </a:t>
            </a:r>
            <a:r>
              <a:rPr lang="en-US" altLang="ko-KR" dirty="0"/>
              <a:t>HW, </a:t>
            </a:r>
            <a:r>
              <a:rPr lang="ko-KR" altLang="en-US" dirty="0"/>
              <a:t>유저 간 통신 법</a:t>
            </a:r>
            <a:r>
              <a:rPr lang="en-US" altLang="ko-KR" dirty="0"/>
              <a:t> </a:t>
            </a:r>
            <a:r>
              <a:rPr lang="ko-KR" altLang="en-US" dirty="0"/>
              <a:t>설계</a:t>
            </a:r>
            <a:endParaRPr lang="en-US" altLang="ko-KR" dirty="0"/>
          </a:p>
          <a:p>
            <a:pPr lvl="1"/>
            <a:r>
              <a:rPr lang="ko-KR" altLang="en-US" dirty="0"/>
              <a:t>프로시저 설계</a:t>
            </a:r>
            <a:r>
              <a:rPr lang="en-US" altLang="ko-KR" dirty="0"/>
              <a:t>: </a:t>
            </a:r>
            <a:r>
              <a:rPr lang="ko-KR" altLang="en-US" dirty="0"/>
              <a:t>사용 </a:t>
            </a:r>
            <a:r>
              <a:rPr lang="en-US" altLang="ko-KR" dirty="0"/>
              <a:t>Process </a:t>
            </a:r>
            <a:r>
              <a:rPr lang="ko-KR" altLang="en-US" dirty="0"/>
              <a:t>설계</a:t>
            </a:r>
            <a:endParaRPr lang="en-US" altLang="ko-KR" dirty="0"/>
          </a:p>
          <a:p>
            <a:pPr lvl="1"/>
            <a:r>
              <a:rPr lang="ko-KR" altLang="en-US" dirty="0"/>
              <a:t>협약에 의한 설계</a:t>
            </a:r>
            <a:r>
              <a:rPr lang="en-US" altLang="ko-KR" dirty="0"/>
              <a:t>: </a:t>
            </a:r>
            <a:r>
              <a:rPr lang="ko-KR" altLang="en-US" dirty="0"/>
              <a:t>품질</a:t>
            </a:r>
            <a:r>
              <a:rPr lang="en-US" altLang="ko-KR" dirty="0"/>
              <a:t> </a:t>
            </a:r>
            <a:r>
              <a:rPr lang="ko-KR" altLang="en-US" dirty="0"/>
              <a:t>등 설계</a:t>
            </a:r>
            <a:endParaRPr lang="en-US" altLang="ko-KR" dirty="0"/>
          </a:p>
          <a:p>
            <a:r>
              <a:rPr lang="en-US" altLang="ko-KR" dirty="0"/>
              <a:t>HIPO (Hierarchy</a:t>
            </a:r>
            <a:r>
              <a:rPr lang="ko-KR" altLang="en-US" dirty="0"/>
              <a:t> </a:t>
            </a:r>
            <a:r>
              <a:rPr lang="en-US" altLang="ko-KR" dirty="0"/>
              <a:t>Input Process Output)</a:t>
            </a:r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</a:t>
            </a:r>
            <a:r>
              <a:rPr lang="ko-KR" altLang="en-US" dirty="0"/>
              <a:t>시스템의 분석 및 설계에 사용하는 문서화 도구</a:t>
            </a:r>
            <a:endParaRPr lang="en-US" altLang="ko-KR" dirty="0"/>
          </a:p>
          <a:p>
            <a:pPr lvl="1"/>
            <a:r>
              <a:rPr lang="ko-KR" altLang="en-US" dirty="0"/>
              <a:t>특징</a:t>
            </a:r>
            <a:r>
              <a:rPr lang="en-US" altLang="ko-KR" dirty="0"/>
              <a:t>: </a:t>
            </a:r>
            <a:r>
              <a:rPr lang="ko-KR" altLang="en-US" dirty="0"/>
              <a:t>하향식 </a:t>
            </a:r>
            <a:r>
              <a:rPr lang="en-US" altLang="ko-KR" dirty="0"/>
              <a:t>SW </a:t>
            </a:r>
            <a:r>
              <a:rPr lang="ko-KR" altLang="en-US" dirty="0"/>
              <a:t>개발 도구</a:t>
            </a:r>
            <a:endParaRPr lang="en-US" altLang="ko-KR" dirty="0"/>
          </a:p>
          <a:p>
            <a:pPr lvl="1"/>
            <a:r>
              <a:rPr lang="ko-KR" altLang="en-US" dirty="0"/>
              <a:t>차트 종류</a:t>
            </a:r>
            <a:endParaRPr lang="en-US" altLang="ko-KR" dirty="0"/>
          </a:p>
          <a:p>
            <a:pPr lvl="2"/>
            <a:r>
              <a:rPr lang="ko-KR" altLang="en-US" dirty="0"/>
              <a:t>가시적 도표</a:t>
            </a:r>
            <a:r>
              <a:rPr lang="en-US" altLang="ko-KR" dirty="0"/>
              <a:t>: </a:t>
            </a:r>
            <a:r>
              <a:rPr lang="ko-KR" altLang="en-US" dirty="0"/>
              <a:t>시스템 전체의 기능과 흐름을 보임</a:t>
            </a:r>
            <a:endParaRPr lang="en-US" altLang="ko-KR" dirty="0"/>
          </a:p>
          <a:p>
            <a:pPr lvl="2"/>
            <a:r>
              <a:rPr lang="ko-KR" altLang="en-US" dirty="0"/>
              <a:t>총체적 도표</a:t>
            </a:r>
            <a:r>
              <a:rPr lang="en-US" altLang="ko-KR" dirty="0"/>
              <a:t>: </a:t>
            </a:r>
            <a:r>
              <a:rPr lang="ko-KR" altLang="en-US" dirty="0"/>
              <a:t>입력</a:t>
            </a:r>
            <a:r>
              <a:rPr lang="en-US" altLang="ko-KR" dirty="0"/>
              <a:t>-</a:t>
            </a:r>
            <a:r>
              <a:rPr lang="ko-KR" altLang="en-US" dirty="0"/>
              <a:t>처리</a:t>
            </a:r>
            <a:r>
              <a:rPr lang="en-US" altLang="ko-KR" dirty="0"/>
              <a:t>-</a:t>
            </a:r>
            <a:r>
              <a:rPr lang="ko-KR" altLang="en-US" dirty="0"/>
              <a:t>출력의 정보 제공</a:t>
            </a:r>
            <a:endParaRPr lang="en-US" altLang="ko-KR" dirty="0"/>
          </a:p>
          <a:p>
            <a:pPr lvl="2"/>
            <a:r>
              <a:rPr lang="ko-KR" altLang="en-US" dirty="0"/>
              <a:t>세부적 도표</a:t>
            </a:r>
            <a:r>
              <a:rPr lang="en-US" altLang="ko-KR" dirty="0"/>
              <a:t>: </a:t>
            </a:r>
            <a:r>
              <a:rPr lang="ko-KR" altLang="en-US" dirty="0"/>
              <a:t>총체적 도표를 상세히 설명</a:t>
            </a:r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10" name="제목 9">
            <a:extLst>
              <a:ext uri="{FF2B5EF4-FFF2-40B4-BE49-F238E27FC236}">
                <a16:creationId xmlns:a16="http://schemas.microsoft.com/office/drawing/2014/main" id="{5AB2762C-067E-489B-8AA2-C63EFBC15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설계 모델링</a:t>
            </a: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00E0FD9E-47AE-4808-AE62-813BE97C467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코드 설계 </a:t>
            </a:r>
            <a:endParaRPr lang="en-US" altLang="ko-KR" dirty="0"/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</a:t>
            </a:r>
            <a:r>
              <a:rPr lang="ko-KR" altLang="en-US" dirty="0"/>
              <a:t>데이터를 표현하는 방법</a:t>
            </a:r>
            <a:endParaRPr lang="en-US" altLang="ko-KR" dirty="0"/>
          </a:p>
          <a:p>
            <a:pPr lvl="1"/>
            <a:r>
              <a:rPr lang="ko-KR" altLang="en-US" dirty="0"/>
              <a:t>종류</a:t>
            </a:r>
            <a:endParaRPr lang="en-US" altLang="ko-KR" dirty="0"/>
          </a:p>
          <a:p>
            <a:pPr lvl="2"/>
            <a:r>
              <a:rPr lang="ko-KR" altLang="en-US" dirty="0"/>
              <a:t>연상 코드</a:t>
            </a:r>
            <a:r>
              <a:rPr lang="en-US" altLang="ko-KR" dirty="0"/>
              <a:t>: </a:t>
            </a:r>
            <a:r>
              <a:rPr lang="ko-KR" altLang="en-US" dirty="0"/>
              <a:t>명칭 일부를 약호 </a:t>
            </a:r>
            <a:endParaRPr lang="en-US" altLang="ko-KR" dirty="0"/>
          </a:p>
          <a:p>
            <a:pPr lvl="3"/>
            <a:r>
              <a:rPr lang="en-US" altLang="ko-KR" dirty="0"/>
              <a:t>Ex) </a:t>
            </a:r>
            <a:r>
              <a:rPr lang="ko-KR" altLang="en-US" dirty="0"/>
              <a:t>한국</a:t>
            </a:r>
            <a:r>
              <a:rPr lang="en-US" altLang="ko-KR" dirty="0"/>
              <a:t>: KR, </a:t>
            </a:r>
            <a:r>
              <a:rPr lang="ko-KR" altLang="en-US" dirty="0"/>
              <a:t>미국</a:t>
            </a:r>
            <a:r>
              <a:rPr lang="en-US" altLang="ko-KR" dirty="0"/>
              <a:t>: US…</a:t>
            </a:r>
          </a:p>
          <a:p>
            <a:pPr lvl="2"/>
            <a:r>
              <a:rPr lang="ko-KR" altLang="en-US" dirty="0"/>
              <a:t>블록 코드</a:t>
            </a:r>
            <a:r>
              <a:rPr lang="en-US" altLang="ko-KR" dirty="0"/>
              <a:t>: </a:t>
            </a:r>
            <a:r>
              <a:rPr lang="ko-KR" altLang="en-US" dirty="0"/>
              <a:t>공통성이</a:t>
            </a:r>
            <a:r>
              <a:rPr lang="en-US" altLang="ko-KR" dirty="0"/>
              <a:t> </a:t>
            </a:r>
            <a:r>
              <a:rPr lang="ko-KR" altLang="en-US" dirty="0"/>
              <a:t>있는 것 끼리 묶기</a:t>
            </a:r>
            <a:endParaRPr lang="en-US" altLang="ko-KR" dirty="0"/>
          </a:p>
          <a:p>
            <a:pPr lvl="3"/>
            <a:r>
              <a:rPr lang="en-US" altLang="ko-KR" dirty="0"/>
              <a:t>Ex) </a:t>
            </a:r>
            <a:r>
              <a:rPr lang="ko-KR" altLang="en-US" dirty="0"/>
              <a:t>주소</a:t>
            </a:r>
            <a:r>
              <a:rPr lang="en-US" altLang="ko-KR" dirty="0"/>
              <a:t>(</a:t>
            </a:r>
            <a:r>
              <a:rPr lang="ko-KR" altLang="en-US" dirty="0"/>
              <a:t>도</a:t>
            </a:r>
            <a:r>
              <a:rPr lang="en-US" altLang="ko-KR" dirty="0"/>
              <a:t>-</a:t>
            </a:r>
            <a:r>
              <a:rPr lang="ko-KR" altLang="en-US" dirty="0"/>
              <a:t>시</a:t>
            </a:r>
            <a:r>
              <a:rPr lang="en-US" altLang="ko-KR" dirty="0"/>
              <a:t>-</a:t>
            </a:r>
            <a:r>
              <a:rPr lang="ko-KR" altLang="en-US" dirty="0"/>
              <a:t>도로주소</a:t>
            </a:r>
            <a:r>
              <a:rPr lang="en-US" altLang="ko-KR" dirty="0"/>
              <a:t>…)</a:t>
            </a:r>
          </a:p>
          <a:p>
            <a:pPr lvl="2"/>
            <a:r>
              <a:rPr lang="ko-KR" altLang="en-US" dirty="0"/>
              <a:t>순차 코드</a:t>
            </a:r>
            <a:r>
              <a:rPr lang="en-US" altLang="ko-KR" dirty="0"/>
              <a:t>: </a:t>
            </a:r>
            <a:r>
              <a:rPr lang="ko-KR" altLang="en-US" dirty="0"/>
              <a:t>기준에</a:t>
            </a:r>
            <a:r>
              <a:rPr lang="en-US" altLang="ko-KR" dirty="0"/>
              <a:t> </a:t>
            </a:r>
            <a:r>
              <a:rPr lang="ko-KR" altLang="en-US" dirty="0"/>
              <a:t>따라 순서를 부여</a:t>
            </a:r>
            <a:endParaRPr lang="en-US" altLang="ko-KR" dirty="0"/>
          </a:p>
          <a:p>
            <a:pPr lvl="3"/>
            <a:r>
              <a:rPr lang="en-US" altLang="ko-KR" dirty="0"/>
              <a:t>Ex) </a:t>
            </a:r>
            <a:r>
              <a:rPr lang="ko-KR" altLang="en-US" dirty="0"/>
              <a:t>중학교 반내 학생 번호 </a:t>
            </a:r>
            <a:r>
              <a:rPr lang="en-US" altLang="ko-KR" dirty="0"/>
              <a:t>(1, 2, 3…)</a:t>
            </a:r>
          </a:p>
          <a:p>
            <a:pPr lvl="2"/>
            <a:r>
              <a:rPr lang="ko-KR" altLang="en-US" dirty="0"/>
              <a:t>표의 숫자 코드</a:t>
            </a:r>
            <a:r>
              <a:rPr lang="en-US" altLang="ko-KR" dirty="0"/>
              <a:t>: </a:t>
            </a:r>
            <a:r>
              <a:rPr lang="ko-KR" altLang="en-US" dirty="0"/>
              <a:t>대상 자료의 수치</a:t>
            </a:r>
            <a:endParaRPr lang="en-US" altLang="ko-KR" dirty="0"/>
          </a:p>
          <a:p>
            <a:pPr lvl="3"/>
            <a:r>
              <a:rPr lang="en-US" altLang="ko-KR" dirty="0"/>
              <a:t>Ex) </a:t>
            </a:r>
            <a:r>
              <a:rPr lang="ko-KR" altLang="en-US" dirty="0"/>
              <a:t>컵</a:t>
            </a:r>
            <a:r>
              <a:rPr lang="en-US" altLang="ko-KR" dirty="0"/>
              <a:t>: </a:t>
            </a:r>
            <a:r>
              <a:rPr lang="ko-KR" altLang="en-US" dirty="0"/>
              <a:t>가로</a:t>
            </a:r>
            <a:r>
              <a:rPr lang="en-US" altLang="ko-KR" dirty="0"/>
              <a:t>-</a:t>
            </a:r>
            <a:r>
              <a:rPr lang="ko-KR" altLang="en-US" dirty="0"/>
              <a:t>세로</a:t>
            </a:r>
            <a:r>
              <a:rPr lang="en-US" altLang="ko-KR" dirty="0"/>
              <a:t>-</a:t>
            </a:r>
            <a:r>
              <a:rPr lang="ko-KR" altLang="en-US" dirty="0"/>
              <a:t>용량</a:t>
            </a:r>
            <a:r>
              <a:rPr lang="en-US" altLang="ko-KR" dirty="0"/>
              <a:t>…</a:t>
            </a:r>
          </a:p>
          <a:p>
            <a:pPr lvl="2"/>
            <a:r>
              <a:rPr lang="ko-KR" altLang="en-US" dirty="0"/>
              <a:t>십진 코드</a:t>
            </a:r>
            <a:r>
              <a:rPr lang="en-US" altLang="ko-KR" dirty="0"/>
              <a:t>: </a:t>
            </a:r>
            <a:r>
              <a:rPr lang="ko-KR" altLang="en-US" dirty="0"/>
              <a:t>십진수의 형태로 표현</a:t>
            </a:r>
            <a:endParaRPr lang="en-US" altLang="ko-KR" dirty="0"/>
          </a:p>
          <a:p>
            <a:pPr lvl="3"/>
            <a:r>
              <a:rPr lang="en-US" altLang="ko-KR" dirty="0"/>
              <a:t>Ex) </a:t>
            </a:r>
            <a:r>
              <a:rPr lang="ko-KR" altLang="en-US" dirty="0"/>
              <a:t>상품</a:t>
            </a:r>
            <a:r>
              <a:rPr lang="en-US" altLang="ko-KR" dirty="0"/>
              <a:t> </a:t>
            </a:r>
            <a:r>
              <a:rPr lang="ko-KR" altLang="en-US" dirty="0"/>
              <a:t>바코드</a:t>
            </a:r>
            <a:r>
              <a:rPr lang="en-US" altLang="ko-KR" dirty="0"/>
              <a:t>…</a:t>
            </a:r>
          </a:p>
          <a:p>
            <a:pPr lvl="2"/>
            <a:r>
              <a:rPr lang="ko-KR" altLang="en-US" dirty="0"/>
              <a:t>그룹 분류식 코드</a:t>
            </a:r>
            <a:r>
              <a:rPr lang="en-US" altLang="ko-KR" dirty="0"/>
              <a:t>: </a:t>
            </a:r>
            <a:r>
              <a:rPr lang="ko-KR" altLang="en-US" dirty="0"/>
              <a:t>대상을 기준에 따라 대중소 분류</a:t>
            </a:r>
            <a:endParaRPr lang="en-US" altLang="ko-KR" dirty="0"/>
          </a:p>
          <a:p>
            <a:pPr lvl="3"/>
            <a:r>
              <a:rPr lang="en-US" altLang="ko-KR" dirty="0"/>
              <a:t>Ex) </a:t>
            </a:r>
            <a:r>
              <a:rPr lang="ko-KR" altLang="en-US" dirty="0"/>
              <a:t>학번 </a:t>
            </a:r>
            <a:r>
              <a:rPr lang="en-US" altLang="ko-KR" dirty="0"/>
              <a:t>(60-18-1665 / </a:t>
            </a:r>
            <a:r>
              <a:rPr lang="ko-KR" altLang="en-US" dirty="0"/>
              <a:t>학과</a:t>
            </a:r>
            <a:r>
              <a:rPr lang="en-US" altLang="ko-KR" dirty="0"/>
              <a:t>-</a:t>
            </a:r>
            <a:r>
              <a:rPr lang="ko-KR" altLang="en-US" dirty="0"/>
              <a:t>년도</a:t>
            </a:r>
            <a:r>
              <a:rPr lang="en-US" altLang="ko-KR" dirty="0"/>
              <a:t>-</a:t>
            </a:r>
            <a:r>
              <a:rPr lang="ko-KR" altLang="en-US" dirty="0"/>
              <a:t>개인번호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오류</a:t>
            </a:r>
            <a:endParaRPr lang="en-US" altLang="ko-KR" dirty="0"/>
          </a:p>
          <a:p>
            <a:pPr lvl="2"/>
            <a:r>
              <a:rPr lang="ko-KR" altLang="en-US" dirty="0"/>
              <a:t>사본 오류</a:t>
            </a:r>
            <a:r>
              <a:rPr lang="en-US" altLang="ko-KR" dirty="0"/>
              <a:t>: </a:t>
            </a:r>
            <a:r>
              <a:rPr lang="ko-KR" altLang="en-US" dirty="0"/>
              <a:t>한 자리 잘못 표기</a:t>
            </a:r>
            <a:endParaRPr lang="en-US" altLang="ko-KR" dirty="0"/>
          </a:p>
          <a:p>
            <a:pPr lvl="2"/>
            <a:r>
              <a:rPr lang="ko-KR" altLang="en-US" dirty="0"/>
              <a:t>전위 오류</a:t>
            </a:r>
            <a:r>
              <a:rPr lang="en-US" altLang="ko-KR" dirty="0"/>
              <a:t>: </a:t>
            </a:r>
            <a:r>
              <a:rPr lang="ko-KR" altLang="en-US" dirty="0"/>
              <a:t>연속되는 두 글자의 순서가 바뀜</a:t>
            </a:r>
            <a:endParaRPr lang="en-US" altLang="ko-KR" dirty="0"/>
          </a:p>
          <a:p>
            <a:pPr lvl="2"/>
            <a:r>
              <a:rPr lang="ko-KR" altLang="en-US" dirty="0"/>
              <a:t>생략 오류</a:t>
            </a:r>
            <a:r>
              <a:rPr lang="en-US" altLang="ko-KR" dirty="0"/>
              <a:t>: </a:t>
            </a:r>
            <a:r>
              <a:rPr lang="ko-KR" altLang="en-US" dirty="0"/>
              <a:t>한 글자를 빼먹음</a:t>
            </a:r>
            <a:endParaRPr lang="en-US" altLang="ko-KR" dirty="0"/>
          </a:p>
          <a:p>
            <a:pPr lvl="2"/>
            <a:r>
              <a:rPr lang="ko-KR" altLang="en-US" dirty="0"/>
              <a:t>첨가 오류</a:t>
            </a:r>
            <a:r>
              <a:rPr lang="en-US" altLang="ko-KR" dirty="0"/>
              <a:t>: </a:t>
            </a:r>
            <a:r>
              <a:rPr lang="ko-KR" altLang="en-US" dirty="0"/>
              <a:t>한 글자가 더 쓰임</a:t>
            </a:r>
            <a:endParaRPr lang="en-US" altLang="ko-KR" dirty="0"/>
          </a:p>
          <a:p>
            <a:pPr lvl="2"/>
            <a:r>
              <a:rPr lang="ko-KR" altLang="en-US" dirty="0"/>
              <a:t>이중 전위 오류</a:t>
            </a:r>
            <a:r>
              <a:rPr lang="en-US" altLang="ko-KR" dirty="0"/>
              <a:t>: </a:t>
            </a:r>
            <a:r>
              <a:rPr lang="ko-KR" altLang="en-US" dirty="0"/>
              <a:t>전위 오류가 중복 발생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3E629EE-CA79-4719-8F92-DF1866038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3292BD-5A9E-4353-A2AD-FD8FE58F85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1736626-A1B0-4289-80D9-4E0A9740E70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2021/7/30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44629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ED848525-DEA7-4B59-AA2E-3E33629C91E4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소프트웨어 아키텍처</a:t>
            </a:r>
            <a:endParaRPr lang="en-US" altLang="ko-KR" dirty="0"/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SW </a:t>
            </a:r>
            <a:r>
              <a:rPr lang="ko-KR" altLang="en-US" dirty="0"/>
              <a:t>구성요소의 특징</a:t>
            </a:r>
            <a:r>
              <a:rPr lang="en-US" altLang="ko-KR" dirty="0"/>
              <a:t>, </a:t>
            </a:r>
            <a:r>
              <a:rPr lang="ko-KR" altLang="en-US" dirty="0"/>
              <a:t>관계를 표현하는 구조</a:t>
            </a:r>
            <a:endParaRPr lang="en-US" altLang="ko-KR" dirty="0"/>
          </a:p>
          <a:p>
            <a:r>
              <a:rPr lang="ko-KR" altLang="en-US" dirty="0"/>
              <a:t>소프트웨어 아키텍처</a:t>
            </a:r>
            <a:r>
              <a:rPr lang="en-US" altLang="ko-KR" dirty="0"/>
              <a:t> Framework</a:t>
            </a:r>
          </a:p>
          <a:p>
            <a:pPr lvl="1"/>
            <a:r>
              <a:rPr lang="ko-KR" altLang="en-US" dirty="0"/>
              <a:t>소프트웨어 아키텍처의</a:t>
            </a:r>
            <a:r>
              <a:rPr lang="en-US" altLang="ko-KR" dirty="0"/>
              <a:t> Type</a:t>
            </a:r>
          </a:p>
          <a:p>
            <a:pPr lvl="1"/>
            <a:r>
              <a:rPr lang="ko-KR" altLang="en-US" dirty="0"/>
              <a:t>구성요소</a:t>
            </a:r>
            <a:endParaRPr lang="en-US" altLang="ko-KR" dirty="0"/>
          </a:p>
          <a:p>
            <a:pPr lvl="2"/>
            <a:r>
              <a:rPr lang="en-US" altLang="ko-KR" dirty="0"/>
              <a:t>Architectural Description(</a:t>
            </a:r>
            <a:r>
              <a:rPr lang="ko-KR" altLang="en-US" dirty="0"/>
              <a:t>아키텍처 명세서</a:t>
            </a:r>
            <a:r>
              <a:rPr lang="en-US" altLang="ko-KR" dirty="0"/>
              <a:t>)</a:t>
            </a:r>
          </a:p>
          <a:p>
            <a:pPr lvl="3"/>
            <a:r>
              <a:rPr lang="ko-KR" altLang="en-US" dirty="0"/>
              <a:t>아키텍처를 기록하기 위한 산출물들</a:t>
            </a:r>
            <a:endParaRPr lang="en-US" altLang="ko-KR" dirty="0"/>
          </a:p>
          <a:p>
            <a:pPr lvl="2"/>
            <a:r>
              <a:rPr lang="en-US" altLang="ko-KR" dirty="0"/>
              <a:t>Stakeholder(</a:t>
            </a:r>
            <a:r>
              <a:rPr lang="ko-KR" altLang="en-US" dirty="0"/>
              <a:t>이해관계자</a:t>
            </a:r>
            <a:r>
              <a:rPr lang="en-US" altLang="ko-KR" dirty="0"/>
              <a:t>)</a:t>
            </a:r>
          </a:p>
          <a:p>
            <a:pPr lvl="3"/>
            <a:r>
              <a:rPr lang="ko-KR" altLang="en-US" dirty="0"/>
              <a:t>시스템 개발에 관련된 모든 사람</a:t>
            </a:r>
            <a:endParaRPr lang="en-US" altLang="ko-KR" dirty="0"/>
          </a:p>
          <a:p>
            <a:pPr lvl="2"/>
            <a:r>
              <a:rPr lang="en-US" altLang="ko-KR" dirty="0"/>
              <a:t>Concerns(</a:t>
            </a:r>
            <a:r>
              <a:rPr lang="ko-KR" altLang="en-US" dirty="0"/>
              <a:t>관심사</a:t>
            </a:r>
            <a:r>
              <a:rPr lang="en-US" altLang="ko-KR" dirty="0"/>
              <a:t>)</a:t>
            </a:r>
          </a:p>
          <a:p>
            <a:pPr lvl="3"/>
            <a:r>
              <a:rPr lang="ko-KR" altLang="en-US" dirty="0"/>
              <a:t>시스템에 대한 이해관계자의 목표</a:t>
            </a:r>
            <a:endParaRPr lang="en-US" altLang="ko-KR" dirty="0"/>
          </a:p>
          <a:p>
            <a:pPr lvl="2"/>
            <a:r>
              <a:rPr lang="en-US" altLang="ko-KR" dirty="0"/>
              <a:t>Viewpoint(</a:t>
            </a:r>
            <a:r>
              <a:rPr lang="ko-KR" altLang="en-US" dirty="0"/>
              <a:t>관점</a:t>
            </a:r>
            <a:r>
              <a:rPr lang="en-US" altLang="ko-KR" dirty="0"/>
              <a:t>)</a:t>
            </a:r>
          </a:p>
          <a:p>
            <a:pPr lvl="3"/>
            <a:r>
              <a:rPr lang="ko-KR" altLang="en-US" dirty="0"/>
              <a:t>개별 뷰를 개발할 때 토대가 되는 패턴</a:t>
            </a:r>
            <a:endParaRPr lang="en-US" altLang="ko-KR" dirty="0"/>
          </a:p>
          <a:p>
            <a:pPr lvl="2"/>
            <a:r>
              <a:rPr lang="en-US" altLang="ko-KR" dirty="0"/>
              <a:t>View(</a:t>
            </a:r>
            <a:r>
              <a:rPr lang="ko-KR" altLang="en-US" dirty="0"/>
              <a:t>뷰</a:t>
            </a:r>
            <a:r>
              <a:rPr lang="en-US" altLang="ko-KR" dirty="0"/>
              <a:t>)</a:t>
            </a:r>
          </a:p>
          <a:p>
            <a:pPr lvl="3"/>
            <a:r>
              <a:rPr lang="ko-KR" altLang="en-US" dirty="0"/>
              <a:t>시스템을 표현하는 것</a:t>
            </a:r>
            <a:endParaRPr lang="en-US" altLang="ko-KR" dirty="0"/>
          </a:p>
          <a:p>
            <a:pPr lvl="2"/>
            <a:r>
              <a:rPr lang="en-US" altLang="ko-KR" dirty="0"/>
              <a:t>Rationale(</a:t>
            </a:r>
            <a:r>
              <a:rPr lang="ko-KR" altLang="en-US" dirty="0"/>
              <a:t>근거</a:t>
            </a:r>
            <a:r>
              <a:rPr lang="en-US" altLang="ko-KR" dirty="0"/>
              <a:t>)</a:t>
            </a:r>
          </a:p>
          <a:p>
            <a:pPr lvl="3"/>
            <a:r>
              <a:rPr lang="ko-KR" altLang="en-US" dirty="0"/>
              <a:t>아키텍처 결정 근거</a:t>
            </a:r>
            <a:endParaRPr lang="en-US" altLang="ko-KR" dirty="0"/>
          </a:p>
          <a:p>
            <a:pPr lvl="2"/>
            <a:r>
              <a:rPr lang="en-US" altLang="ko-KR" dirty="0"/>
              <a:t>Mission(</a:t>
            </a:r>
            <a:r>
              <a:rPr lang="ko-KR" altLang="en-US" dirty="0"/>
              <a:t>목표</a:t>
            </a:r>
            <a:r>
              <a:rPr lang="en-US" altLang="ko-KR" dirty="0"/>
              <a:t>)</a:t>
            </a:r>
          </a:p>
          <a:p>
            <a:pPr lvl="3"/>
            <a:r>
              <a:rPr lang="ko-KR" altLang="en-US" dirty="0"/>
              <a:t>이해 관계자가 원하는 시스템</a:t>
            </a:r>
            <a:endParaRPr lang="en-US" altLang="ko-KR" dirty="0"/>
          </a:p>
          <a:p>
            <a:pPr lvl="2"/>
            <a:r>
              <a:rPr lang="en-US" altLang="ko-KR" dirty="0"/>
              <a:t>Environment(</a:t>
            </a:r>
            <a:r>
              <a:rPr lang="ko-KR" altLang="en-US" dirty="0"/>
              <a:t>환경</a:t>
            </a:r>
            <a:r>
              <a:rPr lang="en-US" altLang="ko-KR" dirty="0"/>
              <a:t>)</a:t>
            </a:r>
          </a:p>
          <a:p>
            <a:pPr lvl="3"/>
            <a:r>
              <a:rPr lang="ko-KR" altLang="en-US" dirty="0"/>
              <a:t>시스템에 영향을 주는 요인</a:t>
            </a:r>
            <a:endParaRPr lang="en-US" altLang="ko-KR" dirty="0"/>
          </a:p>
          <a:p>
            <a:pPr lvl="2"/>
            <a:r>
              <a:rPr lang="en-US" altLang="ko-KR" dirty="0"/>
              <a:t>System(</a:t>
            </a:r>
            <a:r>
              <a:rPr lang="ko-KR" altLang="en-US" dirty="0"/>
              <a:t>시스템</a:t>
            </a:r>
            <a:r>
              <a:rPr lang="en-US" altLang="ko-KR" dirty="0"/>
              <a:t>)</a:t>
            </a:r>
          </a:p>
          <a:p>
            <a:pPr lvl="3"/>
            <a:r>
              <a:rPr lang="ko-KR" altLang="en-US" dirty="0"/>
              <a:t>각 시스템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17073054-C8AE-48DB-95ED-379620DA6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소프트웨어 아키텍처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1A65B300-7D1B-4BA4-B6DA-545A34321AA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4+1</a:t>
            </a:r>
            <a:r>
              <a:rPr lang="ko-KR" altLang="en-US" dirty="0"/>
              <a:t>뷰</a:t>
            </a:r>
            <a:endParaRPr lang="en-US" altLang="ko-KR" dirty="0"/>
          </a:p>
          <a:p>
            <a:pPr lvl="1"/>
            <a:r>
              <a:rPr lang="en-US" altLang="ko-KR" dirty="0"/>
              <a:t>Usecase View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Logical View: </a:t>
            </a:r>
            <a:r>
              <a:rPr lang="ko-KR" altLang="en-US" dirty="0"/>
              <a:t>기능을 어떻게 제공할 지</a:t>
            </a:r>
            <a:endParaRPr lang="en-US" altLang="ko-KR" dirty="0"/>
          </a:p>
          <a:p>
            <a:pPr lvl="1"/>
            <a:r>
              <a:rPr lang="en-US" altLang="ko-KR" dirty="0"/>
              <a:t>Process View: </a:t>
            </a:r>
            <a:r>
              <a:rPr lang="ko-KR" altLang="en-US" dirty="0"/>
              <a:t>기능이 어떻게 실행되는지 </a:t>
            </a:r>
            <a:r>
              <a:rPr lang="en-US" altLang="ko-KR" dirty="0"/>
              <a:t>Process </a:t>
            </a:r>
            <a:r>
              <a:rPr lang="ko-KR" altLang="en-US" dirty="0"/>
              <a:t>집중</a:t>
            </a:r>
            <a:endParaRPr lang="en-US" altLang="ko-KR" dirty="0"/>
          </a:p>
          <a:p>
            <a:pPr lvl="1"/>
            <a:r>
              <a:rPr lang="en-US" altLang="ko-KR" dirty="0"/>
              <a:t>Implementation View: </a:t>
            </a:r>
            <a:r>
              <a:rPr lang="ko-KR" altLang="en-US" dirty="0"/>
              <a:t>진짜 개발이 어떻게 되는지</a:t>
            </a:r>
            <a:endParaRPr lang="en-US" altLang="ko-KR" dirty="0"/>
          </a:p>
          <a:p>
            <a:pPr lvl="1"/>
            <a:r>
              <a:rPr lang="en-US" altLang="ko-KR" dirty="0"/>
              <a:t>Deployment View: </a:t>
            </a:r>
            <a:r>
              <a:rPr lang="ko-KR" altLang="en-US" dirty="0"/>
              <a:t>시스템이</a:t>
            </a:r>
            <a:r>
              <a:rPr lang="en-US" altLang="ko-KR" dirty="0"/>
              <a:t> HW</a:t>
            </a:r>
            <a:r>
              <a:rPr lang="ko-KR" altLang="en-US" dirty="0"/>
              <a:t>어떻게 올라가는지</a:t>
            </a:r>
            <a:endParaRPr lang="en-US" altLang="ko-KR" dirty="0"/>
          </a:p>
          <a:p>
            <a:r>
              <a:rPr lang="ko-KR" altLang="en-US" dirty="0"/>
              <a:t>비용 평가 모델</a:t>
            </a:r>
            <a:endParaRPr lang="en-US" altLang="ko-KR" dirty="0"/>
          </a:p>
          <a:p>
            <a:pPr lvl="1"/>
            <a:r>
              <a:rPr lang="en-US" altLang="ko-KR" dirty="0"/>
              <a:t>SAAM (SW Architecture Analysis Method)</a:t>
            </a:r>
          </a:p>
          <a:p>
            <a:pPr lvl="2"/>
            <a:r>
              <a:rPr lang="ko-KR" altLang="en-US" dirty="0"/>
              <a:t>변경 용이성과 기능성에 집중</a:t>
            </a:r>
            <a:endParaRPr lang="en-US" altLang="ko-KR" dirty="0"/>
          </a:p>
          <a:p>
            <a:pPr lvl="2"/>
            <a:r>
              <a:rPr lang="ko-KR" altLang="en-US" dirty="0"/>
              <a:t>평가 용이 경험이 없어도 사용 가능</a:t>
            </a:r>
            <a:endParaRPr lang="en-US" altLang="ko-KR" dirty="0"/>
          </a:p>
          <a:p>
            <a:pPr lvl="1"/>
            <a:r>
              <a:rPr lang="en-US" altLang="ko-KR" dirty="0"/>
              <a:t>ATAM (Architecture Trade-off Analysis Method)</a:t>
            </a:r>
          </a:p>
          <a:p>
            <a:pPr lvl="2"/>
            <a:r>
              <a:rPr lang="ko-KR" altLang="en-US" dirty="0"/>
              <a:t>아키텍처 품질 속성을 만족하는지 판단</a:t>
            </a:r>
            <a:endParaRPr lang="en-US" altLang="ko-KR" dirty="0"/>
          </a:p>
          <a:p>
            <a:pPr lvl="1"/>
            <a:r>
              <a:rPr lang="en-US" altLang="ko-KR" dirty="0"/>
              <a:t>CBAM (Cost Benefit Analysis Method)</a:t>
            </a:r>
          </a:p>
          <a:p>
            <a:pPr lvl="2"/>
            <a:r>
              <a:rPr lang="en-US" altLang="ko-KR" dirty="0"/>
              <a:t>ATAM </a:t>
            </a:r>
            <a:r>
              <a:rPr lang="ko-KR" altLang="en-US" dirty="0"/>
              <a:t>바탕으로 경제적 요구를 충족하는지 평가</a:t>
            </a:r>
            <a:endParaRPr lang="en-US" altLang="ko-KR" dirty="0"/>
          </a:p>
          <a:p>
            <a:pPr lvl="1"/>
            <a:r>
              <a:rPr lang="en-US" altLang="ko-KR" dirty="0"/>
              <a:t>ADR (Active Design Review)</a:t>
            </a:r>
          </a:p>
          <a:p>
            <a:pPr lvl="2"/>
            <a:r>
              <a:rPr lang="en-US" altLang="ko-KR" dirty="0"/>
              <a:t>SW</a:t>
            </a:r>
            <a:r>
              <a:rPr lang="ko-KR" altLang="en-US" dirty="0"/>
              <a:t> </a:t>
            </a:r>
            <a:r>
              <a:rPr lang="en-US" altLang="ko-KR" dirty="0"/>
              <a:t>Architecture </a:t>
            </a:r>
            <a:r>
              <a:rPr lang="ko-KR" altLang="en-US" dirty="0"/>
              <a:t>구성요소 간 응집도를 평가</a:t>
            </a:r>
            <a:endParaRPr lang="en-US" altLang="ko-KR" dirty="0"/>
          </a:p>
          <a:p>
            <a:pPr lvl="1"/>
            <a:r>
              <a:rPr lang="en-US" altLang="ko-KR" dirty="0"/>
              <a:t>ARID (Active Reviews for Intermediate Design)</a:t>
            </a:r>
          </a:p>
          <a:p>
            <a:pPr lvl="2"/>
            <a:r>
              <a:rPr lang="ko-KR" altLang="en-US" dirty="0"/>
              <a:t>특정 부분의 품질요소에 집중하는 평가</a:t>
            </a:r>
            <a:endParaRPr lang="en-US" altLang="ko-KR" dirty="0"/>
          </a:p>
          <a:p>
            <a:pPr marL="239400" lvl="1" indent="0">
              <a:buNone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4C8FA5-72DD-40B1-82A2-FFB05C72B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7586BE-E1E6-49E5-8C03-410290DCC0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140F7D61-B7DF-4DAF-9FC4-4D6E3C23F67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2021/7/30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9840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D4A7EAB-7A00-4315-B8A9-E832C0323BFF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ko-KR" altLang="en-US" dirty="0"/>
              <a:t>요구사항 확인</a:t>
            </a:r>
            <a:endParaRPr lang="en-US" altLang="ko-KR" dirty="0"/>
          </a:p>
          <a:p>
            <a:pPr lvl="1"/>
            <a:r>
              <a:rPr lang="ko-KR" altLang="en-US" dirty="0"/>
              <a:t>현행 시스템 분석</a:t>
            </a:r>
            <a:endParaRPr lang="en-US" altLang="ko-KR" dirty="0"/>
          </a:p>
          <a:p>
            <a:pPr lvl="2"/>
            <a:r>
              <a:rPr lang="en-US" altLang="ko-KR" dirty="0"/>
              <a:t>Platform </a:t>
            </a:r>
            <a:r>
              <a:rPr lang="ko-KR" altLang="en-US" dirty="0"/>
              <a:t>분석</a:t>
            </a:r>
            <a:endParaRPr lang="en-US" altLang="ko-KR" dirty="0"/>
          </a:p>
          <a:p>
            <a:pPr lvl="2"/>
            <a:r>
              <a:rPr lang="en-US" altLang="ko-KR" dirty="0"/>
              <a:t>OS </a:t>
            </a:r>
            <a:r>
              <a:rPr lang="ko-KR" altLang="en-US" dirty="0"/>
              <a:t>분석</a:t>
            </a:r>
            <a:endParaRPr lang="en-US" altLang="ko-KR" dirty="0"/>
          </a:p>
          <a:p>
            <a:pPr lvl="2"/>
            <a:r>
              <a:rPr lang="en-US" altLang="ko-KR" dirty="0"/>
              <a:t>Network </a:t>
            </a:r>
            <a:r>
              <a:rPr lang="ko-KR" altLang="en-US" dirty="0"/>
              <a:t>분석</a:t>
            </a:r>
            <a:endParaRPr lang="en-US" altLang="ko-KR" dirty="0"/>
          </a:p>
          <a:p>
            <a:pPr lvl="2"/>
            <a:r>
              <a:rPr lang="en-US" altLang="ko-KR" dirty="0"/>
              <a:t>DBMS </a:t>
            </a:r>
            <a:r>
              <a:rPr lang="ko-KR" altLang="en-US" dirty="0"/>
              <a:t>분석</a:t>
            </a:r>
            <a:endParaRPr lang="en-US" altLang="ko-KR" dirty="0"/>
          </a:p>
          <a:p>
            <a:pPr lvl="2"/>
            <a:r>
              <a:rPr lang="ko-KR" altLang="en-US" dirty="0"/>
              <a:t>비즈니스 융합 분석</a:t>
            </a:r>
            <a:endParaRPr lang="en-US" altLang="ko-KR" dirty="0"/>
          </a:p>
          <a:p>
            <a:pPr lvl="1"/>
            <a:r>
              <a:rPr lang="ko-KR" altLang="en-US" dirty="0"/>
              <a:t>요구사항</a:t>
            </a:r>
            <a:r>
              <a:rPr lang="en-US" altLang="ko-KR" dirty="0"/>
              <a:t> </a:t>
            </a:r>
            <a:r>
              <a:rPr lang="ko-KR" altLang="en-US" dirty="0"/>
              <a:t>확인</a:t>
            </a:r>
            <a:endParaRPr lang="en-US" altLang="ko-KR" dirty="0"/>
          </a:p>
          <a:p>
            <a:pPr lvl="2"/>
            <a:r>
              <a:rPr lang="ko-KR" altLang="en-US" dirty="0"/>
              <a:t>요구 분석 기법</a:t>
            </a:r>
            <a:endParaRPr lang="en-US" altLang="ko-KR" dirty="0"/>
          </a:p>
          <a:p>
            <a:pPr lvl="2"/>
            <a:r>
              <a:rPr lang="en-US" altLang="ko-KR" dirty="0"/>
              <a:t>UML</a:t>
            </a:r>
          </a:p>
          <a:p>
            <a:pPr lvl="2"/>
            <a:r>
              <a:rPr lang="en-US" altLang="ko-KR" dirty="0"/>
              <a:t>Agile</a:t>
            </a:r>
          </a:p>
          <a:p>
            <a:pPr lvl="1"/>
            <a:r>
              <a:rPr lang="ko-KR" altLang="en-US" dirty="0"/>
              <a:t>분석 모델 확인</a:t>
            </a:r>
            <a:endParaRPr lang="en-US" altLang="ko-KR" dirty="0"/>
          </a:p>
          <a:p>
            <a:pPr lvl="2"/>
            <a:r>
              <a:rPr lang="ko-KR" altLang="en-US" dirty="0"/>
              <a:t>모델링 기법</a:t>
            </a:r>
            <a:endParaRPr lang="en-US" altLang="ko-KR" dirty="0"/>
          </a:p>
          <a:p>
            <a:pPr lvl="2"/>
            <a:r>
              <a:rPr lang="ko-KR" altLang="en-US" dirty="0"/>
              <a:t>분석 자동화 도구</a:t>
            </a:r>
            <a:endParaRPr lang="en-US" altLang="ko-KR" dirty="0"/>
          </a:p>
          <a:p>
            <a:pPr lvl="2"/>
            <a:r>
              <a:rPr lang="ko-KR" altLang="en-US" dirty="0"/>
              <a:t>요구사항 관리 도구</a:t>
            </a:r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75CD2F3-D68E-42C0-A497-3A09DD294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소프트웨어 설계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054A49-3610-4880-9D87-0A90CDB56FC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화면 설계</a:t>
            </a:r>
            <a:endParaRPr lang="en-US" altLang="ko-KR" dirty="0"/>
          </a:p>
          <a:p>
            <a:pPr lvl="1"/>
            <a:r>
              <a:rPr lang="en-US" altLang="ko-KR" dirty="0"/>
              <a:t>UI </a:t>
            </a:r>
            <a:r>
              <a:rPr lang="ko-KR" altLang="en-US" dirty="0"/>
              <a:t>요구사항 확인</a:t>
            </a:r>
            <a:endParaRPr lang="en-US" altLang="ko-KR" dirty="0"/>
          </a:p>
          <a:p>
            <a:pPr lvl="1"/>
            <a:r>
              <a:rPr lang="en-US" altLang="ko-KR" dirty="0"/>
              <a:t>UI </a:t>
            </a:r>
            <a:r>
              <a:rPr lang="ko-KR" altLang="en-US" dirty="0"/>
              <a:t>설계</a:t>
            </a:r>
            <a:endParaRPr lang="en-US" altLang="ko-KR" dirty="0"/>
          </a:p>
          <a:p>
            <a:r>
              <a:rPr lang="ko-KR" altLang="en-US" dirty="0"/>
              <a:t>애플리케이션 설계</a:t>
            </a:r>
            <a:endParaRPr lang="en-US" altLang="ko-KR" dirty="0"/>
          </a:p>
          <a:p>
            <a:pPr lvl="1"/>
            <a:r>
              <a:rPr lang="ko-KR" altLang="en-US" dirty="0"/>
              <a:t>공통 모듈 설계</a:t>
            </a:r>
            <a:endParaRPr lang="en-US" altLang="ko-KR" dirty="0"/>
          </a:p>
          <a:p>
            <a:pPr lvl="1"/>
            <a:r>
              <a:rPr lang="ko-KR" altLang="en-US" dirty="0"/>
              <a:t>객체지향 설계</a:t>
            </a:r>
            <a:endParaRPr lang="en-US" altLang="ko-KR" dirty="0"/>
          </a:p>
          <a:p>
            <a:r>
              <a:rPr lang="ko-KR" altLang="en-US" dirty="0"/>
              <a:t>인터페이스 설계</a:t>
            </a:r>
            <a:endParaRPr lang="en-US" altLang="ko-KR" dirty="0"/>
          </a:p>
          <a:p>
            <a:pPr lvl="1"/>
            <a:r>
              <a:rPr lang="ko-KR" altLang="en-US" dirty="0"/>
              <a:t>인터페이스 요구사항 확인</a:t>
            </a:r>
            <a:endParaRPr lang="en-US" altLang="ko-KR" dirty="0"/>
          </a:p>
          <a:p>
            <a:pPr lvl="1"/>
            <a:r>
              <a:rPr lang="ko-KR" altLang="en-US" dirty="0"/>
              <a:t>인터페이스 대상 식별</a:t>
            </a:r>
            <a:endParaRPr lang="en-US" altLang="ko-KR" dirty="0"/>
          </a:p>
          <a:p>
            <a:pPr lvl="1"/>
            <a:r>
              <a:rPr lang="ko-KR" altLang="en-US" dirty="0"/>
              <a:t>인터페이스 상세 설계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BB739E4-051C-48B6-97AB-49EF322C9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CABED7-F4FD-4DCF-B159-E94767EEAA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73E57CD-74DC-4AE2-9A6C-AD3A3B949D9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2021/7/30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32679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A6964A5-00B0-45F6-8AF2-61AB405F575D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ko-KR" altLang="en-US" dirty="0"/>
              <a:t>소프트웨어</a:t>
            </a:r>
            <a:r>
              <a:rPr lang="en-US" altLang="ko-KR" dirty="0"/>
              <a:t> </a:t>
            </a:r>
            <a:r>
              <a:rPr lang="ko-KR" altLang="en-US" dirty="0"/>
              <a:t>아키텍처 패턴 </a:t>
            </a:r>
            <a:r>
              <a:rPr lang="en-US" altLang="ko-KR" dirty="0"/>
              <a:t>(</a:t>
            </a:r>
            <a:r>
              <a:rPr lang="ko-KR" altLang="en-US" dirty="0">
                <a:hlinkClick r:id="rId2"/>
              </a:rPr>
              <a:t>참고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</a:t>
            </a:r>
            <a:r>
              <a:rPr lang="ko-KR" altLang="en-US" dirty="0"/>
              <a:t>문제해결에 참조할 수 있는 전형적 방식</a:t>
            </a:r>
            <a:endParaRPr lang="en-US" altLang="ko-KR" dirty="0"/>
          </a:p>
          <a:p>
            <a:pPr lvl="1"/>
            <a:r>
              <a:rPr lang="ko-KR" altLang="en-US" dirty="0"/>
              <a:t>유형</a:t>
            </a:r>
            <a:endParaRPr lang="en-US" altLang="ko-KR" dirty="0"/>
          </a:p>
          <a:p>
            <a:pPr lvl="2"/>
            <a:r>
              <a:rPr lang="ko-KR" altLang="en-US" dirty="0"/>
              <a:t>계층화 패턴 </a:t>
            </a:r>
            <a:r>
              <a:rPr lang="en-US" altLang="ko-KR" dirty="0"/>
              <a:t>(Layered Pattern)</a:t>
            </a:r>
          </a:p>
          <a:p>
            <a:pPr lvl="3"/>
            <a:r>
              <a:rPr lang="ko-KR" altLang="en-US" dirty="0"/>
              <a:t>추상화 시켜 여러 계층을 만드는 것</a:t>
            </a:r>
            <a:endParaRPr lang="en-US" altLang="ko-KR" dirty="0"/>
          </a:p>
          <a:p>
            <a:pPr lvl="2"/>
            <a:r>
              <a:rPr lang="ko-KR" altLang="en-US" dirty="0"/>
              <a:t>클라이언트</a:t>
            </a:r>
            <a:r>
              <a:rPr lang="en-US" altLang="ko-KR" dirty="0"/>
              <a:t>-</a:t>
            </a:r>
            <a:r>
              <a:rPr lang="ko-KR" altLang="en-US" dirty="0"/>
              <a:t>서버 패턴 </a:t>
            </a:r>
            <a:r>
              <a:rPr lang="en-US" altLang="ko-KR" dirty="0"/>
              <a:t>(Client-Server Pattern)</a:t>
            </a:r>
          </a:p>
          <a:p>
            <a:pPr lvl="3"/>
            <a:r>
              <a:rPr lang="ko-KR" altLang="en-US" dirty="0"/>
              <a:t>클라이언트를 통해 서비스 요청</a:t>
            </a:r>
            <a:endParaRPr lang="en-US" altLang="ko-KR" dirty="0"/>
          </a:p>
          <a:p>
            <a:pPr lvl="3"/>
            <a:r>
              <a:rPr lang="ko-KR" altLang="en-US" dirty="0"/>
              <a:t>서버는 클라이언트를 통해 서비스 전달</a:t>
            </a:r>
            <a:endParaRPr lang="en-US" altLang="ko-KR" dirty="0"/>
          </a:p>
          <a:p>
            <a:pPr lvl="2"/>
            <a:r>
              <a:rPr lang="ko-KR" altLang="en-US" dirty="0"/>
              <a:t>파이프</a:t>
            </a:r>
            <a:r>
              <a:rPr lang="en-US" altLang="ko-KR" dirty="0"/>
              <a:t>-</a:t>
            </a:r>
            <a:r>
              <a:rPr lang="ko-KR" altLang="en-US" dirty="0"/>
              <a:t>필터 패턴 </a:t>
            </a:r>
            <a:r>
              <a:rPr lang="en-US" altLang="ko-KR" dirty="0"/>
              <a:t>(Pipe-Filter Pattern)</a:t>
            </a:r>
          </a:p>
          <a:p>
            <a:pPr lvl="3"/>
            <a:r>
              <a:rPr lang="ko-KR" altLang="en-US" dirty="0"/>
              <a:t>데이터를 받고 다음으로 넘기는 것을 반복</a:t>
            </a:r>
            <a:endParaRPr lang="en-US" altLang="ko-KR" dirty="0"/>
          </a:p>
          <a:p>
            <a:pPr lvl="2"/>
            <a:r>
              <a:rPr lang="ko-KR" altLang="en-US" dirty="0"/>
              <a:t>브로커 패턴 </a:t>
            </a:r>
            <a:r>
              <a:rPr lang="en-US" altLang="ko-KR" dirty="0"/>
              <a:t>(Broker Pattern)</a:t>
            </a:r>
          </a:p>
          <a:p>
            <a:pPr lvl="3"/>
            <a:r>
              <a:rPr lang="ko-KR" altLang="en-US" dirty="0"/>
              <a:t>컴포넌트 간에 브로커를 두어 통신을 조정</a:t>
            </a:r>
            <a:endParaRPr lang="en-US" altLang="ko-KR" dirty="0"/>
          </a:p>
          <a:p>
            <a:pPr lvl="2"/>
            <a:r>
              <a:rPr lang="ko-KR" altLang="en-US" dirty="0"/>
              <a:t>모델</a:t>
            </a:r>
            <a:r>
              <a:rPr lang="en-US" altLang="ko-KR" dirty="0"/>
              <a:t>-</a:t>
            </a:r>
            <a:r>
              <a:rPr lang="ko-KR" altLang="en-US" dirty="0"/>
              <a:t>뷰</a:t>
            </a:r>
            <a:r>
              <a:rPr lang="en-US" altLang="ko-KR" dirty="0"/>
              <a:t>-</a:t>
            </a:r>
            <a:r>
              <a:rPr lang="ko-KR" altLang="en-US" dirty="0"/>
              <a:t>컨트롤러 패턴 </a:t>
            </a:r>
            <a:r>
              <a:rPr lang="en-US" altLang="ko-KR" dirty="0"/>
              <a:t>(MVC Pattern)</a:t>
            </a:r>
          </a:p>
          <a:p>
            <a:pPr lvl="3"/>
            <a:r>
              <a:rPr lang="ko-KR" altLang="en-US" dirty="0"/>
              <a:t>시스템을</a:t>
            </a:r>
            <a:r>
              <a:rPr lang="en-US" altLang="ko-KR" dirty="0"/>
              <a:t> 3</a:t>
            </a:r>
            <a:r>
              <a:rPr lang="ko-KR" altLang="en-US" dirty="0"/>
              <a:t>개의 서브시스템으로 구조화</a:t>
            </a:r>
            <a:endParaRPr lang="en-US" altLang="ko-KR" dirty="0"/>
          </a:p>
          <a:p>
            <a:pPr lvl="3"/>
            <a:r>
              <a:rPr lang="en-US" altLang="ko-KR" dirty="0"/>
              <a:t>M: </a:t>
            </a:r>
            <a:r>
              <a:rPr lang="ko-KR" altLang="en-US" dirty="0"/>
              <a:t>데이터 보관</a:t>
            </a:r>
            <a:endParaRPr lang="en-US" altLang="ko-KR" dirty="0"/>
          </a:p>
          <a:p>
            <a:pPr lvl="3"/>
            <a:r>
              <a:rPr lang="en-US" altLang="ko-KR" dirty="0"/>
              <a:t>V: </a:t>
            </a:r>
            <a:r>
              <a:rPr lang="ko-KR" altLang="en-US" dirty="0"/>
              <a:t>사용자에게 정보 표시</a:t>
            </a:r>
            <a:endParaRPr lang="en-US" altLang="ko-KR" dirty="0"/>
          </a:p>
          <a:p>
            <a:pPr lvl="3"/>
            <a:r>
              <a:rPr lang="en-US" altLang="ko-KR" dirty="0"/>
              <a:t>C: </a:t>
            </a:r>
            <a:r>
              <a:rPr lang="ko-KR" altLang="en-US" dirty="0"/>
              <a:t>사용자의 요청 처리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DEB2AE-E4E6-44C2-B3F8-43DDECADF98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A9D872D-3311-4663-9E99-777F50CA8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A8BD21-489D-400D-AF66-082C66B07F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A486420C-7562-4CC1-9E27-F296495ED52D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2021/7/30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7901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80DA338F-559B-480F-BF79-75F9C17CA5D4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객체지향</a:t>
            </a:r>
            <a:endParaRPr lang="en-US" altLang="ko-KR" dirty="0"/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</a:t>
            </a:r>
            <a:r>
              <a:rPr lang="ko-KR" altLang="en-US" dirty="0"/>
              <a:t>실체를</a:t>
            </a:r>
            <a:r>
              <a:rPr lang="en-US" altLang="ko-KR" dirty="0"/>
              <a:t> </a:t>
            </a:r>
            <a:r>
              <a:rPr lang="ko-KR" altLang="en-US" dirty="0"/>
              <a:t>속성</a:t>
            </a:r>
            <a:r>
              <a:rPr lang="en-US" altLang="ko-KR" dirty="0"/>
              <a:t>+</a:t>
            </a:r>
            <a:r>
              <a:rPr lang="ko-KR" altLang="en-US" dirty="0"/>
              <a:t>메소드로 표현하는 방법</a:t>
            </a:r>
            <a:endParaRPr lang="en-US" altLang="ko-KR" dirty="0"/>
          </a:p>
          <a:p>
            <a:pPr lvl="1"/>
            <a:r>
              <a:rPr lang="ko-KR" altLang="en-US" dirty="0"/>
              <a:t>구성요소</a:t>
            </a:r>
            <a:endParaRPr lang="en-US" altLang="ko-KR" dirty="0"/>
          </a:p>
          <a:p>
            <a:pPr lvl="2"/>
            <a:r>
              <a:rPr lang="en-US" altLang="ko-KR" dirty="0"/>
              <a:t>Class: </a:t>
            </a:r>
            <a:r>
              <a:rPr lang="ko-KR" altLang="en-US" dirty="0"/>
              <a:t>데이터를 추상화 하는 단위</a:t>
            </a:r>
            <a:endParaRPr lang="en-US" altLang="ko-KR" dirty="0"/>
          </a:p>
          <a:p>
            <a:pPr lvl="3"/>
            <a:r>
              <a:rPr lang="ko-KR" altLang="en-US" dirty="0"/>
              <a:t>하나 이상의 유사 객체를 묶어 공통 특성을 표현</a:t>
            </a:r>
            <a:endParaRPr lang="en-US" altLang="ko-KR" dirty="0"/>
          </a:p>
          <a:p>
            <a:pPr lvl="4"/>
            <a:r>
              <a:rPr lang="en-US" altLang="ko-KR" dirty="0"/>
              <a:t>Type of Object</a:t>
            </a:r>
          </a:p>
          <a:p>
            <a:pPr lvl="2"/>
            <a:r>
              <a:rPr lang="en-US" altLang="ko-KR" dirty="0"/>
              <a:t>Object: Class</a:t>
            </a:r>
            <a:r>
              <a:rPr lang="ko-KR" altLang="en-US" dirty="0"/>
              <a:t>의 타입으로 선언됨</a:t>
            </a:r>
            <a:endParaRPr lang="en-US" altLang="ko-KR" dirty="0"/>
          </a:p>
          <a:p>
            <a:pPr lvl="2"/>
            <a:r>
              <a:rPr lang="en-US" altLang="ko-KR" dirty="0"/>
              <a:t>Method: </a:t>
            </a:r>
            <a:r>
              <a:rPr lang="ko-KR" altLang="en-US" dirty="0"/>
              <a:t>객체를 사용하는 방법</a:t>
            </a:r>
            <a:endParaRPr lang="en-US" altLang="ko-KR" dirty="0"/>
          </a:p>
          <a:p>
            <a:pPr lvl="2"/>
            <a:r>
              <a:rPr lang="en-US" altLang="ko-KR" dirty="0"/>
              <a:t>Message: </a:t>
            </a:r>
            <a:r>
              <a:rPr lang="ko-KR" altLang="en-US" dirty="0"/>
              <a:t>객체간 상호작용을 위한 수단</a:t>
            </a:r>
            <a:endParaRPr lang="en-US" altLang="ko-KR" dirty="0"/>
          </a:p>
          <a:p>
            <a:pPr lvl="2"/>
            <a:r>
              <a:rPr lang="en-US" altLang="ko-KR" dirty="0"/>
              <a:t>Instance: Memory</a:t>
            </a:r>
            <a:r>
              <a:rPr lang="ko-KR" altLang="en-US" dirty="0"/>
              <a:t>에 올라간 </a:t>
            </a:r>
            <a:r>
              <a:rPr lang="en-US" altLang="ko-KR" dirty="0"/>
              <a:t>Object</a:t>
            </a:r>
          </a:p>
          <a:p>
            <a:pPr lvl="2"/>
            <a:r>
              <a:rPr lang="en-US" altLang="ko-KR" dirty="0"/>
              <a:t>Property: </a:t>
            </a:r>
            <a:r>
              <a:rPr lang="ko-KR" altLang="en-US" dirty="0"/>
              <a:t>객체가 가진 데이터 값</a:t>
            </a:r>
            <a:endParaRPr lang="en-US" altLang="ko-KR" dirty="0"/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32E39909-FD7E-40F8-8FE5-09AC33CE2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객체지향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537ECA88-A928-48EB-AB5E-3AD3F438182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lvl="1"/>
            <a:r>
              <a:rPr lang="ko-KR" altLang="en-US" dirty="0"/>
              <a:t>기법</a:t>
            </a:r>
            <a:endParaRPr lang="en-US" altLang="ko-KR" dirty="0"/>
          </a:p>
          <a:p>
            <a:pPr lvl="2"/>
            <a:r>
              <a:rPr lang="ko-KR" altLang="en-US" dirty="0"/>
              <a:t>캡슐화 </a:t>
            </a:r>
            <a:r>
              <a:rPr lang="en-US" altLang="ko-KR" dirty="0"/>
              <a:t>(Encapsulation)</a:t>
            </a:r>
          </a:p>
          <a:p>
            <a:pPr lvl="3"/>
            <a:r>
              <a:rPr lang="ko-KR" altLang="en-US" dirty="0"/>
              <a:t>여러 함수를 한 묶음으로 처리하는 방법</a:t>
            </a:r>
            <a:endParaRPr lang="en-US" altLang="ko-KR" dirty="0"/>
          </a:p>
          <a:p>
            <a:pPr lvl="2"/>
            <a:r>
              <a:rPr lang="ko-KR" altLang="en-US" dirty="0"/>
              <a:t>상속 </a:t>
            </a:r>
            <a:r>
              <a:rPr lang="en-US" altLang="ko-KR" dirty="0"/>
              <a:t>(Inheritance)</a:t>
            </a:r>
          </a:p>
          <a:p>
            <a:pPr lvl="3"/>
            <a:r>
              <a:rPr lang="ko-KR" altLang="en-US" dirty="0"/>
              <a:t>상위 </a:t>
            </a:r>
            <a:r>
              <a:rPr lang="en-US" altLang="ko-KR" dirty="0"/>
              <a:t>Class</a:t>
            </a:r>
            <a:r>
              <a:rPr lang="ko-KR" altLang="en-US" dirty="0"/>
              <a:t>를 물려받아 사용하는 방법</a:t>
            </a:r>
            <a:endParaRPr lang="en-US" altLang="ko-KR" dirty="0"/>
          </a:p>
          <a:p>
            <a:pPr lvl="2"/>
            <a:r>
              <a:rPr lang="ko-KR" altLang="en-US" dirty="0"/>
              <a:t>다형성</a:t>
            </a:r>
            <a:r>
              <a:rPr lang="en-US" altLang="ko-KR" dirty="0"/>
              <a:t> (Polymorphism)</a:t>
            </a:r>
          </a:p>
          <a:p>
            <a:pPr lvl="3"/>
            <a:r>
              <a:rPr lang="ko-KR" altLang="en-US" dirty="0"/>
              <a:t>하나의 </a:t>
            </a:r>
            <a:r>
              <a:rPr lang="en-US" altLang="ko-KR" dirty="0"/>
              <a:t>Message</a:t>
            </a:r>
            <a:r>
              <a:rPr lang="ko-KR" altLang="en-US" dirty="0"/>
              <a:t>를 여러 방식으로 처리</a:t>
            </a:r>
            <a:endParaRPr lang="en-US" altLang="ko-KR" dirty="0"/>
          </a:p>
          <a:p>
            <a:pPr lvl="2"/>
            <a:r>
              <a:rPr lang="ko-KR" altLang="en-US" dirty="0"/>
              <a:t>추상화 </a:t>
            </a:r>
            <a:r>
              <a:rPr lang="en-US" altLang="ko-KR" dirty="0"/>
              <a:t>(Abstraction)</a:t>
            </a:r>
          </a:p>
          <a:p>
            <a:pPr lvl="3"/>
            <a:r>
              <a:rPr lang="ko-KR" altLang="en-US" dirty="0"/>
              <a:t>공통 기능을 추출하여 추상 클래스 설정</a:t>
            </a:r>
            <a:endParaRPr lang="en-US" altLang="ko-KR" dirty="0"/>
          </a:p>
          <a:p>
            <a:pPr lvl="2"/>
            <a:r>
              <a:rPr lang="ko-KR" altLang="en-US" dirty="0"/>
              <a:t>정보은닉 </a:t>
            </a:r>
            <a:r>
              <a:rPr lang="en-US" altLang="ko-KR" dirty="0"/>
              <a:t>(Information Hiding)</a:t>
            </a:r>
          </a:p>
          <a:p>
            <a:pPr lvl="3"/>
            <a:r>
              <a:rPr lang="ko-KR" altLang="en-US" dirty="0"/>
              <a:t>내부 데이터</a:t>
            </a:r>
            <a:r>
              <a:rPr lang="en-US" altLang="ko-KR" dirty="0"/>
              <a:t>, </a:t>
            </a:r>
            <a:r>
              <a:rPr lang="ko-KR" altLang="en-US" dirty="0"/>
              <a:t>메소드를 숨기고 인터페이스 노출</a:t>
            </a:r>
            <a:endParaRPr lang="en-US" altLang="ko-KR" dirty="0"/>
          </a:p>
          <a:p>
            <a:pPr lvl="2"/>
            <a:r>
              <a:rPr lang="ko-KR" altLang="en-US" dirty="0"/>
              <a:t>관계 </a:t>
            </a:r>
            <a:r>
              <a:rPr lang="en-US" altLang="ko-KR" dirty="0"/>
              <a:t>(Relationship)</a:t>
            </a:r>
          </a:p>
          <a:p>
            <a:pPr lvl="3"/>
            <a:r>
              <a:rPr lang="ko-KR" altLang="en-US" dirty="0"/>
              <a:t>연관화</a:t>
            </a:r>
            <a:r>
              <a:rPr lang="en-US" altLang="ko-KR" dirty="0"/>
              <a:t>: Association</a:t>
            </a:r>
          </a:p>
          <a:p>
            <a:pPr lvl="3"/>
            <a:r>
              <a:rPr lang="ko-KR" altLang="en-US" dirty="0"/>
              <a:t>집단화</a:t>
            </a:r>
            <a:r>
              <a:rPr lang="en-US" altLang="ko-KR" dirty="0"/>
              <a:t>: Aggregation</a:t>
            </a:r>
          </a:p>
          <a:p>
            <a:pPr lvl="3"/>
            <a:r>
              <a:rPr lang="ko-KR" altLang="en-US" dirty="0"/>
              <a:t>분류화</a:t>
            </a:r>
            <a:r>
              <a:rPr lang="en-US" altLang="ko-KR" dirty="0"/>
              <a:t>: Realization</a:t>
            </a:r>
          </a:p>
          <a:p>
            <a:pPr lvl="3"/>
            <a:r>
              <a:rPr lang="ko-KR" altLang="en-US" dirty="0"/>
              <a:t>일반화</a:t>
            </a:r>
            <a:r>
              <a:rPr lang="en-US" altLang="ko-KR" dirty="0"/>
              <a:t>: Normalization</a:t>
            </a:r>
          </a:p>
          <a:p>
            <a:pPr lvl="3"/>
            <a:r>
              <a:rPr lang="ko-KR" altLang="en-US" dirty="0"/>
              <a:t>특수화</a:t>
            </a:r>
            <a:r>
              <a:rPr lang="en-US" altLang="ko-KR" dirty="0"/>
              <a:t>: Specialization</a:t>
            </a:r>
          </a:p>
          <a:p>
            <a:r>
              <a:rPr lang="ko-KR" altLang="en-US" dirty="0"/>
              <a:t>설계</a:t>
            </a:r>
            <a:r>
              <a:rPr lang="en-US" altLang="ko-KR" dirty="0"/>
              <a:t> </a:t>
            </a:r>
            <a:r>
              <a:rPr lang="ko-KR" altLang="en-US" dirty="0"/>
              <a:t>원칙</a:t>
            </a:r>
            <a:endParaRPr lang="en-US" altLang="ko-KR" dirty="0"/>
          </a:p>
          <a:p>
            <a:pPr lvl="1"/>
            <a:r>
              <a:rPr lang="ko-KR" altLang="en-US" dirty="0"/>
              <a:t>단일 책임의 원칙 </a:t>
            </a:r>
            <a:r>
              <a:rPr lang="en-US" altLang="ko-KR" dirty="0"/>
              <a:t>(Single Responsibility Principle)</a:t>
            </a:r>
          </a:p>
          <a:p>
            <a:pPr lvl="2"/>
            <a:r>
              <a:rPr lang="ko-KR" altLang="en-US" dirty="0"/>
              <a:t>하나의 클래스는 하나의 일을 책임지고 한다</a:t>
            </a:r>
            <a:endParaRPr lang="en-US" altLang="ko-KR" dirty="0"/>
          </a:p>
          <a:p>
            <a:pPr lvl="1"/>
            <a:r>
              <a:rPr lang="ko-KR" altLang="en-US" dirty="0"/>
              <a:t>개방 폐쇄 원칙 </a:t>
            </a:r>
            <a:r>
              <a:rPr lang="en-US" altLang="ko-KR" dirty="0"/>
              <a:t>(Open Close Principle)</a:t>
            </a:r>
          </a:p>
          <a:p>
            <a:pPr lvl="2"/>
            <a:r>
              <a:rPr lang="ko-KR" altLang="en-US" dirty="0"/>
              <a:t>모든 구성요소는 확장이 쉽고 변경이 어렵게</a:t>
            </a:r>
            <a:endParaRPr lang="en-US" altLang="ko-KR" dirty="0"/>
          </a:p>
          <a:p>
            <a:pPr lvl="1"/>
            <a:r>
              <a:rPr lang="ko-KR" altLang="en-US" dirty="0"/>
              <a:t>리스코프 치환 원칙 </a:t>
            </a:r>
            <a:r>
              <a:rPr lang="en-US" altLang="ko-KR" dirty="0"/>
              <a:t>(Liskov Substitution Principle)</a:t>
            </a:r>
          </a:p>
          <a:p>
            <a:pPr lvl="2"/>
            <a:r>
              <a:rPr lang="ko-KR" altLang="en-US" dirty="0"/>
              <a:t>하위 클래스는 상위 클래스로 기능할 수 있다</a:t>
            </a:r>
            <a:endParaRPr lang="en-US" altLang="ko-KR" dirty="0"/>
          </a:p>
          <a:p>
            <a:pPr lvl="1"/>
            <a:r>
              <a:rPr lang="ko-KR" altLang="en-US" dirty="0"/>
              <a:t>인터페이스 분리 원칙 </a:t>
            </a:r>
            <a:r>
              <a:rPr lang="en-US" altLang="ko-KR" dirty="0"/>
              <a:t>(Interface Segregation Principle)</a:t>
            </a:r>
          </a:p>
          <a:p>
            <a:pPr lvl="2"/>
            <a:r>
              <a:rPr lang="ko-KR" altLang="en-US" dirty="0"/>
              <a:t>사용하지 않는 인터페이스는 구현하지 않음</a:t>
            </a:r>
            <a:endParaRPr lang="en-US" altLang="ko-KR" dirty="0"/>
          </a:p>
          <a:p>
            <a:pPr lvl="1"/>
            <a:r>
              <a:rPr lang="ko-KR" altLang="en-US" dirty="0"/>
              <a:t>의존성 역전 원칙 </a:t>
            </a:r>
            <a:r>
              <a:rPr lang="en-US" altLang="ko-KR" dirty="0"/>
              <a:t>(Dependency Inversion Principle)</a:t>
            </a:r>
          </a:p>
          <a:p>
            <a:pPr lvl="2"/>
            <a:r>
              <a:rPr lang="ko-KR" altLang="en-US" dirty="0"/>
              <a:t>변화가 업는 쪽에 의존성을 가짐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8381D38-CB4E-4389-AEF3-CE235EBE0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DD2C4D-9CB9-4CF8-89A5-5BDDF8D9F5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E68E83CB-0B80-4321-BBA9-5143AEB5884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2021/7/30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06833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6D5F309-A5F5-40B5-B0FA-92C61F7F4B72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ko-KR" altLang="en-US" dirty="0"/>
              <a:t>객체지향 방법론</a:t>
            </a:r>
            <a:endParaRPr lang="en-US" altLang="ko-KR" dirty="0"/>
          </a:p>
          <a:p>
            <a:pPr lvl="1"/>
            <a:r>
              <a:rPr lang="en-US" altLang="ko-KR" dirty="0"/>
              <a:t>OOSE (Objected Oriented SW Engineering)</a:t>
            </a:r>
          </a:p>
          <a:p>
            <a:pPr lvl="2"/>
            <a:r>
              <a:rPr lang="ko-KR" altLang="en-US" dirty="0" err="1"/>
              <a:t>야콥슨</a:t>
            </a:r>
            <a:r>
              <a:rPr lang="en-US" altLang="ko-KR" dirty="0"/>
              <a:t> </a:t>
            </a:r>
            <a:r>
              <a:rPr lang="ko-KR" altLang="en-US" dirty="0"/>
              <a:t>제작</a:t>
            </a:r>
            <a:endParaRPr lang="en-US" altLang="ko-KR" dirty="0"/>
          </a:p>
          <a:p>
            <a:pPr lvl="2"/>
            <a:r>
              <a:rPr lang="en-US" altLang="ko-KR" dirty="0"/>
              <a:t>Usecase</a:t>
            </a:r>
            <a:r>
              <a:rPr lang="ko-KR" altLang="en-US" dirty="0"/>
              <a:t>를 통해 접근</a:t>
            </a:r>
            <a:endParaRPr lang="en-US" altLang="ko-KR" dirty="0"/>
          </a:p>
          <a:p>
            <a:pPr lvl="1"/>
            <a:r>
              <a:rPr lang="en-US" altLang="ko-KR" dirty="0"/>
              <a:t>OMT (Object</a:t>
            </a:r>
            <a:r>
              <a:rPr lang="ko-KR" altLang="en-US" dirty="0"/>
              <a:t> </a:t>
            </a:r>
            <a:r>
              <a:rPr lang="en-US" altLang="ko-KR" dirty="0"/>
              <a:t>Modeling Technology)</a:t>
            </a:r>
          </a:p>
          <a:p>
            <a:pPr lvl="2"/>
            <a:r>
              <a:rPr lang="ko-KR" altLang="en-US" dirty="0"/>
              <a:t>럼바우</a:t>
            </a:r>
            <a:r>
              <a:rPr lang="en-US" altLang="ko-KR" dirty="0"/>
              <a:t> </a:t>
            </a:r>
            <a:r>
              <a:rPr lang="ko-KR" altLang="en-US" dirty="0"/>
              <a:t>제작</a:t>
            </a:r>
            <a:endParaRPr lang="en-US" altLang="ko-KR" dirty="0"/>
          </a:p>
          <a:p>
            <a:pPr lvl="2"/>
            <a:r>
              <a:rPr lang="ko-KR" altLang="en-US" dirty="0"/>
              <a:t>객체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동적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기능 모델링 순으로 진행</a:t>
            </a:r>
            <a:endParaRPr lang="en-US" altLang="ko-KR" dirty="0"/>
          </a:p>
          <a:p>
            <a:pPr lvl="1"/>
            <a:r>
              <a:rPr lang="en-US" altLang="ko-KR" dirty="0"/>
              <a:t>OOD (Object Oriented Design)</a:t>
            </a:r>
          </a:p>
          <a:p>
            <a:pPr lvl="2"/>
            <a:r>
              <a:rPr lang="ko-KR" altLang="en-US" dirty="0"/>
              <a:t>부치 제작</a:t>
            </a:r>
            <a:endParaRPr lang="en-US" altLang="ko-KR" dirty="0"/>
          </a:p>
          <a:p>
            <a:pPr lvl="2"/>
            <a:r>
              <a:rPr lang="ko-KR" altLang="en-US" dirty="0"/>
              <a:t>설계 다이어그램 중심으로 개발</a:t>
            </a:r>
            <a:endParaRPr lang="en-US" altLang="ko-KR" dirty="0"/>
          </a:p>
          <a:p>
            <a:pPr lvl="1"/>
            <a:r>
              <a:rPr lang="en-US" altLang="ko-KR" dirty="0"/>
              <a:t>Coad &amp; Yourdon</a:t>
            </a:r>
          </a:p>
          <a:p>
            <a:pPr lvl="2"/>
            <a:r>
              <a:rPr lang="en-US" altLang="ko-KR" dirty="0"/>
              <a:t>ER</a:t>
            </a:r>
            <a:r>
              <a:rPr lang="ko-KR" altLang="en-US" dirty="0"/>
              <a:t> </a:t>
            </a:r>
            <a:r>
              <a:rPr lang="en-US" altLang="ko-KR" dirty="0"/>
              <a:t>Diagram</a:t>
            </a:r>
            <a:r>
              <a:rPr lang="ko-KR" altLang="en-US" dirty="0"/>
              <a:t>을 사용하여 </a:t>
            </a:r>
            <a:r>
              <a:rPr lang="en-US" altLang="ko-KR" dirty="0"/>
              <a:t>~</a:t>
            </a:r>
          </a:p>
          <a:p>
            <a:pPr lvl="1"/>
            <a:r>
              <a:rPr lang="en-US" altLang="ko-KR" dirty="0" err="1"/>
              <a:t>Wirfs</a:t>
            </a:r>
            <a:r>
              <a:rPr lang="en-US" altLang="ko-KR" dirty="0"/>
              <a:t>-Brock</a:t>
            </a:r>
          </a:p>
          <a:p>
            <a:pPr lvl="2"/>
            <a:r>
              <a:rPr lang="ko-KR" altLang="en-US" dirty="0"/>
              <a:t>분석과 설계간 구분이 없다</a:t>
            </a:r>
            <a:endParaRPr lang="en-US" altLang="ko-KR" dirty="0"/>
          </a:p>
          <a:p>
            <a:pPr lvl="2"/>
            <a:r>
              <a:rPr lang="ko-KR" altLang="en-US" dirty="0"/>
              <a:t>고객 명세서를 평가해 설계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345B7E-013B-4420-A5DF-6D7583CC2D4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AC086A-D09F-4880-9732-5D7BCBFAF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A6A236-C5F6-4E11-8A31-0C2DF76C67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ABEF59D5-EAE3-4D07-9B3E-CC0EB0DC978A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2021/7/30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40119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D7D2FD2-957A-4475-BF1C-2562C17466F1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ko-KR" altLang="en-US" dirty="0"/>
              <a:t>디자인 패턴</a:t>
            </a:r>
            <a:endParaRPr lang="en-US" altLang="ko-KR" dirty="0"/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</a:t>
            </a:r>
            <a:r>
              <a:rPr lang="ko-KR" altLang="en-US" dirty="0"/>
              <a:t>문제 해결에 자주 사용되는 설계 방법</a:t>
            </a:r>
            <a:endParaRPr lang="en-US" altLang="ko-KR" dirty="0"/>
          </a:p>
          <a:p>
            <a:pPr lvl="1"/>
            <a:r>
              <a:rPr lang="ko-KR" altLang="en-US" dirty="0"/>
              <a:t>유형</a:t>
            </a:r>
            <a:endParaRPr lang="en-US" altLang="ko-KR" dirty="0"/>
          </a:p>
          <a:p>
            <a:pPr lvl="2"/>
            <a:r>
              <a:rPr lang="ko-KR" altLang="en-US" dirty="0"/>
              <a:t>목적</a:t>
            </a:r>
            <a:endParaRPr lang="en-US" altLang="ko-KR" dirty="0"/>
          </a:p>
          <a:p>
            <a:pPr lvl="3"/>
            <a:r>
              <a:rPr lang="ko-KR" altLang="en-US" dirty="0"/>
              <a:t>생성</a:t>
            </a:r>
            <a:r>
              <a:rPr lang="en-US" altLang="ko-KR" dirty="0"/>
              <a:t>: </a:t>
            </a:r>
            <a:r>
              <a:rPr lang="ko-KR" altLang="en-US" dirty="0"/>
              <a:t>객체의 생성</a:t>
            </a:r>
            <a:endParaRPr lang="en-US" altLang="ko-KR" dirty="0"/>
          </a:p>
          <a:p>
            <a:pPr lvl="3"/>
            <a:r>
              <a:rPr lang="ko-KR" altLang="en-US" dirty="0"/>
              <a:t>구조</a:t>
            </a:r>
            <a:r>
              <a:rPr lang="en-US" altLang="ko-KR" dirty="0"/>
              <a:t>: </a:t>
            </a:r>
            <a:r>
              <a:rPr lang="ko-KR" altLang="en-US" dirty="0"/>
              <a:t>구조 형성</a:t>
            </a:r>
            <a:endParaRPr lang="en-US" altLang="ko-KR" dirty="0"/>
          </a:p>
          <a:p>
            <a:pPr lvl="3"/>
            <a:r>
              <a:rPr lang="ko-KR" altLang="en-US" dirty="0"/>
              <a:t>행위</a:t>
            </a:r>
            <a:r>
              <a:rPr lang="en-US" altLang="ko-KR" dirty="0"/>
              <a:t>: </a:t>
            </a:r>
            <a:r>
              <a:rPr lang="ko-KR" altLang="en-US" dirty="0"/>
              <a:t>행위</a:t>
            </a:r>
            <a:endParaRPr lang="en-US" altLang="ko-KR" dirty="0"/>
          </a:p>
          <a:p>
            <a:pPr lvl="2"/>
            <a:r>
              <a:rPr lang="ko-KR" altLang="en-US" dirty="0"/>
              <a:t>범위</a:t>
            </a:r>
            <a:endParaRPr lang="en-US" altLang="ko-KR" dirty="0"/>
          </a:p>
          <a:p>
            <a:pPr lvl="3"/>
            <a:r>
              <a:rPr lang="ko-KR" altLang="en-US" dirty="0"/>
              <a:t>클래스</a:t>
            </a:r>
            <a:endParaRPr lang="en-US" altLang="ko-KR" dirty="0"/>
          </a:p>
          <a:p>
            <a:pPr lvl="3"/>
            <a:r>
              <a:rPr lang="ko-KR" altLang="en-US" dirty="0"/>
              <a:t>객체</a:t>
            </a:r>
            <a:endParaRPr lang="en-US" altLang="ko-KR" dirty="0"/>
          </a:p>
          <a:p>
            <a:pPr lvl="3"/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154678C-7D54-43D7-BC0B-C812C0385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디자인 패턴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DAB05F-5F83-409C-8F8D-5785A29C51D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1"/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A7DE26-FEDC-4FA8-A8D8-7602BC065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2FC6E4-53ED-434C-82D3-F7F0A39509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868852F-5F48-4CCE-A9EA-2584C228DC7D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2021/7/30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17533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726C965-261A-4F47-A77D-EC47CE1C25E5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종류</a:t>
            </a:r>
            <a:endParaRPr lang="en-US" altLang="ko-KR" dirty="0"/>
          </a:p>
          <a:p>
            <a:pPr lvl="1"/>
            <a:r>
              <a:rPr lang="ko-KR" altLang="en-US" dirty="0"/>
              <a:t>생성</a:t>
            </a:r>
            <a:endParaRPr lang="en-US" altLang="ko-KR" dirty="0"/>
          </a:p>
          <a:p>
            <a:pPr lvl="2"/>
            <a:r>
              <a:rPr lang="en-US" altLang="ko-KR" dirty="0"/>
              <a:t>Builder</a:t>
            </a:r>
          </a:p>
          <a:p>
            <a:pPr lvl="3"/>
            <a:r>
              <a:rPr lang="ko-KR" altLang="en-US" dirty="0"/>
              <a:t>객체 생성을 캡슐화 하여 사용</a:t>
            </a:r>
            <a:endParaRPr lang="en-US" altLang="ko-KR" dirty="0"/>
          </a:p>
          <a:p>
            <a:pPr lvl="2"/>
            <a:r>
              <a:rPr lang="en-US" altLang="ko-KR" dirty="0"/>
              <a:t>Prototype</a:t>
            </a:r>
          </a:p>
          <a:p>
            <a:pPr lvl="3"/>
            <a:r>
              <a:rPr lang="ko-KR" altLang="en-US" dirty="0"/>
              <a:t>객체를 복사하여 새 객체를 만들 수 있게 함</a:t>
            </a:r>
            <a:endParaRPr lang="en-US" altLang="ko-KR" dirty="0"/>
          </a:p>
          <a:p>
            <a:pPr lvl="2"/>
            <a:r>
              <a:rPr lang="en-US" altLang="ko-KR" dirty="0"/>
              <a:t>Factory Method</a:t>
            </a:r>
          </a:p>
          <a:p>
            <a:pPr lvl="3"/>
            <a:r>
              <a:rPr lang="ko-KR" altLang="en-US" dirty="0"/>
              <a:t>객체 생성 인터페이스를 선언</a:t>
            </a:r>
            <a:endParaRPr lang="en-US" altLang="ko-KR" dirty="0"/>
          </a:p>
          <a:p>
            <a:pPr lvl="3"/>
            <a:r>
              <a:rPr lang="ko-KR" altLang="en-US" dirty="0"/>
              <a:t>서브 클래스에서 구현하여 사용</a:t>
            </a:r>
            <a:endParaRPr lang="en-US" altLang="ko-KR" dirty="0"/>
          </a:p>
          <a:p>
            <a:pPr lvl="2"/>
            <a:r>
              <a:rPr lang="en-US" altLang="ko-KR" dirty="0"/>
              <a:t>Abstract Factory</a:t>
            </a:r>
          </a:p>
          <a:p>
            <a:pPr lvl="3"/>
            <a:r>
              <a:rPr lang="ko-KR" altLang="en-US" dirty="0"/>
              <a:t>여러 </a:t>
            </a:r>
            <a:r>
              <a:rPr lang="en-US" altLang="ko-KR" dirty="0"/>
              <a:t>Factory </a:t>
            </a:r>
            <a:r>
              <a:rPr lang="ko-KR" altLang="en-US" dirty="0"/>
              <a:t>중 하나 선택 사용하게 함</a:t>
            </a:r>
            <a:endParaRPr lang="en-US" altLang="ko-KR" dirty="0"/>
          </a:p>
          <a:p>
            <a:pPr lvl="2"/>
            <a:r>
              <a:rPr lang="en-US" altLang="ko-KR" dirty="0"/>
              <a:t>Singleton</a:t>
            </a:r>
          </a:p>
          <a:p>
            <a:pPr lvl="3"/>
            <a:r>
              <a:rPr lang="ko-KR" altLang="en-US" dirty="0"/>
              <a:t>유일한 하나의 객체를 보장</a:t>
            </a:r>
            <a:endParaRPr lang="en-US" altLang="ko-KR" dirty="0"/>
          </a:p>
          <a:p>
            <a:pPr lvl="1"/>
            <a:r>
              <a:rPr lang="ko-KR" altLang="en-US" dirty="0"/>
              <a:t>구조</a:t>
            </a:r>
            <a:endParaRPr lang="en-US" altLang="ko-KR" dirty="0"/>
          </a:p>
          <a:p>
            <a:pPr lvl="2"/>
            <a:r>
              <a:rPr lang="en-US" altLang="ko-KR" dirty="0"/>
              <a:t>Bridge</a:t>
            </a:r>
          </a:p>
          <a:p>
            <a:pPr lvl="3"/>
            <a:r>
              <a:rPr lang="ko-KR" altLang="en-US" dirty="0"/>
              <a:t>추상과 구현을 분리하여 결합도를 낮춤</a:t>
            </a:r>
            <a:endParaRPr lang="en-US" altLang="ko-KR" dirty="0"/>
          </a:p>
          <a:p>
            <a:pPr lvl="2"/>
            <a:r>
              <a:rPr lang="en-US" altLang="ko-KR" dirty="0"/>
              <a:t>Decorator</a:t>
            </a:r>
          </a:p>
          <a:p>
            <a:pPr lvl="3"/>
            <a:r>
              <a:rPr lang="ko-KR" altLang="en-US" dirty="0"/>
              <a:t>소스를 변경하지 않고 기능을 확장할 수 있게</a:t>
            </a:r>
            <a:endParaRPr lang="en-US" altLang="ko-KR" dirty="0"/>
          </a:p>
          <a:p>
            <a:pPr lvl="2"/>
            <a:r>
              <a:rPr lang="en-US" altLang="ko-KR" dirty="0"/>
              <a:t>Facade</a:t>
            </a:r>
          </a:p>
          <a:p>
            <a:pPr lvl="3"/>
            <a:r>
              <a:rPr lang="ko-KR" altLang="en-US" dirty="0"/>
              <a:t>하나의 인터페이스를 통해 느슨한 연결 제공</a:t>
            </a:r>
            <a:endParaRPr lang="en-US" altLang="ko-KR" dirty="0"/>
          </a:p>
          <a:p>
            <a:pPr lvl="2"/>
            <a:r>
              <a:rPr lang="en-US" altLang="ko-KR" dirty="0"/>
              <a:t>Flyweight</a:t>
            </a:r>
          </a:p>
          <a:p>
            <a:pPr lvl="3"/>
            <a:r>
              <a:rPr lang="ko-KR" altLang="en-US" dirty="0"/>
              <a:t>대량의 작은 객체들을 공유 사용</a:t>
            </a:r>
            <a:endParaRPr lang="en-US" altLang="ko-KR" dirty="0"/>
          </a:p>
          <a:p>
            <a:pPr lvl="2"/>
            <a:r>
              <a:rPr lang="en-US" altLang="ko-KR" dirty="0"/>
              <a:t>Proxy</a:t>
            </a:r>
          </a:p>
          <a:p>
            <a:pPr lvl="3"/>
            <a:r>
              <a:rPr lang="ko-KR" altLang="en-US" dirty="0"/>
              <a:t>대리인이 일을 처리</a:t>
            </a:r>
            <a:endParaRPr lang="en-US" altLang="ko-KR" dirty="0"/>
          </a:p>
          <a:p>
            <a:pPr lvl="2"/>
            <a:r>
              <a:rPr lang="en-US" altLang="ko-KR" dirty="0"/>
              <a:t>Composite</a:t>
            </a:r>
          </a:p>
          <a:p>
            <a:pPr lvl="3"/>
            <a:r>
              <a:rPr lang="ko-KR" altLang="en-US" dirty="0"/>
              <a:t>개별 객체와 복합 객체를 동일하게 사용</a:t>
            </a:r>
            <a:endParaRPr lang="en-US" altLang="ko-KR" dirty="0"/>
          </a:p>
          <a:p>
            <a:pPr lvl="2"/>
            <a:r>
              <a:rPr lang="en-US" altLang="ko-KR" dirty="0"/>
              <a:t>Adapter</a:t>
            </a:r>
          </a:p>
          <a:p>
            <a:pPr lvl="3"/>
            <a:r>
              <a:rPr lang="ko-KR" altLang="en-US" dirty="0"/>
              <a:t>인터페이스로 함께 사용하지 못하는 클래스를 </a:t>
            </a:r>
            <a:endParaRPr lang="en-US" altLang="ko-KR" dirty="0"/>
          </a:p>
          <a:p>
            <a:pPr lvl="3"/>
            <a:r>
              <a:rPr lang="ko-KR" altLang="en-US" dirty="0" err="1"/>
              <a:t>사용가능하게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B025E0-8233-4DCB-9BD8-CFF58CAF7E5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en-US" altLang="ko-KR" dirty="0"/>
          </a:p>
          <a:p>
            <a:pPr lvl="1"/>
            <a:r>
              <a:rPr lang="ko-KR" altLang="en-US" dirty="0"/>
              <a:t>행위</a:t>
            </a:r>
            <a:endParaRPr lang="en-US" altLang="ko-KR" dirty="0"/>
          </a:p>
          <a:p>
            <a:pPr lvl="2"/>
            <a:r>
              <a:rPr lang="en-US" altLang="ko-KR" dirty="0"/>
              <a:t>Interpreter</a:t>
            </a:r>
          </a:p>
          <a:p>
            <a:pPr lvl="3"/>
            <a:r>
              <a:rPr lang="ko-KR" altLang="en-US" dirty="0"/>
              <a:t>언어 규칙 클래스를 이용하는 패턴</a:t>
            </a:r>
            <a:endParaRPr lang="en-US" altLang="ko-KR" dirty="0"/>
          </a:p>
          <a:p>
            <a:pPr lvl="2"/>
            <a:r>
              <a:rPr lang="en-US" altLang="ko-KR" dirty="0"/>
              <a:t>Template Method</a:t>
            </a:r>
          </a:p>
          <a:p>
            <a:pPr lvl="3"/>
            <a:r>
              <a:rPr lang="ko-KR" altLang="en-US" dirty="0"/>
              <a:t>알고리즘 골격의 구조를 정의한 패턴</a:t>
            </a:r>
            <a:endParaRPr lang="en-US" altLang="ko-KR" dirty="0"/>
          </a:p>
          <a:p>
            <a:pPr lvl="2"/>
            <a:r>
              <a:rPr lang="en-US" altLang="ko-KR" dirty="0"/>
              <a:t>Chain of Responsibility</a:t>
            </a:r>
          </a:p>
          <a:p>
            <a:pPr lvl="3"/>
            <a:r>
              <a:rPr lang="ko-KR" altLang="en-US" dirty="0"/>
              <a:t>객체 간 연결을 만들어 내부적으로 전달</a:t>
            </a:r>
            <a:endParaRPr lang="en-US" altLang="ko-KR" dirty="0"/>
          </a:p>
          <a:p>
            <a:pPr lvl="2"/>
            <a:r>
              <a:rPr lang="en-US" altLang="ko-KR" dirty="0"/>
              <a:t>Command</a:t>
            </a:r>
          </a:p>
          <a:p>
            <a:pPr lvl="3"/>
            <a:r>
              <a:rPr lang="ko-KR" altLang="en-US" dirty="0"/>
              <a:t>요청을 캡슐화 하여 파라메터로 전달</a:t>
            </a:r>
            <a:endParaRPr lang="en-US" altLang="ko-KR" dirty="0"/>
          </a:p>
          <a:p>
            <a:pPr lvl="2"/>
            <a:r>
              <a:rPr lang="en-US" altLang="ko-KR" dirty="0"/>
              <a:t>Iterator</a:t>
            </a:r>
          </a:p>
          <a:p>
            <a:pPr lvl="3"/>
            <a:r>
              <a:rPr lang="ko-KR" altLang="en-US" dirty="0"/>
              <a:t>내부는 보지 않고 순회</a:t>
            </a:r>
            <a:endParaRPr lang="en-US" altLang="ko-KR" dirty="0"/>
          </a:p>
          <a:p>
            <a:pPr lvl="2"/>
            <a:r>
              <a:rPr lang="en-US" altLang="ko-KR" dirty="0"/>
              <a:t>Mediator</a:t>
            </a:r>
          </a:p>
          <a:p>
            <a:pPr lvl="3"/>
            <a:r>
              <a:rPr lang="ko-KR" altLang="en-US" dirty="0"/>
              <a:t>객체간 상호작용을 캡슐화</a:t>
            </a:r>
            <a:endParaRPr lang="en-US" altLang="ko-KR" dirty="0"/>
          </a:p>
          <a:p>
            <a:pPr lvl="2"/>
            <a:r>
              <a:rPr lang="en-US" altLang="ko-KR" dirty="0"/>
              <a:t>Memento</a:t>
            </a:r>
          </a:p>
          <a:p>
            <a:pPr lvl="3"/>
            <a:r>
              <a:rPr lang="ko-KR" altLang="en-US" dirty="0"/>
              <a:t>상태 값을 저장해 두었다가 복구</a:t>
            </a:r>
            <a:endParaRPr lang="en-US" altLang="ko-KR" dirty="0"/>
          </a:p>
          <a:p>
            <a:pPr lvl="2"/>
            <a:r>
              <a:rPr lang="en-US" altLang="ko-KR" dirty="0"/>
              <a:t>Observer</a:t>
            </a:r>
          </a:p>
          <a:p>
            <a:pPr lvl="3"/>
            <a:r>
              <a:rPr lang="ko-KR" altLang="en-US" dirty="0"/>
              <a:t>상태가 변할 때 의존자에게 알리고</a:t>
            </a:r>
            <a:r>
              <a:rPr lang="en-US" altLang="ko-KR" dirty="0"/>
              <a:t>, </a:t>
            </a:r>
            <a:r>
              <a:rPr lang="ko-KR" altLang="en-US" dirty="0"/>
              <a:t>업데이트</a:t>
            </a:r>
            <a:endParaRPr lang="en-US" altLang="ko-KR" dirty="0"/>
          </a:p>
          <a:p>
            <a:pPr lvl="2"/>
            <a:r>
              <a:rPr lang="en-US" altLang="ko-KR" dirty="0"/>
              <a:t>State</a:t>
            </a:r>
          </a:p>
          <a:p>
            <a:pPr lvl="3"/>
            <a:r>
              <a:rPr lang="ko-KR" altLang="en-US" dirty="0"/>
              <a:t>객체 상태에 따라 행위를 변경</a:t>
            </a:r>
            <a:endParaRPr lang="en-US" altLang="ko-KR" dirty="0"/>
          </a:p>
          <a:p>
            <a:pPr lvl="2"/>
            <a:r>
              <a:rPr lang="en-US" altLang="ko-KR" dirty="0"/>
              <a:t>Strategy</a:t>
            </a:r>
          </a:p>
          <a:p>
            <a:pPr lvl="3"/>
            <a:r>
              <a:rPr lang="ko-KR" altLang="en-US" dirty="0"/>
              <a:t>다양한 알고리즘을 캡슐화 하여 대체가 가능</a:t>
            </a:r>
            <a:endParaRPr lang="en-US" altLang="ko-KR" dirty="0"/>
          </a:p>
          <a:p>
            <a:pPr lvl="2"/>
            <a:r>
              <a:rPr lang="en-US" altLang="ko-KR" dirty="0"/>
              <a:t>Visitor</a:t>
            </a:r>
          </a:p>
          <a:p>
            <a:pPr lvl="3"/>
            <a:r>
              <a:rPr lang="ko-KR" altLang="en-US" dirty="0"/>
              <a:t>오퍼레이션을 별도 클래스에 새로 정의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A820EAA-45A3-44A6-9300-500EC16FE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FF4B63-0F40-4B7D-8A8E-A0A9ACBC8C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E197E274-9290-43A6-8A9E-9DEB4740EC9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2021/7/30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62942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1FF5E6DA-2BD5-47A1-9EA8-2A8C48A87121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ko-KR" altLang="en-US" dirty="0"/>
              <a:t>내</a:t>
            </a:r>
            <a:r>
              <a:rPr lang="en-US" altLang="ko-KR" dirty="0"/>
              <a:t>-</a:t>
            </a:r>
            <a:r>
              <a:rPr lang="ko-KR" altLang="en-US" dirty="0"/>
              <a:t>외부 인터페이스 요구사항</a:t>
            </a:r>
            <a:endParaRPr lang="en-US" altLang="ko-KR" dirty="0"/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</a:t>
            </a:r>
            <a:r>
              <a:rPr lang="ko-KR" altLang="en-US" dirty="0"/>
              <a:t>시스템 사용을 위한 방법</a:t>
            </a:r>
            <a:endParaRPr lang="en-US" altLang="ko-KR" dirty="0"/>
          </a:p>
          <a:p>
            <a:pPr lvl="1"/>
            <a:r>
              <a:rPr lang="ko-KR" altLang="en-US" dirty="0"/>
              <a:t>구성</a:t>
            </a:r>
            <a:r>
              <a:rPr lang="en-US" altLang="ko-KR" dirty="0"/>
              <a:t>: </a:t>
            </a:r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/>
              <a:t>대상 시스템</a:t>
            </a:r>
            <a:r>
              <a:rPr lang="en-US" altLang="ko-KR" dirty="0"/>
              <a:t>, </a:t>
            </a:r>
            <a:r>
              <a:rPr lang="ko-KR" altLang="en-US" dirty="0"/>
              <a:t>방식</a:t>
            </a:r>
            <a:r>
              <a:rPr lang="en-US" altLang="ko-KR" dirty="0"/>
              <a:t>, </a:t>
            </a:r>
            <a:r>
              <a:rPr lang="ko-KR" altLang="en-US" dirty="0"/>
              <a:t>송신 데이터</a:t>
            </a:r>
            <a:r>
              <a:rPr lang="en-US" altLang="ko-KR" dirty="0"/>
              <a:t>…</a:t>
            </a:r>
          </a:p>
          <a:p>
            <a:pPr lvl="1"/>
            <a:r>
              <a:rPr lang="ko-KR" altLang="en-US" dirty="0"/>
              <a:t>분류</a:t>
            </a:r>
            <a:endParaRPr lang="en-US" altLang="ko-KR" dirty="0"/>
          </a:p>
          <a:p>
            <a:pPr lvl="2"/>
            <a:r>
              <a:rPr lang="ko-KR" altLang="en-US" dirty="0"/>
              <a:t>기능적 요구사항</a:t>
            </a:r>
            <a:endParaRPr lang="en-US" altLang="ko-KR" dirty="0"/>
          </a:p>
          <a:p>
            <a:pPr lvl="2"/>
            <a:r>
              <a:rPr lang="ko-KR" altLang="en-US" dirty="0"/>
              <a:t>비기능적 요구사항</a:t>
            </a:r>
            <a:endParaRPr lang="en-US" altLang="ko-KR" dirty="0"/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BAAB0A18-C41C-4727-AA21-5A156BAF4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</a:t>
            </a:r>
            <a:r>
              <a:rPr lang="en-US" altLang="ko-KR" dirty="0"/>
              <a:t>-</a:t>
            </a:r>
            <a:r>
              <a:rPr lang="ko-KR" altLang="en-US" dirty="0"/>
              <a:t>외부 인터페이스 요구사항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9C0B2211-D04D-448E-91AC-846F2EE960E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465CB0-0E80-44D4-AAA3-E99A50CC4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6A246A-86E3-4555-BCDB-64F42D5F9E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9398FEA6-A459-4393-966A-280E75AC4F24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2021/7/30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61115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283C4A3-9356-4F33-B778-D8ABDD8681EA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ko-KR" altLang="en-US" dirty="0"/>
              <a:t>요구공학</a:t>
            </a:r>
            <a:endParaRPr lang="en-US" altLang="ko-KR" dirty="0"/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</a:t>
            </a:r>
            <a:r>
              <a:rPr lang="ko-KR" altLang="en-US" dirty="0"/>
              <a:t>사용자 요구사항 도출</a:t>
            </a:r>
            <a:r>
              <a:rPr lang="en-US" altLang="ko-KR" dirty="0"/>
              <a:t>, </a:t>
            </a:r>
            <a:r>
              <a:rPr lang="ko-KR" altLang="en-US" dirty="0"/>
              <a:t>분석</a:t>
            </a:r>
            <a:r>
              <a:rPr lang="en-US" altLang="ko-KR" dirty="0"/>
              <a:t>, </a:t>
            </a:r>
            <a:r>
              <a:rPr lang="ko-KR" altLang="en-US" dirty="0"/>
              <a:t>명세</a:t>
            </a:r>
            <a:r>
              <a:rPr lang="en-US" altLang="ko-KR" dirty="0"/>
              <a:t>, </a:t>
            </a:r>
            <a:r>
              <a:rPr lang="ko-KR" altLang="en-US" dirty="0"/>
              <a:t>확인하는 활동</a:t>
            </a:r>
            <a:endParaRPr lang="en-US" altLang="ko-KR" dirty="0"/>
          </a:p>
          <a:p>
            <a:r>
              <a:rPr lang="ko-KR" altLang="en-US" dirty="0"/>
              <a:t>요구사항 도출</a:t>
            </a:r>
            <a:endParaRPr lang="en-US" altLang="ko-KR" dirty="0"/>
          </a:p>
          <a:p>
            <a:pPr lvl="1"/>
            <a:r>
              <a:rPr lang="ko-KR" altLang="en-US" dirty="0"/>
              <a:t>인터뷰</a:t>
            </a:r>
            <a:r>
              <a:rPr lang="en-US" altLang="ko-KR" dirty="0"/>
              <a:t>, </a:t>
            </a:r>
            <a:r>
              <a:rPr lang="ko-KR" altLang="en-US" dirty="0"/>
              <a:t>브레인스토밍</a:t>
            </a:r>
            <a:r>
              <a:rPr lang="en-US" altLang="ko-KR" dirty="0"/>
              <a:t>, </a:t>
            </a:r>
            <a:r>
              <a:rPr lang="ko-KR" altLang="en-US" dirty="0"/>
              <a:t>워크숍</a:t>
            </a:r>
            <a:r>
              <a:rPr lang="en-US" altLang="ko-KR" dirty="0"/>
              <a:t>, </a:t>
            </a:r>
            <a:r>
              <a:rPr lang="ko-KR" altLang="en-US" dirty="0"/>
              <a:t>설문조사</a:t>
            </a:r>
            <a:endParaRPr lang="en-US" altLang="ko-KR" dirty="0"/>
          </a:p>
          <a:p>
            <a:pPr lvl="1"/>
            <a:r>
              <a:rPr lang="ko-KR" altLang="en-US" dirty="0"/>
              <a:t>델파이</a:t>
            </a:r>
            <a:r>
              <a:rPr lang="en-US" altLang="ko-KR" dirty="0"/>
              <a:t>: </a:t>
            </a:r>
            <a:r>
              <a:rPr lang="ko-KR" altLang="en-US" dirty="0"/>
              <a:t>전문가의 지식을 통해 요구사항 도출</a:t>
            </a:r>
            <a:endParaRPr lang="en-US" altLang="ko-KR" dirty="0"/>
          </a:p>
          <a:p>
            <a:pPr lvl="1"/>
            <a:r>
              <a:rPr lang="ko-KR" altLang="en-US" dirty="0"/>
              <a:t>롤 플레잉</a:t>
            </a:r>
            <a:r>
              <a:rPr lang="en-US" altLang="ko-KR" dirty="0"/>
              <a:t>: </a:t>
            </a:r>
            <a:r>
              <a:rPr lang="ko-KR" altLang="en-US" dirty="0"/>
              <a:t>직접 연기하며 요구사항 도출</a:t>
            </a:r>
            <a:endParaRPr lang="en-US" altLang="ko-KR" dirty="0"/>
          </a:p>
          <a:p>
            <a:r>
              <a:rPr lang="ko-KR" altLang="en-US" dirty="0"/>
              <a:t>요구사항 분석</a:t>
            </a:r>
            <a:endParaRPr lang="en-US" altLang="ko-KR" dirty="0"/>
          </a:p>
          <a:p>
            <a:pPr lvl="1"/>
            <a:r>
              <a:rPr lang="en-US" altLang="ko-KR" dirty="0"/>
              <a:t>Process</a:t>
            </a:r>
          </a:p>
          <a:p>
            <a:pPr lvl="2"/>
            <a:r>
              <a:rPr lang="en-US" altLang="ko-KR" dirty="0"/>
              <a:t>1. </a:t>
            </a:r>
            <a:r>
              <a:rPr lang="ko-KR" altLang="en-US" dirty="0"/>
              <a:t>요구사항 분류</a:t>
            </a:r>
            <a:endParaRPr lang="en-US" altLang="ko-KR" dirty="0"/>
          </a:p>
          <a:p>
            <a:pPr lvl="2"/>
            <a:r>
              <a:rPr lang="en-US" altLang="ko-KR" dirty="0"/>
              <a:t>2. </a:t>
            </a:r>
            <a:r>
              <a:rPr lang="ko-KR" altLang="en-US" dirty="0"/>
              <a:t>개념 모델링 생성 및 분석</a:t>
            </a:r>
            <a:endParaRPr lang="en-US" altLang="ko-KR" dirty="0"/>
          </a:p>
          <a:p>
            <a:pPr lvl="2"/>
            <a:r>
              <a:rPr lang="en-US" altLang="ko-KR" dirty="0"/>
              <a:t>3. </a:t>
            </a:r>
            <a:r>
              <a:rPr lang="ko-KR" altLang="en-US" dirty="0"/>
              <a:t>요구사항 할당</a:t>
            </a:r>
            <a:endParaRPr lang="en-US" altLang="ko-KR" dirty="0"/>
          </a:p>
          <a:p>
            <a:pPr lvl="2"/>
            <a:r>
              <a:rPr lang="en-US" altLang="ko-KR" dirty="0"/>
              <a:t>4. </a:t>
            </a:r>
            <a:r>
              <a:rPr lang="ko-KR" altLang="en-US" dirty="0"/>
              <a:t>요구사항 협상</a:t>
            </a:r>
            <a:endParaRPr lang="en-US" altLang="ko-KR" dirty="0"/>
          </a:p>
          <a:p>
            <a:pPr lvl="2"/>
            <a:r>
              <a:rPr lang="en-US" altLang="ko-KR" dirty="0"/>
              <a:t>5. </a:t>
            </a:r>
            <a:r>
              <a:rPr lang="ko-KR" altLang="en-US" dirty="0"/>
              <a:t>정형 분석</a:t>
            </a:r>
            <a:endParaRPr lang="en-US" altLang="ko-KR" dirty="0"/>
          </a:p>
          <a:p>
            <a:pPr lvl="1"/>
            <a:r>
              <a:rPr lang="ko-KR" altLang="en-US" dirty="0"/>
              <a:t>기법</a:t>
            </a:r>
            <a:endParaRPr lang="en-US" altLang="ko-KR" dirty="0"/>
          </a:p>
          <a:p>
            <a:pPr lvl="2"/>
            <a:r>
              <a:rPr lang="ko-KR" altLang="en-US" dirty="0"/>
              <a:t>자료 흐름 지향 분석</a:t>
            </a:r>
            <a:r>
              <a:rPr lang="en-US" altLang="ko-KR" dirty="0"/>
              <a:t>: DFD, DD</a:t>
            </a:r>
            <a:r>
              <a:rPr lang="ko-KR" altLang="en-US" dirty="0"/>
              <a:t>로 분석</a:t>
            </a:r>
            <a:endParaRPr lang="en-US" altLang="ko-KR" dirty="0"/>
          </a:p>
          <a:p>
            <a:pPr lvl="2"/>
            <a:r>
              <a:rPr lang="ko-KR" altLang="en-US" dirty="0"/>
              <a:t>객체지향 분석</a:t>
            </a:r>
            <a:r>
              <a:rPr lang="en-US" altLang="ko-KR" dirty="0"/>
              <a:t>: UML</a:t>
            </a:r>
            <a:r>
              <a:rPr lang="ko-KR" altLang="en-US" dirty="0"/>
              <a:t>로 분석</a:t>
            </a:r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03FFD15-04E3-47CB-8E9A-17E4B069F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요구공학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B9D036-C25A-4EB1-A09D-085BAB7F7A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10480"/>
            <a:ext cx="5798890" cy="5007619"/>
          </a:xfrm>
        </p:spPr>
        <p:txBody>
          <a:bodyPr/>
          <a:lstStyle/>
          <a:p>
            <a:r>
              <a:rPr lang="ko-KR" altLang="en-US" dirty="0"/>
              <a:t>요구사항 명세</a:t>
            </a:r>
            <a:endParaRPr lang="en-US" altLang="ko-KR" dirty="0"/>
          </a:p>
          <a:p>
            <a:pPr lvl="1"/>
            <a:r>
              <a:rPr lang="ko-KR" altLang="en-US" dirty="0"/>
              <a:t>비정형 명세</a:t>
            </a:r>
            <a:r>
              <a:rPr lang="en-US" altLang="ko-KR" dirty="0"/>
              <a:t>: </a:t>
            </a:r>
            <a:r>
              <a:rPr lang="ko-KR" altLang="en-US" dirty="0"/>
              <a:t>자연어를 사용하여 명세</a:t>
            </a:r>
            <a:endParaRPr lang="en-US" altLang="ko-KR" dirty="0"/>
          </a:p>
          <a:p>
            <a:pPr lvl="1"/>
            <a:r>
              <a:rPr lang="ko-KR" altLang="en-US" dirty="0"/>
              <a:t>정형 명세</a:t>
            </a:r>
            <a:r>
              <a:rPr lang="en-US" altLang="ko-KR" dirty="0"/>
              <a:t>: </a:t>
            </a:r>
            <a:r>
              <a:rPr lang="ko-KR" altLang="en-US" dirty="0"/>
              <a:t>객관적 표기 이용</a:t>
            </a:r>
            <a:r>
              <a:rPr lang="en-US" altLang="ko-KR" dirty="0"/>
              <a:t>. Z-</a:t>
            </a:r>
            <a:r>
              <a:rPr lang="ko-KR" altLang="en-US" dirty="0"/>
              <a:t>스키마</a:t>
            </a:r>
            <a:r>
              <a:rPr lang="en-US" altLang="ko-KR" dirty="0"/>
              <a:t>, Petri, Nets </a:t>
            </a:r>
            <a:r>
              <a:rPr lang="ko-KR" altLang="en-US" dirty="0"/>
              <a:t>등 사용</a:t>
            </a:r>
            <a:endParaRPr lang="en-US" altLang="ko-KR" dirty="0"/>
          </a:p>
          <a:p>
            <a:r>
              <a:rPr lang="ko-KR" altLang="en-US" dirty="0"/>
              <a:t>요구사항</a:t>
            </a:r>
            <a:r>
              <a:rPr lang="en-US" altLang="ko-KR" dirty="0"/>
              <a:t> </a:t>
            </a:r>
            <a:r>
              <a:rPr lang="ko-KR" altLang="en-US" dirty="0"/>
              <a:t>확인 및 검증</a:t>
            </a:r>
            <a:endParaRPr lang="en-US" altLang="ko-KR" dirty="0"/>
          </a:p>
          <a:p>
            <a:pPr lvl="1"/>
            <a:r>
              <a:rPr lang="ko-KR" altLang="en-US" dirty="0"/>
              <a:t>요구사항 검토</a:t>
            </a:r>
            <a:endParaRPr lang="en-US" altLang="ko-KR" dirty="0"/>
          </a:p>
          <a:p>
            <a:pPr lvl="1"/>
            <a:r>
              <a:rPr lang="ko-KR" altLang="en-US" dirty="0"/>
              <a:t>정형 기술 검토</a:t>
            </a:r>
            <a:endParaRPr lang="en-US" altLang="ko-KR" dirty="0"/>
          </a:p>
          <a:p>
            <a:pPr lvl="2"/>
            <a:r>
              <a:rPr lang="ko-KR" altLang="en-US" dirty="0"/>
              <a:t>동료 검토</a:t>
            </a:r>
            <a:r>
              <a:rPr lang="en-US" altLang="ko-KR" dirty="0"/>
              <a:t>: </a:t>
            </a:r>
            <a:r>
              <a:rPr lang="ko-KR" altLang="en-US" dirty="0"/>
              <a:t>작성자가 설명하고</a:t>
            </a:r>
            <a:r>
              <a:rPr lang="en-US" altLang="ko-KR" dirty="0"/>
              <a:t>, </a:t>
            </a:r>
            <a:r>
              <a:rPr lang="ko-KR" altLang="en-US" dirty="0"/>
              <a:t>이해관계자가 들으며 확인</a:t>
            </a:r>
            <a:endParaRPr lang="en-US" altLang="ko-KR" dirty="0"/>
          </a:p>
          <a:p>
            <a:pPr lvl="2"/>
            <a:r>
              <a:rPr lang="ko-KR" altLang="en-US" dirty="0"/>
              <a:t>워크 </a:t>
            </a:r>
            <a:r>
              <a:rPr lang="ko-KR" altLang="en-US" dirty="0" err="1"/>
              <a:t>스루</a:t>
            </a:r>
            <a:r>
              <a:rPr lang="en-US" altLang="ko-KR" dirty="0"/>
              <a:t>: </a:t>
            </a:r>
            <a:r>
              <a:rPr lang="ko-KR" altLang="en-US" dirty="0"/>
              <a:t>검토 자료를 회의 전 배포</a:t>
            </a:r>
            <a:r>
              <a:rPr lang="en-US" altLang="ko-KR" dirty="0"/>
              <a:t>. </a:t>
            </a:r>
            <a:r>
              <a:rPr lang="ko-KR" altLang="en-US" dirty="0"/>
              <a:t>짧은 회의동안 확인</a:t>
            </a:r>
            <a:endParaRPr lang="en-US" altLang="ko-KR" dirty="0"/>
          </a:p>
          <a:p>
            <a:pPr lvl="2"/>
            <a:r>
              <a:rPr lang="ko-KR" altLang="en-US" dirty="0" err="1"/>
              <a:t>인스펙션</a:t>
            </a:r>
            <a:r>
              <a:rPr lang="en-US" altLang="ko-KR" dirty="0"/>
              <a:t>: </a:t>
            </a:r>
            <a:r>
              <a:rPr lang="ko-KR" altLang="en-US" dirty="0"/>
              <a:t>다른 전문가에게 확인</a:t>
            </a:r>
            <a:endParaRPr lang="en-US" altLang="ko-KR" dirty="0"/>
          </a:p>
          <a:p>
            <a:pPr lvl="1"/>
            <a:r>
              <a:rPr lang="ko-KR" altLang="en-US" dirty="0"/>
              <a:t>프로토타이핑</a:t>
            </a:r>
            <a:r>
              <a:rPr lang="en-US" altLang="ko-KR" dirty="0"/>
              <a:t>: </a:t>
            </a:r>
            <a:r>
              <a:rPr lang="ko-KR" altLang="en-US" dirty="0"/>
              <a:t>프로토타입을 고객에게 시연하여 확인</a:t>
            </a:r>
            <a:endParaRPr lang="en-US" altLang="ko-KR" dirty="0"/>
          </a:p>
          <a:p>
            <a:pPr lvl="1"/>
            <a:r>
              <a:rPr lang="ko-KR" altLang="en-US" dirty="0"/>
              <a:t>모델 검증</a:t>
            </a:r>
            <a:endParaRPr lang="en-US" altLang="ko-KR" dirty="0"/>
          </a:p>
          <a:p>
            <a:pPr lvl="1"/>
            <a:r>
              <a:rPr lang="ko-KR" altLang="en-US" dirty="0"/>
              <a:t>테스트를 통한 확인</a:t>
            </a:r>
            <a:endParaRPr lang="en-US" altLang="ko-KR" dirty="0"/>
          </a:p>
          <a:p>
            <a:pPr lvl="1"/>
            <a:r>
              <a:rPr lang="en-US" altLang="ko-KR" dirty="0"/>
              <a:t>CASE</a:t>
            </a:r>
            <a:r>
              <a:rPr lang="ko-KR" altLang="en-US" dirty="0"/>
              <a:t>를 통한 확인</a:t>
            </a:r>
            <a:r>
              <a:rPr lang="en-US" altLang="ko-KR" dirty="0"/>
              <a:t>: </a:t>
            </a:r>
            <a:r>
              <a:rPr lang="ko-KR" altLang="en-US" dirty="0"/>
              <a:t>자동화 도구로 확인</a:t>
            </a:r>
            <a:endParaRPr lang="en-US" altLang="ko-KR" dirty="0"/>
          </a:p>
          <a:p>
            <a:pPr lvl="1"/>
            <a:r>
              <a:rPr lang="ko-KR" altLang="en-US" dirty="0"/>
              <a:t>베이스라인 통한 확인</a:t>
            </a:r>
            <a:r>
              <a:rPr lang="en-US" altLang="ko-KR" dirty="0"/>
              <a:t>: </a:t>
            </a:r>
            <a:r>
              <a:rPr lang="ko-KR" altLang="en-US" dirty="0"/>
              <a:t>요구사항 변경 추적하는 베이스라인 활용</a:t>
            </a:r>
            <a:endParaRPr lang="en-US" altLang="ko-KR" dirty="0"/>
          </a:p>
          <a:p>
            <a:pPr lvl="1"/>
            <a:r>
              <a:rPr lang="ko-KR" altLang="en-US" dirty="0"/>
              <a:t>요구사항 </a:t>
            </a:r>
            <a:r>
              <a:rPr lang="ko-KR" altLang="en-US" dirty="0" err="1"/>
              <a:t>추적표</a:t>
            </a:r>
            <a:r>
              <a:rPr lang="ko-KR" altLang="en-US" dirty="0"/>
              <a:t> </a:t>
            </a:r>
            <a:r>
              <a:rPr lang="en-US" altLang="ko-KR" dirty="0"/>
              <a:t>(RTM)</a:t>
            </a:r>
            <a:r>
              <a:rPr lang="ko-KR" altLang="en-US" dirty="0"/>
              <a:t>을 통한 확인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0C4ED7D-8E45-4D2F-9D66-86D6D39FF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E63C7A-1114-4AA3-AAE1-F06595481E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2325751-6E45-4434-BB8B-A2B0A3E2DACE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2021/7/30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11185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D4F51E7-614A-4DC3-8CBB-77E3B87C32F0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ko-KR" altLang="en-US" dirty="0"/>
              <a:t>시스템 아키텍처</a:t>
            </a:r>
            <a:endParaRPr lang="en-US" altLang="ko-KR" dirty="0"/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</a:t>
            </a:r>
            <a:r>
              <a:rPr lang="ko-KR" altLang="en-US" dirty="0"/>
              <a:t>시스템의 구조</a:t>
            </a:r>
            <a:r>
              <a:rPr lang="en-US" altLang="ko-KR" dirty="0"/>
              <a:t>, </a:t>
            </a:r>
            <a:r>
              <a:rPr lang="ko-KR" altLang="en-US" dirty="0"/>
              <a:t>행위</a:t>
            </a:r>
            <a:r>
              <a:rPr lang="en-US" altLang="ko-KR" dirty="0"/>
              <a:t>, </a:t>
            </a:r>
            <a:r>
              <a:rPr lang="ko-KR" altLang="en-US" dirty="0"/>
              <a:t>원리를 설명</a:t>
            </a:r>
            <a:endParaRPr lang="en-US" altLang="ko-KR" dirty="0"/>
          </a:p>
          <a:p>
            <a:pPr lvl="1"/>
            <a:r>
              <a:rPr lang="ko-KR" altLang="en-US" dirty="0"/>
              <a:t>요구사항</a:t>
            </a:r>
            <a:endParaRPr lang="en-US" altLang="ko-KR" dirty="0"/>
          </a:p>
          <a:p>
            <a:pPr lvl="2"/>
            <a:r>
              <a:rPr lang="ko-KR" altLang="en-US" dirty="0"/>
              <a:t>구성 및 동작 원리 포함</a:t>
            </a:r>
            <a:endParaRPr lang="en-US" altLang="ko-KR" dirty="0"/>
          </a:p>
          <a:p>
            <a:pPr lvl="2"/>
            <a:r>
              <a:rPr lang="ko-KR" altLang="en-US" dirty="0"/>
              <a:t>설계 및 구현을 할 수 있는 수준으로 기술</a:t>
            </a:r>
            <a:endParaRPr lang="en-US" altLang="ko-KR" dirty="0"/>
          </a:p>
          <a:p>
            <a:pPr lvl="2"/>
            <a:r>
              <a:rPr lang="ko-KR" altLang="en-US" dirty="0"/>
              <a:t>전체적 최적화 고려</a:t>
            </a:r>
            <a:endParaRPr lang="en-US" altLang="ko-KR" dirty="0"/>
          </a:p>
          <a:p>
            <a:pPr lvl="1"/>
            <a:r>
              <a:rPr lang="ko-KR" altLang="en-US" dirty="0"/>
              <a:t>설계 원칙</a:t>
            </a:r>
            <a:endParaRPr lang="en-US" altLang="ko-KR" dirty="0"/>
          </a:p>
          <a:p>
            <a:pPr lvl="2"/>
            <a:r>
              <a:rPr lang="ko-KR" altLang="en-US" dirty="0"/>
              <a:t>대규모 처리 성능 보장</a:t>
            </a:r>
            <a:endParaRPr lang="en-US" altLang="ko-KR" dirty="0"/>
          </a:p>
          <a:p>
            <a:pPr lvl="2"/>
            <a:r>
              <a:rPr lang="ko-KR" altLang="en-US" dirty="0"/>
              <a:t>확장성 보장</a:t>
            </a:r>
            <a:endParaRPr lang="en-US" altLang="ko-KR" dirty="0"/>
          </a:p>
          <a:p>
            <a:pPr lvl="2"/>
            <a:r>
              <a:rPr lang="ko-KR" altLang="en-US" dirty="0"/>
              <a:t>서비스 고가용성 보장</a:t>
            </a:r>
            <a:endParaRPr lang="en-US" altLang="ko-KR" dirty="0"/>
          </a:p>
          <a:p>
            <a:pPr lvl="2"/>
            <a:r>
              <a:rPr lang="ko-KR" altLang="en-US" dirty="0"/>
              <a:t>운영관리 효율성 보장</a:t>
            </a:r>
            <a:endParaRPr lang="en-US" altLang="ko-KR" dirty="0"/>
          </a:p>
          <a:p>
            <a:pPr lvl="2"/>
            <a:r>
              <a:rPr lang="ko-KR" altLang="en-US" dirty="0"/>
              <a:t>보안 보장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ABC9C95-895F-47F5-9D7A-52283613C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시스템 아키텍처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1AFA41-BB13-4FE3-86EF-23AE4A398C6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물리 설계</a:t>
            </a:r>
            <a:endParaRPr lang="en-US" altLang="ko-KR" dirty="0"/>
          </a:p>
          <a:p>
            <a:pPr lvl="1"/>
            <a:r>
              <a:rPr lang="en-US" altLang="ko-KR" dirty="0"/>
              <a:t>1 Tier</a:t>
            </a:r>
          </a:p>
          <a:p>
            <a:pPr lvl="2"/>
            <a:r>
              <a:rPr lang="en-US" altLang="ko-KR" dirty="0"/>
              <a:t>View, Model </a:t>
            </a:r>
            <a:r>
              <a:rPr lang="ko-KR" altLang="en-US" dirty="0"/>
              <a:t>없이 서버 </a:t>
            </a:r>
            <a:r>
              <a:rPr lang="en-US" altLang="ko-KR" dirty="0"/>
              <a:t>1</a:t>
            </a:r>
            <a:r>
              <a:rPr lang="ko-KR" altLang="en-US" dirty="0"/>
              <a:t>대 이상으로 구성</a:t>
            </a:r>
            <a:endParaRPr lang="en-US" altLang="ko-KR" dirty="0"/>
          </a:p>
          <a:p>
            <a:pPr lvl="2"/>
            <a:r>
              <a:rPr lang="ko-KR" altLang="en-US" dirty="0"/>
              <a:t>인터페이스 게이트웨이 업무</a:t>
            </a:r>
            <a:endParaRPr lang="en-US" altLang="ko-KR" dirty="0"/>
          </a:p>
          <a:p>
            <a:pPr lvl="1"/>
            <a:r>
              <a:rPr lang="en-US" altLang="ko-KR" dirty="0"/>
              <a:t>2 Tier</a:t>
            </a:r>
          </a:p>
          <a:p>
            <a:pPr lvl="2"/>
            <a:r>
              <a:rPr lang="en-US" altLang="ko-KR" dirty="0"/>
              <a:t>View</a:t>
            </a:r>
            <a:r>
              <a:rPr lang="ko-KR" altLang="en-US" dirty="0"/>
              <a:t>와 서버 </a:t>
            </a:r>
            <a:r>
              <a:rPr lang="en-US" altLang="ko-KR" dirty="0"/>
              <a:t>1</a:t>
            </a:r>
            <a:r>
              <a:rPr lang="ko-KR" altLang="en-US" dirty="0"/>
              <a:t>대 이상으로 구성</a:t>
            </a:r>
            <a:r>
              <a:rPr lang="en-US" altLang="ko-KR" dirty="0"/>
              <a:t>. Model </a:t>
            </a:r>
            <a:r>
              <a:rPr lang="ko-KR" altLang="en-US" dirty="0"/>
              <a:t>없이</a:t>
            </a:r>
            <a:endParaRPr lang="en-US" altLang="ko-KR" dirty="0"/>
          </a:p>
          <a:p>
            <a:pPr lvl="2"/>
            <a:r>
              <a:rPr lang="ko-KR" altLang="en-US" dirty="0"/>
              <a:t>일반 </a:t>
            </a:r>
            <a:r>
              <a:rPr lang="en-US" altLang="ko-KR" dirty="0"/>
              <a:t>OLTP(Online Transaction Processing) </a:t>
            </a:r>
            <a:r>
              <a:rPr lang="ko-KR" altLang="en-US" dirty="0"/>
              <a:t>업무</a:t>
            </a:r>
            <a:endParaRPr lang="en-US" altLang="ko-KR" dirty="0"/>
          </a:p>
          <a:p>
            <a:pPr lvl="1"/>
            <a:r>
              <a:rPr lang="en-US" altLang="ko-KR" dirty="0"/>
              <a:t>3 Tier</a:t>
            </a:r>
          </a:p>
          <a:p>
            <a:pPr lvl="2"/>
            <a:r>
              <a:rPr lang="en-US" altLang="ko-KR" dirty="0"/>
              <a:t>View, Model, Control</a:t>
            </a:r>
            <a:r>
              <a:rPr lang="ko-KR" altLang="en-US" dirty="0"/>
              <a:t>로 구성</a:t>
            </a:r>
            <a:endParaRPr lang="en-US" altLang="ko-KR" dirty="0"/>
          </a:p>
          <a:p>
            <a:pPr lvl="2"/>
            <a:r>
              <a:rPr lang="ko-KR" altLang="en-US" dirty="0"/>
              <a:t>대용량 </a:t>
            </a:r>
            <a:r>
              <a:rPr lang="en-US" altLang="ko-KR" dirty="0"/>
              <a:t>OLTP </a:t>
            </a:r>
            <a:r>
              <a:rPr lang="ko-KR" altLang="en-US" dirty="0"/>
              <a:t>업무</a:t>
            </a:r>
            <a:endParaRPr lang="en-US" altLang="ko-KR" dirty="0"/>
          </a:p>
          <a:p>
            <a:pPr lvl="2"/>
            <a:r>
              <a:rPr lang="ko-KR" altLang="en-US" dirty="0"/>
              <a:t>데이터 및 로직 유출 방지 용이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9C7155F-3BA8-4A14-847C-26215DDEA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E70DAE-80ED-4E74-9F82-4711BC94C7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2CC0988-AE05-405D-94A0-E3E4F3511414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2021/7/30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7543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8FCE636-C441-46DA-997D-CF1484EBC9BB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ko-KR" altLang="en-US" dirty="0"/>
              <a:t>인터페이스 시스템 </a:t>
            </a:r>
            <a:r>
              <a:rPr lang="en-US" altLang="ko-KR" dirty="0"/>
              <a:t>(IS)</a:t>
            </a:r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</a:t>
            </a:r>
            <a:r>
              <a:rPr lang="ko-KR" altLang="en-US" dirty="0"/>
              <a:t>서로 다른 두 시스템을 이어주는 중계 시스템</a:t>
            </a:r>
            <a:endParaRPr lang="en-US" altLang="ko-KR" dirty="0"/>
          </a:p>
          <a:p>
            <a:pPr lvl="1"/>
            <a:r>
              <a:rPr lang="ko-KR" altLang="en-US" dirty="0"/>
              <a:t>구성</a:t>
            </a:r>
            <a:endParaRPr lang="en-US" altLang="ko-KR" dirty="0"/>
          </a:p>
          <a:p>
            <a:pPr lvl="2"/>
            <a:r>
              <a:rPr lang="ko-KR" altLang="en-US" dirty="0"/>
              <a:t>송신 시스템</a:t>
            </a:r>
            <a:r>
              <a:rPr lang="en-US" altLang="ko-KR" dirty="0"/>
              <a:t>: </a:t>
            </a:r>
            <a:r>
              <a:rPr lang="ko-KR" altLang="en-US" dirty="0"/>
              <a:t>데이터 적당하게 가공하여 전달</a:t>
            </a:r>
            <a:endParaRPr lang="en-US" altLang="ko-KR" dirty="0"/>
          </a:p>
          <a:p>
            <a:pPr lvl="2"/>
            <a:r>
              <a:rPr lang="ko-KR" altLang="en-US" dirty="0"/>
              <a:t>수신 시스템</a:t>
            </a:r>
            <a:r>
              <a:rPr lang="en-US" altLang="ko-KR" dirty="0"/>
              <a:t>: </a:t>
            </a:r>
            <a:r>
              <a:rPr lang="ko-KR" altLang="en-US" dirty="0"/>
              <a:t>데이터 수신하여 가공해 저장</a:t>
            </a:r>
            <a:endParaRPr lang="en-US" altLang="ko-KR" dirty="0"/>
          </a:p>
          <a:p>
            <a:pPr lvl="2"/>
            <a:r>
              <a:rPr lang="ko-KR" altLang="en-US" dirty="0"/>
              <a:t>중계 서버</a:t>
            </a:r>
            <a:r>
              <a:rPr lang="en-US" altLang="ko-KR" dirty="0"/>
              <a:t>: </a:t>
            </a:r>
            <a:r>
              <a:rPr lang="ko-KR" altLang="en-US" dirty="0"/>
              <a:t>송</a:t>
            </a:r>
            <a:r>
              <a:rPr lang="en-US" altLang="ko-KR" dirty="0"/>
              <a:t>-</a:t>
            </a:r>
            <a:r>
              <a:rPr lang="ko-KR" altLang="en-US" dirty="0"/>
              <a:t>수신 시스템 사이 연결</a:t>
            </a:r>
            <a:endParaRPr lang="en-US" altLang="ko-KR" dirty="0"/>
          </a:p>
          <a:p>
            <a:pPr lvl="1"/>
            <a:r>
              <a:rPr lang="ko-KR" altLang="en-US" dirty="0"/>
              <a:t>데이터 표준</a:t>
            </a:r>
            <a:endParaRPr lang="en-US" altLang="ko-KR" dirty="0"/>
          </a:p>
          <a:p>
            <a:pPr lvl="2"/>
            <a:r>
              <a:rPr lang="ko-KR" altLang="en-US" dirty="0"/>
              <a:t>정의</a:t>
            </a:r>
            <a:r>
              <a:rPr lang="en-US" altLang="ko-KR" dirty="0"/>
              <a:t>: IS</a:t>
            </a:r>
            <a:r>
              <a:rPr lang="ko-KR" altLang="en-US" dirty="0"/>
              <a:t>사이에서 교환되는 데이터의 표준</a:t>
            </a:r>
            <a:endParaRPr lang="en-US" altLang="ko-KR" dirty="0"/>
          </a:p>
          <a:p>
            <a:pPr lvl="2"/>
            <a:r>
              <a:rPr lang="ko-KR" altLang="en-US" dirty="0"/>
              <a:t>구성</a:t>
            </a:r>
            <a:endParaRPr lang="en-US" altLang="ko-KR" dirty="0"/>
          </a:p>
          <a:p>
            <a:pPr lvl="3"/>
            <a:r>
              <a:rPr lang="ko-KR" altLang="en-US" dirty="0"/>
              <a:t>인터페이스 데이터 공통부</a:t>
            </a:r>
            <a:endParaRPr lang="en-US" altLang="ko-KR" dirty="0"/>
          </a:p>
          <a:p>
            <a:pPr lvl="4"/>
            <a:r>
              <a:rPr lang="ko-KR" altLang="en-US" dirty="0"/>
              <a:t>인터페이스 표준 데이터</a:t>
            </a:r>
            <a:endParaRPr lang="en-US" altLang="ko-KR" dirty="0"/>
          </a:p>
          <a:p>
            <a:pPr lvl="5"/>
            <a:r>
              <a:rPr lang="ko-KR" altLang="en-US" dirty="0"/>
              <a:t>전체 몇 바이트</a:t>
            </a:r>
            <a:r>
              <a:rPr lang="en-US" altLang="ko-KR" dirty="0"/>
              <a:t>…</a:t>
            </a:r>
          </a:p>
          <a:p>
            <a:pPr lvl="3"/>
            <a:r>
              <a:rPr lang="ko-KR" altLang="en-US" dirty="0"/>
              <a:t>인터페이스 데이터 개별부</a:t>
            </a:r>
            <a:endParaRPr lang="en-US" altLang="ko-KR" dirty="0"/>
          </a:p>
          <a:p>
            <a:pPr lvl="4"/>
            <a:r>
              <a:rPr lang="ko-KR" altLang="en-US" dirty="0"/>
              <a:t>업무 처리에 필요한 개별 데이터</a:t>
            </a:r>
          </a:p>
          <a:p>
            <a:pPr lvl="3"/>
            <a:r>
              <a:rPr lang="ko-KR" altLang="en-US" dirty="0"/>
              <a:t>인터페이스 데이터 종료부</a:t>
            </a:r>
            <a:endParaRPr lang="en-US" altLang="ko-KR" dirty="0"/>
          </a:p>
          <a:p>
            <a:pPr lvl="4"/>
            <a:r>
              <a:rPr lang="ko-KR" altLang="en-US" dirty="0"/>
              <a:t>데이터 종료 표시</a:t>
            </a:r>
          </a:p>
          <a:p>
            <a:pPr lvl="3"/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338E14E-D0FE-46B0-AEA0-17840CED0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인터페이스 시스템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474E0A-C780-4C4F-AA3A-6945BC3C562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6E5F0EA-D2AA-4E80-BB29-A9EA6E007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38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F705DB-5207-4D1E-A65C-5982BB61ED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FF86398-2F58-473C-8CF8-1C33FB28BA0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2021/7/30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32246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4F701DA-64A3-45B1-BCE2-F19831FD9322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ko-KR" altLang="en-US" dirty="0"/>
              <a:t>내</a:t>
            </a:r>
            <a:r>
              <a:rPr lang="en-US" altLang="ko-KR" dirty="0"/>
              <a:t>-</a:t>
            </a:r>
            <a:r>
              <a:rPr lang="ko-KR" altLang="en-US" dirty="0"/>
              <a:t>외부 송</a:t>
            </a:r>
            <a:r>
              <a:rPr lang="en-US" altLang="ko-KR" dirty="0"/>
              <a:t>-</a:t>
            </a:r>
            <a:r>
              <a:rPr lang="ko-KR" altLang="en-US" dirty="0"/>
              <a:t>수신</a:t>
            </a:r>
            <a:endParaRPr lang="en-US" altLang="ko-KR" dirty="0"/>
          </a:p>
          <a:p>
            <a:pPr lvl="1"/>
            <a:r>
              <a:rPr lang="ko-KR" altLang="en-US" dirty="0"/>
              <a:t>방식</a:t>
            </a:r>
            <a:endParaRPr lang="en-US" altLang="ko-KR" dirty="0"/>
          </a:p>
          <a:p>
            <a:pPr lvl="2"/>
            <a:r>
              <a:rPr lang="ko-KR" altLang="en-US" dirty="0"/>
              <a:t>직접 연계 방식</a:t>
            </a:r>
            <a:r>
              <a:rPr lang="en-US" altLang="ko-KR" dirty="0"/>
              <a:t>	</a:t>
            </a:r>
          </a:p>
          <a:p>
            <a:pPr lvl="3"/>
            <a:r>
              <a:rPr lang="ko-KR" altLang="en-US" dirty="0"/>
              <a:t>내</a:t>
            </a:r>
            <a:r>
              <a:rPr lang="en-US" altLang="ko-KR" dirty="0"/>
              <a:t>-</a:t>
            </a:r>
            <a:r>
              <a:rPr lang="ko-KR" altLang="en-US" dirty="0"/>
              <a:t>외부 사이 직접 연결</a:t>
            </a:r>
            <a:endParaRPr lang="en-US" altLang="ko-KR" dirty="0"/>
          </a:p>
          <a:p>
            <a:pPr lvl="3"/>
            <a:r>
              <a:rPr lang="ko-KR" altLang="en-US" dirty="0"/>
              <a:t>중간 매개체가 없어 빠르고 단순</a:t>
            </a:r>
            <a:endParaRPr lang="en-US" altLang="ko-KR" dirty="0"/>
          </a:p>
          <a:p>
            <a:pPr lvl="3"/>
            <a:r>
              <a:rPr lang="ko-KR" altLang="en-US" dirty="0"/>
              <a:t>다만 결합도가 높아져 수정에 어려움</a:t>
            </a:r>
            <a:endParaRPr lang="en-US" altLang="ko-KR" dirty="0"/>
          </a:p>
          <a:p>
            <a:pPr lvl="2"/>
            <a:r>
              <a:rPr lang="ko-KR" altLang="en-US" dirty="0"/>
              <a:t>간접 연계 방식</a:t>
            </a:r>
            <a:endParaRPr lang="en-US" altLang="ko-KR" dirty="0"/>
          </a:p>
          <a:p>
            <a:pPr lvl="3"/>
            <a:r>
              <a:rPr lang="ko-KR" altLang="en-US" dirty="0"/>
              <a:t>내</a:t>
            </a:r>
            <a:r>
              <a:rPr lang="en-US" altLang="ko-KR" dirty="0"/>
              <a:t>-</a:t>
            </a:r>
            <a:r>
              <a:rPr lang="ko-KR" altLang="en-US" dirty="0"/>
              <a:t>외부 사이 연계 서버를 통해 연결</a:t>
            </a:r>
            <a:endParaRPr lang="en-US" altLang="ko-KR" dirty="0"/>
          </a:p>
          <a:p>
            <a:pPr lvl="3"/>
            <a:r>
              <a:rPr lang="ko-KR" altLang="en-US" dirty="0"/>
              <a:t>직접 연계 방식보다는 느리고 복잡</a:t>
            </a:r>
            <a:endParaRPr lang="en-US" altLang="ko-KR" dirty="0"/>
          </a:p>
          <a:p>
            <a:pPr lvl="3"/>
            <a:r>
              <a:rPr lang="ko-KR" altLang="en-US" dirty="0"/>
              <a:t>여러 환경을 연계할 수 있음</a:t>
            </a:r>
            <a:endParaRPr lang="en-US" altLang="ko-KR" dirty="0"/>
          </a:p>
          <a:p>
            <a:pPr lvl="1"/>
            <a:r>
              <a:rPr lang="ko-KR" altLang="en-US" dirty="0"/>
              <a:t>연결 기술</a:t>
            </a:r>
            <a:endParaRPr lang="en-US" altLang="ko-KR" dirty="0"/>
          </a:p>
          <a:p>
            <a:pPr lvl="2"/>
            <a:r>
              <a:rPr lang="en-US" altLang="ko-KR" dirty="0"/>
              <a:t>DB Link</a:t>
            </a:r>
          </a:p>
          <a:p>
            <a:pPr lvl="2"/>
            <a:r>
              <a:rPr lang="en-US" altLang="ko-KR" dirty="0"/>
              <a:t>DB Connection</a:t>
            </a:r>
          </a:p>
          <a:p>
            <a:pPr lvl="2"/>
            <a:r>
              <a:rPr lang="en-US" altLang="ko-KR" dirty="0"/>
              <a:t>API</a:t>
            </a:r>
          </a:p>
          <a:p>
            <a:pPr lvl="2"/>
            <a:r>
              <a:rPr lang="en-US" altLang="ko-KR" dirty="0"/>
              <a:t>JDBC (Java DB Connect)</a:t>
            </a:r>
          </a:p>
          <a:p>
            <a:pPr lvl="2"/>
            <a:r>
              <a:rPr lang="en-US" altLang="ko-KR" dirty="0"/>
              <a:t>Hyper Link</a:t>
            </a:r>
          </a:p>
          <a:p>
            <a:pPr lvl="2"/>
            <a:r>
              <a:rPr lang="en-US" altLang="ko-KR" dirty="0"/>
              <a:t>Socket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CE5879F-28AB-4A61-966B-02F3C63A5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</a:t>
            </a:r>
            <a:r>
              <a:rPr lang="en-US" altLang="ko-KR" dirty="0"/>
              <a:t>-</a:t>
            </a:r>
            <a:r>
              <a:rPr lang="ko-KR" altLang="en-US" dirty="0"/>
              <a:t>외부 송</a:t>
            </a:r>
            <a:r>
              <a:rPr lang="en-US" altLang="ko-KR" dirty="0"/>
              <a:t>-</a:t>
            </a:r>
            <a:r>
              <a:rPr lang="ko-KR" altLang="en-US" dirty="0"/>
              <a:t>수신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074147E-16ED-4A86-BA8A-3CE12C6D090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altLang="ko-KR" dirty="0"/>
          </a:p>
          <a:p>
            <a:pPr lvl="1"/>
            <a:r>
              <a:rPr lang="ko-KR" altLang="en-US" dirty="0"/>
              <a:t>통신 유형</a:t>
            </a:r>
            <a:endParaRPr lang="en-US" altLang="ko-KR" dirty="0"/>
          </a:p>
          <a:p>
            <a:pPr lvl="2"/>
            <a:r>
              <a:rPr lang="ko-KR" altLang="en-US" dirty="0"/>
              <a:t>실시간</a:t>
            </a:r>
            <a:endParaRPr lang="en-US" altLang="ko-KR" dirty="0"/>
          </a:p>
          <a:p>
            <a:pPr lvl="3"/>
            <a:r>
              <a:rPr lang="ko-KR" altLang="en-US" dirty="0"/>
              <a:t>단방향</a:t>
            </a:r>
            <a:r>
              <a:rPr lang="en-US" altLang="ko-KR" dirty="0"/>
              <a:t>, </a:t>
            </a:r>
            <a:r>
              <a:rPr lang="ko-KR" altLang="en-US" dirty="0"/>
              <a:t>양방향</a:t>
            </a:r>
            <a:endParaRPr lang="en-US" altLang="ko-KR" dirty="0"/>
          </a:p>
          <a:p>
            <a:pPr lvl="3"/>
            <a:r>
              <a:rPr lang="ko-KR" altLang="en-US" dirty="0"/>
              <a:t>동기</a:t>
            </a:r>
            <a:r>
              <a:rPr lang="en-US" altLang="ko-KR" dirty="0"/>
              <a:t>, </a:t>
            </a:r>
            <a:r>
              <a:rPr lang="ko-KR" altLang="en-US" dirty="0"/>
              <a:t>비동기</a:t>
            </a:r>
            <a:endParaRPr lang="en-US" altLang="ko-KR" dirty="0"/>
          </a:p>
          <a:p>
            <a:pPr lvl="3"/>
            <a:r>
              <a:rPr lang="ko-KR" altLang="en-US" dirty="0"/>
              <a:t>지연 처리</a:t>
            </a:r>
            <a:endParaRPr lang="en-US" altLang="ko-KR" dirty="0"/>
          </a:p>
          <a:p>
            <a:pPr lvl="2"/>
            <a:r>
              <a:rPr lang="ko-KR" altLang="en-US" dirty="0"/>
              <a:t>배치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475A1B7-410B-4206-9BC4-90FDAE5CD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39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C6D54B-A6DE-44AA-98BB-ECD201080D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96A15D-8174-4711-91E2-827F8B66B03D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2021/7/30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4161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16174DE-9A86-4977-B48C-82526544BC23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altLang="ko-KR" dirty="0"/>
              <a:t>Platform</a:t>
            </a:r>
          </a:p>
          <a:p>
            <a:pPr lvl="1"/>
            <a:r>
              <a:rPr lang="ko-KR" altLang="en-US" dirty="0"/>
              <a:t>정의</a:t>
            </a:r>
            <a:endParaRPr lang="en-US" altLang="ko-KR" dirty="0"/>
          </a:p>
          <a:p>
            <a:pPr lvl="2"/>
            <a:r>
              <a:rPr lang="en-US" altLang="ko-KR" dirty="0"/>
              <a:t>D1. Application</a:t>
            </a:r>
            <a:r>
              <a:rPr lang="ko-KR" altLang="en-US" dirty="0"/>
              <a:t>을 실행시키는데 사용되는 환경</a:t>
            </a:r>
            <a:endParaRPr lang="en-US" altLang="ko-KR" dirty="0"/>
          </a:p>
          <a:p>
            <a:pPr lvl="3"/>
            <a:r>
              <a:rPr lang="en-US" altLang="ko-KR" dirty="0"/>
              <a:t>Ex) Java</a:t>
            </a:r>
            <a:r>
              <a:rPr lang="ko-KR" altLang="en-US" dirty="0"/>
              <a:t>의 </a:t>
            </a:r>
            <a:r>
              <a:rPr lang="en-US" altLang="ko-KR" dirty="0"/>
              <a:t>JRE Library, AWS…</a:t>
            </a:r>
          </a:p>
          <a:p>
            <a:pPr lvl="2"/>
            <a:r>
              <a:rPr lang="en-US" altLang="ko-KR" dirty="0"/>
              <a:t>D2. </a:t>
            </a:r>
            <a:r>
              <a:rPr lang="ko-KR" altLang="en-US" dirty="0"/>
              <a:t>여러 그룹이 참여하여 가치를 거래하는 환경</a:t>
            </a:r>
            <a:endParaRPr lang="en-US" altLang="ko-KR" dirty="0"/>
          </a:p>
          <a:p>
            <a:pPr lvl="3"/>
            <a:r>
              <a:rPr lang="en-US" altLang="ko-KR" dirty="0"/>
              <a:t>Ex) </a:t>
            </a:r>
            <a:r>
              <a:rPr lang="ko-KR" altLang="en-US" dirty="0"/>
              <a:t>유튜브</a:t>
            </a:r>
            <a:r>
              <a:rPr lang="en-US" altLang="ko-KR" dirty="0"/>
              <a:t>, </a:t>
            </a:r>
            <a:r>
              <a:rPr lang="ko-KR" altLang="en-US" dirty="0"/>
              <a:t>페이스북</a:t>
            </a:r>
            <a:r>
              <a:rPr lang="en-US" altLang="ko-KR" dirty="0"/>
              <a:t>…</a:t>
            </a:r>
          </a:p>
          <a:p>
            <a:pPr lvl="3"/>
            <a:r>
              <a:rPr lang="ko-KR" altLang="en-US" dirty="0"/>
              <a:t>유형</a:t>
            </a:r>
            <a:endParaRPr lang="en-US" altLang="ko-KR" dirty="0"/>
          </a:p>
          <a:p>
            <a:pPr lvl="4"/>
            <a:r>
              <a:rPr lang="en-US" altLang="ko-KR" dirty="0"/>
              <a:t>Single Side Platform</a:t>
            </a:r>
          </a:p>
          <a:p>
            <a:pPr lvl="5"/>
            <a:r>
              <a:rPr lang="ko-KR" altLang="en-US" dirty="0"/>
              <a:t>단방향</a:t>
            </a:r>
            <a:r>
              <a:rPr lang="en-US" altLang="ko-KR" dirty="0"/>
              <a:t> </a:t>
            </a:r>
            <a:r>
              <a:rPr lang="ko-KR" altLang="en-US" dirty="0"/>
              <a:t>연결 제공 </a:t>
            </a:r>
            <a:r>
              <a:rPr lang="en-US" altLang="ko-KR" dirty="0"/>
              <a:t>(</a:t>
            </a:r>
            <a:r>
              <a:rPr lang="ko-KR" altLang="en-US" dirty="0"/>
              <a:t>공급자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소비자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endParaRPr lang="en-US" altLang="ko-KR" dirty="0"/>
          </a:p>
          <a:p>
            <a:pPr lvl="4"/>
            <a:r>
              <a:rPr lang="en-US" altLang="ko-KR" dirty="0"/>
              <a:t>Two Side Platform</a:t>
            </a:r>
          </a:p>
          <a:p>
            <a:pPr lvl="5"/>
            <a:r>
              <a:rPr lang="ko-KR" altLang="en-US" dirty="0"/>
              <a:t>양방향</a:t>
            </a:r>
            <a:r>
              <a:rPr lang="en-US" altLang="ko-KR" dirty="0"/>
              <a:t> </a:t>
            </a:r>
            <a:r>
              <a:rPr lang="ko-KR" altLang="en-US" dirty="0"/>
              <a:t>연결 제공 </a:t>
            </a:r>
            <a:r>
              <a:rPr lang="en-US" altLang="ko-KR" dirty="0"/>
              <a:t>(</a:t>
            </a:r>
            <a:r>
              <a:rPr lang="ko-KR" altLang="en-US" dirty="0"/>
              <a:t>공급자 </a:t>
            </a:r>
            <a:r>
              <a:rPr lang="en-US" altLang="ko-KR" dirty="0">
                <a:sym typeface="Wingdings" panose="05000000000000000000" pitchFamily="2" charset="2"/>
              </a:rPr>
              <a:t> </a:t>
            </a:r>
            <a:r>
              <a:rPr lang="ko-KR" altLang="en-US" dirty="0">
                <a:sym typeface="Wingdings" panose="05000000000000000000" pitchFamily="2" charset="2"/>
              </a:rPr>
              <a:t>소비자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endParaRPr lang="en-US" altLang="ko-KR" dirty="0"/>
          </a:p>
          <a:p>
            <a:pPr lvl="4"/>
            <a:r>
              <a:rPr lang="en-US" altLang="ko-KR" dirty="0"/>
              <a:t>Multi Side Platform</a:t>
            </a:r>
          </a:p>
          <a:p>
            <a:pPr lvl="5"/>
            <a:r>
              <a:rPr lang="ko-KR" altLang="en-US" dirty="0"/>
              <a:t>여러 방향</a:t>
            </a:r>
            <a:r>
              <a:rPr lang="en-US" altLang="ko-KR" dirty="0"/>
              <a:t> </a:t>
            </a:r>
            <a:r>
              <a:rPr lang="ko-KR" altLang="en-US" dirty="0"/>
              <a:t>연결 제공</a:t>
            </a:r>
            <a:endParaRPr lang="en-US" altLang="ko-KR" dirty="0"/>
          </a:p>
          <a:p>
            <a:pPr lvl="1"/>
            <a:r>
              <a:rPr lang="ko-KR" altLang="en-US" dirty="0"/>
              <a:t>기능</a:t>
            </a:r>
            <a:endParaRPr lang="en-US" altLang="ko-KR" dirty="0"/>
          </a:p>
          <a:p>
            <a:pPr lvl="2"/>
            <a:r>
              <a:rPr lang="en-US" altLang="ko-KR" dirty="0"/>
              <a:t>D1: SW</a:t>
            </a:r>
            <a:r>
              <a:rPr lang="ko-KR" altLang="en-US" dirty="0"/>
              <a:t> 개발</a:t>
            </a:r>
            <a:r>
              <a:rPr lang="en-US" altLang="ko-KR" dirty="0"/>
              <a:t>, </a:t>
            </a:r>
            <a:r>
              <a:rPr lang="ko-KR" altLang="en-US" dirty="0"/>
              <a:t>운영 비용 감소</a:t>
            </a:r>
            <a:r>
              <a:rPr lang="en-US" altLang="ko-KR" dirty="0"/>
              <a:t>, </a:t>
            </a:r>
            <a:r>
              <a:rPr lang="ko-KR" altLang="en-US" dirty="0"/>
              <a:t>생산성 향상</a:t>
            </a:r>
            <a:endParaRPr lang="en-US" altLang="ko-KR" dirty="0"/>
          </a:p>
          <a:p>
            <a:pPr lvl="2"/>
            <a:r>
              <a:rPr lang="en-US" altLang="ko-KR" dirty="0"/>
              <a:t>D2: </a:t>
            </a:r>
            <a:r>
              <a:rPr lang="ko-KR" altLang="en-US" dirty="0"/>
              <a:t>네트워크 효과 유발</a:t>
            </a:r>
            <a:endParaRPr lang="en-US" altLang="ko-KR" dirty="0"/>
          </a:p>
          <a:p>
            <a:pPr lvl="3"/>
            <a:r>
              <a:rPr lang="ko-KR" altLang="en-US" dirty="0"/>
              <a:t>수요가 형성되면 다른 사람들의 소비 가속화</a:t>
            </a:r>
            <a:endParaRPr lang="en-US" altLang="ko-KR" dirty="0"/>
          </a:p>
          <a:p>
            <a:pPr lvl="4"/>
            <a:r>
              <a:rPr lang="ko-KR" altLang="en-US" dirty="0"/>
              <a:t>다들 </a:t>
            </a:r>
            <a:r>
              <a:rPr lang="en-US" altLang="ko-KR" dirty="0"/>
              <a:t>North face </a:t>
            </a:r>
            <a:r>
              <a:rPr lang="ko-KR" altLang="en-US" dirty="0"/>
              <a:t>패딩 사니까 나도 샀다</a:t>
            </a:r>
            <a:r>
              <a:rPr lang="en-US" altLang="ko-KR" dirty="0"/>
              <a:t>!</a:t>
            </a:r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3"/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E00B30F-EAA4-4F85-82E4-3526C7E63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Platform</a:t>
            </a:r>
            <a:r>
              <a:rPr lang="ko-KR" altLang="en-US" dirty="0"/>
              <a:t> 시스템 분석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59D4F33-7F80-49D6-8596-DBDAAFDF023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Platform </a:t>
            </a:r>
            <a:r>
              <a:rPr lang="ko-KR" altLang="en-US" dirty="0"/>
              <a:t>분석 </a:t>
            </a:r>
            <a:r>
              <a:rPr lang="en-US" altLang="ko-KR" dirty="0"/>
              <a:t>(</a:t>
            </a:r>
            <a:r>
              <a:rPr lang="ko-KR" altLang="en-US" dirty="0"/>
              <a:t>사용 대상 선택 관점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기능</a:t>
            </a:r>
            <a:r>
              <a:rPr lang="en-US" altLang="ko-KR" dirty="0"/>
              <a:t> </a:t>
            </a:r>
            <a:r>
              <a:rPr lang="ko-KR" altLang="en-US" dirty="0"/>
              <a:t>분석</a:t>
            </a:r>
            <a:endParaRPr lang="en-US" altLang="ko-KR" dirty="0"/>
          </a:p>
          <a:p>
            <a:pPr lvl="2"/>
            <a:r>
              <a:rPr lang="en-US" altLang="ko-KR" dirty="0"/>
              <a:t>1. </a:t>
            </a:r>
            <a:r>
              <a:rPr lang="ko-KR" altLang="en-US" dirty="0"/>
              <a:t>현행 플랫폼 자료 수집</a:t>
            </a:r>
            <a:endParaRPr lang="en-US" altLang="ko-KR" dirty="0"/>
          </a:p>
          <a:p>
            <a:pPr lvl="2"/>
            <a:r>
              <a:rPr lang="en-US" altLang="ko-KR" dirty="0"/>
              <a:t>2. </a:t>
            </a:r>
            <a:r>
              <a:rPr lang="ko-KR" altLang="en-US" dirty="0"/>
              <a:t>수집 자료 분석</a:t>
            </a:r>
            <a:endParaRPr lang="en-US" altLang="ko-KR" dirty="0"/>
          </a:p>
          <a:p>
            <a:pPr lvl="2"/>
            <a:r>
              <a:rPr lang="en-US" altLang="ko-KR" dirty="0"/>
              <a:t>3. </a:t>
            </a:r>
            <a:r>
              <a:rPr lang="ko-KR" altLang="en-US" dirty="0"/>
              <a:t>결과 산출</a:t>
            </a:r>
            <a:endParaRPr lang="en-US" altLang="ko-KR" dirty="0"/>
          </a:p>
          <a:p>
            <a:pPr lvl="1"/>
            <a:r>
              <a:rPr lang="ko-KR" altLang="en-US" dirty="0"/>
              <a:t>성능 분석 </a:t>
            </a:r>
            <a:r>
              <a:rPr lang="en-US" altLang="ko-KR" dirty="0"/>
              <a:t>/ </a:t>
            </a:r>
            <a:r>
              <a:rPr lang="ko-KR" altLang="en-US" dirty="0"/>
              <a:t>비기능 분석 </a:t>
            </a:r>
            <a:r>
              <a:rPr lang="en-US" altLang="ko-KR" dirty="0"/>
              <a:t>/ </a:t>
            </a:r>
            <a:r>
              <a:rPr lang="ko-KR" altLang="en-US" dirty="0"/>
              <a:t>품질 분석</a:t>
            </a:r>
            <a:endParaRPr lang="en-US" altLang="ko-KR" dirty="0"/>
          </a:p>
          <a:p>
            <a:pPr lvl="2"/>
            <a:r>
              <a:rPr lang="ko-KR" altLang="en-US" dirty="0"/>
              <a:t>방법</a:t>
            </a:r>
            <a:endParaRPr lang="en-US" altLang="ko-KR" dirty="0"/>
          </a:p>
          <a:p>
            <a:pPr lvl="3"/>
            <a:r>
              <a:rPr lang="ko-KR" altLang="en-US" dirty="0"/>
              <a:t>사용자 인터뷰</a:t>
            </a:r>
            <a:endParaRPr lang="en-US" altLang="ko-KR" dirty="0"/>
          </a:p>
          <a:p>
            <a:pPr lvl="3"/>
            <a:r>
              <a:rPr lang="ko-KR" altLang="en-US" dirty="0"/>
              <a:t>성능</a:t>
            </a:r>
            <a:r>
              <a:rPr lang="en-US" altLang="ko-KR" dirty="0"/>
              <a:t>/</a:t>
            </a:r>
            <a:r>
              <a:rPr lang="ko-KR" altLang="en-US" dirty="0"/>
              <a:t>부하 테스트</a:t>
            </a:r>
            <a:r>
              <a:rPr lang="en-US" altLang="ko-KR" dirty="0"/>
              <a:t>: </a:t>
            </a:r>
            <a:r>
              <a:rPr lang="ko-KR" altLang="en-US" dirty="0"/>
              <a:t>직접 테스트</a:t>
            </a:r>
            <a:endParaRPr lang="en-US" altLang="ko-KR" dirty="0"/>
          </a:p>
          <a:p>
            <a:pPr lvl="3"/>
            <a:r>
              <a:rPr lang="ko-KR" altLang="en-US" dirty="0"/>
              <a:t>산출물 점검</a:t>
            </a:r>
            <a:r>
              <a:rPr lang="en-US" altLang="ko-KR" dirty="0"/>
              <a:t>: </a:t>
            </a:r>
            <a:r>
              <a:rPr lang="ko-KR" altLang="en-US" dirty="0"/>
              <a:t>있는 자료 분석</a:t>
            </a:r>
            <a:endParaRPr lang="en-US" altLang="ko-KR" dirty="0"/>
          </a:p>
          <a:p>
            <a:pPr lvl="2"/>
            <a:r>
              <a:rPr lang="ko-KR" altLang="en-US" dirty="0"/>
              <a:t>대상</a:t>
            </a:r>
            <a:endParaRPr lang="en-US" altLang="ko-KR" dirty="0"/>
          </a:p>
          <a:p>
            <a:pPr lvl="3"/>
            <a:r>
              <a:rPr lang="ko-KR" altLang="en-US" dirty="0"/>
              <a:t>경과 시간</a:t>
            </a:r>
            <a:r>
              <a:rPr lang="en-US" altLang="ko-KR" dirty="0"/>
              <a:t>: </a:t>
            </a:r>
            <a:r>
              <a:rPr lang="ko-KR" altLang="en-US" dirty="0"/>
              <a:t>작업 소요 시간</a:t>
            </a:r>
            <a:endParaRPr lang="en-US" altLang="ko-KR" dirty="0"/>
          </a:p>
          <a:p>
            <a:pPr lvl="3"/>
            <a:r>
              <a:rPr lang="ko-KR" altLang="en-US" dirty="0"/>
              <a:t>사용률</a:t>
            </a:r>
            <a:r>
              <a:rPr lang="en-US" altLang="ko-KR" dirty="0"/>
              <a:t>: </a:t>
            </a:r>
            <a:r>
              <a:rPr lang="ko-KR" altLang="en-US" dirty="0"/>
              <a:t>작업 처리시 자원</a:t>
            </a:r>
            <a:r>
              <a:rPr lang="en-US" altLang="ko-KR" dirty="0"/>
              <a:t>(CPU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r>
              <a:rPr lang="ko-KR" altLang="en-US" dirty="0"/>
              <a:t> 사용률</a:t>
            </a:r>
            <a:endParaRPr lang="en-US" altLang="ko-KR" dirty="0"/>
          </a:p>
          <a:p>
            <a:pPr lvl="3"/>
            <a:r>
              <a:rPr lang="ko-KR" altLang="en-US" dirty="0"/>
              <a:t>응답 시간</a:t>
            </a:r>
            <a:r>
              <a:rPr lang="en-US" altLang="ko-KR" dirty="0"/>
              <a:t>: </a:t>
            </a:r>
            <a:r>
              <a:rPr lang="ko-KR" altLang="en-US" dirty="0"/>
              <a:t>요청 확인 소요 시간</a:t>
            </a:r>
            <a:endParaRPr lang="en-US" altLang="ko-KR" dirty="0"/>
          </a:p>
          <a:p>
            <a:pPr lvl="3"/>
            <a:r>
              <a:rPr lang="ko-KR" altLang="en-US" dirty="0"/>
              <a:t>가용성</a:t>
            </a:r>
            <a:r>
              <a:rPr lang="en-US" altLang="ko-KR" dirty="0"/>
              <a:t>: </a:t>
            </a:r>
            <a:r>
              <a:rPr lang="ko-KR" altLang="en-US" dirty="0"/>
              <a:t>정상적으로 기능할 수 있는 정도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D4F0182-1335-46CE-BFCB-DBF3E7D64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3163B7-B4B1-4E7B-A21E-576187F6EA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61ADCD0-5D06-4A22-9676-722749F7AF7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2021/7/30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45988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5993597-1F13-40D8-A50C-DFDF53CFDAB8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ko-KR" altLang="en-US" dirty="0"/>
              <a:t>미들웨어 솔루션</a:t>
            </a:r>
            <a:endParaRPr lang="en-US" altLang="ko-KR" dirty="0"/>
          </a:p>
          <a:p>
            <a:pPr lvl="1"/>
            <a:r>
              <a:rPr lang="ko-KR" altLang="en-US" dirty="0"/>
              <a:t>정의</a:t>
            </a:r>
            <a:endParaRPr lang="en-US" altLang="ko-KR" dirty="0"/>
          </a:p>
          <a:p>
            <a:pPr lvl="2"/>
            <a:r>
              <a:rPr lang="ko-KR" altLang="en-US" dirty="0"/>
              <a:t>컴퓨터 간 연결을 관리해주는 </a:t>
            </a:r>
            <a:r>
              <a:rPr lang="en-US" altLang="ko-KR" dirty="0"/>
              <a:t>SW</a:t>
            </a:r>
          </a:p>
          <a:p>
            <a:pPr lvl="2"/>
            <a:r>
              <a:rPr lang="ko-KR" altLang="en-US" dirty="0"/>
              <a:t>각</a:t>
            </a:r>
            <a:r>
              <a:rPr lang="en-US" altLang="ko-KR" dirty="0"/>
              <a:t> </a:t>
            </a:r>
            <a:r>
              <a:rPr lang="ko-KR" altLang="en-US" dirty="0"/>
              <a:t>컴퓨터의 환경에 상관없이 연결할 수 있게 지원</a:t>
            </a:r>
            <a:endParaRPr lang="en-US" altLang="ko-KR" dirty="0"/>
          </a:p>
          <a:p>
            <a:pPr lvl="1"/>
            <a:r>
              <a:rPr lang="ko-KR" altLang="en-US" dirty="0"/>
              <a:t>유형</a:t>
            </a:r>
            <a:endParaRPr lang="en-US" altLang="ko-KR" dirty="0"/>
          </a:p>
          <a:p>
            <a:pPr lvl="2"/>
            <a:r>
              <a:rPr lang="en-US" altLang="ko-KR" dirty="0"/>
              <a:t>DB </a:t>
            </a:r>
            <a:r>
              <a:rPr lang="ko-KR" altLang="en-US" dirty="0"/>
              <a:t>미들웨어</a:t>
            </a:r>
            <a:endParaRPr lang="en-US" altLang="ko-KR" dirty="0"/>
          </a:p>
          <a:p>
            <a:pPr lvl="3"/>
            <a:r>
              <a:rPr lang="en-US" altLang="ko-KR" dirty="0"/>
              <a:t>DB</a:t>
            </a:r>
            <a:r>
              <a:rPr lang="ko-KR" altLang="en-US" dirty="0"/>
              <a:t>와 </a:t>
            </a:r>
            <a:r>
              <a:rPr lang="en-US" altLang="ko-KR" dirty="0"/>
              <a:t>Application </a:t>
            </a:r>
            <a:r>
              <a:rPr lang="ko-KR" altLang="en-US" dirty="0"/>
              <a:t>간의 통신을 위함</a:t>
            </a:r>
            <a:endParaRPr lang="en-US" altLang="ko-KR" dirty="0"/>
          </a:p>
          <a:p>
            <a:pPr lvl="2"/>
            <a:r>
              <a:rPr lang="ko-KR" altLang="en-US" dirty="0"/>
              <a:t>원격 프로시저 호출 </a:t>
            </a:r>
            <a:r>
              <a:rPr lang="en-US" altLang="ko-KR" dirty="0"/>
              <a:t>(RPC. Remote Procedure Call)</a:t>
            </a:r>
          </a:p>
          <a:p>
            <a:pPr lvl="3"/>
            <a:r>
              <a:rPr lang="ko-KR" altLang="en-US" dirty="0"/>
              <a:t>원격 프로시저를 로컬 프로시저처럼 호출</a:t>
            </a:r>
            <a:endParaRPr lang="en-US" altLang="ko-KR" dirty="0"/>
          </a:p>
          <a:p>
            <a:pPr lvl="2"/>
            <a:r>
              <a:rPr lang="ko-KR" altLang="en-US" dirty="0"/>
              <a:t>메시지 지향 미들웨어 </a:t>
            </a:r>
            <a:r>
              <a:rPr lang="en-US" altLang="ko-KR" dirty="0"/>
              <a:t>(MOM. MSG Oriented MW)</a:t>
            </a:r>
          </a:p>
          <a:p>
            <a:pPr lvl="3"/>
            <a:r>
              <a:rPr lang="ko-KR" altLang="en-US" dirty="0"/>
              <a:t>메시지 기반 비동기형 전달</a:t>
            </a:r>
            <a:endParaRPr lang="en-US" altLang="ko-KR" dirty="0"/>
          </a:p>
          <a:p>
            <a:pPr lvl="2"/>
            <a:r>
              <a:rPr lang="ko-KR" altLang="en-US" dirty="0"/>
              <a:t>트랜젝션 처리 </a:t>
            </a:r>
            <a:r>
              <a:rPr lang="en-US" altLang="ko-KR" dirty="0"/>
              <a:t>(Transaction Processing)</a:t>
            </a:r>
          </a:p>
          <a:p>
            <a:pPr lvl="2"/>
            <a:r>
              <a:rPr lang="ko-KR" altLang="en-US" dirty="0"/>
              <a:t>레거시웨어 </a:t>
            </a:r>
            <a:r>
              <a:rPr lang="en-US" altLang="ko-KR" dirty="0"/>
              <a:t>(Legacyware)</a:t>
            </a:r>
          </a:p>
          <a:p>
            <a:pPr lvl="3"/>
            <a:r>
              <a:rPr lang="ko-KR" altLang="en-US" dirty="0"/>
              <a:t>새 기능을 추가할 때 사용되는 </a:t>
            </a:r>
            <a:r>
              <a:rPr lang="en-US" altLang="ko-KR" dirty="0"/>
              <a:t>MW</a:t>
            </a:r>
          </a:p>
          <a:p>
            <a:pPr lvl="2"/>
            <a:r>
              <a:rPr lang="ko-KR" altLang="en-US" dirty="0"/>
              <a:t>객체 기반 미들웨어</a:t>
            </a:r>
            <a:endParaRPr lang="en-US" altLang="ko-KR" dirty="0"/>
          </a:p>
          <a:p>
            <a:pPr lvl="2"/>
            <a:r>
              <a:rPr lang="en-US" altLang="ko-KR" dirty="0"/>
              <a:t>WAS (Web Application Server)</a:t>
            </a:r>
          </a:p>
          <a:p>
            <a:pPr lvl="3"/>
            <a:r>
              <a:rPr lang="ko-KR" altLang="en-US" dirty="0"/>
              <a:t>서버에서</a:t>
            </a:r>
            <a:r>
              <a:rPr lang="en-US" altLang="ko-KR" dirty="0"/>
              <a:t> App</a:t>
            </a:r>
            <a:r>
              <a:rPr lang="ko-KR" altLang="en-US" dirty="0"/>
              <a:t>이 동작하는 환경 제공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B930133-CA18-4151-9181-7FAF35C4D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미들웨어 솔루션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3A5D2A4-62F1-4E2C-B4E0-EC721338FCC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웹 서버와 </a:t>
            </a:r>
            <a:r>
              <a:rPr lang="en-US" altLang="ko-KR" dirty="0"/>
              <a:t>WAS </a:t>
            </a:r>
          </a:p>
          <a:p>
            <a:pPr lvl="1"/>
            <a:r>
              <a:rPr lang="ko-KR" altLang="en-US" dirty="0"/>
              <a:t>처리 프로세스</a:t>
            </a:r>
            <a:endParaRPr lang="en-US" altLang="ko-KR" dirty="0"/>
          </a:p>
          <a:p>
            <a:pPr lvl="2"/>
            <a:r>
              <a:rPr lang="en-US" altLang="ko-KR" dirty="0"/>
              <a:t>1. </a:t>
            </a:r>
            <a:r>
              <a:rPr lang="ko-KR" altLang="en-US" dirty="0"/>
              <a:t>웹 브라우저가 웹 서버에 페이지 요청</a:t>
            </a:r>
            <a:endParaRPr lang="en-US" altLang="ko-KR" dirty="0"/>
          </a:p>
          <a:p>
            <a:pPr lvl="2"/>
            <a:r>
              <a:rPr lang="en-US" altLang="ko-KR" dirty="0"/>
              <a:t>2. </a:t>
            </a:r>
            <a:r>
              <a:rPr lang="ko-KR" altLang="en-US" dirty="0"/>
              <a:t>웹 서버는 요청을 받아 요청 처리를 </a:t>
            </a:r>
            <a:r>
              <a:rPr lang="en-US" altLang="ko-KR" dirty="0"/>
              <a:t>WAS</a:t>
            </a:r>
            <a:r>
              <a:rPr lang="ko-KR" altLang="en-US" dirty="0"/>
              <a:t>에 요청</a:t>
            </a:r>
            <a:endParaRPr lang="en-US" altLang="ko-KR" dirty="0"/>
          </a:p>
          <a:p>
            <a:pPr lvl="2"/>
            <a:r>
              <a:rPr lang="en-US" altLang="ko-KR" dirty="0"/>
              <a:t>3. WAS</a:t>
            </a:r>
            <a:r>
              <a:rPr lang="ko-KR" altLang="en-US" dirty="0"/>
              <a:t>는 요청 처리 웹 서버에 전달</a:t>
            </a:r>
            <a:endParaRPr lang="en-US" altLang="ko-KR" dirty="0"/>
          </a:p>
          <a:p>
            <a:pPr lvl="2"/>
            <a:r>
              <a:rPr lang="en-US" altLang="ko-KR" dirty="0"/>
              <a:t>4. </a:t>
            </a:r>
            <a:r>
              <a:rPr lang="ko-KR" altLang="en-US" dirty="0"/>
              <a:t>웹 서버는 웹 브라우저에 전달</a:t>
            </a:r>
            <a:endParaRPr lang="en-US" altLang="ko-KR" dirty="0"/>
          </a:p>
          <a:p>
            <a:pPr lvl="1"/>
            <a:r>
              <a:rPr lang="ko-KR" altLang="en-US" dirty="0"/>
              <a:t>개념</a:t>
            </a:r>
            <a:endParaRPr lang="en-US" altLang="ko-KR" dirty="0"/>
          </a:p>
          <a:p>
            <a:pPr lvl="2"/>
            <a:r>
              <a:rPr lang="ko-KR" altLang="en-US" dirty="0"/>
              <a:t>웹</a:t>
            </a:r>
            <a:r>
              <a:rPr lang="en-US" altLang="ko-KR" dirty="0"/>
              <a:t> </a:t>
            </a:r>
            <a:r>
              <a:rPr lang="ko-KR" altLang="en-US" dirty="0"/>
              <a:t>서버</a:t>
            </a:r>
            <a:r>
              <a:rPr lang="en-US" altLang="ko-KR" dirty="0"/>
              <a:t>: HW</a:t>
            </a:r>
            <a:r>
              <a:rPr lang="ko-KR" altLang="en-US" dirty="0"/>
              <a:t> </a:t>
            </a:r>
            <a:r>
              <a:rPr lang="en-US" altLang="ko-KR" dirty="0"/>
              <a:t>+</a:t>
            </a:r>
            <a:r>
              <a:rPr lang="ko-KR" altLang="en-US" dirty="0"/>
              <a:t> 정적 콘텐츠 전달</a:t>
            </a:r>
            <a:endParaRPr lang="en-US" altLang="ko-KR" dirty="0"/>
          </a:p>
          <a:p>
            <a:pPr lvl="2"/>
            <a:r>
              <a:rPr lang="en-US" altLang="ko-KR" dirty="0"/>
              <a:t>WAS: </a:t>
            </a:r>
            <a:r>
              <a:rPr lang="ko-KR" altLang="en-US" dirty="0"/>
              <a:t>코드 실행</a:t>
            </a:r>
            <a:endParaRPr lang="en-US" altLang="ko-KR" dirty="0"/>
          </a:p>
          <a:p>
            <a:r>
              <a:rPr lang="en-US" altLang="ko-KR" dirty="0"/>
              <a:t>EAI</a:t>
            </a:r>
            <a:r>
              <a:rPr lang="ko-KR" altLang="en-US" dirty="0"/>
              <a:t>와 </a:t>
            </a:r>
            <a:r>
              <a:rPr lang="en-US" altLang="ko-KR" dirty="0"/>
              <a:t>ESB</a:t>
            </a:r>
          </a:p>
          <a:p>
            <a:pPr lvl="1"/>
            <a:r>
              <a:rPr lang="en-US" altLang="ko-KR" dirty="0"/>
              <a:t>EAI (Enterprise Application Integration)</a:t>
            </a:r>
          </a:p>
          <a:p>
            <a:pPr lvl="2"/>
            <a:r>
              <a:rPr lang="ko-KR" altLang="en-US" dirty="0"/>
              <a:t>기업 내 </a:t>
            </a:r>
            <a:r>
              <a:rPr lang="en-US" altLang="ko-KR" dirty="0"/>
              <a:t>App </a:t>
            </a:r>
            <a:r>
              <a:rPr lang="ko-KR" altLang="en-US" dirty="0"/>
              <a:t>상호 연동을 위해 통합하는 방법</a:t>
            </a:r>
            <a:endParaRPr lang="en-US" altLang="ko-KR" dirty="0"/>
          </a:p>
          <a:p>
            <a:pPr lvl="1"/>
            <a:r>
              <a:rPr lang="en-US" altLang="ko-KR" dirty="0"/>
              <a:t>ESB (Enterprise Service Bus)</a:t>
            </a:r>
          </a:p>
          <a:p>
            <a:pPr lvl="2"/>
            <a:r>
              <a:rPr lang="ko-KR" altLang="en-US" dirty="0"/>
              <a:t>기업 간 </a:t>
            </a:r>
            <a:r>
              <a:rPr lang="en-US" altLang="ko-KR" dirty="0"/>
              <a:t>App</a:t>
            </a:r>
            <a:r>
              <a:rPr lang="ko-KR" altLang="en-US" dirty="0"/>
              <a:t>을 통합하는 방법</a:t>
            </a:r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9B6A45E-ABC3-4ABB-ABFC-03A9C7381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40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6386D9-D5F9-4293-93E8-29B6D19B81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4FA6DA0-07E2-422D-9950-419E380AE8B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2021/7/30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8235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18A67C5-9906-4988-A921-7E52CD867E3D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altLang="ko-KR" dirty="0"/>
              <a:t>OS</a:t>
            </a:r>
          </a:p>
          <a:p>
            <a:pPr lvl="1"/>
            <a:r>
              <a:rPr lang="ko-KR" altLang="en-US" dirty="0"/>
              <a:t>정의</a:t>
            </a:r>
            <a:endParaRPr lang="en-US" altLang="ko-KR" dirty="0"/>
          </a:p>
          <a:p>
            <a:pPr lvl="2"/>
            <a:r>
              <a:rPr lang="en-US" altLang="ko-KR" dirty="0"/>
              <a:t>HW, SW </a:t>
            </a:r>
            <a:r>
              <a:rPr lang="ko-KR" altLang="en-US" dirty="0"/>
              <a:t>자원을</a:t>
            </a:r>
            <a:r>
              <a:rPr lang="en-US" altLang="ko-KR" dirty="0"/>
              <a:t> </a:t>
            </a:r>
            <a:r>
              <a:rPr lang="ko-KR" altLang="en-US" dirty="0"/>
              <a:t>관리하는 </a:t>
            </a:r>
            <a:r>
              <a:rPr lang="en-US" altLang="ko-KR" dirty="0"/>
              <a:t>SW</a:t>
            </a:r>
          </a:p>
          <a:p>
            <a:pPr lvl="1"/>
            <a:r>
              <a:rPr lang="ko-KR" altLang="en-US" dirty="0"/>
              <a:t>유형</a:t>
            </a:r>
            <a:endParaRPr lang="en-US" altLang="ko-KR" dirty="0"/>
          </a:p>
          <a:p>
            <a:pPr lvl="2"/>
            <a:r>
              <a:rPr lang="ko-KR" altLang="en-US" dirty="0"/>
              <a:t>컴퓨터</a:t>
            </a:r>
            <a:endParaRPr lang="en-US" altLang="ko-KR" dirty="0"/>
          </a:p>
          <a:p>
            <a:pPr lvl="3"/>
            <a:r>
              <a:rPr lang="en-US" altLang="ko-KR" dirty="0"/>
              <a:t>Window: </a:t>
            </a:r>
            <a:r>
              <a:rPr lang="ko-KR" altLang="en-US" dirty="0"/>
              <a:t>소</a:t>
            </a:r>
            <a:r>
              <a:rPr lang="en-US" altLang="ko-KR" dirty="0"/>
              <a:t>/</a:t>
            </a:r>
            <a:r>
              <a:rPr lang="ko-KR" altLang="en-US" dirty="0"/>
              <a:t>중 규모 서버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  <a:r>
              <a:rPr lang="en-US" altLang="ko-KR" dirty="0"/>
              <a:t>.</a:t>
            </a:r>
          </a:p>
          <a:p>
            <a:pPr lvl="3"/>
            <a:r>
              <a:rPr lang="en-US" altLang="ko-KR" dirty="0"/>
              <a:t>UNIX: </a:t>
            </a:r>
            <a:r>
              <a:rPr lang="ko-KR" altLang="en-US" dirty="0"/>
              <a:t>대용량 처리</a:t>
            </a:r>
            <a:r>
              <a:rPr lang="en-US" altLang="ko-KR" dirty="0"/>
              <a:t>. </a:t>
            </a:r>
            <a:r>
              <a:rPr lang="ko-KR" altLang="en-US" dirty="0"/>
              <a:t>높은 안정성</a:t>
            </a:r>
            <a:r>
              <a:rPr lang="en-US" altLang="ko-KR" dirty="0"/>
              <a:t>.</a:t>
            </a:r>
          </a:p>
          <a:p>
            <a:pPr lvl="3"/>
            <a:r>
              <a:rPr lang="en-US" altLang="ko-KR" dirty="0"/>
              <a:t>Linux: </a:t>
            </a:r>
            <a:r>
              <a:rPr lang="ko-KR" altLang="en-US" dirty="0"/>
              <a:t>중</a:t>
            </a:r>
            <a:r>
              <a:rPr lang="en-US" altLang="ko-KR" dirty="0"/>
              <a:t>/</a:t>
            </a:r>
            <a:r>
              <a:rPr lang="ko-KR" altLang="en-US" dirty="0"/>
              <a:t>대규모 서버 사용</a:t>
            </a:r>
            <a:r>
              <a:rPr lang="en-US" altLang="ko-KR" dirty="0"/>
              <a:t>. </a:t>
            </a:r>
            <a:r>
              <a:rPr lang="ko-KR" altLang="en-US" dirty="0"/>
              <a:t>보안</a:t>
            </a:r>
            <a:r>
              <a:rPr lang="en-US" altLang="ko-KR" dirty="0"/>
              <a:t>. </a:t>
            </a:r>
            <a:r>
              <a:rPr lang="ko-KR" altLang="en-US" dirty="0"/>
              <a:t>낮은 비용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모바일</a:t>
            </a:r>
            <a:endParaRPr lang="en-US" altLang="ko-KR" dirty="0"/>
          </a:p>
          <a:p>
            <a:pPr lvl="3"/>
            <a:r>
              <a:rPr lang="en-US" altLang="ko-KR" dirty="0"/>
              <a:t>Android: </a:t>
            </a:r>
            <a:r>
              <a:rPr lang="ko-KR" altLang="en-US" dirty="0"/>
              <a:t>다양한 기기 호환이 특징</a:t>
            </a:r>
            <a:endParaRPr lang="en-US" altLang="ko-KR" dirty="0"/>
          </a:p>
          <a:p>
            <a:pPr lvl="3"/>
            <a:r>
              <a:rPr lang="en-US" altLang="ko-KR" dirty="0"/>
              <a:t>IOS: </a:t>
            </a:r>
            <a:r>
              <a:rPr lang="ko-KR" altLang="en-US" dirty="0"/>
              <a:t>높은 보안성과 고성능이 특징</a:t>
            </a:r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088B618-856A-40E1-B053-44978E195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OS </a:t>
            </a:r>
            <a:r>
              <a:rPr lang="ko-KR" altLang="en-US" dirty="0"/>
              <a:t>분석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BE748DD-D7A0-4FD0-94AD-3AF0FC4C2CC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OS </a:t>
            </a:r>
            <a:r>
              <a:rPr lang="ko-KR" altLang="en-US" dirty="0"/>
              <a:t>분석 </a:t>
            </a:r>
            <a:r>
              <a:rPr lang="en-US" altLang="ko-KR" dirty="0"/>
              <a:t>(</a:t>
            </a:r>
            <a:r>
              <a:rPr lang="ko-KR" altLang="en-US" dirty="0"/>
              <a:t>사용 대상 선택 관점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품질</a:t>
            </a:r>
            <a:endParaRPr lang="en-US" altLang="ko-KR" dirty="0"/>
          </a:p>
          <a:p>
            <a:pPr lvl="2"/>
            <a:r>
              <a:rPr lang="ko-KR" altLang="en-US" dirty="0"/>
              <a:t>신뢰도</a:t>
            </a:r>
            <a:r>
              <a:rPr lang="en-US" altLang="ko-KR" dirty="0"/>
              <a:t>: </a:t>
            </a:r>
            <a:r>
              <a:rPr lang="ko-KR" altLang="en-US" dirty="0"/>
              <a:t>장애</a:t>
            </a:r>
            <a:r>
              <a:rPr lang="en-US" altLang="ko-KR" dirty="0"/>
              <a:t> </a:t>
            </a:r>
            <a:r>
              <a:rPr lang="ko-KR" altLang="en-US" dirty="0"/>
              <a:t>발생 가능성과</a:t>
            </a:r>
            <a:r>
              <a:rPr lang="en-US" altLang="ko-KR" dirty="0"/>
              <a:t> </a:t>
            </a:r>
            <a:r>
              <a:rPr lang="ko-KR" altLang="en-US" dirty="0"/>
              <a:t>장애 극복 정도</a:t>
            </a:r>
            <a:endParaRPr lang="en-US" altLang="ko-KR" dirty="0"/>
          </a:p>
          <a:p>
            <a:pPr lvl="2"/>
            <a:r>
              <a:rPr lang="ko-KR" altLang="en-US" dirty="0"/>
              <a:t>성능</a:t>
            </a:r>
            <a:r>
              <a:rPr lang="en-US" altLang="ko-KR" dirty="0"/>
              <a:t>: </a:t>
            </a:r>
            <a:r>
              <a:rPr lang="ko-KR" altLang="en-US" dirty="0"/>
              <a:t>작업 처리 소모되는 시간과</a:t>
            </a:r>
            <a:r>
              <a:rPr lang="en-US" altLang="ko-KR" dirty="0"/>
              <a:t> </a:t>
            </a:r>
            <a:r>
              <a:rPr lang="ko-KR" altLang="en-US" dirty="0"/>
              <a:t>메모리의 정도</a:t>
            </a:r>
            <a:endParaRPr lang="en-US" altLang="ko-KR" dirty="0"/>
          </a:p>
          <a:p>
            <a:pPr lvl="1"/>
            <a:r>
              <a:rPr lang="ko-KR" altLang="en-US" dirty="0"/>
              <a:t>지원</a:t>
            </a:r>
            <a:endParaRPr lang="en-US" altLang="ko-KR" dirty="0"/>
          </a:p>
          <a:p>
            <a:pPr lvl="2"/>
            <a:r>
              <a:rPr lang="ko-KR" altLang="en-US" dirty="0"/>
              <a:t>기술 지원</a:t>
            </a:r>
            <a:r>
              <a:rPr lang="en-US" altLang="ko-KR" dirty="0"/>
              <a:t>: </a:t>
            </a:r>
            <a:r>
              <a:rPr lang="ko-KR" altLang="en-US" dirty="0"/>
              <a:t>주기적 업데이트</a:t>
            </a:r>
            <a:r>
              <a:rPr lang="en-US" altLang="ko-KR" dirty="0"/>
              <a:t>, </a:t>
            </a:r>
            <a:r>
              <a:rPr lang="ko-KR" altLang="en-US" dirty="0"/>
              <a:t>오픈소스 여부</a:t>
            </a:r>
            <a:endParaRPr lang="en-US" altLang="ko-KR" dirty="0"/>
          </a:p>
          <a:p>
            <a:pPr lvl="2"/>
            <a:r>
              <a:rPr lang="ko-KR" altLang="en-US" dirty="0"/>
              <a:t>주변 기기</a:t>
            </a:r>
            <a:r>
              <a:rPr lang="en-US" altLang="ko-KR" dirty="0"/>
              <a:t>: </a:t>
            </a:r>
            <a:r>
              <a:rPr lang="ko-KR" altLang="en-US" dirty="0"/>
              <a:t>주변 기기 지원 여부</a:t>
            </a:r>
            <a:endParaRPr lang="en-US" altLang="ko-KR" dirty="0"/>
          </a:p>
          <a:p>
            <a:pPr lvl="2"/>
            <a:r>
              <a:rPr lang="ko-KR" altLang="en-US" dirty="0"/>
              <a:t>구축 비용</a:t>
            </a:r>
            <a:r>
              <a:rPr lang="en-US" altLang="ko-KR" dirty="0"/>
              <a:t>: </a:t>
            </a:r>
            <a:r>
              <a:rPr lang="ko-KR" altLang="en-US" dirty="0"/>
              <a:t>비용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9494FCD-D15D-4648-A59D-886BAA239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211563-1493-43C0-859E-EFB929FACB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97EED90-052D-4320-BA88-61CDBB694B19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2021/7/30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187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469B4D2-EFDA-40F2-9A38-FE325234BB66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ko-KR" altLang="en-US" dirty="0"/>
              <a:t>네트워크</a:t>
            </a:r>
            <a:endParaRPr lang="en-US" altLang="ko-KR" dirty="0"/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</a:t>
            </a:r>
            <a:r>
              <a:rPr lang="ko-KR" altLang="en-US" dirty="0"/>
              <a:t>정보</a:t>
            </a:r>
            <a:r>
              <a:rPr lang="en-US" altLang="ko-KR" dirty="0"/>
              <a:t> </a:t>
            </a:r>
            <a:r>
              <a:rPr lang="ko-KR" altLang="en-US" dirty="0"/>
              <a:t>소통</a:t>
            </a:r>
            <a:r>
              <a:rPr lang="en-US" altLang="ko-KR" dirty="0"/>
              <a:t> </a:t>
            </a:r>
            <a:r>
              <a:rPr lang="ko-KR" altLang="en-US" dirty="0"/>
              <a:t>방법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AD713DF-DFCE-4ACD-A0C1-F52B34E9B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네트워크 분석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3058E7A-2CB5-445E-A828-C20AF1E58AE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네트워크 분석</a:t>
            </a:r>
            <a:endParaRPr lang="en-US" altLang="ko-KR" dirty="0"/>
          </a:p>
          <a:p>
            <a:pPr lvl="1"/>
            <a:r>
              <a:rPr lang="ko-KR" altLang="en-US" dirty="0"/>
              <a:t>제공되는 네트워크 구성도 분석</a:t>
            </a:r>
            <a:endParaRPr lang="en-US" altLang="ko-KR" dirty="0"/>
          </a:p>
          <a:p>
            <a:pPr lvl="2"/>
            <a:r>
              <a:rPr lang="ko-KR" altLang="en-US" dirty="0"/>
              <a:t>서버 위치</a:t>
            </a:r>
            <a:r>
              <a:rPr lang="en-US" altLang="ko-KR" dirty="0"/>
              <a:t>, </a:t>
            </a:r>
            <a:r>
              <a:rPr lang="ko-KR" altLang="en-US" dirty="0"/>
              <a:t>연결 방식 분석</a:t>
            </a:r>
            <a:endParaRPr lang="en-US" altLang="ko-KR" dirty="0"/>
          </a:p>
          <a:p>
            <a:pPr lvl="2"/>
            <a:r>
              <a:rPr lang="ko-KR" altLang="en-US" dirty="0"/>
              <a:t>백본</a:t>
            </a:r>
            <a:r>
              <a:rPr lang="en-US" altLang="ko-KR" dirty="0"/>
              <a:t>, </a:t>
            </a:r>
            <a:r>
              <a:rPr lang="ko-KR" altLang="en-US" dirty="0"/>
              <a:t>라우터</a:t>
            </a:r>
            <a:r>
              <a:rPr lang="en-US" altLang="ko-KR" dirty="0"/>
              <a:t>, </a:t>
            </a:r>
            <a:r>
              <a:rPr lang="ko-KR" altLang="en-US" dirty="0"/>
              <a:t>스위치</a:t>
            </a:r>
            <a:r>
              <a:rPr lang="en-US" altLang="ko-KR" dirty="0"/>
              <a:t>… </a:t>
            </a:r>
            <a:r>
              <a:rPr lang="ko-KR" altLang="en-US" dirty="0"/>
              <a:t>등 분석</a:t>
            </a:r>
            <a:endParaRPr lang="en-US" altLang="ko-KR" dirty="0"/>
          </a:p>
          <a:p>
            <a:pPr lvl="2"/>
            <a:r>
              <a:rPr lang="ko-KR" altLang="en-US" dirty="0"/>
              <a:t>물리적 위치</a:t>
            </a:r>
            <a:r>
              <a:rPr lang="en-US" altLang="ko-KR" dirty="0"/>
              <a:t>, </a:t>
            </a:r>
            <a:r>
              <a:rPr lang="ko-KR" altLang="en-US" dirty="0"/>
              <a:t>보안 취약성 분석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6EFD1D4-0581-434A-A4D1-7C032F972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ABDC1C-A7CC-41C9-AF8C-5AF4E8B13A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E27DCA0-7B44-4D74-93A4-3DA07E9E1CE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2021/7/30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071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451B60D-F1C3-41F3-8612-2A48415F2F1C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altLang="ko-KR" dirty="0"/>
              <a:t>DBMS</a:t>
            </a:r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DB</a:t>
            </a:r>
            <a:r>
              <a:rPr lang="ko-KR" altLang="en-US" dirty="0"/>
              <a:t>를 관리하는 시스템</a:t>
            </a:r>
            <a:endParaRPr lang="en-US" altLang="ko-KR" dirty="0"/>
          </a:p>
          <a:p>
            <a:pPr lvl="1"/>
            <a:r>
              <a:rPr lang="ko-KR" altLang="en-US" dirty="0"/>
              <a:t>기능</a:t>
            </a:r>
            <a:endParaRPr lang="en-US" altLang="ko-KR" dirty="0"/>
          </a:p>
          <a:p>
            <a:pPr lvl="2"/>
            <a:r>
              <a:rPr lang="ko-KR" altLang="en-US" dirty="0"/>
              <a:t>중복 제어</a:t>
            </a:r>
            <a:r>
              <a:rPr lang="en-US" altLang="ko-KR" dirty="0"/>
              <a:t>: </a:t>
            </a:r>
            <a:r>
              <a:rPr lang="ko-KR" altLang="en-US" dirty="0"/>
              <a:t>동일한</a:t>
            </a:r>
            <a:r>
              <a:rPr lang="en-US" altLang="ko-KR" dirty="0"/>
              <a:t> </a:t>
            </a:r>
            <a:r>
              <a:rPr lang="ko-KR" altLang="en-US" dirty="0"/>
              <a:t>데이터 중복 저장 방지</a:t>
            </a:r>
            <a:endParaRPr lang="en-US" altLang="ko-KR" dirty="0"/>
          </a:p>
          <a:p>
            <a:pPr lvl="3"/>
            <a:r>
              <a:rPr lang="ko-KR" altLang="en-US" dirty="0"/>
              <a:t>무결성 아닌가</a:t>
            </a:r>
            <a:endParaRPr lang="en-US" altLang="ko-KR" dirty="0"/>
          </a:p>
          <a:p>
            <a:pPr lvl="2"/>
            <a:r>
              <a:rPr lang="ko-KR" altLang="en-US" dirty="0"/>
              <a:t>접근 통제</a:t>
            </a:r>
            <a:r>
              <a:rPr lang="en-US" altLang="ko-KR" dirty="0"/>
              <a:t>: </a:t>
            </a:r>
            <a:r>
              <a:rPr lang="ko-KR" altLang="en-US" dirty="0"/>
              <a:t>권한에 따라 접근 제어</a:t>
            </a:r>
            <a:endParaRPr lang="en-US" altLang="ko-KR" dirty="0"/>
          </a:p>
          <a:p>
            <a:pPr lvl="2"/>
            <a:r>
              <a:rPr lang="ko-KR" altLang="en-US" dirty="0"/>
              <a:t>인터페이스</a:t>
            </a:r>
            <a:r>
              <a:rPr lang="en-US" altLang="ko-KR" dirty="0"/>
              <a:t>: </a:t>
            </a:r>
            <a:r>
              <a:rPr lang="ko-KR" altLang="en-US" dirty="0"/>
              <a:t>사용자에게 </a:t>
            </a:r>
            <a:r>
              <a:rPr lang="en-US" altLang="ko-KR" dirty="0"/>
              <a:t>CLI, GUI </a:t>
            </a:r>
            <a:r>
              <a:rPr lang="ko-KR" altLang="en-US" dirty="0"/>
              <a:t>등 제공</a:t>
            </a:r>
            <a:endParaRPr lang="en-US" altLang="ko-KR" dirty="0"/>
          </a:p>
          <a:p>
            <a:pPr lvl="2"/>
            <a:r>
              <a:rPr lang="ko-KR" altLang="en-US" dirty="0"/>
              <a:t>관계 표현</a:t>
            </a:r>
            <a:r>
              <a:rPr lang="en-US" altLang="ko-KR" dirty="0"/>
              <a:t>: </a:t>
            </a:r>
            <a:r>
              <a:rPr lang="ko-KR" altLang="en-US" dirty="0"/>
              <a:t>데이터의</a:t>
            </a:r>
            <a:r>
              <a:rPr lang="en-US" altLang="ko-KR" dirty="0"/>
              <a:t> </a:t>
            </a:r>
            <a:r>
              <a:rPr lang="ko-KR" altLang="en-US" dirty="0"/>
              <a:t>관계 표현 기능 제공</a:t>
            </a:r>
            <a:endParaRPr lang="en-US" altLang="ko-KR" dirty="0"/>
          </a:p>
          <a:p>
            <a:pPr lvl="2"/>
            <a:r>
              <a:rPr lang="ko-KR" altLang="en-US" dirty="0"/>
              <a:t>샤딩</a:t>
            </a:r>
            <a:r>
              <a:rPr lang="en-US" altLang="ko-KR" dirty="0"/>
              <a:t>/</a:t>
            </a:r>
            <a:r>
              <a:rPr lang="ko-KR" altLang="en-US" dirty="0"/>
              <a:t>파티셔닝</a:t>
            </a:r>
            <a:r>
              <a:rPr lang="en-US" altLang="ko-KR" dirty="0"/>
              <a:t>: </a:t>
            </a:r>
            <a:r>
              <a:rPr lang="ko-KR" altLang="en-US" dirty="0"/>
              <a:t>데이터 구조 최적화 기능 제공</a:t>
            </a:r>
            <a:endParaRPr lang="en-US" altLang="ko-KR" dirty="0"/>
          </a:p>
          <a:p>
            <a:pPr lvl="2"/>
            <a:r>
              <a:rPr lang="ko-KR" altLang="en-US" dirty="0"/>
              <a:t>무결성</a:t>
            </a:r>
            <a:r>
              <a:rPr lang="en-US" altLang="ko-KR" dirty="0"/>
              <a:t>: </a:t>
            </a:r>
            <a:r>
              <a:rPr lang="ko-KR" altLang="en-US" dirty="0"/>
              <a:t>무결성 유지 기능 제공</a:t>
            </a:r>
            <a:endParaRPr lang="en-US" altLang="ko-KR" dirty="0"/>
          </a:p>
          <a:p>
            <a:pPr lvl="2"/>
            <a:r>
              <a:rPr lang="ko-KR" altLang="en-US" dirty="0"/>
              <a:t>백업</a:t>
            </a:r>
            <a:r>
              <a:rPr lang="en-US" altLang="ko-KR" dirty="0"/>
              <a:t>: </a:t>
            </a:r>
            <a:r>
              <a:rPr lang="ko-KR" altLang="en-US" dirty="0"/>
              <a:t>장애 복구 기능 제공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10333F2-3E49-4A27-9DD7-FEC199BC4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DBMS </a:t>
            </a:r>
            <a:r>
              <a:rPr lang="ko-KR" altLang="en-US" dirty="0"/>
              <a:t>분석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FB9DC66-89A7-41D8-B967-C250CEBD19C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DBMS </a:t>
            </a:r>
            <a:r>
              <a:rPr lang="ko-KR" altLang="en-US" dirty="0"/>
              <a:t>분석</a:t>
            </a:r>
            <a:endParaRPr lang="en-US" altLang="ko-KR" dirty="0"/>
          </a:p>
          <a:p>
            <a:pPr lvl="1"/>
            <a:r>
              <a:rPr lang="ko-KR" altLang="en-US" dirty="0"/>
              <a:t>성능</a:t>
            </a:r>
            <a:endParaRPr lang="en-US" altLang="ko-KR" dirty="0"/>
          </a:p>
          <a:p>
            <a:pPr lvl="2"/>
            <a:r>
              <a:rPr lang="ko-KR" altLang="en-US" dirty="0"/>
              <a:t>가용성</a:t>
            </a:r>
            <a:r>
              <a:rPr lang="en-US" altLang="ko-KR" dirty="0"/>
              <a:t>: </a:t>
            </a:r>
            <a:r>
              <a:rPr lang="ko-KR" altLang="en-US" dirty="0"/>
              <a:t>정상적으로 기능할 수 있는 정도</a:t>
            </a:r>
            <a:endParaRPr lang="en-US" altLang="ko-KR" dirty="0"/>
          </a:p>
          <a:p>
            <a:pPr lvl="2"/>
            <a:r>
              <a:rPr lang="ko-KR" altLang="en-US" dirty="0"/>
              <a:t>성능</a:t>
            </a:r>
            <a:r>
              <a:rPr lang="en-US" altLang="ko-KR" dirty="0"/>
              <a:t>: </a:t>
            </a:r>
            <a:r>
              <a:rPr lang="ko-KR" altLang="en-US" dirty="0"/>
              <a:t>작업 처리 소모되는 시간과</a:t>
            </a:r>
            <a:r>
              <a:rPr lang="en-US" altLang="ko-KR" dirty="0"/>
              <a:t> </a:t>
            </a:r>
            <a:r>
              <a:rPr lang="ko-KR" altLang="en-US" dirty="0"/>
              <a:t>메모리의 정도</a:t>
            </a:r>
            <a:endParaRPr lang="en-US" altLang="ko-KR" dirty="0"/>
          </a:p>
          <a:p>
            <a:pPr lvl="2"/>
            <a:r>
              <a:rPr lang="ko-KR" altLang="en-US" dirty="0"/>
              <a:t>상호 호환성</a:t>
            </a:r>
            <a:r>
              <a:rPr lang="en-US" altLang="ko-KR" dirty="0"/>
              <a:t>: </a:t>
            </a:r>
            <a:r>
              <a:rPr lang="ko-KR" altLang="en-US" dirty="0"/>
              <a:t>설치 가능한 </a:t>
            </a:r>
            <a:r>
              <a:rPr lang="en-US" altLang="ko-KR" dirty="0"/>
              <a:t>OS </a:t>
            </a:r>
            <a:r>
              <a:rPr lang="ko-KR" altLang="en-US" dirty="0"/>
              <a:t>등</a:t>
            </a:r>
            <a:endParaRPr lang="en-US" altLang="ko-KR" dirty="0"/>
          </a:p>
          <a:p>
            <a:pPr lvl="1"/>
            <a:r>
              <a:rPr lang="ko-KR" altLang="en-US" dirty="0"/>
              <a:t>지원</a:t>
            </a:r>
            <a:endParaRPr lang="en-US" altLang="ko-KR" dirty="0"/>
          </a:p>
          <a:p>
            <a:pPr lvl="2"/>
            <a:r>
              <a:rPr lang="ko-KR" altLang="en-US" dirty="0"/>
              <a:t>기술 지원</a:t>
            </a:r>
            <a:r>
              <a:rPr lang="en-US" altLang="ko-KR" dirty="0"/>
              <a:t>: </a:t>
            </a:r>
            <a:r>
              <a:rPr lang="ko-KR" altLang="en-US" dirty="0"/>
              <a:t>주기적 업데이트</a:t>
            </a:r>
            <a:r>
              <a:rPr lang="en-US" altLang="ko-KR" dirty="0"/>
              <a:t>, </a:t>
            </a:r>
            <a:r>
              <a:rPr lang="ko-KR" altLang="en-US" dirty="0"/>
              <a:t>오픈소스 여부</a:t>
            </a:r>
            <a:r>
              <a:rPr lang="en-US" altLang="ko-KR" dirty="0"/>
              <a:t> </a:t>
            </a:r>
          </a:p>
          <a:p>
            <a:pPr lvl="2"/>
            <a:r>
              <a:rPr lang="ko-KR" altLang="en-US" dirty="0"/>
              <a:t>구축 비용</a:t>
            </a:r>
            <a:r>
              <a:rPr lang="en-US" altLang="ko-KR" dirty="0"/>
              <a:t>: </a:t>
            </a:r>
            <a:r>
              <a:rPr lang="ko-KR" altLang="en-US" dirty="0"/>
              <a:t>비용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DF9433C-804D-442E-8A66-FBFF5CF6F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605A8F-7D25-4836-81C9-A5F056A181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FE0C8F1-9F6E-4ACC-854C-C78D7A5E442C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2021/7/30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8668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9F2E9DB-DC70-42CE-92B1-BB9479F6416C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ko-KR" altLang="en-US" dirty="0"/>
              <a:t>비즈니스 융합</a:t>
            </a:r>
            <a:endParaRPr lang="en-US" altLang="ko-KR" dirty="0"/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</a:t>
            </a:r>
            <a:r>
              <a:rPr lang="ko-KR" altLang="en-US" dirty="0"/>
              <a:t>융합 기술 사용하여 기존 제품 혁신</a:t>
            </a:r>
            <a:endParaRPr lang="en-US" altLang="ko-KR" dirty="0"/>
          </a:p>
          <a:p>
            <a:pPr lvl="2"/>
            <a:r>
              <a:rPr lang="en-US" altLang="ko-KR" dirty="0"/>
              <a:t>Ex) </a:t>
            </a:r>
            <a:r>
              <a:rPr lang="ko-KR" altLang="en-US" dirty="0"/>
              <a:t>기존 산업에 정보통신기술을 적용해 사업 확대</a:t>
            </a:r>
            <a:endParaRPr lang="en-US" altLang="ko-KR" dirty="0"/>
          </a:p>
          <a:p>
            <a:pPr lvl="1"/>
            <a:r>
              <a:rPr lang="ko-KR" altLang="en-US" dirty="0"/>
              <a:t>유형</a:t>
            </a:r>
            <a:endParaRPr lang="en-US" altLang="ko-KR" dirty="0"/>
          </a:p>
          <a:p>
            <a:pPr lvl="2"/>
            <a:r>
              <a:rPr lang="ko-KR" altLang="en-US" dirty="0"/>
              <a:t>고객</a:t>
            </a:r>
            <a:r>
              <a:rPr lang="en-US" altLang="ko-KR" dirty="0"/>
              <a:t> </a:t>
            </a:r>
            <a:r>
              <a:rPr lang="ko-KR" altLang="en-US" dirty="0"/>
              <a:t>가치</a:t>
            </a:r>
            <a:r>
              <a:rPr lang="en-US" altLang="ko-KR" dirty="0"/>
              <a:t>: </a:t>
            </a:r>
            <a:r>
              <a:rPr lang="ko-KR" altLang="en-US" dirty="0"/>
              <a:t>고객을 위한 가치 창출</a:t>
            </a:r>
            <a:endParaRPr lang="en-US" altLang="ko-KR" dirty="0"/>
          </a:p>
          <a:p>
            <a:pPr lvl="3"/>
            <a:r>
              <a:rPr lang="en-US" altLang="ko-KR" dirty="0"/>
              <a:t>Ex) </a:t>
            </a:r>
            <a:r>
              <a:rPr lang="ko-KR" altLang="en-US" dirty="0"/>
              <a:t>신재생 에너지 개발</a:t>
            </a:r>
            <a:endParaRPr lang="en-US" altLang="ko-KR" dirty="0"/>
          </a:p>
          <a:p>
            <a:pPr lvl="2"/>
            <a:r>
              <a:rPr lang="ko-KR" altLang="en-US" dirty="0"/>
              <a:t>시장 유통</a:t>
            </a:r>
            <a:r>
              <a:rPr lang="en-US" altLang="ko-KR" dirty="0"/>
              <a:t>: </a:t>
            </a:r>
            <a:r>
              <a:rPr lang="ko-KR" altLang="en-US" dirty="0"/>
              <a:t>신 시장 개척</a:t>
            </a:r>
            <a:endParaRPr lang="en-US" altLang="ko-KR" dirty="0"/>
          </a:p>
          <a:p>
            <a:pPr lvl="3"/>
            <a:r>
              <a:rPr lang="en-US" altLang="ko-KR" dirty="0"/>
              <a:t>Ex) </a:t>
            </a:r>
            <a:r>
              <a:rPr lang="ko-KR" altLang="en-US" dirty="0"/>
              <a:t>자유주행 자동차</a:t>
            </a:r>
            <a:endParaRPr lang="en-US" altLang="ko-KR" dirty="0"/>
          </a:p>
          <a:p>
            <a:pPr lvl="2"/>
            <a:r>
              <a:rPr lang="ko-KR" altLang="en-US" dirty="0"/>
              <a:t>가치 제안</a:t>
            </a:r>
            <a:r>
              <a:rPr lang="en-US" altLang="ko-KR" dirty="0"/>
              <a:t>: </a:t>
            </a:r>
            <a:r>
              <a:rPr lang="ko-KR" altLang="en-US" dirty="0"/>
              <a:t>고객의 미 충족 욕구 대응을 위한 개발</a:t>
            </a:r>
            <a:endParaRPr lang="en-US" altLang="ko-KR" dirty="0"/>
          </a:p>
          <a:p>
            <a:pPr lvl="3"/>
            <a:r>
              <a:rPr lang="en-US" altLang="ko-KR" dirty="0"/>
              <a:t>Ex) </a:t>
            </a:r>
            <a:r>
              <a:rPr lang="ko-KR" altLang="en-US" dirty="0"/>
              <a:t>드론 배송</a:t>
            </a:r>
            <a:endParaRPr lang="en-US" altLang="ko-KR" dirty="0"/>
          </a:p>
          <a:p>
            <a:pPr lvl="2"/>
            <a:r>
              <a:rPr lang="ko-KR" altLang="en-US" dirty="0"/>
              <a:t>공급 역량</a:t>
            </a:r>
            <a:r>
              <a:rPr lang="en-US" altLang="ko-KR" dirty="0"/>
              <a:t>: </a:t>
            </a:r>
            <a:r>
              <a:rPr lang="ko-KR" altLang="en-US" dirty="0"/>
              <a:t>신기술을 사용한 상품 생산</a:t>
            </a:r>
            <a:endParaRPr lang="en-US" altLang="ko-KR" dirty="0"/>
          </a:p>
          <a:p>
            <a:pPr lvl="3"/>
            <a:r>
              <a:rPr lang="en-US" altLang="ko-KR" dirty="0"/>
              <a:t>Ex) </a:t>
            </a:r>
            <a:r>
              <a:rPr lang="ko-KR" altLang="en-US" dirty="0"/>
              <a:t>스마트 밴드</a:t>
            </a:r>
            <a:r>
              <a:rPr lang="en-US" altLang="ko-KR" dirty="0"/>
              <a:t>, </a:t>
            </a:r>
            <a:r>
              <a:rPr lang="ko-KR" altLang="en-US" dirty="0"/>
              <a:t>헬스 케어</a:t>
            </a:r>
            <a:endParaRPr lang="en-US" altLang="ko-KR" dirty="0"/>
          </a:p>
          <a:p>
            <a:pPr lvl="2"/>
            <a:r>
              <a:rPr lang="ko-KR" altLang="en-US" dirty="0"/>
              <a:t>생산 방식</a:t>
            </a:r>
            <a:r>
              <a:rPr lang="en-US" altLang="ko-KR" dirty="0"/>
              <a:t>: </a:t>
            </a:r>
            <a:r>
              <a:rPr lang="ko-KR" altLang="en-US" dirty="0"/>
              <a:t>신기술을 사용한 생산방식 혁신</a:t>
            </a:r>
            <a:endParaRPr lang="en-US" altLang="ko-KR" dirty="0"/>
          </a:p>
          <a:p>
            <a:pPr lvl="3"/>
            <a:r>
              <a:rPr lang="en-US" altLang="ko-KR" dirty="0"/>
              <a:t>Ex) </a:t>
            </a:r>
            <a:r>
              <a:rPr lang="ko-KR" altLang="en-US" dirty="0"/>
              <a:t>스마트 팩토리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60056AD-1B0E-46A8-A8A0-5FEA22F22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비즈니스 융합 분석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086DE8-63FF-4FE5-B964-F5FAB506BF6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비즈니스 융합 분석</a:t>
            </a:r>
            <a:endParaRPr lang="en-US" altLang="ko-KR" dirty="0"/>
          </a:p>
          <a:p>
            <a:pPr lvl="1"/>
            <a:r>
              <a:rPr lang="en-US" altLang="ko-KR" dirty="0"/>
              <a:t>1. </a:t>
            </a:r>
            <a:r>
              <a:rPr lang="ko-KR" altLang="en-US" dirty="0"/>
              <a:t>기업 전략 분석</a:t>
            </a:r>
            <a:endParaRPr lang="en-US" altLang="ko-KR" dirty="0"/>
          </a:p>
          <a:p>
            <a:pPr lvl="1"/>
            <a:r>
              <a:rPr lang="en-US" altLang="ko-KR" dirty="0"/>
              <a:t>2. </a:t>
            </a:r>
            <a:r>
              <a:rPr lang="ko-KR" altLang="en-US" dirty="0"/>
              <a:t>영역 및 방향 설정</a:t>
            </a:r>
            <a:endParaRPr lang="en-US" altLang="ko-KR" dirty="0"/>
          </a:p>
          <a:p>
            <a:pPr lvl="1"/>
            <a:r>
              <a:rPr lang="en-US" altLang="ko-KR" dirty="0"/>
              <a:t>3. </a:t>
            </a:r>
            <a:r>
              <a:rPr lang="ko-KR" altLang="en-US" dirty="0"/>
              <a:t>포트폴리오 선정</a:t>
            </a:r>
            <a:endParaRPr lang="en-US" altLang="ko-KR" dirty="0"/>
          </a:p>
          <a:p>
            <a:pPr lvl="1"/>
            <a:r>
              <a:rPr lang="en-US" altLang="ko-KR" dirty="0"/>
              <a:t>4. </a:t>
            </a:r>
            <a:r>
              <a:rPr lang="ko-KR" altLang="en-US" dirty="0"/>
              <a:t>융합 모델 설계 및 평가</a:t>
            </a:r>
            <a:endParaRPr lang="en-US" altLang="ko-KR" dirty="0"/>
          </a:p>
          <a:p>
            <a:pPr lvl="1"/>
            <a:r>
              <a:rPr lang="en-US" altLang="ko-KR" dirty="0"/>
              <a:t>5. </a:t>
            </a:r>
            <a:r>
              <a:rPr lang="ko-KR" altLang="en-US" dirty="0"/>
              <a:t>비즈니스 융합 실행 및 개선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430A348-261C-4C34-977A-7DF7B27B9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7AB7C6-E77E-4ECB-B1C4-FF0E725FB1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B59F924-6C3D-4438-AC1E-77E11D5C0E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2021/7/30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8354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C46483C-CCB2-4009-9C88-40704CA6F048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ko-KR" altLang="en-US" dirty="0"/>
              <a:t>요구사항 분석</a:t>
            </a:r>
            <a:endParaRPr lang="en-US" altLang="ko-KR" dirty="0"/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SW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필요 기능 분석</a:t>
            </a:r>
            <a:r>
              <a:rPr lang="en-US" altLang="ko-KR" dirty="0"/>
              <a:t> &amp; </a:t>
            </a:r>
            <a:r>
              <a:rPr lang="ko-KR" altLang="en-US" dirty="0"/>
              <a:t>모호성 제거</a:t>
            </a:r>
            <a:endParaRPr lang="en-US" altLang="ko-KR" dirty="0"/>
          </a:p>
          <a:p>
            <a:r>
              <a:rPr lang="ko-KR" altLang="en-US" dirty="0"/>
              <a:t>요구사항 분석 절차</a:t>
            </a:r>
            <a:endParaRPr lang="en-US" altLang="ko-KR" dirty="0"/>
          </a:p>
          <a:p>
            <a:pPr lvl="1"/>
            <a:r>
              <a:rPr lang="en-US" altLang="ko-KR" dirty="0"/>
              <a:t>1. </a:t>
            </a:r>
            <a:r>
              <a:rPr lang="ko-KR" altLang="en-US" dirty="0"/>
              <a:t>요구사항 분류</a:t>
            </a:r>
            <a:endParaRPr lang="en-US" altLang="ko-KR" dirty="0"/>
          </a:p>
          <a:p>
            <a:pPr lvl="2"/>
            <a:r>
              <a:rPr lang="ko-KR" altLang="en-US" dirty="0"/>
              <a:t>기능 </a:t>
            </a:r>
            <a:r>
              <a:rPr lang="en-US" altLang="ko-KR" dirty="0"/>
              <a:t>&amp; </a:t>
            </a:r>
            <a:r>
              <a:rPr lang="ko-KR" altLang="en-US" dirty="0"/>
              <a:t>비 기능</a:t>
            </a:r>
            <a:endParaRPr lang="en-US" altLang="ko-KR" dirty="0"/>
          </a:p>
          <a:p>
            <a:pPr lvl="2"/>
            <a:r>
              <a:rPr lang="ko-KR" altLang="en-US" dirty="0"/>
              <a:t>요구사항의 범위</a:t>
            </a:r>
            <a:r>
              <a:rPr lang="en-US" altLang="ko-KR" dirty="0"/>
              <a:t>, </a:t>
            </a:r>
            <a:r>
              <a:rPr lang="ko-KR" altLang="en-US" dirty="0"/>
              <a:t>생명 주기</a:t>
            </a:r>
            <a:r>
              <a:rPr lang="en-US" altLang="ko-KR" dirty="0"/>
              <a:t>, </a:t>
            </a:r>
            <a:r>
              <a:rPr lang="ko-KR" altLang="en-US" dirty="0"/>
              <a:t>상위 요구사항</a:t>
            </a:r>
            <a:endParaRPr lang="en-US" altLang="ko-KR" dirty="0"/>
          </a:p>
          <a:p>
            <a:pPr lvl="1"/>
            <a:r>
              <a:rPr lang="en-US" altLang="ko-KR" dirty="0"/>
              <a:t>2. </a:t>
            </a:r>
            <a:r>
              <a:rPr lang="ko-KR" altLang="en-US" dirty="0"/>
              <a:t>개념 모델링 생성 </a:t>
            </a:r>
            <a:r>
              <a:rPr lang="en-US" altLang="ko-KR" dirty="0"/>
              <a:t>&amp; </a:t>
            </a:r>
            <a:r>
              <a:rPr lang="ko-KR" altLang="en-US" dirty="0"/>
              <a:t>분석</a:t>
            </a:r>
            <a:endParaRPr lang="en-US" altLang="ko-KR" dirty="0"/>
          </a:p>
          <a:p>
            <a:pPr lvl="2"/>
            <a:r>
              <a:rPr lang="en-US" altLang="ko-KR" dirty="0"/>
              <a:t>Object Model, Data Model, Use case Diagram…</a:t>
            </a:r>
          </a:p>
          <a:p>
            <a:pPr lvl="2"/>
            <a:r>
              <a:rPr lang="ko-KR" altLang="en-US" dirty="0"/>
              <a:t>주로 </a:t>
            </a:r>
            <a:r>
              <a:rPr lang="en-US" altLang="ko-KR" dirty="0"/>
              <a:t>UML</a:t>
            </a:r>
            <a:r>
              <a:rPr lang="ko-KR" altLang="en-US" dirty="0"/>
              <a:t>로 표현</a:t>
            </a:r>
            <a:endParaRPr lang="en-US" altLang="ko-KR" dirty="0"/>
          </a:p>
          <a:p>
            <a:pPr lvl="1"/>
            <a:r>
              <a:rPr lang="en-US" altLang="ko-KR" dirty="0"/>
              <a:t>3. </a:t>
            </a:r>
            <a:r>
              <a:rPr lang="ko-KR" altLang="en-US" dirty="0"/>
              <a:t>요구사항 할당</a:t>
            </a:r>
            <a:endParaRPr lang="en-US" altLang="ko-KR" dirty="0"/>
          </a:p>
          <a:p>
            <a:pPr lvl="2"/>
            <a:r>
              <a:rPr lang="ko-KR" altLang="en-US" dirty="0"/>
              <a:t>요구사항에 추가로 필요한 요구사항을 추가</a:t>
            </a:r>
            <a:endParaRPr lang="en-US" altLang="ko-KR" dirty="0"/>
          </a:p>
          <a:p>
            <a:pPr lvl="3"/>
            <a:r>
              <a:rPr lang="en-US" altLang="ko-KR" dirty="0"/>
              <a:t>Ex) </a:t>
            </a:r>
            <a:r>
              <a:rPr lang="ko-KR" altLang="en-US" dirty="0"/>
              <a:t>품질 등</a:t>
            </a:r>
            <a:endParaRPr lang="en-US" altLang="ko-KR" dirty="0"/>
          </a:p>
          <a:p>
            <a:pPr lvl="1"/>
            <a:r>
              <a:rPr lang="en-US" altLang="ko-KR" dirty="0"/>
              <a:t>4. </a:t>
            </a:r>
            <a:r>
              <a:rPr lang="ko-KR" altLang="en-US" dirty="0"/>
              <a:t>요구사항 협상</a:t>
            </a:r>
            <a:endParaRPr lang="en-US" altLang="ko-KR" dirty="0"/>
          </a:p>
          <a:p>
            <a:pPr lvl="2"/>
            <a:r>
              <a:rPr lang="ko-KR" altLang="en-US" dirty="0"/>
              <a:t>요구사항 간 충돌의 협상으로 해결</a:t>
            </a:r>
            <a:endParaRPr lang="en-US" altLang="ko-KR" dirty="0"/>
          </a:p>
          <a:p>
            <a:pPr lvl="1"/>
            <a:r>
              <a:rPr lang="en-US" altLang="ko-KR" dirty="0"/>
              <a:t>5. </a:t>
            </a:r>
            <a:r>
              <a:rPr lang="ko-KR" altLang="en-US" dirty="0"/>
              <a:t>정형 분석</a:t>
            </a:r>
            <a:endParaRPr lang="en-US" altLang="ko-KR" dirty="0"/>
          </a:p>
          <a:p>
            <a:pPr lvl="2"/>
            <a:r>
              <a:rPr lang="ko-KR" altLang="en-US" dirty="0"/>
              <a:t>모호성이 없는 언어로 요구사항을 표현</a:t>
            </a:r>
          </a:p>
          <a:p>
            <a:pPr lvl="1"/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3AD5AC6-613B-4D00-8D7F-D579079BE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요구 분석 기법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53C5327-8BE5-4200-94CB-6EAAF43A562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요구사항 분석 기술</a:t>
            </a:r>
            <a:endParaRPr lang="en-US" altLang="ko-KR" dirty="0"/>
          </a:p>
          <a:p>
            <a:pPr lvl="1"/>
            <a:r>
              <a:rPr lang="ko-KR" altLang="en-US" dirty="0"/>
              <a:t>청취 기술</a:t>
            </a:r>
            <a:r>
              <a:rPr lang="en-US" altLang="ko-KR" dirty="0"/>
              <a:t>: </a:t>
            </a:r>
            <a:r>
              <a:rPr lang="ko-KR" altLang="en-US" dirty="0"/>
              <a:t>이해관계자로부터 의견을 듣는다</a:t>
            </a:r>
            <a:endParaRPr lang="en-US" altLang="ko-KR" dirty="0"/>
          </a:p>
          <a:p>
            <a:pPr lvl="1"/>
            <a:r>
              <a:rPr lang="ko-KR" altLang="en-US" dirty="0"/>
              <a:t>인터뷰 기술</a:t>
            </a:r>
            <a:r>
              <a:rPr lang="en-US" altLang="ko-KR" dirty="0"/>
              <a:t>: </a:t>
            </a:r>
            <a:r>
              <a:rPr lang="ko-KR" altLang="en-US" dirty="0"/>
              <a:t>이해관계자와 이야기를 나눈다</a:t>
            </a:r>
            <a:endParaRPr lang="en-US" altLang="ko-KR" dirty="0"/>
          </a:p>
          <a:p>
            <a:pPr lvl="1"/>
            <a:r>
              <a:rPr lang="ko-KR" altLang="en-US" dirty="0"/>
              <a:t>분석 기술</a:t>
            </a:r>
            <a:r>
              <a:rPr lang="en-US" altLang="ko-KR" dirty="0"/>
              <a:t>: </a:t>
            </a:r>
            <a:r>
              <a:rPr lang="ko-KR" altLang="en-US" dirty="0"/>
              <a:t>요구사항에 대해 충돌</a:t>
            </a:r>
            <a:r>
              <a:rPr lang="en-US" altLang="ko-KR" dirty="0"/>
              <a:t>, </a:t>
            </a:r>
            <a:r>
              <a:rPr lang="ko-KR" altLang="en-US" dirty="0"/>
              <a:t>누락</a:t>
            </a:r>
            <a:r>
              <a:rPr lang="en-US" altLang="ko-KR" dirty="0"/>
              <a:t>, </a:t>
            </a:r>
            <a:r>
              <a:rPr lang="ko-KR" altLang="en-US" dirty="0"/>
              <a:t>중복을 처리</a:t>
            </a:r>
            <a:endParaRPr lang="en-US" altLang="ko-KR" dirty="0"/>
          </a:p>
          <a:p>
            <a:pPr lvl="1"/>
            <a:r>
              <a:rPr lang="ko-KR" altLang="en-US" dirty="0"/>
              <a:t>중재 기술</a:t>
            </a:r>
            <a:r>
              <a:rPr lang="en-US" altLang="ko-KR" dirty="0"/>
              <a:t>: </a:t>
            </a:r>
            <a:r>
              <a:rPr lang="ko-KR" altLang="en-US" dirty="0"/>
              <a:t>이해관계자 간 충돌 요구의 중재</a:t>
            </a:r>
            <a:endParaRPr lang="en-US" altLang="ko-KR" dirty="0"/>
          </a:p>
          <a:p>
            <a:pPr lvl="1"/>
            <a:r>
              <a:rPr lang="ko-KR" altLang="en-US" dirty="0"/>
              <a:t>관찰 기술</a:t>
            </a:r>
            <a:r>
              <a:rPr lang="en-US" altLang="ko-KR" dirty="0"/>
              <a:t>: </a:t>
            </a:r>
            <a:r>
              <a:rPr lang="ko-KR" altLang="en-US" dirty="0"/>
              <a:t>사용자가 작업하는 것을 관찰</a:t>
            </a:r>
            <a:r>
              <a:rPr lang="en-US" altLang="ko-KR" dirty="0"/>
              <a:t>, </a:t>
            </a:r>
            <a:r>
              <a:rPr lang="ko-KR" altLang="en-US" dirty="0"/>
              <a:t>의미 파악</a:t>
            </a:r>
            <a:endParaRPr lang="en-US" altLang="ko-KR" dirty="0"/>
          </a:p>
          <a:p>
            <a:pPr lvl="1"/>
            <a:r>
              <a:rPr lang="ko-KR" altLang="en-US" dirty="0"/>
              <a:t>작성 기술</a:t>
            </a:r>
            <a:r>
              <a:rPr lang="en-US" altLang="ko-KR" dirty="0"/>
              <a:t>: </a:t>
            </a:r>
            <a:r>
              <a:rPr lang="ko-KR" altLang="en-US" dirty="0"/>
              <a:t>문서 작성</a:t>
            </a:r>
            <a:endParaRPr lang="en-US" altLang="ko-KR" dirty="0"/>
          </a:p>
          <a:p>
            <a:pPr lvl="1"/>
            <a:r>
              <a:rPr lang="ko-KR" altLang="en-US" dirty="0"/>
              <a:t>조직 기술</a:t>
            </a:r>
            <a:r>
              <a:rPr lang="en-US" altLang="ko-KR" dirty="0"/>
              <a:t>: </a:t>
            </a:r>
            <a:r>
              <a:rPr lang="ko-KR" altLang="en-US" dirty="0"/>
              <a:t>수집된 방대한 자료를 구조화</a:t>
            </a:r>
            <a:endParaRPr lang="en-US" altLang="ko-KR" dirty="0"/>
          </a:p>
          <a:p>
            <a:pPr lvl="1"/>
            <a:r>
              <a:rPr lang="ko-KR" altLang="en-US" dirty="0"/>
              <a:t>모델 작성 기술</a:t>
            </a:r>
            <a:r>
              <a:rPr lang="en-US" altLang="ko-KR" dirty="0"/>
              <a:t>: </a:t>
            </a:r>
            <a:r>
              <a:rPr lang="ko-KR" altLang="en-US" dirty="0"/>
              <a:t>수집한 자료로 모델을 작성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6454400-7FB7-46C0-A581-B3B10B3F3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E5B407-80F5-443D-A321-038C888282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9206EEE-60B5-4893-92BB-EDF86A716774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2021/7/30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399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RMAL TEMPLATE" id="{131321D4-860E-4B04-B8A9-D6BC1AF1C9F3}" vid="{1E926FBA-71B6-4B30-ACDB-6BAB4E3501C3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 TEMPLATE</Template>
  <TotalTime>0</TotalTime>
  <Words>4626</Words>
  <Application>Microsoft Office PowerPoint</Application>
  <PresentationFormat>와이드스크린</PresentationFormat>
  <Paragraphs>1128</Paragraphs>
  <Slides>40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4" baseType="lpstr">
      <vt:lpstr>맑은 고딕</vt:lpstr>
      <vt:lpstr>Arial</vt:lpstr>
      <vt:lpstr>Wingdings</vt:lpstr>
      <vt:lpstr>Office 테마</vt:lpstr>
      <vt:lpstr>1. 소프트웨어 설계</vt:lpstr>
      <vt:lpstr>Note</vt:lpstr>
      <vt:lpstr>1. 소프트웨어 설계</vt:lpstr>
      <vt:lpstr>Platform 시스템 분석</vt:lpstr>
      <vt:lpstr>OS 분석</vt:lpstr>
      <vt:lpstr>네트워크 분석</vt:lpstr>
      <vt:lpstr>DBMS 분석</vt:lpstr>
      <vt:lpstr>비즈니스 융합 분석</vt:lpstr>
      <vt:lpstr>요구 분석 기법</vt:lpstr>
      <vt:lpstr>PowerPoint 프레젠테이션</vt:lpstr>
      <vt:lpstr>UML (Unified Modeling Language)</vt:lpstr>
      <vt:lpstr>PowerPoint 프레젠테이션</vt:lpstr>
      <vt:lpstr>PowerPoint 프레젠테이션</vt:lpstr>
      <vt:lpstr>PowerPoint 프레젠테이션</vt:lpstr>
      <vt:lpstr>Agile</vt:lpstr>
      <vt:lpstr>PowerPoint 프레젠테이션</vt:lpstr>
      <vt:lpstr>모델링 기법</vt:lpstr>
      <vt:lpstr>분석 자동화 도구</vt:lpstr>
      <vt:lpstr>요구사항 관리 도구</vt:lpstr>
      <vt:lpstr>UI 개요</vt:lpstr>
      <vt:lpstr>UI 표준</vt:lpstr>
      <vt:lpstr>UI 지침</vt:lpstr>
      <vt:lpstr>스토리보드</vt:lpstr>
      <vt:lpstr>UI 흐름 설계 및 상세 설계</vt:lpstr>
      <vt:lpstr>감성 공학</vt:lpstr>
      <vt:lpstr>UI 설계 도구</vt:lpstr>
      <vt:lpstr>공통 모듈</vt:lpstr>
      <vt:lpstr>설계 모델링</vt:lpstr>
      <vt:lpstr>소프트웨어 아키텍처</vt:lpstr>
      <vt:lpstr>PowerPoint 프레젠테이션</vt:lpstr>
      <vt:lpstr>객체지향</vt:lpstr>
      <vt:lpstr>PowerPoint 프레젠테이션</vt:lpstr>
      <vt:lpstr>디자인 패턴</vt:lpstr>
      <vt:lpstr>PowerPoint 프레젠테이션</vt:lpstr>
      <vt:lpstr>내-외부 인터페이스 요구사항</vt:lpstr>
      <vt:lpstr>요구공학</vt:lpstr>
      <vt:lpstr>시스템 아키텍처</vt:lpstr>
      <vt:lpstr>인터페이스 시스템</vt:lpstr>
      <vt:lpstr>내-외부 송-수신</vt:lpstr>
      <vt:lpstr>미들웨어 솔루션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정보처리기사</dc:title>
  <dc:creator>Sang Hyeon Jung</dc:creator>
  <cp:lastModifiedBy>Sang Hyeon Jung</cp:lastModifiedBy>
  <cp:revision>81</cp:revision>
  <dcterms:created xsi:type="dcterms:W3CDTF">2021-07-26T05:30:07Z</dcterms:created>
  <dcterms:modified xsi:type="dcterms:W3CDTF">2021-07-30T04:30:21Z</dcterms:modified>
</cp:coreProperties>
</file>