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4348B9-B74F-4710-BD0A-92B99F7695F6}">
          <p14:sldIdLst>
            <p14:sldId id="259"/>
            <p14:sldId id="264"/>
          </p14:sldIdLst>
        </p14:section>
        <p14:section name="Agenda" id="{12EC84D0-6711-4A95-B3FA-AAF8ACF01284}">
          <p14:sldIdLst>
            <p14:sldId id="258"/>
          </p14:sldIdLst>
        </p14:section>
        <p14:section name="데이터 입출력 구현 - 논리 데이터 저장소 확인" id="{4CDBA3FC-589D-4160-883E-BBDE1C892F56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데이터 입출력 구현 - 물리 데이터 저장소 설계" id="{A9EF4ACB-6C31-4E0E-A9DB-33FC43C21327}">
          <p14:sldIdLst>
            <p14:sldId id="271"/>
            <p14:sldId id="272"/>
            <p14:sldId id="273"/>
          </p14:sldIdLst>
        </p14:section>
        <p14:section name="데이터 입출력 구현 - 데이터 조작 프로시저 작성" id="{2773781C-EC73-42F0-B224-5B07E0CDE304}">
          <p14:sldIdLst>
            <p14:sldId id="274"/>
          </p14:sldIdLst>
        </p14:section>
        <p14:section name="데이터 입출력 구현 - 데이터 조작 프로시저 최적화" id="{17A38276-78D4-490F-BE99-CA6A0CF670AE}">
          <p14:sldIdLst>
            <p14:sldId id="275"/>
          </p14:sldIdLst>
        </p14:section>
        <p14:section name="통합 구현 - 모듈 구현" id="{19A610F4-471B-4ED3-9781-A9935070000A}">
          <p14:sldIdLst>
            <p14:sldId id="276"/>
            <p14:sldId id="277"/>
          </p14:sldIdLst>
        </p14:section>
        <p14:section name="통합 구현 - 통합 구현 관리" id="{D8EB8D06-D357-4E21-96C3-875FBF4315BE}">
          <p14:sldIdLst>
            <p14:sldId id="278"/>
            <p14:sldId id="279"/>
            <p14:sldId id="280"/>
          </p14:sldIdLst>
        </p14:section>
        <p14:section name="제품 SW 패키징 - 애플리케이션 패키징" id="{9D1A54B8-5B74-41CB-A6AE-79E7BC9F9ECF}">
          <p14:sldIdLst>
            <p14:sldId id="281"/>
          </p14:sldIdLst>
        </p14:section>
        <p14:section name="제품 SW 패키징 - 제품 SW 매뉴얼 작성" id="{B384BCF9-4961-4DA4-BF9F-DD6FBAE4C6F7}">
          <p14:sldIdLst>
            <p14:sldId id="282"/>
            <p14:sldId id="283"/>
          </p14:sldIdLst>
        </p14:section>
        <p14:section name="제품 SW 패키징 - 제품 SW 버전 관리" id="{7B5F8C06-461A-4615-A1C3-3E7C694845D0}">
          <p14:sldIdLst>
            <p14:sldId id="284"/>
            <p14:sldId id="285"/>
          </p14:sldIdLst>
        </p14:section>
        <p14:section name="App 테스트 관리 - App 테스트 케이스 설계" id="{B110ECC3-3C9F-4122-A991-4FA188EB537D}">
          <p14:sldIdLst>
            <p14:sldId id="286"/>
            <p14:sldId id="287"/>
            <p14:sldId id="288"/>
            <p14:sldId id="289"/>
          </p14:sldIdLst>
        </p14:section>
        <p14:section name="App 테스트 관리 – App 통합 테스트" id="{48149E6D-998B-4AC6-82FC-B067109C8271}">
          <p14:sldIdLst>
            <p14:sldId id="290"/>
            <p14:sldId id="291"/>
            <p14:sldId id="292"/>
          </p14:sldIdLst>
        </p14:section>
        <p14:section name="App 테스트 관리 - App 성능 개선" id="{67C83803-D069-407D-8D83-81FDB267EDEB}">
          <p14:sldIdLst>
            <p14:sldId id="293"/>
            <p14:sldId id="294"/>
          </p14:sldIdLst>
        </p14:section>
        <p14:section name="인터페이스 구현 - 인터페이스 설계 확인" id="{F7A2E425-1B01-4A75-9681-609090222B0C}">
          <p14:sldIdLst>
            <p14:sldId id="295"/>
            <p14:sldId id="296"/>
          </p14:sldIdLst>
        </p14:section>
        <p14:section name="인터페이스 구현 - 인터페이스 기능 구현" id="{D94C0404-CB99-406C-A75D-9661E78B7232}">
          <p14:sldIdLst>
            <p14:sldId id="297"/>
          </p14:sldIdLst>
        </p14:section>
        <p14:section name="인터페이스 구현 - 인터페이스 구현 검증" id="{3272AB5B-253A-45F7-879F-7133C68BC09D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ffectiveprogramming.tistory.com/entry/%EA%B0%9D%EC%B2%B4%EC%A7%80%ED%96%A5-%EC%A0%95%EB%B3%B4-%EC%9D%80%EB%8B%89information-hiding%EC%97%90-%EB%8C%80%ED%95%9C-%EC%98%AC%EB%B0%94%EB%A5%B8-%EC%9D%B4%ED%95%B4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aemi606.tistory.com/entry/%EA%B1%B0%ED%92%88%EC%A0%95%EB%A0%ACBubble-sort-%EC%84%A0%ED%83%9D%EC%A0%95%EB%A0%ACSelection-sort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310EB-1594-452F-9BB6-2EE69B68626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물리 데이터 저장소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논리 데이터 모델을 실제로 저장하는 저장소</a:t>
            </a:r>
          </a:p>
          <a:p>
            <a:pPr lvl="1"/>
            <a:r>
              <a:rPr lang="ko-KR" altLang="en-US" dirty="0"/>
              <a:t>논리 데이터 모델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물리 데이터 모델 </a:t>
            </a:r>
            <a:r>
              <a:rPr lang="ko-KR" altLang="en-US" dirty="0"/>
              <a:t>변환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단위 개체를 테이블로 변환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속성을 컬럼으로 변환</a:t>
            </a:r>
            <a:endParaRPr lang="en-US" altLang="ko-KR" dirty="0"/>
          </a:p>
          <a:p>
            <a:pPr lvl="2"/>
            <a:r>
              <a:rPr lang="en-US" altLang="ko-KR" dirty="0"/>
              <a:t>3. UID</a:t>
            </a:r>
            <a:r>
              <a:rPr lang="ko-KR" altLang="en-US" dirty="0"/>
              <a:t>를 </a:t>
            </a:r>
            <a:r>
              <a:rPr lang="en-US" altLang="ko-KR" dirty="0"/>
              <a:t>Primary Key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관계를 </a:t>
            </a:r>
            <a:r>
              <a:rPr lang="en-US" altLang="ko-KR" dirty="0"/>
              <a:t>Foreign Key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컬럼 메타데이터 정의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정규화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83DDB0-543B-41BB-9FA5-5DD1CA7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데이터 저장소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583A5-7278-4834-A4FC-05E410C0B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분산시키는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Range Partitioning: </a:t>
            </a:r>
            <a:r>
              <a:rPr lang="ko-KR" altLang="en-US" dirty="0"/>
              <a:t>특정 값의 범위에 따라 분할</a:t>
            </a:r>
            <a:endParaRPr lang="en-US" altLang="ko-KR" dirty="0"/>
          </a:p>
          <a:p>
            <a:pPr lvl="3"/>
            <a:r>
              <a:rPr lang="en-US" altLang="ko-KR" dirty="0"/>
              <a:t>0, 1, 2 / 3, 4, 5 …</a:t>
            </a:r>
          </a:p>
          <a:p>
            <a:pPr lvl="2"/>
            <a:r>
              <a:rPr lang="en-US" altLang="ko-KR" dirty="0"/>
              <a:t>Hash Partitioning: </a:t>
            </a:r>
            <a:r>
              <a:rPr lang="ko-KR" altLang="en-US" dirty="0"/>
              <a:t>해시 값의 범위에 따라 분할</a:t>
            </a:r>
            <a:endParaRPr lang="en-US" altLang="ko-KR" dirty="0"/>
          </a:p>
          <a:p>
            <a:pPr lvl="2"/>
            <a:r>
              <a:rPr lang="en-US" altLang="ko-KR" dirty="0"/>
              <a:t>List Partitioning: </a:t>
            </a:r>
            <a:r>
              <a:rPr lang="ko-KR" altLang="en-US" dirty="0"/>
              <a:t>특정 값에 따라 분할</a:t>
            </a:r>
            <a:endParaRPr lang="en-US" altLang="ko-KR" dirty="0"/>
          </a:p>
          <a:p>
            <a:pPr lvl="3"/>
            <a:r>
              <a:rPr lang="en-US" altLang="ko-KR" dirty="0"/>
              <a:t>A | B</a:t>
            </a:r>
          </a:p>
          <a:p>
            <a:pPr lvl="2"/>
            <a:r>
              <a:rPr lang="en-US" altLang="ko-KR" dirty="0"/>
              <a:t>Composite Partitioning: </a:t>
            </a:r>
            <a:r>
              <a:rPr lang="ko-KR" altLang="en-US" dirty="0"/>
              <a:t>위 방법들을 복합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D42C2-7672-47A5-9D61-F5E3A68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23926-D857-4014-B4F2-B3B1AF93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DFD532-E41C-45E1-AF7D-9707949220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6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F99E39-042D-41EF-BE0F-E0BADE3AE29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ORM Framework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와 객체 지향 코드 간 데이터 변환 매퍼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39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기술</a:t>
            </a:r>
            <a:endParaRPr lang="en-US" altLang="ko-KR" dirty="0"/>
          </a:p>
          <a:p>
            <a:pPr lvl="2"/>
            <a:r>
              <a:rPr lang="en-US" altLang="ko-KR" dirty="0"/>
              <a:t>SQL Mapping: iBatis, MyBatis</a:t>
            </a:r>
          </a:p>
          <a:p>
            <a:pPr lvl="2"/>
            <a:r>
              <a:rPr lang="en-US" altLang="ko-KR" dirty="0"/>
              <a:t>OR Mapping: Hibernate</a:t>
            </a:r>
          </a:p>
          <a:p>
            <a:pPr lvl="1"/>
            <a:r>
              <a:rPr lang="ko-KR" altLang="en-US" dirty="0"/>
              <a:t>매핑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-</a:t>
            </a:r>
            <a:r>
              <a:rPr lang="ko-KR" altLang="en-US" dirty="0"/>
              <a:t>컬럼</a:t>
            </a:r>
            <a:endParaRPr lang="en-US" altLang="ko-KR" dirty="0"/>
          </a:p>
          <a:p>
            <a:pPr lvl="2"/>
            <a:r>
              <a:rPr lang="ko-KR" altLang="en-US" dirty="0"/>
              <a:t>오퍼레이션</a:t>
            </a:r>
            <a:r>
              <a:rPr lang="en-US" altLang="ko-KR" dirty="0"/>
              <a:t>-</a:t>
            </a:r>
            <a:r>
              <a:rPr lang="ko-KR" altLang="en-US" dirty="0"/>
              <a:t>프로시저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2757DE-3293-4BF8-96E4-37C69DF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ORM Framework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3CAFF-AF73-4A53-94AF-CC90E6FDC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A973E-E546-42A8-8022-D5D1994C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03B5-2D2B-4A09-A9A2-1547DF103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B81BA5-853B-4EC7-A725-554EA7C85A4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5122" name="Picture 2" descr="What is ORM? Why to use it and Brief Introduction of ORM Frameworks. | by  Vinayak Grover | Medium">
            <a:extLst>
              <a:ext uri="{FF2B5EF4-FFF2-40B4-BE49-F238E27FC236}">
                <a16:creationId xmlns:a16="http://schemas.microsoft.com/office/drawing/2014/main" id="{7A84A671-9B85-429A-8A6E-409D1A2B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01" y="1918810"/>
            <a:ext cx="3398365" cy="17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4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CF910D-2BC0-4674-BC32-DAB4E5A06EE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Transaction Interface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</a:t>
            </a:r>
            <a:r>
              <a:rPr lang="en-US" altLang="ko-KR" dirty="0"/>
              <a:t>Transaction Interface</a:t>
            </a:r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ACID</a:t>
            </a:r>
          </a:p>
          <a:p>
            <a:pPr lvl="2"/>
            <a:r>
              <a:rPr lang="ko-KR" altLang="en-US" dirty="0" err="1"/>
              <a:t>원자성</a:t>
            </a:r>
            <a:r>
              <a:rPr lang="en-US" altLang="ko-KR" dirty="0"/>
              <a:t> (Atomicity)</a:t>
            </a:r>
          </a:p>
          <a:p>
            <a:pPr lvl="2"/>
            <a:r>
              <a:rPr lang="ko-KR" altLang="en-US" dirty="0"/>
              <a:t>일관성 </a:t>
            </a:r>
            <a:r>
              <a:rPr lang="en-US" altLang="ko-KR" dirty="0"/>
              <a:t>(Consistency)</a:t>
            </a:r>
          </a:p>
          <a:p>
            <a:pPr lvl="2"/>
            <a:r>
              <a:rPr lang="ko-KR" altLang="en-US" dirty="0" err="1"/>
              <a:t>격리성</a:t>
            </a:r>
            <a:r>
              <a:rPr lang="ko-KR" altLang="en-US" dirty="0"/>
              <a:t> </a:t>
            </a:r>
            <a:r>
              <a:rPr lang="en-US" altLang="ko-KR" dirty="0"/>
              <a:t>(Isolation)</a:t>
            </a:r>
          </a:p>
          <a:p>
            <a:pPr lvl="2"/>
            <a:r>
              <a:rPr lang="ko-KR" altLang="en-US" dirty="0"/>
              <a:t>영속성 </a:t>
            </a:r>
            <a:r>
              <a:rPr lang="en-US" altLang="ko-KR" dirty="0"/>
              <a:t>(Durability)</a:t>
            </a:r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JDBC, ODBC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3EF49-9874-4B48-8D7C-A83CD7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Interface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55502-005E-4B99-9FCD-9A4B17E3E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561CD-1BBA-4F71-95BD-2BD2E6C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D57BA-255A-4B52-A289-824D371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FB09A-E746-4E77-ADF6-9F48C7F98A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6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A345B2-071B-46D5-B4F7-FFB265070A9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일련의 쿼리를 하나처럼 실행하기위한 쿼리 집합</a:t>
            </a:r>
            <a:endParaRPr lang="en-US" altLang="ko-KR" dirty="0"/>
          </a:p>
          <a:p>
            <a:r>
              <a:rPr lang="en-US" altLang="ko-KR" dirty="0"/>
              <a:t>PL/SQL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절차형 데이터 조작 프로시저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 err="1"/>
              <a:t>선언부</a:t>
            </a:r>
            <a:r>
              <a:rPr lang="en-US" altLang="ko-KR" dirty="0"/>
              <a:t>: </a:t>
            </a:r>
            <a:r>
              <a:rPr lang="ko-KR" altLang="en-US" dirty="0"/>
              <a:t>실행부에서</a:t>
            </a:r>
            <a:r>
              <a:rPr lang="en-US" altLang="ko-KR" dirty="0"/>
              <a:t> </a:t>
            </a:r>
            <a:r>
              <a:rPr lang="ko-KR" altLang="en-US" dirty="0"/>
              <a:t>참조할 모든 변수 상수 등</a:t>
            </a:r>
            <a:endParaRPr lang="en-US" altLang="ko-KR" dirty="0"/>
          </a:p>
          <a:p>
            <a:pPr lvl="2"/>
            <a:r>
              <a:rPr lang="ko-KR" altLang="en-US" dirty="0" err="1"/>
              <a:t>실행부</a:t>
            </a:r>
            <a:r>
              <a:rPr lang="en-US" altLang="ko-KR" dirty="0"/>
              <a:t>: </a:t>
            </a:r>
            <a:r>
              <a:rPr lang="ko-KR" altLang="en-US" dirty="0"/>
              <a:t>데이터를 처리할 </a:t>
            </a:r>
            <a:r>
              <a:rPr lang="en-US" altLang="ko-KR" dirty="0"/>
              <a:t>SQL</a:t>
            </a:r>
            <a:r>
              <a:rPr lang="ko-KR" altLang="en-US" dirty="0"/>
              <a:t>문 기술</a:t>
            </a:r>
            <a:endParaRPr lang="en-US" altLang="ko-KR" dirty="0"/>
          </a:p>
          <a:p>
            <a:pPr lvl="2"/>
            <a:r>
              <a:rPr lang="ko-KR" altLang="en-US" dirty="0" err="1"/>
              <a:t>예외부</a:t>
            </a:r>
            <a:r>
              <a:rPr lang="en-US" altLang="ko-KR" dirty="0"/>
              <a:t>: </a:t>
            </a:r>
            <a:r>
              <a:rPr lang="ko-KR" altLang="en-US" dirty="0"/>
              <a:t>에러 처리 기술</a:t>
            </a:r>
            <a:endParaRPr lang="en-US" altLang="ko-KR" dirty="0"/>
          </a:p>
          <a:p>
            <a:pPr lvl="1"/>
            <a:r>
              <a:rPr lang="ko-KR" altLang="en-US" dirty="0"/>
              <a:t>저장형 객체 활용</a:t>
            </a:r>
            <a:endParaRPr lang="en-US" altLang="ko-KR" dirty="0"/>
          </a:p>
          <a:p>
            <a:pPr lvl="2"/>
            <a:r>
              <a:rPr lang="ko-KR" altLang="en-US" dirty="0"/>
              <a:t>저장된 프로시저</a:t>
            </a:r>
            <a:endParaRPr lang="en-US" altLang="ko-KR" dirty="0"/>
          </a:p>
          <a:p>
            <a:pPr lvl="2"/>
            <a:r>
              <a:rPr lang="ko-KR" altLang="en-US" dirty="0"/>
              <a:t>저장된 함수</a:t>
            </a:r>
            <a:endParaRPr lang="en-US" altLang="ko-KR" dirty="0"/>
          </a:p>
          <a:p>
            <a:pPr lvl="2"/>
            <a:r>
              <a:rPr lang="ko-KR" altLang="en-US" dirty="0"/>
              <a:t>저장된 패키지</a:t>
            </a:r>
            <a:endParaRPr lang="en-US" altLang="ko-KR" dirty="0"/>
          </a:p>
          <a:p>
            <a:pPr lvl="2"/>
            <a:r>
              <a:rPr lang="ko-KR" altLang="en-US" dirty="0"/>
              <a:t>트리거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2390C5-5B48-4252-A6A7-CE5410B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45908-84F0-49D7-B130-14F442DCA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프로그램 디버깅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프로시저가 제대로 작동하는지 확인하는 과정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SQL Plus</a:t>
            </a:r>
            <a:endParaRPr lang="ko-KR" altLang="en-US" dirty="0"/>
          </a:p>
          <a:p>
            <a:r>
              <a:rPr lang="ko-KR" altLang="en-US" dirty="0"/>
              <a:t>단위 테스트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프로시저의 적합성을 확인하는 도구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C87B4-E2EA-4E2B-8A53-FCF463D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C732-386F-40C1-922E-F460442E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EE8E2-FC96-4B61-AAAA-B3FAF648DE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09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F3CB1C-62B3-4F4E-9935-2CC3DA3F670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쿼리의 성능 측정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SQL </a:t>
            </a:r>
            <a:r>
              <a:rPr lang="ko-KR" altLang="en-US" dirty="0"/>
              <a:t>실행 계획을 통해 성능을 측정하고 최적화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n-US" altLang="ko-KR" dirty="0"/>
              <a:t>EXPLAIN PLAN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95FF90-8CFE-493A-9559-81AB600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쿼리의 성능 측정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C9DD3-9919-469E-8F73-D2B49DD77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소스코드 인스펙션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 </a:t>
            </a:r>
            <a:r>
              <a:rPr lang="ko-KR" altLang="en-US" dirty="0"/>
              <a:t>성능 개선 활동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741FE-F382-499A-A7F2-A5C39D0B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AFBD2-4DA1-4E5D-9AD5-317BD96C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EC313-089E-4A4C-913D-B8FFBBEC00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1323A0-9878-4A01-B153-45ED49463CD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단위 모듈 구현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개발 시 기능을 모듈별로 나눠 성능 향상</a:t>
            </a:r>
            <a:endParaRPr lang="en-US" altLang="ko-KR" dirty="0"/>
          </a:p>
          <a:p>
            <a:pPr lvl="1"/>
            <a:r>
              <a:rPr lang="ko-KR" altLang="en-US" dirty="0"/>
              <a:t>구현 원리 </a:t>
            </a:r>
            <a:endParaRPr lang="en-US" altLang="ko-KR" dirty="0"/>
          </a:p>
          <a:p>
            <a:pPr lvl="2"/>
            <a:r>
              <a:rPr lang="ko-KR" altLang="en-US" dirty="0"/>
              <a:t>정보 은닉 </a:t>
            </a:r>
            <a:r>
              <a:rPr lang="en-US" altLang="ko-KR" dirty="0"/>
              <a:t>(Information Hiding)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객체의 구체적 정보를 은폐</a:t>
            </a:r>
            <a:endParaRPr lang="en-US" altLang="ko-KR" dirty="0"/>
          </a:p>
          <a:p>
            <a:pPr lvl="4"/>
            <a:r>
              <a:rPr lang="ko-KR" altLang="en-US" dirty="0"/>
              <a:t>구체적 타입 은폐 </a:t>
            </a:r>
            <a:r>
              <a:rPr lang="en-US" altLang="ko-KR" dirty="0"/>
              <a:t>(</a:t>
            </a:r>
            <a:r>
              <a:rPr lang="ko-KR" altLang="en-US" dirty="0"/>
              <a:t>다형성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속성과 메소드 은폐 </a:t>
            </a:r>
            <a:r>
              <a:rPr lang="en-US" altLang="ko-KR" dirty="0"/>
              <a:t>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구현 은닉 </a:t>
            </a:r>
            <a:r>
              <a:rPr lang="en-US" altLang="ko-KR" dirty="0"/>
              <a:t>(</a:t>
            </a:r>
            <a:r>
              <a:rPr lang="ko-KR" altLang="en-US" dirty="0"/>
              <a:t>인터페이스 </a:t>
            </a:r>
            <a:r>
              <a:rPr lang="en-US" altLang="ko-KR" dirty="0"/>
              <a:t>Realization)</a:t>
            </a:r>
          </a:p>
          <a:p>
            <a:pPr lvl="2"/>
            <a:r>
              <a:rPr lang="ko-KR" altLang="en-US" dirty="0"/>
              <a:t>분할과 정복 </a:t>
            </a:r>
            <a:r>
              <a:rPr lang="en-US" altLang="ko-KR" dirty="0"/>
              <a:t>(Divide &amp; Conquer)</a:t>
            </a:r>
          </a:p>
          <a:p>
            <a:pPr lvl="3"/>
            <a:r>
              <a:rPr lang="ko-KR" altLang="en-US" dirty="0"/>
              <a:t>복잡한 문제를 나누어 해결</a:t>
            </a:r>
            <a:endParaRPr lang="en-US" altLang="ko-KR" dirty="0"/>
          </a:p>
          <a:p>
            <a:pPr lvl="2"/>
            <a:r>
              <a:rPr lang="ko-KR" altLang="en-US" dirty="0"/>
              <a:t>데이터 추상화 </a:t>
            </a:r>
            <a:r>
              <a:rPr lang="en-US" altLang="ko-KR" dirty="0"/>
              <a:t>(Data Abstraction)</a:t>
            </a:r>
          </a:p>
          <a:p>
            <a:pPr lvl="3"/>
            <a:r>
              <a:rPr lang="ko-KR" altLang="en-US" dirty="0"/>
              <a:t>자료 접근 함수에 표현 방법을 은폐</a:t>
            </a:r>
            <a:endParaRPr lang="en-US" altLang="ko-KR" dirty="0"/>
          </a:p>
          <a:p>
            <a:pPr lvl="2"/>
            <a:r>
              <a:rPr lang="ko-KR" altLang="en-US" dirty="0"/>
              <a:t>모듈 독립성 </a:t>
            </a:r>
            <a:r>
              <a:rPr lang="en-US" altLang="ko-KR" dirty="0"/>
              <a:t>(Module Independency)</a:t>
            </a:r>
          </a:p>
          <a:p>
            <a:pPr lvl="3"/>
            <a:r>
              <a:rPr lang="ko-KR" altLang="en-US" dirty="0"/>
              <a:t>낮은 결합도와 높은 응집도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1014B4-1A51-4CE2-BF29-A0455FEF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모듈 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95A0A-E8B7-4A76-B3A8-D59A57A36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재사용 기법</a:t>
            </a:r>
            <a:endParaRPr lang="en-US" altLang="ko-KR" dirty="0"/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이미 개발된 </a:t>
            </a:r>
            <a:r>
              <a:rPr lang="en-US" altLang="ko-KR" dirty="0"/>
              <a:t>SW</a:t>
            </a:r>
            <a:r>
              <a:rPr lang="ko-KR" altLang="en-US" dirty="0"/>
              <a:t>의 일부를 재사용하는 방법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재공학</a:t>
            </a:r>
            <a:r>
              <a:rPr lang="en-US" altLang="ko-KR" dirty="0"/>
              <a:t>: </a:t>
            </a:r>
            <a:r>
              <a:rPr lang="ko-KR" altLang="en-US" dirty="0"/>
              <a:t>기존</a:t>
            </a:r>
            <a:r>
              <a:rPr lang="en-US" altLang="ko-KR" dirty="0"/>
              <a:t> SW</a:t>
            </a:r>
            <a:r>
              <a:rPr lang="ko-KR" altLang="en-US" dirty="0"/>
              <a:t>를 재활용</a:t>
            </a:r>
            <a:endParaRPr lang="en-US" altLang="ko-KR" dirty="0"/>
          </a:p>
          <a:p>
            <a:pPr lvl="3"/>
            <a:r>
              <a:rPr lang="ko-KR" altLang="en-US" dirty="0"/>
              <a:t>역공학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SW</a:t>
            </a:r>
            <a:r>
              <a:rPr lang="ko-KR" altLang="en-US" dirty="0"/>
              <a:t>를 분석한 산출물을 사용해 개발</a:t>
            </a:r>
            <a:endParaRPr lang="en-US" altLang="ko-KR" dirty="0"/>
          </a:p>
          <a:p>
            <a:pPr lvl="4"/>
            <a:r>
              <a:rPr lang="en-US" altLang="ko-KR" dirty="0"/>
              <a:t>Reverse Engineering</a:t>
            </a:r>
          </a:p>
          <a:p>
            <a:pPr lvl="3"/>
            <a:r>
              <a:rPr lang="ko-KR" altLang="en-US" dirty="0"/>
              <a:t>재개발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SW</a:t>
            </a:r>
            <a:r>
              <a:rPr lang="ko-KR" altLang="en-US" dirty="0"/>
              <a:t>를 참고해 완전 재개발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117F4-4060-4B6C-8064-4DE2D052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B6212-83A2-4511-9FE2-9A44497E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7B9FD7-DA54-46E4-8CF2-78C658DB9FD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4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904C54-BCF4-4572-9DFD-620A52CF5C9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단위 모듈 테스트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각 모듈이 예상대로 작동하는지 확인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블랙박스 테스트</a:t>
            </a:r>
            <a:endParaRPr lang="en-US" altLang="ko-KR" dirty="0"/>
          </a:p>
          <a:p>
            <a:pPr lvl="3"/>
            <a:r>
              <a:rPr lang="ko-KR" altLang="en-US" dirty="0"/>
              <a:t>요구사항의 내용을 만족하는지 확인</a:t>
            </a:r>
            <a:endParaRPr lang="en-US" altLang="ko-KR" dirty="0"/>
          </a:p>
          <a:p>
            <a:pPr lvl="2"/>
            <a:r>
              <a:rPr lang="ko-KR" altLang="en-US" dirty="0"/>
              <a:t>화이트박스 테스트</a:t>
            </a:r>
            <a:endParaRPr lang="en-US" altLang="ko-KR" dirty="0"/>
          </a:p>
          <a:p>
            <a:pPr lvl="3"/>
            <a:r>
              <a:rPr lang="ko-KR" altLang="en-US" dirty="0"/>
              <a:t>내부 코드를 보며 테스트 케이스를 만들어 확인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메서드 기반 테스트</a:t>
            </a:r>
            <a:endParaRPr lang="en-US" altLang="ko-KR" dirty="0"/>
          </a:p>
          <a:p>
            <a:pPr lvl="3"/>
            <a:r>
              <a:rPr lang="ko-KR" altLang="en-US" dirty="0"/>
              <a:t>메서드에 여러 값을 호출하며 테스트 진행</a:t>
            </a:r>
            <a:endParaRPr lang="en-US" altLang="ko-KR" dirty="0"/>
          </a:p>
          <a:p>
            <a:pPr lvl="2"/>
            <a:r>
              <a:rPr lang="ko-KR" altLang="en-US" dirty="0"/>
              <a:t>화면 기반 테스트</a:t>
            </a:r>
            <a:endParaRPr lang="en-US" altLang="ko-KR" dirty="0"/>
          </a:p>
          <a:p>
            <a:pPr lvl="3"/>
            <a:r>
              <a:rPr lang="ko-KR" altLang="en-US" dirty="0"/>
              <a:t>화면단위로 모듈 개발 후</a:t>
            </a:r>
            <a:r>
              <a:rPr lang="en-US" altLang="ko-KR" dirty="0"/>
              <a:t>, </a:t>
            </a:r>
            <a:r>
              <a:rPr lang="ko-KR" altLang="en-US" dirty="0"/>
              <a:t>화면을 통해 진행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751AA2-55D1-42EF-BA8C-6D07EFC3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모듈 테스트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48346-85E5-4B7F-BE54-38E0840D6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7F0B0-EAAC-41E1-9F13-3682CEA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25BC8-217F-491C-B020-E8E91911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55DB86-19E5-4124-A96A-A14C44B62E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9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F2E724-7A8D-4F3E-887C-48ED2C006F3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IDE (Integrated Development Environment)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 개발과 관련된 모든 작업을 돕는 환경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개발 환경 지원</a:t>
            </a:r>
            <a:endParaRPr lang="en-US" altLang="ko-KR" dirty="0"/>
          </a:p>
          <a:p>
            <a:pPr lvl="2"/>
            <a:r>
              <a:rPr lang="ko-KR" altLang="en-US" dirty="0"/>
              <a:t>컴파일</a:t>
            </a:r>
            <a:endParaRPr lang="en-US" altLang="ko-KR" dirty="0"/>
          </a:p>
          <a:p>
            <a:pPr lvl="2"/>
            <a:r>
              <a:rPr lang="ko-KR" altLang="en-US" dirty="0"/>
              <a:t>디버깅</a:t>
            </a:r>
            <a:endParaRPr lang="en-US" altLang="ko-KR" dirty="0"/>
          </a:p>
          <a:p>
            <a:pPr lvl="2"/>
            <a:r>
              <a:rPr lang="ko-KR" altLang="en-US" dirty="0"/>
              <a:t>외부 연계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495305-50BF-47C8-A8F6-E0930895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 </a:t>
            </a:r>
            <a:r>
              <a:rPr lang="ko-KR" altLang="en-US" dirty="0"/>
              <a:t>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8109F-CCC4-41C1-8E9E-D598DC240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3313D-2ABE-4C9B-BA6D-1A7900BA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4ED89-740E-4DC2-92A5-8D6145266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AEDCB-15F8-407B-96B3-056B25E672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9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EE6812-634C-498D-A751-DB289ACEDC4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협업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개발관련</a:t>
            </a:r>
            <a:r>
              <a:rPr lang="en-US" altLang="ko-KR" dirty="0"/>
              <a:t> </a:t>
            </a:r>
            <a:r>
              <a:rPr lang="ko-KR" altLang="en-US" dirty="0"/>
              <a:t>소통을 돕는 도구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, </a:t>
            </a:r>
            <a:r>
              <a:rPr lang="ko-KR" altLang="en-US" dirty="0"/>
              <a:t>아이디어</a:t>
            </a:r>
            <a:r>
              <a:rPr lang="en-US" altLang="ko-KR" dirty="0"/>
              <a:t>, </a:t>
            </a:r>
            <a:r>
              <a:rPr lang="ko-KR" altLang="en-US" dirty="0"/>
              <a:t>디자인 공유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일정 관리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5BA046-5A9B-4F85-B72A-E8FC19BA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97039-8430-42EB-A1EC-891BE5B73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CA4F3-6A02-470A-B091-8CCAC0F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9B3F0-D7A2-4788-B25D-5C583FFD3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D11CF-FC2F-4D3E-BB2E-4B095FA1E62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08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B67592-6ABF-43E2-BBFC-A66752B120D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형상관리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생명주기동안 발생하는 변경을 관리하는 도구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Check In: </a:t>
            </a:r>
            <a:r>
              <a:rPr lang="ko-KR" altLang="en-US" dirty="0"/>
              <a:t>소스를 저장소로 업로드</a:t>
            </a:r>
            <a:endParaRPr lang="en-US" altLang="ko-KR" dirty="0"/>
          </a:p>
          <a:p>
            <a:pPr lvl="2"/>
            <a:r>
              <a:rPr lang="en-US" altLang="ko-KR" dirty="0"/>
              <a:t>Check Out: </a:t>
            </a:r>
            <a:r>
              <a:rPr lang="ko-KR" altLang="en-US" dirty="0"/>
              <a:t>소스를 다운로드</a:t>
            </a:r>
            <a:endParaRPr lang="en-US" altLang="ko-KR" dirty="0"/>
          </a:p>
          <a:p>
            <a:pPr lvl="2"/>
            <a:r>
              <a:rPr lang="en-US" altLang="ko-KR" dirty="0"/>
              <a:t>Commit: </a:t>
            </a:r>
            <a:r>
              <a:rPr lang="ko-KR" altLang="en-US" dirty="0"/>
              <a:t>업로드한 소스를 최신 버전으로 확정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ko-KR" altLang="en-US" dirty="0"/>
              <a:t>중앙</a:t>
            </a:r>
            <a:r>
              <a:rPr lang="en-US" altLang="ko-KR" dirty="0"/>
              <a:t> </a:t>
            </a:r>
            <a:r>
              <a:rPr lang="ko-KR" altLang="en-US" dirty="0"/>
              <a:t>집중형</a:t>
            </a:r>
            <a:r>
              <a:rPr lang="en-US" altLang="ko-KR" dirty="0"/>
              <a:t>: </a:t>
            </a:r>
            <a:r>
              <a:rPr lang="ko-KR" altLang="en-US" dirty="0"/>
              <a:t>중앙 서버에 코드 업로드</a:t>
            </a:r>
            <a:endParaRPr lang="en-US" altLang="ko-KR" dirty="0"/>
          </a:p>
          <a:p>
            <a:pPr lvl="3"/>
            <a:r>
              <a:rPr lang="en-US" altLang="ko-KR" dirty="0"/>
              <a:t>CVS (Concurrent Versions System)</a:t>
            </a:r>
          </a:p>
          <a:p>
            <a:pPr lvl="3"/>
            <a:r>
              <a:rPr lang="en-US" altLang="ko-KR" dirty="0"/>
              <a:t>SVN (Subversion)</a:t>
            </a:r>
          </a:p>
          <a:p>
            <a:pPr lvl="2"/>
            <a:r>
              <a:rPr lang="ko-KR" altLang="en-US" dirty="0"/>
              <a:t>분산형</a:t>
            </a:r>
            <a:r>
              <a:rPr lang="en-US" altLang="ko-KR" dirty="0"/>
              <a:t>: </a:t>
            </a:r>
            <a:r>
              <a:rPr lang="ko-KR" altLang="en-US" dirty="0"/>
              <a:t>각 컴퓨터가 저장소를 가짐</a:t>
            </a:r>
            <a:r>
              <a:rPr lang="en-US" altLang="ko-KR" dirty="0"/>
              <a:t>, </a:t>
            </a:r>
            <a:r>
              <a:rPr lang="ko-KR" altLang="en-US" dirty="0"/>
              <a:t>중앙도 가능</a:t>
            </a:r>
            <a:endParaRPr lang="en-US" altLang="ko-KR" dirty="0"/>
          </a:p>
          <a:p>
            <a:pPr lvl="3"/>
            <a:r>
              <a:rPr lang="en-US" altLang="ko-KR" dirty="0"/>
              <a:t>Git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9F323-6141-4D59-8C78-5B0A1789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B5785-DF25-4D48-BAD6-755455B9B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B3C6E-1D72-4B60-A010-C6E37732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B1736-C6A1-4044-BAF7-D90E2BE08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E22853-5B44-44DA-8F32-DE3DEE644FB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95DFED-2BCE-4417-95E4-D50FCDF5BB7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애플리케이션 패키징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제품을 배포</a:t>
            </a:r>
            <a:r>
              <a:rPr lang="en-US" altLang="ko-KR" dirty="0"/>
              <a:t>, </a:t>
            </a:r>
            <a:r>
              <a:rPr lang="ko-KR" altLang="en-US" dirty="0"/>
              <a:t>설치 할 수 있는 형태로 제작</a:t>
            </a:r>
            <a:endParaRPr lang="en-US" altLang="ko-KR" dirty="0"/>
          </a:p>
          <a:p>
            <a:pPr lvl="2"/>
            <a:r>
              <a:rPr lang="ko-KR" altLang="en-US" dirty="0"/>
              <a:t>고객이 설치</a:t>
            </a:r>
            <a:r>
              <a:rPr lang="en-US" altLang="ko-KR" dirty="0"/>
              <a:t>, </a:t>
            </a:r>
            <a:r>
              <a:rPr lang="ko-KR" altLang="en-US" dirty="0"/>
              <a:t>사용에 참고할 매뉴얼 작성</a:t>
            </a:r>
            <a:endParaRPr lang="en-US" altLang="ko-KR" dirty="0"/>
          </a:p>
          <a:p>
            <a:pPr lvl="1"/>
            <a:r>
              <a:rPr lang="ko-KR" altLang="en-US" dirty="0"/>
              <a:t>아래 기타 도구 사용</a:t>
            </a:r>
            <a:endParaRPr lang="en-US" altLang="ko-KR" dirty="0"/>
          </a:p>
          <a:p>
            <a:r>
              <a:rPr lang="ko-KR" altLang="en-US" dirty="0"/>
              <a:t>애플리케이션 배포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제품 배포에 사용하는 도구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인증 등</a:t>
            </a:r>
            <a:endParaRPr lang="en-US" altLang="ko-KR" dirty="0"/>
          </a:p>
          <a:p>
            <a:r>
              <a:rPr lang="ko-KR" altLang="en-US" dirty="0"/>
              <a:t>애플리케이션 모니터링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사용자가 설치하여 사용중인 제품의 현황 모니터링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변경 관리</a:t>
            </a:r>
            <a:r>
              <a:rPr lang="en-US" altLang="ko-KR" dirty="0"/>
              <a:t>, </a:t>
            </a:r>
            <a:r>
              <a:rPr lang="ko-KR" altLang="en-US" dirty="0"/>
              <a:t>성능 관리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3E4EBC-86EE-4D9D-B697-36FA98AF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패키징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1895A-ACD1-49D2-B91B-701819646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DRM (Digital Rights Management)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사용자가 허가된 범위의 콘텐츠만 이용하게 하는</a:t>
            </a:r>
            <a:endParaRPr lang="en-US" altLang="ko-KR" dirty="0"/>
          </a:p>
          <a:p>
            <a:pPr lvl="2"/>
            <a:r>
              <a:rPr lang="ko-KR" altLang="en-US" dirty="0"/>
              <a:t>라이선스 돈 주고 사면 다운로드 가능 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5617E-DC07-477D-ABD0-22E113D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B2939-90FC-4211-A0AF-F9769D925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C56EF-E224-4036-95AC-6D1B39E2CE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1026" name="Picture 2" descr="콘텐츠저작권] DRM(Digital Rights Management)이란? : 네이버 블로그">
            <a:extLst>
              <a:ext uri="{FF2B5EF4-FFF2-40B4-BE49-F238E27FC236}">
                <a16:creationId xmlns:a16="http://schemas.microsoft.com/office/drawing/2014/main" id="{800BD5D2-DD0A-4493-8CC2-FA7B46F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06439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8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8C751B4-BD8D-41D7-9986-77C054E5B7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국제 표준 제품 품질 특성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품질을 평가하는 기준 항목</a:t>
            </a:r>
            <a:endParaRPr lang="en-US" altLang="ko-KR" dirty="0"/>
          </a:p>
          <a:p>
            <a:r>
              <a:rPr lang="en-US" altLang="ko-KR" dirty="0"/>
              <a:t>ISO/IEC</a:t>
            </a:r>
            <a:r>
              <a:rPr lang="ko-KR" altLang="en-US" dirty="0"/>
              <a:t> </a:t>
            </a:r>
            <a:r>
              <a:rPr lang="en-US" altLang="ko-KR" dirty="0"/>
              <a:t>9126</a:t>
            </a:r>
          </a:p>
          <a:p>
            <a:pPr lvl="1"/>
            <a:r>
              <a:rPr lang="ko-KR" altLang="en-US" dirty="0"/>
              <a:t>기능성</a:t>
            </a:r>
            <a:r>
              <a:rPr lang="en-US" altLang="ko-KR" dirty="0"/>
              <a:t>: </a:t>
            </a:r>
            <a:r>
              <a:rPr lang="ko-KR" altLang="en-US" dirty="0"/>
              <a:t>여러 환경에서 기능을 잘 하는지</a:t>
            </a:r>
            <a:endParaRPr lang="en-US" altLang="ko-KR" dirty="0"/>
          </a:p>
          <a:p>
            <a:pPr lvl="1"/>
            <a:r>
              <a:rPr lang="ko-KR" altLang="en-US" dirty="0"/>
              <a:t>신뢰성</a:t>
            </a:r>
            <a:r>
              <a:rPr lang="en-US" altLang="ko-KR" dirty="0"/>
              <a:t>: </a:t>
            </a:r>
            <a:r>
              <a:rPr lang="ko-KR" altLang="en-US" dirty="0"/>
              <a:t>기능에 에러가 얼마나 있는지</a:t>
            </a:r>
            <a:endParaRPr lang="en-US" altLang="ko-KR" dirty="0"/>
          </a:p>
          <a:p>
            <a:pPr lvl="1"/>
            <a:r>
              <a:rPr lang="ko-KR" altLang="en-US" dirty="0"/>
              <a:t>사용성</a:t>
            </a:r>
            <a:r>
              <a:rPr lang="en-US" altLang="ko-KR" dirty="0"/>
              <a:t>: </a:t>
            </a:r>
            <a:r>
              <a:rPr lang="ko-KR" altLang="en-US" dirty="0"/>
              <a:t>기능 사용이 편리한지</a:t>
            </a:r>
            <a:endParaRPr lang="en-US" altLang="ko-KR" dirty="0"/>
          </a:p>
          <a:p>
            <a:pPr lvl="1"/>
            <a:r>
              <a:rPr lang="ko-KR" altLang="en-US" dirty="0"/>
              <a:t>효율성</a:t>
            </a:r>
            <a:r>
              <a:rPr lang="en-US" altLang="ko-KR" dirty="0"/>
              <a:t>: </a:t>
            </a:r>
            <a:r>
              <a:rPr lang="ko-KR" altLang="en-US" dirty="0"/>
              <a:t>기능이 효율적인지</a:t>
            </a:r>
            <a:endParaRPr lang="en-US" altLang="ko-KR" dirty="0"/>
          </a:p>
          <a:p>
            <a:pPr lvl="1"/>
            <a:r>
              <a:rPr lang="ko-KR" altLang="en-US" dirty="0"/>
              <a:t>유지보수성</a:t>
            </a:r>
            <a:r>
              <a:rPr lang="en-US" altLang="ko-KR" dirty="0"/>
              <a:t>: </a:t>
            </a:r>
            <a:r>
              <a:rPr lang="ko-KR" altLang="en-US" dirty="0"/>
              <a:t>기능 변경이 쉬운지</a:t>
            </a:r>
            <a:endParaRPr lang="en-US" altLang="ko-KR" dirty="0"/>
          </a:p>
          <a:p>
            <a:pPr lvl="1"/>
            <a:r>
              <a:rPr lang="ko-KR" altLang="en-US" dirty="0"/>
              <a:t>이식성</a:t>
            </a:r>
            <a:r>
              <a:rPr lang="en-US" altLang="ko-KR" dirty="0"/>
              <a:t>: </a:t>
            </a:r>
            <a:r>
              <a:rPr lang="ko-KR" altLang="en-US" dirty="0"/>
              <a:t>다른 환경으로 옮기기가 쉬운지</a:t>
            </a:r>
            <a:endParaRPr lang="en-US" altLang="ko-KR" dirty="0"/>
          </a:p>
          <a:p>
            <a:r>
              <a:rPr lang="en-US" altLang="ko-KR" dirty="0"/>
              <a:t>ISO/IEC 14598</a:t>
            </a:r>
          </a:p>
          <a:p>
            <a:pPr lvl="1"/>
            <a:r>
              <a:rPr lang="ko-KR" altLang="en-US" dirty="0"/>
              <a:t>반복성</a:t>
            </a:r>
            <a:r>
              <a:rPr lang="en-US" altLang="ko-KR" dirty="0"/>
              <a:t>: </a:t>
            </a:r>
            <a:r>
              <a:rPr lang="ko-KR" altLang="en-US" dirty="0"/>
              <a:t>같은 환경에서 테스트 시 같은 결과가 나와야 함</a:t>
            </a:r>
            <a:endParaRPr lang="en-US" altLang="ko-KR" dirty="0"/>
          </a:p>
          <a:p>
            <a:pPr lvl="1"/>
            <a:r>
              <a:rPr lang="ko-KR" altLang="en-US" dirty="0"/>
              <a:t>재현성</a:t>
            </a:r>
            <a:r>
              <a:rPr lang="en-US" altLang="ko-KR" dirty="0"/>
              <a:t>: </a:t>
            </a:r>
            <a:r>
              <a:rPr lang="ko-KR" altLang="en-US" dirty="0"/>
              <a:t>다른 사용자가 반복성 테스트시 같은 결과</a:t>
            </a:r>
            <a:endParaRPr lang="en-US" altLang="ko-KR" dirty="0"/>
          </a:p>
          <a:p>
            <a:pPr lvl="1"/>
            <a:r>
              <a:rPr lang="ko-KR" altLang="en-US" dirty="0"/>
              <a:t>공정성</a:t>
            </a:r>
            <a:r>
              <a:rPr lang="en-US" altLang="ko-KR" dirty="0"/>
              <a:t>: </a:t>
            </a:r>
            <a:r>
              <a:rPr lang="ko-KR" altLang="en-US" dirty="0"/>
              <a:t>평가가 어떤 결과에 편향되지 말아야</a:t>
            </a:r>
            <a:endParaRPr lang="en-US" altLang="ko-KR" dirty="0"/>
          </a:p>
          <a:p>
            <a:pPr lvl="1"/>
            <a:r>
              <a:rPr lang="ko-KR" altLang="en-US" dirty="0"/>
              <a:t>객관성</a:t>
            </a:r>
            <a:r>
              <a:rPr lang="en-US" altLang="ko-KR" dirty="0"/>
              <a:t>: </a:t>
            </a:r>
            <a:r>
              <a:rPr lang="ko-KR" altLang="en-US" dirty="0"/>
              <a:t>평가는 객관적으로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8A2036-53EA-4AD3-AA38-A98C06AB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국제 표준 제품 품질 특성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EF01-A455-4A76-B4E1-1E4699687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내용이 너무 많고</a:t>
            </a:r>
            <a:r>
              <a:rPr lang="en-US" altLang="ko-KR" dirty="0"/>
              <a:t>, </a:t>
            </a:r>
            <a:r>
              <a:rPr lang="ko-KR" altLang="en-US" dirty="0"/>
              <a:t>외우기에는 무리</a:t>
            </a:r>
            <a:endParaRPr lang="en-US" altLang="ko-KR" dirty="0"/>
          </a:p>
          <a:p>
            <a:pPr lvl="1"/>
            <a:r>
              <a:rPr lang="ko-KR" altLang="en-US" dirty="0"/>
              <a:t>각 특성이 무엇인지 간단하게 알고 넘어가자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B5517-ED70-47E8-9FEF-97C52CD8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CE15F-1D5C-4386-842D-0304771BE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45A9E2-3953-4E9F-9E2D-3D43CB35CC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9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916CB5-F7BF-41F1-80E2-DE4191893AA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위기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가 사용자의 요구사항 충족시키지 못함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 속도가 </a:t>
            </a:r>
            <a:r>
              <a:rPr lang="en-US" altLang="ko-KR" dirty="0"/>
              <a:t>HW </a:t>
            </a:r>
            <a:r>
              <a:rPr lang="ko-KR" altLang="en-US" dirty="0"/>
              <a:t>개발 속도보다 느려서 발생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위기를 극복하기위한 학문</a:t>
            </a:r>
            <a:endParaRPr lang="en-US" altLang="ko-KR" dirty="0"/>
          </a:p>
          <a:p>
            <a:pPr lvl="1"/>
            <a:r>
              <a:rPr lang="ko-KR" altLang="en-US" dirty="0"/>
              <a:t>관련 법칙</a:t>
            </a:r>
            <a:endParaRPr lang="en-US" altLang="ko-KR" dirty="0"/>
          </a:p>
          <a:p>
            <a:pPr lvl="2"/>
            <a:r>
              <a:rPr lang="ko-KR" altLang="en-US" dirty="0"/>
              <a:t>브룩스의 법칙 </a:t>
            </a:r>
            <a:r>
              <a:rPr lang="en-US" altLang="ko-KR" dirty="0"/>
              <a:t>(Brook’s Law)</a:t>
            </a:r>
          </a:p>
          <a:p>
            <a:pPr lvl="3"/>
            <a:r>
              <a:rPr lang="ko-KR" altLang="en-US" dirty="0"/>
              <a:t>지체되는 프로젝트에 인력 추가 투자는 더 지체되게 할 뿐</a:t>
            </a:r>
            <a:endParaRPr lang="en-US" altLang="ko-KR" dirty="0"/>
          </a:p>
          <a:p>
            <a:pPr lvl="2"/>
            <a:r>
              <a:rPr lang="ko-KR" altLang="en-US" dirty="0"/>
              <a:t>파레토 법칙 </a:t>
            </a:r>
            <a:r>
              <a:rPr lang="en-US" altLang="ko-KR" dirty="0"/>
              <a:t>(Pareto Principle)</a:t>
            </a:r>
          </a:p>
          <a:p>
            <a:pPr lvl="3"/>
            <a:r>
              <a:rPr lang="ko-KR" altLang="en-US" dirty="0"/>
              <a:t>결과의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20%</a:t>
            </a:r>
            <a:r>
              <a:rPr lang="ko-KR" altLang="en-US" dirty="0"/>
              <a:t>의 원인에 의해 일어난다</a:t>
            </a:r>
            <a:endParaRPr lang="en-US" altLang="ko-KR" dirty="0"/>
          </a:p>
          <a:p>
            <a:pPr lvl="3"/>
            <a:r>
              <a:rPr lang="ko-KR" altLang="en-US" dirty="0"/>
              <a:t>결함이 어딘 가에 집중되어 있다</a:t>
            </a:r>
            <a:endParaRPr lang="en-US" altLang="ko-KR" dirty="0"/>
          </a:p>
          <a:p>
            <a:pPr lvl="2"/>
            <a:r>
              <a:rPr lang="ko-KR" altLang="en-US" dirty="0"/>
              <a:t>롱테일 법칙 </a:t>
            </a:r>
            <a:r>
              <a:rPr lang="en-US" altLang="ko-KR" dirty="0"/>
              <a:t>(Long Tail)</a:t>
            </a:r>
          </a:p>
          <a:p>
            <a:pPr lvl="3"/>
            <a:r>
              <a:rPr lang="ko-KR" altLang="en-US" dirty="0"/>
              <a:t>사소해 보이는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20%</a:t>
            </a:r>
            <a:r>
              <a:rPr lang="ko-KR" altLang="en-US" dirty="0"/>
              <a:t>의 핵심보다 뛰어난 가치를 창출한다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766618-FA18-4279-89EF-7BD474DB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EF21-7AE9-4AAD-8A6F-629363249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CBFA9-CCAC-4CEF-AE42-F2731D0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ECDFB-B00D-46C5-8208-091E75EE2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BC42A6-8671-4318-97B2-A450747AFA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2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471578-8FC7-4A38-BA1A-E6F5459DDFE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버전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 개발 변경 등을 관리하는 도구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공유 폴더 방식</a:t>
            </a:r>
            <a:r>
              <a:rPr lang="en-US" altLang="ko-KR" dirty="0"/>
              <a:t>: RCS, SCCS</a:t>
            </a:r>
          </a:p>
          <a:p>
            <a:pPr lvl="3"/>
            <a:r>
              <a:rPr lang="ko-KR" altLang="en-US" dirty="0"/>
              <a:t>개발 완료 파일을 약속된 위치의 공유 폴더에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방식</a:t>
            </a:r>
            <a:r>
              <a:rPr lang="en-US" altLang="ko-KR" dirty="0"/>
              <a:t>: CVS, SVN</a:t>
            </a:r>
          </a:p>
          <a:p>
            <a:pPr lvl="3"/>
            <a:r>
              <a:rPr lang="ko-KR" altLang="en-US" dirty="0"/>
              <a:t>중앙에 관리 시스템을 동작 시킴</a:t>
            </a:r>
            <a:endParaRPr lang="en-US" altLang="ko-KR" dirty="0"/>
          </a:p>
          <a:p>
            <a:pPr lvl="2"/>
            <a:r>
              <a:rPr lang="ko-KR" altLang="en-US" dirty="0"/>
              <a:t>분산 저장소 방식</a:t>
            </a:r>
            <a:r>
              <a:rPr lang="en-US" altLang="ko-KR" dirty="0"/>
              <a:t>: Git, Bitkeeper</a:t>
            </a:r>
          </a:p>
          <a:p>
            <a:pPr lvl="3"/>
            <a:r>
              <a:rPr lang="ko-KR" altLang="en-US" dirty="0"/>
              <a:t>로컬 저장소와 원격 저장소로 분리</a:t>
            </a:r>
            <a:endParaRPr lang="en-US" altLang="ko-KR" dirty="0"/>
          </a:p>
          <a:p>
            <a:pPr lvl="3"/>
            <a:r>
              <a:rPr lang="en-US" altLang="ko-KR" dirty="0"/>
              <a:t>Commit </a:t>
            </a:r>
            <a:r>
              <a:rPr lang="ko-KR" altLang="en-US" dirty="0"/>
              <a:t>후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버전 관리</a:t>
            </a:r>
            <a:r>
              <a:rPr lang="en-US" altLang="ko-KR" dirty="0"/>
              <a:t>,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pPr lvl="2"/>
            <a:r>
              <a:rPr lang="ko-KR" altLang="en-US" dirty="0"/>
              <a:t>동시 공동 작업</a:t>
            </a:r>
            <a:endParaRPr lang="en-US" altLang="ko-KR" dirty="0"/>
          </a:p>
          <a:p>
            <a:pPr lvl="2"/>
            <a:r>
              <a:rPr lang="ko-KR" altLang="en-US" dirty="0"/>
              <a:t>여러 버전 솔루션 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92367D-7F2D-4A43-AFE9-20485A3B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버전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9D7B7-CDDD-422D-9306-45EEAD6C0F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A13D0C-8730-4E5A-8D81-D984BB9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692D3-7B4A-43C2-908F-C6587659E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84F8-F123-44F1-9B94-D2A81084E4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2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2E2C09-97EB-47F7-991B-6EEA23AB671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를 생성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 과정의 행위 집합</a:t>
            </a:r>
            <a:endParaRPr lang="en-US" altLang="ko-KR" dirty="0"/>
          </a:p>
          <a:p>
            <a:r>
              <a:rPr lang="ko-KR" altLang="en-US" dirty="0"/>
              <a:t>빌드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빌드를 자동화 시켜주는 도구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컴파일</a:t>
            </a:r>
            <a:r>
              <a:rPr lang="en-US" altLang="ko-KR" dirty="0"/>
              <a:t>: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코드를 바이너리 파일로 컴파일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패키징</a:t>
            </a:r>
            <a:r>
              <a:rPr lang="en-US" altLang="ko-KR" dirty="0"/>
              <a:t>: </a:t>
            </a:r>
            <a:r>
              <a:rPr lang="ko-KR" altLang="en-US" dirty="0"/>
              <a:t>바이너리 파일을 배포 형태로 패키징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단위 테스트</a:t>
            </a:r>
            <a:r>
              <a:rPr lang="en-US" altLang="ko-KR" dirty="0"/>
              <a:t>: </a:t>
            </a:r>
            <a:r>
              <a:rPr lang="ko-KR" altLang="en-US" dirty="0"/>
              <a:t>각 모듈 테스트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정적 분석</a:t>
            </a:r>
            <a:r>
              <a:rPr lang="en-US" altLang="ko-KR" dirty="0"/>
              <a:t>: </a:t>
            </a:r>
            <a:r>
              <a:rPr lang="ko-KR" altLang="en-US" dirty="0"/>
              <a:t>실제 실행 없이 테스트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리포팅</a:t>
            </a:r>
            <a:r>
              <a:rPr lang="en-US" altLang="ko-KR" dirty="0"/>
              <a:t>: </a:t>
            </a:r>
            <a:r>
              <a:rPr lang="ko-KR" altLang="en-US" dirty="0"/>
              <a:t>분석 결과 리포팅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배포</a:t>
            </a:r>
            <a:r>
              <a:rPr lang="en-US" altLang="ko-KR" dirty="0"/>
              <a:t>: </a:t>
            </a:r>
            <a:r>
              <a:rPr lang="ko-KR" altLang="en-US" dirty="0"/>
              <a:t>패키징 한 파일 서버에 배포</a:t>
            </a:r>
            <a:endParaRPr lang="en-US" altLang="ko-KR" dirty="0"/>
          </a:p>
          <a:p>
            <a:pPr lvl="2"/>
            <a:r>
              <a:rPr lang="en-US" altLang="ko-KR" dirty="0"/>
              <a:t>7. </a:t>
            </a:r>
            <a:r>
              <a:rPr lang="ko-KR" altLang="en-US" dirty="0"/>
              <a:t>최종 빌드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Jenkins</a:t>
            </a:r>
          </a:p>
          <a:p>
            <a:pPr lvl="2"/>
            <a:r>
              <a:rPr lang="en-US" altLang="ko-KR" dirty="0"/>
              <a:t>Gradle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1659A1-01E7-4E34-A373-D885303D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14031-97C3-4D89-B224-2C077E020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A84AE-A74A-4770-81E1-7CB1AA66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3DF42-630E-41FD-A58A-E22B19EC6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4C531-0D22-4AE4-ACB4-40CC661892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31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E5203F-AA64-470B-A32C-A80A9E4F93F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케이스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제품이 요구사항을 충족하는지 확인하기 위한</a:t>
            </a:r>
            <a:endParaRPr lang="en-US" altLang="ko-KR" dirty="0"/>
          </a:p>
          <a:p>
            <a:pPr lvl="2"/>
            <a:r>
              <a:rPr lang="ko-KR" altLang="en-US" dirty="0"/>
              <a:t>입력 값</a:t>
            </a:r>
            <a:r>
              <a:rPr lang="en-US" altLang="ko-KR" dirty="0"/>
              <a:t>, </a:t>
            </a:r>
            <a:r>
              <a:rPr lang="ko-KR" altLang="en-US" dirty="0"/>
              <a:t>환경에 따라</a:t>
            </a:r>
            <a:r>
              <a:rPr lang="en-US" altLang="ko-KR" dirty="0"/>
              <a:t> </a:t>
            </a:r>
            <a:r>
              <a:rPr lang="ko-KR" altLang="en-US" dirty="0"/>
              <a:t>예측되는 결과 등의 집합</a:t>
            </a:r>
            <a:endParaRPr lang="en-US" altLang="ko-KR" dirty="0"/>
          </a:p>
          <a:p>
            <a:r>
              <a:rPr lang="ko-KR" altLang="en-US" dirty="0"/>
              <a:t>테스트 오라클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테스트 통과 여부 판단하는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참 오라클</a:t>
            </a:r>
            <a:endParaRPr lang="en-US" altLang="ko-KR" dirty="0"/>
          </a:p>
          <a:p>
            <a:pPr lvl="3"/>
            <a:r>
              <a:rPr lang="ko-KR" altLang="en-US" dirty="0"/>
              <a:t>모든 입력에 대한 기대 결과를 생성</a:t>
            </a:r>
            <a:endParaRPr lang="en-US" altLang="ko-KR" dirty="0"/>
          </a:p>
          <a:p>
            <a:pPr lvl="3"/>
            <a:r>
              <a:rPr lang="ko-KR" altLang="en-US" dirty="0"/>
              <a:t>모든 오류를 검출할 수 있다</a:t>
            </a:r>
            <a:endParaRPr lang="en-US" altLang="ko-KR" dirty="0"/>
          </a:p>
          <a:p>
            <a:pPr lvl="2"/>
            <a:r>
              <a:rPr lang="ko-KR" altLang="en-US" dirty="0"/>
              <a:t>샘플링 오라클</a:t>
            </a:r>
            <a:endParaRPr lang="en-US" altLang="ko-KR" dirty="0"/>
          </a:p>
          <a:p>
            <a:pPr lvl="3"/>
            <a:r>
              <a:rPr lang="ko-KR" altLang="en-US" dirty="0"/>
              <a:t>일부 입력에 대한 기대 결과를 생성</a:t>
            </a:r>
            <a:endParaRPr lang="en-US" altLang="ko-KR" dirty="0"/>
          </a:p>
          <a:p>
            <a:pPr lvl="2"/>
            <a:r>
              <a:rPr lang="ko-KR" altLang="en-US" dirty="0"/>
              <a:t>휴리스틱 오라클</a:t>
            </a:r>
            <a:endParaRPr lang="en-US" altLang="ko-KR" dirty="0"/>
          </a:p>
          <a:p>
            <a:pPr lvl="3"/>
            <a:r>
              <a:rPr lang="ko-KR" altLang="en-US" dirty="0"/>
              <a:t>샘플링 오라클에 </a:t>
            </a:r>
            <a:r>
              <a:rPr lang="en-US" altLang="ko-KR" dirty="0"/>
              <a:t>+ </a:t>
            </a:r>
            <a:r>
              <a:rPr lang="ko-KR" altLang="en-US" dirty="0"/>
              <a:t>나머지 값은 추정해 처리</a:t>
            </a:r>
            <a:endParaRPr lang="en-US" altLang="ko-KR" dirty="0"/>
          </a:p>
          <a:p>
            <a:pPr lvl="2"/>
            <a:r>
              <a:rPr lang="ko-KR" altLang="en-US" dirty="0"/>
              <a:t>일관성 검사 오라클</a:t>
            </a:r>
            <a:endParaRPr lang="en-US" altLang="ko-KR" dirty="0"/>
          </a:p>
          <a:p>
            <a:pPr lvl="3"/>
            <a:r>
              <a:rPr lang="ko-KR" altLang="en-US" dirty="0"/>
              <a:t>변경이 있을 때</a:t>
            </a:r>
            <a:r>
              <a:rPr lang="en-US" altLang="ko-KR" dirty="0"/>
              <a:t>, </a:t>
            </a:r>
            <a:r>
              <a:rPr lang="ko-KR" altLang="en-US" dirty="0"/>
              <a:t>변경 전 후 결과가 동일한지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6A1FC7-7589-4E63-A2FC-E00AD07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케이스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02F04-1138-4338-A0E6-83525B4BF2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35EF8-4BA8-4C19-AB38-0AD364C0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EC190-084A-4BB4-B21D-53B75365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E84BD-CE40-48E8-AB6F-1C54BC94F7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4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B28CE8-E889-4C95-8532-72A7B733631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테스트 레벨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테스트 그룹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단위 테스트</a:t>
            </a:r>
            <a:endParaRPr lang="en-US" altLang="ko-KR" dirty="0"/>
          </a:p>
          <a:p>
            <a:pPr lvl="3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서브 루틴 등의 컴포넌트 테스트</a:t>
            </a:r>
            <a:endParaRPr lang="en-US" altLang="ko-KR" dirty="0"/>
          </a:p>
          <a:p>
            <a:pPr lvl="2"/>
            <a:r>
              <a:rPr lang="ko-KR" altLang="en-US" dirty="0"/>
              <a:t>통합 테스트</a:t>
            </a:r>
            <a:endParaRPr lang="en-US" altLang="ko-KR" dirty="0"/>
          </a:p>
          <a:p>
            <a:pPr lvl="3"/>
            <a:r>
              <a:rPr lang="ko-KR" altLang="en-US" dirty="0"/>
              <a:t>컴포넌트간 인터페이스 테스트</a:t>
            </a:r>
            <a:endParaRPr lang="en-US" altLang="ko-KR" dirty="0"/>
          </a:p>
          <a:p>
            <a:pPr lvl="4"/>
            <a:r>
              <a:rPr lang="ko-KR" altLang="en-US" dirty="0"/>
              <a:t>단위 테스트를 통과한 컴포넌트 대상</a:t>
            </a:r>
            <a:endParaRPr lang="en-US" altLang="ko-KR" dirty="0"/>
          </a:p>
          <a:p>
            <a:pPr lvl="2"/>
            <a:r>
              <a:rPr lang="ko-KR" altLang="en-US" dirty="0"/>
              <a:t>시스템 테스트</a:t>
            </a:r>
            <a:endParaRPr lang="en-US" altLang="ko-KR" dirty="0"/>
          </a:p>
          <a:p>
            <a:pPr lvl="3"/>
            <a:r>
              <a:rPr lang="ko-KR" altLang="en-US" dirty="0"/>
              <a:t>전체 시스템 테스트</a:t>
            </a:r>
            <a:endParaRPr lang="en-US" altLang="ko-KR" dirty="0"/>
          </a:p>
          <a:p>
            <a:pPr lvl="2"/>
            <a:r>
              <a:rPr lang="ko-KR" altLang="en-US" dirty="0"/>
              <a:t>인수 테스트</a:t>
            </a:r>
            <a:endParaRPr lang="en-US" altLang="ko-KR" dirty="0"/>
          </a:p>
          <a:p>
            <a:pPr lvl="3"/>
            <a:r>
              <a:rPr lang="ko-KR" altLang="en-US" dirty="0"/>
              <a:t>계약상 요구사항이 만족되었는지 테스트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C62669-D076-47D6-B4AB-8BD25241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레벨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3A261-5ADF-495D-8109-466B25A8F1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03E82-9740-4055-B7AB-C83B63C9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4FF07-F3F6-40AA-9381-42D2B63C0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A423F-CDAC-42AB-A252-92D5F00B85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1026" name="Picture 2" descr="SE-Models [ V-model ]">
            <a:extLst>
              <a:ext uri="{FF2B5EF4-FFF2-40B4-BE49-F238E27FC236}">
                <a16:creationId xmlns:a16="http://schemas.microsoft.com/office/drawing/2014/main" id="{55020F3F-47CF-40AD-B42C-296CEA6F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50" y="4358859"/>
            <a:ext cx="3124900" cy="21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7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FF3A93-B638-454C-9F8C-44E68D17301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테스트 시나리오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테스트가 필요한 상황을 작성한 문서</a:t>
            </a:r>
            <a:endParaRPr lang="en-US" altLang="ko-KR" dirty="0"/>
          </a:p>
          <a:p>
            <a:pPr lvl="2"/>
            <a:r>
              <a:rPr lang="ko-KR" altLang="en-US" dirty="0"/>
              <a:t>빠짐없이 테스트 하기 위함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76613E-69F1-42E8-A579-92D5BB09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75299-C5CF-46FE-B1E4-C38E72912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3DA526-6DE7-4769-A416-B8BB9271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17298-C5E9-45AB-A7F4-3DBA1BD47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AF68D5-59AF-4D8D-975F-EA85CC7C8DD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34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9C5E08-0AB1-4F84-8280-896C199DBE0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테스트 종류</a:t>
            </a:r>
            <a:endParaRPr lang="en-US" altLang="ko-KR" dirty="0"/>
          </a:p>
          <a:p>
            <a:pPr lvl="1"/>
            <a:r>
              <a:rPr lang="ko-KR" altLang="en-US" dirty="0"/>
              <a:t>프로그램 실행 여부</a:t>
            </a:r>
            <a:endParaRPr lang="en-US" altLang="ko-KR" dirty="0"/>
          </a:p>
          <a:p>
            <a:pPr lvl="2"/>
            <a:r>
              <a:rPr lang="ko-KR" altLang="en-US" dirty="0"/>
              <a:t>정적 테스트</a:t>
            </a:r>
            <a:r>
              <a:rPr lang="en-US" altLang="ko-KR" dirty="0"/>
              <a:t>: </a:t>
            </a:r>
            <a:r>
              <a:rPr lang="ko-KR" altLang="en-US" dirty="0"/>
              <a:t>실행 없이 논리성을 검증</a:t>
            </a:r>
            <a:endParaRPr lang="en-US" altLang="ko-KR" dirty="0"/>
          </a:p>
          <a:p>
            <a:pPr lvl="2"/>
            <a:r>
              <a:rPr lang="ko-KR" altLang="en-US" dirty="0"/>
              <a:t>동적 테스트</a:t>
            </a:r>
            <a:r>
              <a:rPr lang="en-US" altLang="ko-KR" dirty="0"/>
              <a:t>: </a:t>
            </a:r>
            <a:r>
              <a:rPr lang="ko-KR" altLang="en-US" dirty="0"/>
              <a:t>실행하여 결함 도출</a:t>
            </a:r>
            <a:endParaRPr lang="en-US" altLang="ko-KR" dirty="0"/>
          </a:p>
          <a:p>
            <a:pPr lvl="1"/>
            <a:r>
              <a:rPr lang="ko-KR" altLang="en-US" dirty="0"/>
              <a:t>테스트 기법</a:t>
            </a:r>
            <a:endParaRPr lang="en-US" altLang="ko-KR" dirty="0"/>
          </a:p>
          <a:p>
            <a:pPr lvl="2"/>
            <a:r>
              <a:rPr lang="ko-KR" altLang="en-US" dirty="0"/>
              <a:t>화이트 박스 테스트</a:t>
            </a:r>
            <a:r>
              <a:rPr lang="en-US" altLang="ko-KR" dirty="0"/>
              <a:t>: </a:t>
            </a:r>
            <a:r>
              <a:rPr lang="ko-KR" altLang="en-US" dirty="0"/>
              <a:t>코드를 직접 보며 검사</a:t>
            </a:r>
            <a:endParaRPr lang="en-US" altLang="ko-KR" dirty="0"/>
          </a:p>
          <a:p>
            <a:pPr lvl="2"/>
            <a:r>
              <a:rPr lang="ko-KR" altLang="en-US" dirty="0"/>
              <a:t>블랙 박스 테스트</a:t>
            </a:r>
            <a:r>
              <a:rPr lang="en-US" altLang="ko-KR" dirty="0"/>
              <a:t>: </a:t>
            </a:r>
            <a:r>
              <a:rPr lang="ko-KR" altLang="en-US" dirty="0"/>
              <a:t>입출력만 보며 검사</a:t>
            </a:r>
            <a:endParaRPr lang="en-US" altLang="ko-KR" dirty="0"/>
          </a:p>
          <a:p>
            <a:pPr lvl="1"/>
            <a:r>
              <a:rPr lang="ko-KR" altLang="en-US" dirty="0"/>
              <a:t>테스트 관점</a:t>
            </a:r>
            <a:endParaRPr lang="en-US" altLang="ko-KR" dirty="0"/>
          </a:p>
          <a:p>
            <a:pPr lvl="2"/>
            <a:r>
              <a:rPr lang="ko-KR" altLang="en-US" dirty="0"/>
              <a:t>검증</a:t>
            </a:r>
            <a:r>
              <a:rPr lang="en-US" altLang="ko-KR" dirty="0"/>
              <a:t>: </a:t>
            </a:r>
            <a:r>
              <a:rPr lang="ko-KR" altLang="en-US" dirty="0"/>
              <a:t>올바른 제품을 생산하고 있는지 과정을 테스트</a:t>
            </a:r>
            <a:endParaRPr lang="en-US" altLang="ko-KR" dirty="0"/>
          </a:p>
          <a:p>
            <a:pPr lvl="2"/>
            <a:r>
              <a:rPr lang="ko-KR" altLang="en-US" dirty="0"/>
              <a:t>확인</a:t>
            </a:r>
            <a:r>
              <a:rPr lang="en-US" altLang="ko-KR" dirty="0"/>
              <a:t>: </a:t>
            </a:r>
            <a:r>
              <a:rPr lang="ko-KR" altLang="en-US" dirty="0"/>
              <a:t>올바른 제품을 만들었는지 결과를 테스트</a:t>
            </a:r>
            <a:endParaRPr lang="en-US" altLang="ko-KR" dirty="0"/>
          </a:p>
          <a:p>
            <a:pPr lvl="1"/>
            <a:r>
              <a:rPr lang="ko-KR" altLang="en-US" dirty="0"/>
              <a:t>테스트 목적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r>
              <a:rPr lang="en-US" altLang="ko-KR" dirty="0"/>
              <a:t>: </a:t>
            </a:r>
            <a:r>
              <a:rPr lang="ko-KR" altLang="en-US" dirty="0"/>
              <a:t>고의로 실패 후 정상적 복귀를 테스트</a:t>
            </a:r>
            <a:endParaRPr lang="en-US" altLang="ko-KR" dirty="0"/>
          </a:p>
          <a:p>
            <a:pPr lvl="2"/>
            <a:r>
              <a:rPr lang="ko-KR" altLang="en-US" dirty="0"/>
              <a:t>안전</a:t>
            </a:r>
            <a:r>
              <a:rPr lang="en-US" altLang="ko-KR" dirty="0"/>
              <a:t>: </a:t>
            </a:r>
            <a:r>
              <a:rPr lang="ko-KR" altLang="en-US" dirty="0"/>
              <a:t>보안 결함 테스트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성능 테스트</a:t>
            </a:r>
            <a:endParaRPr lang="en-US" altLang="ko-KR" dirty="0"/>
          </a:p>
          <a:p>
            <a:pPr lvl="2"/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코드의 복잡도 등을 테스트</a:t>
            </a:r>
            <a:endParaRPr lang="en-US" altLang="ko-KR" dirty="0"/>
          </a:p>
          <a:p>
            <a:pPr lvl="2"/>
            <a:r>
              <a:rPr lang="ko-KR" altLang="en-US" dirty="0"/>
              <a:t>회귀</a:t>
            </a:r>
            <a:r>
              <a:rPr lang="en-US" altLang="ko-KR" dirty="0"/>
              <a:t>: </a:t>
            </a:r>
            <a:r>
              <a:rPr lang="ko-KR" altLang="en-US" dirty="0"/>
              <a:t>수정 후 새로운 오류가 생겼는지 테스트</a:t>
            </a:r>
            <a:endParaRPr lang="en-US" altLang="ko-KR" dirty="0"/>
          </a:p>
          <a:p>
            <a:pPr lvl="2"/>
            <a:r>
              <a:rPr lang="ko-KR" altLang="en-US" dirty="0"/>
              <a:t>병행</a:t>
            </a:r>
            <a:r>
              <a:rPr lang="en-US" altLang="ko-KR" dirty="0"/>
              <a:t>: </a:t>
            </a:r>
            <a:r>
              <a:rPr lang="ko-KR" altLang="en-US" dirty="0"/>
              <a:t>수정 전후 시스템이 같은 결과를 내는지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CC8396-2116-424E-B899-2B0F9AE7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지식 체계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4EBE2-7A46-484B-82B7-78A99E3D6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명세 기반</a:t>
            </a:r>
            <a:r>
              <a:rPr lang="en-US" altLang="ko-KR" dirty="0"/>
              <a:t>: </a:t>
            </a:r>
            <a:r>
              <a:rPr lang="ko-KR" altLang="en-US" dirty="0"/>
              <a:t>요구사항 명세서를 기반으로 테스트</a:t>
            </a:r>
            <a:endParaRPr lang="en-US" altLang="ko-KR" dirty="0"/>
          </a:p>
          <a:p>
            <a:pPr lvl="2"/>
            <a:r>
              <a:rPr lang="ko-KR" altLang="en-US" dirty="0"/>
              <a:t>구조 기반</a:t>
            </a:r>
            <a:r>
              <a:rPr lang="en-US" altLang="ko-KR" dirty="0"/>
              <a:t>: SW </a:t>
            </a:r>
            <a:r>
              <a:rPr lang="ko-KR" altLang="en-US" dirty="0"/>
              <a:t>흐름에 따라 테스트</a:t>
            </a:r>
            <a:endParaRPr lang="en-US" altLang="ko-KR" dirty="0"/>
          </a:p>
          <a:p>
            <a:pPr lvl="2"/>
            <a:r>
              <a:rPr lang="ko-KR" altLang="en-US" dirty="0"/>
              <a:t>경험 기반</a:t>
            </a:r>
            <a:r>
              <a:rPr lang="en-US" altLang="ko-KR" dirty="0"/>
              <a:t>: </a:t>
            </a:r>
            <a:r>
              <a:rPr lang="ko-KR" altLang="en-US" dirty="0"/>
              <a:t>유사 </a:t>
            </a:r>
            <a:r>
              <a:rPr lang="en-US" altLang="ko-KR" dirty="0"/>
              <a:t>SW</a:t>
            </a:r>
            <a:r>
              <a:rPr lang="ko-KR" altLang="en-US" dirty="0"/>
              <a:t>의 테스트 경험을 토대로 테스트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테스트의 원리</a:t>
            </a:r>
            <a:endParaRPr lang="en-US" altLang="ko-KR" dirty="0"/>
          </a:p>
          <a:p>
            <a:pPr lvl="1"/>
            <a:r>
              <a:rPr lang="ko-KR" altLang="en-US" dirty="0"/>
              <a:t>테스팅을 결함이 존재함을 밝히는 것</a:t>
            </a:r>
            <a:endParaRPr lang="en-US" altLang="ko-KR" dirty="0"/>
          </a:p>
          <a:p>
            <a:pPr lvl="1"/>
            <a:r>
              <a:rPr lang="ko-KR" altLang="en-US" dirty="0"/>
              <a:t>완벽한 테스팅은 불가능</a:t>
            </a:r>
            <a:endParaRPr lang="en-US" altLang="ko-KR" dirty="0"/>
          </a:p>
          <a:p>
            <a:pPr lvl="1"/>
            <a:r>
              <a:rPr lang="ko-KR" altLang="en-US" dirty="0"/>
              <a:t>개발 초기에 테스팅 시작</a:t>
            </a:r>
            <a:endParaRPr lang="en-US" altLang="ko-KR" dirty="0"/>
          </a:p>
          <a:p>
            <a:pPr lvl="1"/>
            <a:r>
              <a:rPr lang="ko-KR" altLang="en-US" dirty="0"/>
              <a:t>결함 집중</a:t>
            </a:r>
            <a:r>
              <a:rPr lang="en-US" altLang="ko-KR" dirty="0"/>
              <a:t>: 20%</a:t>
            </a:r>
            <a:r>
              <a:rPr lang="ko-KR" altLang="en-US" dirty="0"/>
              <a:t>에서 </a:t>
            </a:r>
            <a:r>
              <a:rPr lang="en-US" altLang="ko-KR" dirty="0"/>
              <a:t>80%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오류가 나옴</a:t>
            </a:r>
            <a:endParaRPr lang="en-US" altLang="ko-KR" dirty="0"/>
          </a:p>
          <a:p>
            <a:pPr lvl="1"/>
            <a:r>
              <a:rPr lang="ko-KR" altLang="en-US" dirty="0"/>
              <a:t>살충제 패러독스</a:t>
            </a:r>
            <a:r>
              <a:rPr lang="en-US" altLang="ko-KR" dirty="0"/>
              <a:t>: </a:t>
            </a:r>
            <a:r>
              <a:rPr lang="ko-KR" altLang="en-US" dirty="0"/>
              <a:t>동일한 테케를 쓰면 새 오류를 못 찾음</a:t>
            </a:r>
            <a:endParaRPr lang="en-US" altLang="ko-KR" dirty="0"/>
          </a:p>
          <a:p>
            <a:pPr lvl="1"/>
            <a:r>
              <a:rPr lang="ko-KR" altLang="en-US" dirty="0"/>
              <a:t>테스팅은 정황에 의존적</a:t>
            </a:r>
            <a:r>
              <a:rPr lang="en-US" altLang="ko-KR" dirty="0"/>
              <a:t>: SW </a:t>
            </a:r>
            <a:r>
              <a:rPr lang="ko-KR" altLang="en-US" dirty="0"/>
              <a:t>성격에 맞게 테스트</a:t>
            </a:r>
            <a:endParaRPr lang="en-US" altLang="ko-KR" dirty="0"/>
          </a:p>
          <a:p>
            <a:pPr lvl="1"/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부재의 궤변</a:t>
            </a:r>
            <a:endParaRPr lang="en-US" altLang="ko-KR" dirty="0"/>
          </a:p>
          <a:p>
            <a:pPr lvl="2"/>
            <a:r>
              <a:rPr lang="ko-KR" altLang="en-US" dirty="0"/>
              <a:t>요구사항을 충족시키지 못하면 결함이 없어도 구림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5FFC8-7610-45A6-86E3-691B9443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8344E-A316-470F-B6F5-6C379A0AA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640087-887F-4731-BD59-5BEAA9161EE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787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0B9B44-EEBE-4591-AA10-71BD3F10A1B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가 설계한 것과 다르게 동작하는 것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에러</a:t>
            </a:r>
            <a:r>
              <a:rPr lang="en-US" altLang="ko-KR" dirty="0"/>
              <a:t>: </a:t>
            </a:r>
            <a:r>
              <a:rPr lang="ko-KR" altLang="en-US" dirty="0"/>
              <a:t>결함의 원인이 되는 사람의 실수</a:t>
            </a:r>
            <a:endParaRPr lang="en-US" altLang="ko-KR" dirty="0"/>
          </a:p>
          <a:p>
            <a:pPr lvl="2"/>
            <a:r>
              <a:rPr lang="ko-KR" altLang="en-US" dirty="0"/>
              <a:t>결함</a:t>
            </a:r>
            <a:r>
              <a:rPr lang="en-US" altLang="ko-KR" dirty="0"/>
              <a:t>: </a:t>
            </a:r>
            <a:r>
              <a:rPr lang="ko-KR" altLang="en-US" dirty="0"/>
              <a:t>에러로 인해 잘못 만들어진 </a:t>
            </a:r>
            <a:r>
              <a:rPr lang="en-US" altLang="ko-KR" dirty="0"/>
              <a:t>SW</a:t>
            </a:r>
          </a:p>
          <a:p>
            <a:pPr lvl="2"/>
            <a:r>
              <a:rPr lang="ko-KR" altLang="en-US" dirty="0"/>
              <a:t>실패</a:t>
            </a:r>
            <a:r>
              <a:rPr lang="en-US" altLang="ko-KR" dirty="0"/>
              <a:t>: </a:t>
            </a:r>
            <a:r>
              <a:rPr lang="ko-KR" altLang="en-US" dirty="0"/>
              <a:t>결함의 실행</a:t>
            </a:r>
            <a:endParaRPr lang="en-US" altLang="ko-KR" dirty="0"/>
          </a:p>
          <a:p>
            <a:r>
              <a:rPr lang="ko-KR" altLang="en-US" dirty="0"/>
              <a:t>결함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발견한 결함의 재발 방지를 위한 도구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결함 추적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관리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에러 발견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에러 등록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에러 분석</a:t>
            </a:r>
            <a:r>
              <a:rPr lang="en-US" altLang="ko-KR" dirty="0"/>
              <a:t>: </a:t>
            </a:r>
            <a:r>
              <a:rPr lang="ko-KR" altLang="en-US" dirty="0"/>
              <a:t>단순 에러인지 결함인지 분석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결함 확정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결함 할당</a:t>
            </a:r>
            <a:r>
              <a:rPr lang="en-US" altLang="ko-KR" dirty="0"/>
              <a:t>: </a:t>
            </a:r>
            <a:r>
              <a:rPr lang="ko-KR" altLang="en-US" dirty="0"/>
              <a:t>결함 해결 담당자 지정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결함 조치</a:t>
            </a:r>
            <a:endParaRPr lang="en-US" altLang="ko-KR" dirty="0"/>
          </a:p>
          <a:p>
            <a:pPr lvl="2"/>
            <a:r>
              <a:rPr lang="en-US" altLang="ko-KR" dirty="0"/>
              <a:t>7. </a:t>
            </a:r>
            <a:r>
              <a:rPr lang="ko-KR" altLang="en-US" dirty="0"/>
              <a:t>결함 조치 검토 및 승인</a:t>
            </a:r>
            <a:r>
              <a:rPr lang="en-US" altLang="ko-KR" dirty="0"/>
              <a:t>: </a:t>
            </a:r>
            <a:r>
              <a:rPr lang="ko-KR" altLang="en-US" dirty="0"/>
              <a:t>조치가 확인되면 통과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EAA347-DADB-483F-8206-A0C24637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결함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C523E-562C-44C7-AA74-C02041E3E3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결함 추이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발생한 결함들을 분석하여 어디서 또 나올지 추정</a:t>
            </a:r>
            <a:endParaRPr lang="en-US" altLang="ko-KR" dirty="0"/>
          </a:p>
          <a:p>
            <a:r>
              <a:rPr lang="ko-KR" altLang="en-US" dirty="0"/>
              <a:t>테스트 커버리지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테케로 수행되는 </a:t>
            </a:r>
            <a:r>
              <a:rPr lang="en-US" altLang="ko-KR" dirty="0"/>
              <a:t>SW</a:t>
            </a:r>
            <a:r>
              <a:rPr lang="ko-KR" altLang="en-US" dirty="0"/>
              <a:t>의 테스트 범위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기능 기반 커버리지</a:t>
            </a:r>
            <a:r>
              <a:rPr lang="en-US" altLang="ko-KR" dirty="0"/>
              <a:t>: </a:t>
            </a:r>
            <a:r>
              <a:rPr lang="ko-KR" altLang="en-US" dirty="0"/>
              <a:t>기능이 얼마나 테스트 됐는가</a:t>
            </a:r>
            <a:endParaRPr lang="en-US" altLang="ko-KR" dirty="0"/>
          </a:p>
          <a:p>
            <a:pPr lvl="2"/>
            <a:r>
              <a:rPr lang="ko-KR" altLang="en-US" dirty="0"/>
              <a:t>라인 커버리지</a:t>
            </a:r>
            <a:r>
              <a:rPr lang="en-US" altLang="ko-KR" dirty="0"/>
              <a:t>: </a:t>
            </a:r>
            <a:r>
              <a:rPr lang="ko-KR" altLang="en-US" dirty="0"/>
              <a:t>몇 라인이 테스트 됐는가</a:t>
            </a:r>
            <a:endParaRPr lang="en-US" altLang="ko-KR" dirty="0"/>
          </a:p>
          <a:p>
            <a:pPr lvl="2"/>
            <a:r>
              <a:rPr lang="ko-KR" altLang="en-US" dirty="0"/>
              <a:t>코드 커버리지</a:t>
            </a:r>
            <a:r>
              <a:rPr lang="en-US" altLang="ko-KR" dirty="0"/>
              <a:t>: </a:t>
            </a:r>
            <a:r>
              <a:rPr lang="ko-KR" altLang="en-US" dirty="0"/>
              <a:t>코드가 얼마나 테스트 됐는가</a:t>
            </a:r>
            <a:endParaRPr lang="en-US" altLang="ko-KR" dirty="0"/>
          </a:p>
          <a:p>
            <a:pPr lvl="3"/>
            <a:r>
              <a:rPr lang="ko-KR" altLang="en-US" dirty="0"/>
              <a:t>구문 커버리지</a:t>
            </a:r>
            <a:endParaRPr lang="en-US" altLang="ko-KR" dirty="0"/>
          </a:p>
          <a:p>
            <a:pPr lvl="3"/>
            <a:r>
              <a:rPr lang="ko-KR" altLang="en-US" dirty="0"/>
              <a:t>결정 커버리지</a:t>
            </a:r>
            <a:endParaRPr lang="en-US" altLang="ko-KR" dirty="0"/>
          </a:p>
          <a:p>
            <a:pPr lvl="3"/>
            <a:r>
              <a:rPr lang="ko-KR" altLang="en-US" dirty="0"/>
              <a:t>조건 커버리지</a:t>
            </a:r>
            <a:endParaRPr lang="en-US" altLang="ko-KR" dirty="0"/>
          </a:p>
          <a:p>
            <a:pPr lvl="3"/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/>
              <a:t>결정 커버리지</a:t>
            </a:r>
            <a:endParaRPr lang="en-US" altLang="ko-KR" dirty="0"/>
          </a:p>
          <a:p>
            <a:pPr lvl="3"/>
            <a:r>
              <a:rPr lang="ko-KR" altLang="en-US" dirty="0"/>
              <a:t>변경 조건</a:t>
            </a:r>
            <a:r>
              <a:rPr lang="en-US" altLang="ko-KR" dirty="0"/>
              <a:t>/</a:t>
            </a:r>
            <a:r>
              <a:rPr lang="ko-KR" altLang="en-US" dirty="0"/>
              <a:t>결정 커버리지</a:t>
            </a:r>
          </a:p>
          <a:p>
            <a:pPr lvl="3"/>
            <a:r>
              <a:rPr lang="ko-KR" altLang="en-US" dirty="0"/>
              <a:t>다중 조건 커버리지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D0DEF-BEF2-4C10-B815-F04C9238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B9C31-7F3C-43A5-B9D5-673BCE06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C9624-5180-45E3-AD3E-7FD5A004F5D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34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입출력 구현</a:t>
            </a:r>
            <a:endParaRPr lang="en-US" altLang="ko-KR" dirty="0"/>
          </a:p>
          <a:p>
            <a:pPr lvl="1"/>
            <a:r>
              <a:rPr lang="ko-KR" altLang="en-US" dirty="0"/>
              <a:t>논리 데이터 저장소 확인</a:t>
            </a:r>
            <a:endParaRPr lang="en-US" altLang="ko-KR" dirty="0"/>
          </a:p>
          <a:p>
            <a:pPr lvl="1"/>
            <a:r>
              <a:rPr lang="ko-KR" altLang="en-US" dirty="0"/>
              <a:t>물리 데이터 저장소 설계</a:t>
            </a:r>
            <a:endParaRPr lang="en-US" altLang="ko-KR" dirty="0"/>
          </a:p>
          <a:p>
            <a:pPr lvl="1"/>
            <a:r>
              <a:rPr lang="ko-KR" altLang="en-US" dirty="0"/>
              <a:t>데이터 조작 프로시저 작성</a:t>
            </a:r>
            <a:endParaRPr lang="en-US" altLang="ko-KR" dirty="0"/>
          </a:p>
          <a:p>
            <a:pPr lvl="1"/>
            <a:r>
              <a:rPr lang="ko-KR" altLang="en-US" dirty="0"/>
              <a:t>데이터 조작 프로시저 최적화</a:t>
            </a:r>
            <a:endParaRPr lang="en-US" altLang="ko-KR" dirty="0"/>
          </a:p>
          <a:p>
            <a:r>
              <a:rPr lang="ko-KR" altLang="en-US" dirty="0"/>
              <a:t>통합 구현</a:t>
            </a:r>
            <a:endParaRPr lang="en-US" altLang="ko-KR" dirty="0"/>
          </a:p>
          <a:p>
            <a:pPr lvl="1"/>
            <a:r>
              <a:rPr lang="ko-KR" altLang="en-US" dirty="0"/>
              <a:t>모듈 구현</a:t>
            </a:r>
            <a:endParaRPr lang="en-US" altLang="ko-KR" dirty="0"/>
          </a:p>
          <a:p>
            <a:pPr lvl="1"/>
            <a:r>
              <a:rPr lang="ko-KR" altLang="en-US" dirty="0"/>
              <a:t>통합 구현 관리</a:t>
            </a:r>
            <a:endParaRPr lang="en-US" altLang="ko-KR" dirty="0"/>
          </a:p>
          <a:p>
            <a:r>
              <a:rPr lang="ko-KR" altLang="en-US" dirty="0"/>
              <a:t>제품 </a:t>
            </a:r>
            <a:r>
              <a:rPr lang="en-US" altLang="ko-KR" dirty="0"/>
              <a:t>SW </a:t>
            </a:r>
            <a:r>
              <a:rPr lang="ko-KR" altLang="en-US" dirty="0"/>
              <a:t>패키징</a:t>
            </a:r>
            <a:endParaRPr lang="en-US" altLang="ko-KR" dirty="0"/>
          </a:p>
          <a:p>
            <a:pPr lvl="1"/>
            <a:r>
              <a:rPr lang="ko-KR" altLang="en-US" dirty="0"/>
              <a:t>애플리케이션 패키징</a:t>
            </a:r>
            <a:endParaRPr lang="en-US" altLang="ko-KR" dirty="0"/>
          </a:p>
          <a:p>
            <a:pPr lvl="1"/>
            <a:r>
              <a:rPr lang="ko-KR" altLang="en-US" dirty="0"/>
              <a:t>제품 </a:t>
            </a:r>
            <a:r>
              <a:rPr lang="en-US" altLang="ko-KR" dirty="0"/>
              <a:t>SW </a:t>
            </a:r>
            <a:r>
              <a:rPr lang="ko-KR" altLang="en-US" dirty="0"/>
              <a:t>매뉴얼 작성</a:t>
            </a:r>
            <a:endParaRPr lang="en-US" altLang="ko-KR" dirty="0"/>
          </a:p>
          <a:p>
            <a:pPr lvl="1"/>
            <a:r>
              <a:rPr lang="ko-KR" altLang="en-US" dirty="0"/>
              <a:t>제품 </a:t>
            </a:r>
            <a:r>
              <a:rPr lang="en-US" altLang="ko-KR" dirty="0"/>
              <a:t>SW </a:t>
            </a:r>
            <a:r>
              <a:rPr lang="ko-KR" altLang="en-US" dirty="0"/>
              <a:t>버전 관리</a:t>
            </a:r>
          </a:p>
          <a:p>
            <a:r>
              <a:rPr lang="en-US" altLang="ko-KR" dirty="0"/>
              <a:t>App</a:t>
            </a:r>
            <a:r>
              <a:rPr lang="ko-KR" altLang="en-US" dirty="0"/>
              <a:t> 테스트 관리</a:t>
            </a:r>
            <a:endParaRPr lang="en-US" altLang="ko-KR" dirty="0"/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테스트 케이스 설계</a:t>
            </a:r>
            <a:endParaRPr lang="en-US" altLang="ko-KR" dirty="0"/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통합 테스트</a:t>
            </a:r>
            <a:endParaRPr lang="en-US" altLang="ko-KR" dirty="0"/>
          </a:p>
          <a:p>
            <a:pPr lvl="1"/>
            <a:r>
              <a:rPr lang="en-US" altLang="ko-KR" dirty="0"/>
              <a:t>App </a:t>
            </a:r>
            <a:r>
              <a:rPr lang="ko-KR" altLang="en-US" dirty="0"/>
              <a:t>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인터페이스 구현</a:t>
            </a:r>
            <a:endParaRPr lang="en-US" altLang="ko-KR" dirty="0"/>
          </a:p>
          <a:p>
            <a:pPr lvl="1"/>
            <a:r>
              <a:rPr lang="ko-KR" altLang="en-US" dirty="0"/>
              <a:t>인터페이스 설계 확인</a:t>
            </a:r>
            <a:endParaRPr lang="en-US" altLang="ko-KR" dirty="0"/>
          </a:p>
          <a:p>
            <a:pPr lvl="1"/>
            <a:r>
              <a:rPr lang="ko-KR" altLang="en-US" dirty="0"/>
              <a:t>인터페이스 기능 구현</a:t>
            </a:r>
            <a:endParaRPr lang="en-US" altLang="ko-KR" dirty="0"/>
          </a:p>
          <a:p>
            <a:pPr lvl="1"/>
            <a:r>
              <a:rPr lang="ko-KR" altLang="en-US" dirty="0"/>
              <a:t>인터페이스 구현 검증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11C11DA-5BAF-436F-AFA0-4A87EC23BD2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테스트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반복적인 테스트 작업을 자동으로 해주는 도구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정적 분석 도구</a:t>
            </a:r>
            <a:endParaRPr lang="en-US" altLang="ko-KR" dirty="0"/>
          </a:p>
          <a:p>
            <a:pPr lvl="3"/>
            <a:r>
              <a:rPr lang="en-US" altLang="ko-KR" dirty="0"/>
              <a:t>App</a:t>
            </a:r>
            <a:r>
              <a:rPr lang="ko-KR" altLang="en-US" dirty="0"/>
              <a:t>을 실행하지 않고 분석</a:t>
            </a:r>
            <a:endParaRPr lang="en-US" altLang="ko-KR" dirty="0"/>
          </a:p>
          <a:p>
            <a:pPr lvl="3"/>
            <a:r>
              <a:rPr lang="ko-KR" altLang="en-US" dirty="0"/>
              <a:t>코딩 표준</a:t>
            </a:r>
            <a:r>
              <a:rPr lang="en-US" altLang="ko-KR" dirty="0"/>
              <a:t>, </a:t>
            </a:r>
            <a:r>
              <a:rPr lang="ko-KR" altLang="en-US" dirty="0"/>
              <a:t>복잡도 등을 분석</a:t>
            </a:r>
            <a:endParaRPr lang="en-US" altLang="ko-KR" dirty="0"/>
          </a:p>
          <a:p>
            <a:pPr lvl="2"/>
            <a:r>
              <a:rPr lang="ko-KR" altLang="en-US" dirty="0"/>
              <a:t>테스트 실행 도구</a:t>
            </a:r>
            <a:endParaRPr lang="en-US" altLang="ko-KR" dirty="0"/>
          </a:p>
          <a:p>
            <a:pPr lvl="3"/>
            <a:r>
              <a:rPr lang="ko-KR" altLang="en-US" dirty="0"/>
              <a:t>테스트를 위해 작성된 </a:t>
            </a:r>
            <a:r>
              <a:rPr lang="en-US" altLang="ko-KR" dirty="0"/>
              <a:t>Script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r>
              <a:rPr lang="ko-KR" altLang="en-US" dirty="0"/>
              <a:t>성능 테스트 도구</a:t>
            </a:r>
            <a:endParaRPr lang="en-US" altLang="ko-KR" dirty="0"/>
          </a:p>
          <a:p>
            <a:pPr lvl="2"/>
            <a:r>
              <a:rPr lang="ko-KR" altLang="en-US" dirty="0"/>
              <a:t>테스트 통제 도구</a:t>
            </a:r>
            <a:endParaRPr lang="en-US" altLang="ko-KR" dirty="0"/>
          </a:p>
          <a:p>
            <a:pPr lvl="2"/>
            <a:r>
              <a:rPr lang="ko-KR" altLang="en-US" dirty="0"/>
              <a:t>테스트 장치</a:t>
            </a:r>
            <a:endParaRPr lang="en-US" altLang="ko-KR" dirty="0"/>
          </a:p>
          <a:p>
            <a:pPr lvl="3"/>
            <a:r>
              <a:rPr lang="ko-KR" altLang="en-US" dirty="0"/>
              <a:t>테스트를 지원하는 코드와 데이터</a:t>
            </a:r>
            <a:endParaRPr lang="en-US" altLang="ko-KR" dirty="0"/>
          </a:p>
          <a:p>
            <a:pPr lvl="2"/>
            <a:r>
              <a:rPr lang="ko-KR" altLang="en-US" dirty="0"/>
              <a:t>테스트 단계별 테스트 자동화 도구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753E2EE-5EE6-4032-B971-F842C7D9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자동화 도구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E7FE2A-2E76-43F1-8D37-427AE5A5A2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FB9E8-E826-4AF0-8F1C-AF3AC85C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74042-C6F4-4C41-9C19-71FA3EE1E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CFAB2A0-6EB8-4D18-91C5-9A0554A621A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21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8D8F5E-149F-42E3-B2AE-98DDF7011DA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단위 테스트가 완료된 모듈 간 인터페이스 테스트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하향식 통합</a:t>
            </a:r>
            <a:r>
              <a:rPr lang="en-US" altLang="ko-KR" dirty="0"/>
              <a:t>: </a:t>
            </a:r>
            <a:r>
              <a:rPr lang="ko-KR" altLang="en-US" dirty="0"/>
              <a:t>하위 모듈을 대신해 </a:t>
            </a:r>
            <a:r>
              <a:rPr lang="en-US" altLang="ko-KR" dirty="0"/>
              <a:t>Stub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2"/>
            <a:r>
              <a:rPr lang="ko-KR" altLang="en-US" dirty="0"/>
              <a:t>상향식 통합</a:t>
            </a:r>
            <a:r>
              <a:rPr lang="en-US" altLang="ko-KR" dirty="0"/>
              <a:t>: </a:t>
            </a:r>
            <a:r>
              <a:rPr lang="ko-KR" altLang="en-US" dirty="0"/>
              <a:t>상위 모듈을 대신해 </a:t>
            </a:r>
            <a:r>
              <a:rPr lang="en-US" altLang="ko-KR" dirty="0"/>
              <a:t>Driver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2"/>
            <a:r>
              <a:rPr lang="ko-KR" altLang="en-US" dirty="0"/>
              <a:t>빅뱅</a:t>
            </a:r>
            <a:r>
              <a:rPr lang="en-US" altLang="ko-KR" dirty="0"/>
              <a:t>: </a:t>
            </a:r>
            <a:r>
              <a:rPr lang="ko-KR" altLang="en-US" dirty="0"/>
              <a:t>모든 모듈을 동시에 통합 후 테스트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84AD03-8135-4AA8-A529-26BDF293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D74D7-BAC5-47F0-95B7-FF975852A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927138-EA8A-41C2-90DD-BA4DF380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0499C7-23F1-4FED-99DF-F9DA40D9F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CB7287-43C7-4BD2-8AC3-1ACEBB3EFA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87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D69D32-D97E-46B8-8B75-B84580BEEA0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문제를 해결하는 방법</a:t>
            </a:r>
            <a:endParaRPr lang="en-US" altLang="ko-KR" dirty="0"/>
          </a:p>
          <a:p>
            <a:pPr lvl="1"/>
            <a:r>
              <a:rPr lang="ko-KR" altLang="en-US" dirty="0"/>
              <a:t>특성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입력이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2"/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출력이 있음</a:t>
            </a:r>
            <a:endParaRPr lang="en-US" altLang="ko-KR" dirty="0"/>
          </a:p>
          <a:p>
            <a:pPr lvl="2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모호성이 없음</a:t>
            </a:r>
            <a:endParaRPr lang="en-US" altLang="ko-KR" dirty="0"/>
          </a:p>
          <a:p>
            <a:pPr lvl="2"/>
            <a:r>
              <a:rPr lang="ko-KR" altLang="en-US" dirty="0"/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끝남</a:t>
            </a:r>
            <a:endParaRPr lang="en-US" altLang="ko-KR" dirty="0"/>
          </a:p>
          <a:p>
            <a:pPr lvl="2"/>
            <a:r>
              <a:rPr lang="ko-KR" altLang="en-US" dirty="0"/>
              <a:t>유효성</a:t>
            </a:r>
            <a:r>
              <a:rPr lang="en-US" altLang="ko-KR" dirty="0"/>
              <a:t>: </a:t>
            </a:r>
            <a:r>
              <a:rPr lang="ko-KR" altLang="en-US" dirty="0"/>
              <a:t>실행 가능함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en-US" altLang="ko-KR" dirty="0"/>
              <a:t>Divide &amp; Conquer</a:t>
            </a:r>
          </a:p>
          <a:p>
            <a:pPr lvl="3"/>
            <a:r>
              <a:rPr lang="ko-KR" altLang="en-US" dirty="0"/>
              <a:t>문제를 나누고 풀면서 병합</a:t>
            </a:r>
            <a:endParaRPr lang="en-US" altLang="ko-KR" dirty="0"/>
          </a:p>
          <a:p>
            <a:pPr lvl="2"/>
            <a:r>
              <a:rPr lang="en-US" altLang="ko-KR" dirty="0"/>
              <a:t>Dynamic Programming</a:t>
            </a:r>
          </a:p>
          <a:p>
            <a:pPr lvl="3"/>
            <a:r>
              <a:rPr lang="ko-KR" altLang="en-US" dirty="0"/>
              <a:t>과거에 구한 해를 재사용</a:t>
            </a:r>
            <a:endParaRPr lang="en-US" altLang="ko-KR" dirty="0"/>
          </a:p>
          <a:p>
            <a:pPr lvl="2"/>
            <a:r>
              <a:rPr lang="en-US" altLang="ko-KR" dirty="0"/>
              <a:t>Greedy</a:t>
            </a:r>
          </a:p>
          <a:p>
            <a:pPr lvl="3"/>
            <a:r>
              <a:rPr lang="ko-KR" altLang="en-US" dirty="0"/>
              <a:t>그때 그때 최선의 선택을 반복</a:t>
            </a:r>
            <a:endParaRPr lang="en-US" altLang="ko-KR" dirty="0"/>
          </a:p>
          <a:p>
            <a:pPr lvl="2"/>
            <a:r>
              <a:rPr lang="en-US" altLang="ko-KR" dirty="0"/>
              <a:t>Backtracking</a:t>
            </a:r>
          </a:p>
          <a:p>
            <a:pPr lvl="3"/>
            <a:r>
              <a:rPr lang="ko-KR" altLang="en-US" dirty="0"/>
              <a:t>계산 중에 답이 나올 것 같지 않으면 돌아 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5BCEBF-801A-4BBD-9791-E890214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DF2A3-1A73-47CE-8E6F-4949E0FA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0480"/>
            <a:ext cx="5438163" cy="5007619"/>
          </a:xfrm>
        </p:spPr>
        <p:txBody>
          <a:bodyPr/>
          <a:lstStyle/>
          <a:p>
            <a:r>
              <a:rPr lang="en-US" altLang="ko-KR" dirty="0"/>
              <a:t>Hashing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임의의 데이터를 고정 길이 데이터로 매핑하는 함수</a:t>
            </a:r>
            <a:endParaRPr lang="en-US" altLang="ko-KR" dirty="0"/>
          </a:p>
          <a:p>
            <a:r>
              <a:rPr lang="en-US" altLang="ko-KR" dirty="0"/>
              <a:t>Sort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Bubble Sort</a:t>
            </a:r>
          </a:p>
          <a:p>
            <a:pPr lvl="1"/>
            <a:r>
              <a:rPr lang="en-US" altLang="ko-KR" dirty="0"/>
              <a:t>Insert Sort</a:t>
            </a:r>
          </a:p>
          <a:p>
            <a:pPr lvl="1"/>
            <a:r>
              <a:rPr lang="en-US" altLang="ko-KR" dirty="0"/>
              <a:t>Selection Sort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 품질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코드 스타일</a:t>
            </a:r>
            <a:r>
              <a:rPr lang="en-US" altLang="ko-KR" dirty="0"/>
              <a:t>, </a:t>
            </a:r>
            <a:r>
              <a:rPr lang="ko-KR" altLang="en-US" dirty="0"/>
              <a:t>복잡도</a:t>
            </a:r>
            <a:r>
              <a:rPr lang="en-US" altLang="ko-KR" dirty="0"/>
              <a:t>, </a:t>
            </a:r>
            <a:r>
              <a:rPr lang="ko-KR" altLang="en-US" dirty="0"/>
              <a:t>메모리 누수 등의 발견 활동</a:t>
            </a:r>
            <a:endParaRPr lang="en-US" altLang="ko-KR" dirty="0"/>
          </a:p>
          <a:p>
            <a:r>
              <a:rPr lang="ko-KR" altLang="en-US" dirty="0"/>
              <a:t>소스 코드 복잡도 분석</a:t>
            </a:r>
            <a:endParaRPr lang="en-US" altLang="ko-KR" dirty="0"/>
          </a:p>
          <a:p>
            <a:pPr lvl="1"/>
            <a:r>
              <a:rPr lang="ko-KR" altLang="en-US" dirty="0"/>
              <a:t>맥케이브 회전 복잡도</a:t>
            </a:r>
            <a:endParaRPr lang="en-US" altLang="ko-KR" dirty="0"/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의 흐름을 그래프로 표현하고 복잡도를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E0688-9965-4594-BDC5-82B6F55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62390-9759-4E5E-AE7D-D351856CE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2A3BBE-4D8E-46E1-BA88-13178A9200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75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F9FFBD-AA39-4F94-A09B-5B8E412CD6A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코드 최적화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유지보수가 쉬운 코드를 작성</a:t>
            </a:r>
            <a:endParaRPr lang="en-US" altLang="ko-KR" dirty="0"/>
          </a:p>
          <a:p>
            <a:r>
              <a:rPr lang="en-US" altLang="ko-KR" dirty="0"/>
              <a:t>Bad Code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오염</a:t>
            </a:r>
            <a:r>
              <a:rPr lang="en-US" altLang="ko-KR" dirty="0"/>
              <a:t>: </a:t>
            </a:r>
            <a:r>
              <a:rPr lang="ko-KR" altLang="en-US" dirty="0"/>
              <a:t>일 안 하는 컴포넌트가 있음</a:t>
            </a:r>
            <a:endParaRPr lang="en-US" altLang="ko-KR" dirty="0"/>
          </a:p>
          <a:p>
            <a:pPr lvl="2"/>
            <a:r>
              <a:rPr lang="ko-KR" altLang="en-US" dirty="0"/>
              <a:t>문서 부족</a:t>
            </a:r>
            <a:r>
              <a:rPr lang="en-US" altLang="ko-KR" dirty="0"/>
              <a:t>: </a:t>
            </a:r>
            <a:r>
              <a:rPr lang="ko-KR" altLang="en-US" dirty="0"/>
              <a:t>코드 문서가 없음</a:t>
            </a:r>
            <a:endParaRPr lang="en-US" altLang="ko-KR" dirty="0"/>
          </a:p>
          <a:p>
            <a:pPr lvl="2"/>
            <a:r>
              <a:rPr lang="ko-KR" altLang="en-US" dirty="0"/>
              <a:t>의미 없는 이름</a:t>
            </a:r>
            <a:endParaRPr lang="en-US" altLang="ko-KR" dirty="0"/>
          </a:p>
          <a:p>
            <a:pPr lvl="2"/>
            <a:r>
              <a:rPr lang="ko-KR" altLang="en-US" dirty="0"/>
              <a:t>높은 결합도</a:t>
            </a:r>
            <a:endParaRPr lang="en-US" altLang="ko-KR" dirty="0"/>
          </a:p>
          <a:p>
            <a:pPr lvl="2"/>
            <a:r>
              <a:rPr lang="ko-KR" altLang="en-US" dirty="0"/>
              <a:t>아키텍처 침식</a:t>
            </a:r>
            <a:endParaRPr lang="en-US" altLang="ko-KR" dirty="0"/>
          </a:p>
          <a:p>
            <a:pPr lvl="2"/>
            <a:r>
              <a:rPr lang="ko-KR" altLang="en-US" dirty="0"/>
              <a:t>외계인 코드</a:t>
            </a:r>
            <a:r>
              <a:rPr lang="en-US" altLang="ko-KR" dirty="0"/>
              <a:t>: </a:t>
            </a:r>
            <a:r>
              <a:rPr lang="ko-KR" altLang="en-US" dirty="0"/>
              <a:t>오래되고</a:t>
            </a:r>
            <a:r>
              <a:rPr lang="en-US" altLang="ko-KR" dirty="0"/>
              <a:t>, </a:t>
            </a:r>
            <a:r>
              <a:rPr lang="ko-KR" altLang="en-US" dirty="0"/>
              <a:t>참고 문서 없는 복잡한 코드</a:t>
            </a:r>
            <a:endParaRPr lang="en-US" altLang="ko-KR" dirty="0"/>
          </a:p>
          <a:p>
            <a:pPr lvl="2"/>
            <a:r>
              <a:rPr lang="ko-KR" altLang="en-US" dirty="0"/>
              <a:t>스파게티 코드</a:t>
            </a:r>
            <a:r>
              <a:rPr lang="en-US" altLang="ko-KR" dirty="0"/>
              <a:t>: </a:t>
            </a:r>
            <a:r>
              <a:rPr lang="ko-KR" altLang="en-US" dirty="0"/>
              <a:t>복잡하게 얽힌 코드</a:t>
            </a:r>
            <a:endParaRPr lang="en-US" altLang="ko-KR" dirty="0"/>
          </a:p>
          <a:p>
            <a:pPr lvl="2"/>
            <a:r>
              <a:rPr lang="ko-KR" altLang="en-US" dirty="0"/>
              <a:t>알 수 없는 변수 명</a:t>
            </a:r>
            <a:endParaRPr lang="en-US" altLang="ko-KR" dirty="0"/>
          </a:p>
          <a:p>
            <a:pPr lvl="2"/>
            <a:r>
              <a:rPr lang="ko-KR" altLang="en-US" dirty="0"/>
              <a:t>로직 중복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EE1278-5D78-47D1-9242-05CA35BE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최적화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0E18B-27A6-431F-B298-99DE371A4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Clean Code</a:t>
            </a:r>
          </a:p>
          <a:p>
            <a:pPr lvl="1"/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가독성</a:t>
            </a:r>
            <a:endParaRPr lang="en-US" altLang="ko-KR" dirty="0"/>
          </a:p>
          <a:p>
            <a:pPr lvl="2"/>
            <a:r>
              <a:rPr lang="ko-KR" altLang="en-US" dirty="0"/>
              <a:t>단순성</a:t>
            </a:r>
            <a:endParaRPr lang="en-US" altLang="ko-KR" dirty="0"/>
          </a:p>
          <a:p>
            <a:pPr lvl="2"/>
            <a:r>
              <a:rPr lang="ko-KR" altLang="en-US" dirty="0"/>
              <a:t>의존성 최소</a:t>
            </a:r>
            <a:endParaRPr lang="en-US" altLang="ko-KR" dirty="0"/>
          </a:p>
          <a:p>
            <a:pPr lvl="2"/>
            <a:r>
              <a:rPr lang="ko-KR" altLang="en-US" dirty="0"/>
              <a:t>중복성 제거</a:t>
            </a:r>
            <a:endParaRPr lang="en-US" altLang="ko-KR" dirty="0"/>
          </a:p>
          <a:p>
            <a:pPr lvl="2"/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의미 있는 이름</a:t>
            </a:r>
            <a:endParaRPr lang="en-US" altLang="ko-KR" dirty="0"/>
          </a:p>
          <a:p>
            <a:pPr lvl="2"/>
            <a:r>
              <a:rPr lang="ko-KR" altLang="en-US" dirty="0"/>
              <a:t>간결하고 명확한 주석</a:t>
            </a:r>
            <a:endParaRPr lang="en-US" altLang="ko-KR" dirty="0"/>
          </a:p>
          <a:p>
            <a:pPr lvl="2"/>
            <a:r>
              <a:rPr lang="ko-KR" altLang="en-US" dirty="0"/>
              <a:t>보기 좋은 배치</a:t>
            </a:r>
            <a:endParaRPr lang="en-US" altLang="ko-KR" dirty="0"/>
          </a:p>
          <a:p>
            <a:pPr lvl="2"/>
            <a:r>
              <a:rPr lang="ko-KR" altLang="en-US" dirty="0"/>
              <a:t>작은 함수</a:t>
            </a:r>
            <a:endParaRPr lang="en-US" altLang="ko-KR" dirty="0"/>
          </a:p>
          <a:p>
            <a:pPr lvl="2"/>
            <a:r>
              <a:rPr lang="ko-KR" altLang="en-US" dirty="0"/>
              <a:t>읽기 쉬운 제어 흐름</a:t>
            </a:r>
            <a:endParaRPr lang="en-US" altLang="ko-KR" dirty="0"/>
          </a:p>
          <a:p>
            <a:pPr lvl="2"/>
            <a:r>
              <a:rPr lang="ko-KR" altLang="en-US" dirty="0"/>
              <a:t>오류 처리</a:t>
            </a:r>
            <a:endParaRPr lang="en-US" altLang="ko-KR" dirty="0"/>
          </a:p>
          <a:p>
            <a:pPr lvl="2"/>
            <a:r>
              <a:rPr lang="ko-KR" altLang="en-US" dirty="0"/>
              <a:t>클래스 분할 배치</a:t>
            </a:r>
            <a:endParaRPr lang="en-US" altLang="ko-KR" dirty="0"/>
          </a:p>
          <a:p>
            <a:pPr lvl="2"/>
            <a:r>
              <a:rPr lang="ko-KR" altLang="en-US" dirty="0"/>
              <a:t>느슨한 결함</a:t>
            </a:r>
            <a:endParaRPr lang="en-US" altLang="ko-KR" dirty="0"/>
          </a:p>
          <a:p>
            <a:pPr lvl="2"/>
            <a:r>
              <a:rPr lang="ko-KR" altLang="en-US" dirty="0"/>
              <a:t>코딩 형식 기법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4EBF2-AF54-4749-A420-BD1686EE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F7173-2596-4C0E-ABF3-B86E32CF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571D49-ED20-442B-A124-47632FCD528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103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FD7CA-C9A4-4888-90F5-57997E8BCDD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표준 확인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연계할 시스템 간 데이터 형식의 표준 확인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보낼 때 받는 쪽이 사용하는 형태로 가공하여 전달</a:t>
            </a:r>
            <a:endParaRPr lang="en-US" altLang="ko-KR" dirty="0"/>
          </a:p>
          <a:p>
            <a:pPr lvl="2"/>
            <a:r>
              <a:rPr lang="ko-KR" altLang="en-US" dirty="0"/>
              <a:t>같은 형태를 사용하는 경우 그냥 전달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E94668-D06E-49E7-8430-0896FD95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설계 확인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C2AAB-7B66-4751-9883-2E32876F73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CFD2A-1043-4BD5-9EAE-9F039F83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88544-E903-4793-805A-9E804175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3F135-FE85-4E00-8683-CFA077E38E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946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A237AC-B357-4BBF-B050-E03EC904011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인터페이스 기술 표준 확인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모듈을 연계하는 방법</a:t>
            </a:r>
            <a:endParaRPr lang="en-US" altLang="ko-KR" dirty="0"/>
          </a:p>
          <a:p>
            <a:pPr lvl="1"/>
            <a:r>
              <a:rPr lang="en-US" altLang="ko-KR" dirty="0"/>
              <a:t>EAI (Enterprise Application Integration)</a:t>
            </a:r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기업 내 운영되는 시스템 간 연계 솔루션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유형</a:t>
            </a:r>
            <a:endParaRPr lang="en-US" altLang="ko-KR" dirty="0"/>
          </a:p>
          <a:p>
            <a:pPr lvl="3"/>
            <a:r>
              <a:rPr lang="en-US" altLang="ko-KR" dirty="0"/>
              <a:t>Point To Point</a:t>
            </a:r>
          </a:p>
          <a:p>
            <a:pPr lvl="4"/>
            <a:r>
              <a:rPr lang="ko-KR" altLang="en-US" dirty="0"/>
              <a:t>중간에 미들웨어를 두지 않고 각각을 직접 연결</a:t>
            </a:r>
            <a:endParaRPr lang="en-US" altLang="ko-KR" dirty="0"/>
          </a:p>
          <a:p>
            <a:pPr lvl="3"/>
            <a:r>
              <a:rPr lang="en-US" altLang="ko-KR" dirty="0"/>
              <a:t>Hub &amp; Spoke</a:t>
            </a:r>
          </a:p>
          <a:p>
            <a:pPr lvl="4"/>
            <a:r>
              <a:rPr lang="ko-KR" altLang="en-US" dirty="0"/>
              <a:t>중앙에 </a:t>
            </a:r>
            <a:r>
              <a:rPr lang="en-US" altLang="ko-KR" dirty="0"/>
              <a:t>Hub</a:t>
            </a:r>
            <a:r>
              <a:rPr lang="ko-KR" altLang="en-US" dirty="0"/>
              <a:t>를 두고 </a:t>
            </a:r>
            <a:r>
              <a:rPr lang="en-US" altLang="ko-KR" dirty="0"/>
              <a:t>Spoke</a:t>
            </a:r>
            <a:r>
              <a:rPr lang="ko-KR" altLang="en-US" dirty="0"/>
              <a:t>들은 </a:t>
            </a:r>
            <a:r>
              <a:rPr lang="en-US" altLang="ko-KR" dirty="0"/>
              <a:t>Hub</a:t>
            </a:r>
            <a:r>
              <a:rPr lang="ko-KR" altLang="en-US" dirty="0"/>
              <a:t>를 통해 소통</a:t>
            </a:r>
            <a:endParaRPr lang="en-US" altLang="ko-KR" dirty="0"/>
          </a:p>
          <a:p>
            <a:pPr lvl="3"/>
            <a:r>
              <a:rPr lang="en-US" altLang="ko-KR" dirty="0"/>
              <a:t>Message Bus</a:t>
            </a:r>
          </a:p>
          <a:p>
            <a:pPr lvl="4"/>
            <a:r>
              <a:rPr lang="ko-KR" altLang="en-US" dirty="0"/>
              <a:t>중앙에 메시지 버스를 두어 연결</a:t>
            </a:r>
            <a:endParaRPr lang="en-US" altLang="ko-KR" dirty="0"/>
          </a:p>
          <a:p>
            <a:pPr lvl="3"/>
            <a:r>
              <a:rPr lang="en-US" altLang="ko-KR" dirty="0"/>
              <a:t>Hybrid</a:t>
            </a:r>
          </a:p>
          <a:p>
            <a:pPr lvl="4"/>
            <a:r>
              <a:rPr lang="ko-KR" altLang="en-US" dirty="0"/>
              <a:t>위 방식들을 혼합해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B7750-D0E6-4135-8D54-A597DE6D8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ESP (Enterprise Service Bus)</a:t>
            </a:r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기업 내 운영되는 시스템 간 연계 솔루션</a:t>
            </a:r>
            <a:endParaRPr lang="en-US" altLang="ko-KR" dirty="0"/>
          </a:p>
          <a:p>
            <a:pPr lvl="3"/>
            <a:r>
              <a:rPr lang="ko-KR" altLang="en-US" dirty="0"/>
              <a:t>서비스 중심의 통합</a:t>
            </a:r>
            <a:endParaRPr lang="en-US" altLang="ko-KR" dirty="0"/>
          </a:p>
          <a:p>
            <a:pPr lvl="3"/>
            <a:r>
              <a:rPr lang="ko-KR" altLang="en-US" dirty="0"/>
              <a:t>중앙에 </a:t>
            </a:r>
            <a:r>
              <a:rPr lang="en-US" altLang="ko-KR" dirty="0"/>
              <a:t>Bus</a:t>
            </a:r>
            <a:r>
              <a:rPr lang="ko-KR" altLang="en-US" dirty="0"/>
              <a:t>를 두고 낮은 결합으로 통합</a:t>
            </a:r>
            <a:endParaRPr lang="en-US" altLang="ko-KR" dirty="0"/>
          </a:p>
          <a:p>
            <a:pPr lvl="3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E6882-A0ED-434C-BEBB-152638B8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88B96-8A62-42EF-9490-ACB1B71B4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CFF2D8C-F44A-4865-8F71-295481C8AF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2050" name="Picture 2" descr="ESB &amp;amp; API-Led architecture = Enemies or Friends ……….. | by vinay kumar |  Oracle Developers | Medium">
            <a:extLst>
              <a:ext uri="{FF2B5EF4-FFF2-40B4-BE49-F238E27FC236}">
                <a16:creationId xmlns:a16="http://schemas.microsoft.com/office/drawing/2014/main" id="{217F9132-0B38-490F-934F-46727CA2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763" y="1996385"/>
            <a:ext cx="4306353" cy="3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. 모듈연계 ; EAI, ESB">
            <a:extLst>
              <a:ext uri="{FF2B5EF4-FFF2-40B4-BE49-F238E27FC236}">
                <a16:creationId xmlns:a16="http://schemas.microsoft.com/office/drawing/2014/main" id="{6B6455F8-8629-488F-A751-301AD2FCC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2" t="5382" r="1497" b="65627"/>
          <a:stretch/>
        </p:blipFill>
        <p:spPr bwMode="auto">
          <a:xfrm>
            <a:off x="939380" y="1576936"/>
            <a:ext cx="5156620" cy="10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46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D7AA16B-383F-498F-A77B-7EA0465BC7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인터페이스 보안</a:t>
            </a:r>
            <a:endParaRPr lang="en-US" altLang="ko-KR" dirty="0"/>
          </a:p>
          <a:p>
            <a:pPr lvl="1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ko-KR" altLang="en-US" dirty="0"/>
              <a:t>데이터 통신 시 데이터 탈취 및 변조 가능</a:t>
            </a:r>
            <a:endParaRPr lang="en-US" altLang="ko-KR" dirty="0"/>
          </a:p>
          <a:p>
            <a:pPr lvl="3"/>
            <a:r>
              <a:rPr lang="ko-KR" altLang="en-US" dirty="0"/>
              <a:t>스니핑</a:t>
            </a:r>
            <a:r>
              <a:rPr lang="en-US" altLang="ko-KR" dirty="0"/>
              <a:t>: </a:t>
            </a:r>
            <a:r>
              <a:rPr lang="ko-KR" altLang="en-US" dirty="0"/>
              <a:t>직접 공격하지 않고 데이터만 보는 공격</a:t>
            </a:r>
            <a:endParaRPr lang="en-US" altLang="ko-KR" dirty="0"/>
          </a:p>
          <a:p>
            <a:pPr lvl="1"/>
            <a:r>
              <a:rPr lang="ko-KR" altLang="en-US" dirty="0"/>
              <a:t>데이터 베이스 암호화 방식</a:t>
            </a:r>
            <a:endParaRPr lang="en-US" altLang="ko-KR" dirty="0"/>
          </a:p>
          <a:p>
            <a:pPr lvl="2"/>
            <a:r>
              <a:rPr lang="en-US" altLang="ko-KR" dirty="0"/>
              <a:t>API: API</a:t>
            </a:r>
            <a:r>
              <a:rPr lang="ko-KR" altLang="en-US" dirty="0"/>
              <a:t>를 통해 암호화</a:t>
            </a:r>
            <a:endParaRPr lang="en-US" altLang="ko-KR" dirty="0"/>
          </a:p>
          <a:p>
            <a:pPr lvl="2"/>
            <a:r>
              <a:rPr lang="en-US" altLang="ko-KR" dirty="0"/>
              <a:t>Plug-In: DBMS</a:t>
            </a:r>
            <a:r>
              <a:rPr lang="ko-KR" altLang="en-US" dirty="0"/>
              <a:t>에 </a:t>
            </a:r>
            <a:r>
              <a:rPr lang="en-US" altLang="ko-KR" dirty="0"/>
              <a:t>Plugin</a:t>
            </a:r>
            <a:r>
              <a:rPr lang="ko-KR" altLang="en-US" dirty="0"/>
              <a:t>을 깔아 암호화</a:t>
            </a:r>
            <a:endParaRPr lang="en-US" altLang="ko-KR" dirty="0"/>
          </a:p>
          <a:p>
            <a:pPr lvl="2"/>
            <a:r>
              <a:rPr lang="en-US" altLang="ko-KR" dirty="0"/>
              <a:t>Hybrid: </a:t>
            </a:r>
            <a:r>
              <a:rPr lang="ko-KR" altLang="en-US" dirty="0"/>
              <a:t>위 혼합 사용</a:t>
            </a:r>
            <a:endParaRPr lang="en-US" altLang="ko-KR" dirty="0"/>
          </a:p>
          <a:p>
            <a:pPr lvl="1"/>
            <a:r>
              <a:rPr lang="ko-KR" altLang="en-US" dirty="0"/>
              <a:t>데이터 전송 보안 방식</a:t>
            </a:r>
            <a:endParaRPr lang="en-US" altLang="ko-KR" dirty="0"/>
          </a:p>
          <a:p>
            <a:pPr lvl="2"/>
            <a:r>
              <a:rPr lang="en-US" altLang="ko-KR" dirty="0"/>
              <a:t>IP Sec (IP Security)</a:t>
            </a:r>
          </a:p>
          <a:p>
            <a:pPr lvl="3"/>
            <a:r>
              <a:rPr lang="en-US" altLang="ko-KR" dirty="0"/>
              <a:t>IP </a:t>
            </a:r>
            <a:r>
              <a:rPr lang="ko-KR" altLang="en-US" dirty="0"/>
              <a:t>계층에서 처리하는 보안</a:t>
            </a:r>
            <a:endParaRPr lang="en-US" altLang="ko-KR" dirty="0"/>
          </a:p>
          <a:p>
            <a:pPr lvl="2"/>
            <a:r>
              <a:rPr lang="en-US" altLang="ko-KR" dirty="0"/>
              <a:t>S-HTTP (Secure HTTP)</a:t>
            </a:r>
          </a:p>
          <a:p>
            <a:pPr lvl="3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클라이언트간 모든 메시지를 암호화</a:t>
            </a:r>
            <a:endParaRPr lang="en-US" altLang="ko-KR" dirty="0"/>
          </a:p>
          <a:p>
            <a:pPr lvl="2"/>
            <a:r>
              <a:rPr lang="en-US" altLang="ko-KR" dirty="0"/>
              <a:t>SSL (Secure Socket Layer)</a:t>
            </a:r>
          </a:p>
          <a:p>
            <a:pPr lvl="3"/>
            <a:r>
              <a:rPr lang="ko-KR" altLang="en-US" dirty="0"/>
              <a:t>응용 계층 보안</a:t>
            </a:r>
            <a:endParaRPr lang="en-US" altLang="ko-KR" dirty="0"/>
          </a:p>
          <a:p>
            <a:pPr lvl="2"/>
            <a:r>
              <a:rPr lang="en-US" altLang="ko-KR" dirty="0"/>
              <a:t>TLS (Transport Layer Secure)</a:t>
            </a:r>
          </a:p>
          <a:p>
            <a:pPr lvl="3"/>
            <a:r>
              <a:rPr lang="ko-KR" altLang="en-US" dirty="0"/>
              <a:t>전송</a:t>
            </a:r>
            <a:r>
              <a:rPr lang="en-US" altLang="ko-KR" dirty="0"/>
              <a:t> </a:t>
            </a:r>
            <a:r>
              <a:rPr lang="ko-KR" altLang="en-US" dirty="0"/>
              <a:t>계층 보안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972D600-860A-46C8-945C-410B3DA3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보안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9852041-F2A3-416B-98F4-D6BF5749C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8F599-924D-4A49-9A59-C48C8D85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058A3-8FED-4A0C-A6AA-89C178F10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FEE3C79-6B49-47D5-8F3C-6D42BC2E00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724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67A588-032C-4BEF-8680-28B30E9275F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인터페이스 검증 도구</a:t>
            </a:r>
            <a:endParaRPr lang="en-US" altLang="ko-KR" dirty="0"/>
          </a:p>
          <a:p>
            <a:pPr lvl="1"/>
            <a:r>
              <a:rPr lang="en-US" altLang="ko-KR" dirty="0"/>
              <a:t>xUnit</a:t>
            </a:r>
          </a:p>
          <a:p>
            <a:pPr lvl="1"/>
            <a:r>
              <a:rPr lang="en-US" altLang="ko-KR" dirty="0"/>
              <a:t>STAF</a:t>
            </a:r>
          </a:p>
          <a:p>
            <a:pPr lvl="1"/>
            <a:r>
              <a:rPr lang="en-US" altLang="ko-KR" dirty="0"/>
              <a:t>FitNesse</a:t>
            </a:r>
          </a:p>
          <a:p>
            <a:pPr lvl="1"/>
            <a:r>
              <a:rPr lang="en-US" altLang="ko-KR" dirty="0"/>
              <a:t>NTAF</a:t>
            </a:r>
          </a:p>
          <a:p>
            <a:pPr lvl="1"/>
            <a:r>
              <a:rPr lang="en-US" altLang="ko-KR" dirty="0"/>
              <a:t>Selenium</a:t>
            </a:r>
          </a:p>
          <a:p>
            <a:pPr lvl="1"/>
            <a:r>
              <a:rPr lang="en-US" altLang="ko-KR" dirty="0"/>
              <a:t>Watir</a:t>
            </a:r>
          </a:p>
          <a:p>
            <a:r>
              <a:rPr lang="ko-KR" altLang="en-US" dirty="0"/>
              <a:t>인터페이스 감시 도구</a:t>
            </a:r>
            <a:endParaRPr lang="en-US" altLang="ko-KR" dirty="0"/>
          </a:p>
          <a:p>
            <a:pPr lvl="1"/>
            <a:r>
              <a:rPr lang="en-US" altLang="ko-KR" dirty="0"/>
              <a:t>SCOUTER</a:t>
            </a:r>
          </a:p>
          <a:p>
            <a:pPr lvl="1"/>
            <a:r>
              <a:rPr lang="en-US" altLang="ko-KR" dirty="0"/>
              <a:t>Jennifer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1E38DF-097A-4BAD-A7C2-648C8E8D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산출물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54A41-6F99-4DB7-8393-6AD519896F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499F6F-26C7-4E71-A0C8-3DD2F06E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85D3C-7A70-4C01-936C-99C7895E2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9523A-A701-405C-92D8-328C670473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57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D65736-C38C-4F7C-B159-F3C9149C4DA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컴퓨터 자료를 저장하는 논리적 구조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선형</a:t>
            </a:r>
            <a:endParaRPr lang="en-US" altLang="ko-KR" dirty="0"/>
          </a:p>
          <a:p>
            <a:pPr lvl="3"/>
            <a:r>
              <a:rPr lang="ko-KR" altLang="en-US" dirty="0"/>
              <a:t>리스트 </a:t>
            </a:r>
            <a:r>
              <a:rPr lang="en-US" altLang="ko-KR" dirty="0"/>
              <a:t>(List)</a:t>
            </a:r>
          </a:p>
          <a:p>
            <a:pPr lvl="4"/>
            <a:r>
              <a:rPr lang="ko-KR" altLang="en-US" dirty="0"/>
              <a:t>선형 리스트 </a:t>
            </a:r>
            <a:r>
              <a:rPr lang="en-US" altLang="ko-KR" dirty="0"/>
              <a:t>(Linear List)</a:t>
            </a:r>
          </a:p>
          <a:p>
            <a:pPr lvl="4"/>
            <a:r>
              <a:rPr lang="ko-KR" altLang="en-US" dirty="0"/>
              <a:t>연결 리스트 </a:t>
            </a:r>
            <a:r>
              <a:rPr lang="en-US" altLang="ko-KR" dirty="0"/>
              <a:t>(Linked List)</a:t>
            </a:r>
          </a:p>
          <a:p>
            <a:pPr lvl="3"/>
            <a:r>
              <a:rPr lang="ko-KR" altLang="en-US" dirty="0"/>
              <a:t>스택 </a:t>
            </a:r>
            <a:r>
              <a:rPr lang="en-US" altLang="ko-KR" dirty="0"/>
              <a:t>(Stack)</a:t>
            </a:r>
          </a:p>
          <a:p>
            <a:pPr lvl="3"/>
            <a:r>
              <a:rPr lang="ko-KR" altLang="en-US" dirty="0"/>
              <a:t>큐 </a:t>
            </a:r>
            <a:r>
              <a:rPr lang="en-US" altLang="ko-KR" dirty="0"/>
              <a:t>(Queue)</a:t>
            </a:r>
          </a:p>
          <a:p>
            <a:pPr lvl="3"/>
            <a:r>
              <a:rPr lang="ko-KR" altLang="en-US" dirty="0"/>
              <a:t>데크 </a:t>
            </a:r>
            <a:r>
              <a:rPr lang="en-US" altLang="ko-KR" dirty="0"/>
              <a:t>(Deque)</a:t>
            </a:r>
          </a:p>
          <a:p>
            <a:pPr lvl="2"/>
            <a:r>
              <a:rPr lang="ko-KR" altLang="en-US" dirty="0"/>
              <a:t>비선형</a:t>
            </a:r>
            <a:endParaRPr lang="en-US" altLang="ko-KR" dirty="0"/>
          </a:p>
          <a:p>
            <a:pPr lvl="3"/>
            <a:r>
              <a:rPr lang="ko-KR" altLang="en-US" dirty="0"/>
              <a:t>트리 </a:t>
            </a:r>
            <a:r>
              <a:rPr lang="en-US" altLang="ko-KR" dirty="0"/>
              <a:t>(Tree)</a:t>
            </a:r>
          </a:p>
          <a:p>
            <a:pPr lvl="3"/>
            <a:r>
              <a:rPr lang="ko-KR" altLang="en-US" dirty="0"/>
              <a:t>그래프 </a:t>
            </a:r>
            <a:r>
              <a:rPr lang="en-US" altLang="ko-KR" dirty="0"/>
              <a:t>(Graph)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EE821A-63A1-4949-9609-F692AAE8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F5091-7CEB-40C0-8DF3-55285FAEE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선형 리스트</a:t>
            </a:r>
            <a:endParaRPr lang="en-US" altLang="ko-KR" dirty="0"/>
          </a:p>
          <a:p>
            <a:pPr lvl="2"/>
            <a:r>
              <a:rPr lang="ko-KR" altLang="en-US" dirty="0"/>
              <a:t>배열과 같이 연속되는 형태로 저장</a:t>
            </a:r>
            <a:endParaRPr lang="en-US" altLang="ko-KR" dirty="0"/>
          </a:p>
          <a:p>
            <a:pPr lvl="2"/>
            <a:r>
              <a:rPr lang="ko-KR" altLang="en-US" dirty="0"/>
              <a:t>자료의 삽입</a:t>
            </a:r>
            <a:r>
              <a:rPr lang="en-US" altLang="ko-KR" dirty="0"/>
              <a:t>, </a:t>
            </a:r>
            <a:r>
              <a:rPr lang="ko-KR" altLang="en-US" dirty="0"/>
              <a:t>삭제 시 기존 자료의 이동이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연결 리스트</a:t>
            </a:r>
            <a:endParaRPr lang="en-US" altLang="ko-KR" dirty="0"/>
          </a:p>
          <a:p>
            <a:pPr lvl="2"/>
            <a:r>
              <a:rPr lang="ko-KR" altLang="en-US" dirty="0"/>
              <a:t>노드의 포인터 부분으로 연결 시킨 리스트</a:t>
            </a:r>
            <a:endParaRPr lang="en-US" altLang="ko-KR" dirty="0"/>
          </a:p>
          <a:p>
            <a:pPr lvl="2"/>
            <a:r>
              <a:rPr lang="ko-KR" altLang="en-US" dirty="0"/>
              <a:t>노드의 삽입</a:t>
            </a:r>
            <a:r>
              <a:rPr lang="en-US" altLang="ko-KR" dirty="0"/>
              <a:t>, </a:t>
            </a:r>
            <a:r>
              <a:rPr lang="ko-KR" altLang="en-US" dirty="0"/>
              <a:t>삭제가 편리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A3226B-9DAF-46BA-A03B-A31C95E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27790-B573-4298-8C56-10DB6D2A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27D339-285B-442C-AC08-D8DE264B3E7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A3C420-7669-4CF9-8ED0-181C02FC1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 bwMode="auto">
          <a:xfrm>
            <a:off x="7235155" y="2296721"/>
            <a:ext cx="3055690" cy="13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C697FA-03B4-49A4-B2C0-591D67FA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59"/>
          <a:stretch/>
        </p:blipFill>
        <p:spPr bwMode="auto">
          <a:xfrm>
            <a:off x="6687288" y="4865615"/>
            <a:ext cx="4151424" cy="40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4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48292F4-D030-4A96-8CFC-316C38EEB3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방향으로 자료를 넣고 꺼낼 수 있는 </a:t>
            </a:r>
            <a:r>
              <a:rPr lang="en-US" altLang="ko-KR" dirty="0"/>
              <a:t>LIFO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LIFO (Last In First Out)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Queue</a:t>
            </a:r>
          </a:p>
          <a:p>
            <a:pPr lvl="1"/>
            <a:r>
              <a:rPr lang="ko-KR" altLang="en-US" dirty="0"/>
              <a:t>한쪽은 삽입</a:t>
            </a:r>
            <a:r>
              <a:rPr lang="en-US" altLang="ko-KR" dirty="0"/>
              <a:t>, </a:t>
            </a:r>
            <a:r>
              <a:rPr lang="ko-KR" altLang="en-US" dirty="0"/>
              <a:t>반대쪽은 삭제가 이루어지는 </a:t>
            </a:r>
            <a:r>
              <a:rPr lang="en-US" altLang="ko-KR" dirty="0"/>
              <a:t>FIFO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FIFO (First In First Out)</a:t>
            </a:r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F544B97-EC68-4311-9F08-8AD193E52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</a:p>
          <a:p>
            <a:pPr lvl="1"/>
            <a:r>
              <a:rPr lang="ko-KR" altLang="en-US" dirty="0"/>
              <a:t>양쪽에서 삽입 삭제가 가능한 구조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82BEF-24F1-45A3-8FF9-9D9AA8D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CCA87-F5BE-4935-8255-F2D0CA9A5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4A1C17-0A47-40E3-BE45-15E8A5C259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2050" name="Picture 2" descr="자료구조 - Stack">
            <a:extLst>
              <a:ext uri="{FF2B5EF4-FFF2-40B4-BE49-F238E27FC236}">
                <a16:creationId xmlns:a16="http://schemas.microsoft.com/office/drawing/2014/main" id="{30A0D641-5FB1-459D-BCC1-1FD1F36E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61" y="1350627"/>
            <a:ext cx="3892677" cy="17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2612C5-2314-458D-81B5-DA0F4F64640D}"/>
              </a:ext>
            </a:extLst>
          </p:cNvPr>
          <p:cNvSpPr txBox="1"/>
          <p:nvPr/>
        </p:nvSpPr>
        <p:spPr>
          <a:xfrm>
            <a:off x="4116015" y="1928869"/>
            <a:ext cx="129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en-US" altLang="ko-KR" sz="1200" dirty="0"/>
              <a:t>Stack Pointer</a:t>
            </a:r>
            <a:endParaRPr lang="ko-KR" altLang="en-US" sz="1200" dirty="0"/>
          </a:p>
        </p:txBody>
      </p:sp>
      <p:pic>
        <p:nvPicPr>
          <p:cNvPr id="18" name="Picture 4" descr="선형 자료구조 정리 (큐) :: Insert Brain Here">
            <a:extLst>
              <a:ext uri="{FF2B5EF4-FFF2-40B4-BE49-F238E27FC236}">
                <a16:creationId xmlns:a16="http://schemas.microsoft.com/office/drawing/2014/main" id="{3B4D07C0-C88F-48C8-B9A1-51EA13F0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61" y="4148103"/>
            <a:ext cx="4104223" cy="18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966049-B1FA-4AE6-9AD7-D73EA78A1A9B}"/>
              </a:ext>
            </a:extLst>
          </p:cNvPr>
          <p:cNvSpPr txBox="1"/>
          <p:nvPr/>
        </p:nvSpPr>
        <p:spPr>
          <a:xfrm>
            <a:off x="1985981" y="5591263"/>
            <a:ext cx="54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Front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14493-FB3D-4334-8D9C-82C50EAEB865}"/>
              </a:ext>
            </a:extLst>
          </p:cNvPr>
          <p:cNvSpPr txBox="1"/>
          <p:nvPr/>
        </p:nvSpPr>
        <p:spPr>
          <a:xfrm>
            <a:off x="4101405" y="5591263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Rear</a:t>
            </a:r>
            <a:endParaRPr lang="ko-KR" altLang="en-US" sz="1200" dirty="0"/>
          </a:p>
        </p:txBody>
      </p:sp>
      <p:pic>
        <p:nvPicPr>
          <p:cNvPr id="2054" name="Picture 6" descr="collections 모듈 - deque">
            <a:extLst>
              <a:ext uri="{FF2B5EF4-FFF2-40B4-BE49-F238E27FC236}">
                <a16:creationId xmlns:a16="http://schemas.microsoft.com/office/drawing/2014/main" id="{F98EACDB-AF37-4A06-A42A-F6D7A75D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26" y="1119874"/>
            <a:ext cx="4743974" cy="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52FA9-A8D4-4937-BD8D-D777FB5EB8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계층화 시킨 구조</a:t>
            </a:r>
            <a:endParaRPr lang="en-US" altLang="ko-KR" dirty="0"/>
          </a:p>
          <a:p>
            <a:pPr lvl="2"/>
            <a:r>
              <a:rPr lang="ko-KR" altLang="en-US" dirty="0"/>
              <a:t>노드와 링크로 구성됨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Node: </a:t>
            </a:r>
            <a:r>
              <a:rPr lang="ko-KR" altLang="en-US" dirty="0"/>
              <a:t>부모가 없는 최상위 노드</a:t>
            </a:r>
            <a:endParaRPr lang="en-US" altLang="ko-KR" dirty="0"/>
          </a:p>
          <a:p>
            <a:pPr lvl="2"/>
            <a:r>
              <a:rPr lang="en-US" altLang="ko-KR" dirty="0"/>
              <a:t>Leaf Node: </a:t>
            </a:r>
            <a:r>
              <a:rPr lang="ko-KR" altLang="en-US" dirty="0"/>
              <a:t>자식이 없는 최하위 노드</a:t>
            </a:r>
            <a:endParaRPr lang="en-US" altLang="ko-KR" dirty="0"/>
          </a:p>
          <a:p>
            <a:pPr lvl="2"/>
            <a:r>
              <a:rPr lang="en-US" altLang="ko-KR" dirty="0"/>
              <a:t>Level: Root Node </a:t>
            </a:r>
            <a:r>
              <a:rPr lang="ko-KR" altLang="en-US" dirty="0"/>
              <a:t>기준으로 특정 노드까지 노드 수</a:t>
            </a:r>
            <a:endParaRPr lang="en-US" altLang="ko-KR" dirty="0"/>
          </a:p>
          <a:p>
            <a:pPr lvl="2"/>
            <a:r>
              <a:rPr lang="en-US" altLang="ko-KR" dirty="0"/>
              <a:t>Ancestor Node: </a:t>
            </a:r>
            <a:r>
              <a:rPr lang="ko-KR" altLang="en-US" dirty="0"/>
              <a:t>루트</a:t>
            </a:r>
            <a:r>
              <a:rPr lang="en-US" altLang="ko-KR" dirty="0"/>
              <a:t>~</a:t>
            </a:r>
            <a:r>
              <a:rPr lang="ko-KR" altLang="en-US" dirty="0"/>
              <a:t>특정 노드 간 모든 노드</a:t>
            </a:r>
            <a:endParaRPr lang="en-US" altLang="ko-KR" dirty="0"/>
          </a:p>
          <a:p>
            <a:pPr lvl="2"/>
            <a:r>
              <a:rPr lang="en-US" altLang="ko-KR" dirty="0"/>
              <a:t>Child Node: </a:t>
            </a:r>
            <a:r>
              <a:rPr lang="ko-KR" altLang="en-US" dirty="0"/>
              <a:t>특정 노드에 연결된 다음 레벨 노드</a:t>
            </a:r>
            <a:endParaRPr lang="en-US" altLang="ko-KR" dirty="0"/>
          </a:p>
          <a:p>
            <a:pPr lvl="2"/>
            <a:r>
              <a:rPr lang="en-US" altLang="ko-KR" dirty="0"/>
              <a:t>Parent Node: </a:t>
            </a:r>
            <a:r>
              <a:rPr lang="ko-KR" altLang="en-US" dirty="0"/>
              <a:t>특정 노드에 연결된 이전 레벨 노드</a:t>
            </a:r>
            <a:endParaRPr lang="en-US" altLang="ko-KR" dirty="0"/>
          </a:p>
          <a:p>
            <a:pPr lvl="2"/>
            <a:r>
              <a:rPr lang="en-US" altLang="ko-KR" dirty="0"/>
              <a:t>Sibling: </a:t>
            </a:r>
            <a:r>
              <a:rPr lang="ko-KR" altLang="en-US" dirty="0"/>
              <a:t>같은 부모를 가진 노드</a:t>
            </a:r>
            <a:endParaRPr lang="en-US" altLang="ko-KR" dirty="0"/>
          </a:p>
          <a:p>
            <a:pPr lvl="2"/>
            <a:r>
              <a:rPr lang="en-US" altLang="ko-KR" dirty="0"/>
              <a:t>Depth: </a:t>
            </a:r>
            <a:r>
              <a:rPr lang="ko-KR" altLang="en-US" dirty="0"/>
              <a:t>루트에서 특정 노드까지의 간선의 수</a:t>
            </a:r>
            <a:endParaRPr lang="en-US" altLang="ko-KR" dirty="0"/>
          </a:p>
          <a:p>
            <a:pPr lvl="2"/>
            <a:r>
              <a:rPr lang="en-US" altLang="ko-KR" dirty="0"/>
              <a:t>Degree: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노드에 연결된 자식의 수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F908B-6D7F-4AD4-833E-C342257A6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순회 방법 </a:t>
            </a:r>
            <a:r>
              <a:rPr lang="en-US" altLang="ko-KR" dirty="0"/>
              <a:t>(Middle</a:t>
            </a:r>
            <a:r>
              <a:rPr lang="ko-KR" altLang="en-US" dirty="0"/>
              <a:t>의 위치에 따라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후위 순회 </a:t>
            </a:r>
            <a:r>
              <a:rPr lang="en-US" altLang="ko-KR" dirty="0"/>
              <a:t>(Post Order Traversal)</a:t>
            </a:r>
          </a:p>
          <a:p>
            <a:pPr lvl="3"/>
            <a:r>
              <a:rPr lang="en-US" altLang="ko-KR" dirty="0"/>
              <a:t>Left </a:t>
            </a:r>
            <a:r>
              <a:rPr lang="en-US" altLang="ko-KR" dirty="0">
                <a:sym typeface="Wingdings" panose="05000000000000000000" pitchFamily="2" charset="2"/>
              </a:rPr>
              <a:t> Right  Middle</a:t>
            </a:r>
            <a:endParaRPr lang="en-US" altLang="ko-KR" dirty="0"/>
          </a:p>
          <a:p>
            <a:pPr lvl="2"/>
            <a:r>
              <a:rPr lang="ko-KR" altLang="en-US" dirty="0"/>
              <a:t>전위 순회 </a:t>
            </a:r>
            <a:r>
              <a:rPr lang="en-US" altLang="ko-KR" dirty="0"/>
              <a:t>(Pre Order Traversal)</a:t>
            </a:r>
          </a:p>
          <a:p>
            <a:pPr lvl="3"/>
            <a:r>
              <a:rPr lang="en-US" altLang="ko-KR" dirty="0"/>
              <a:t>Middle </a:t>
            </a:r>
            <a:r>
              <a:rPr lang="en-US" altLang="ko-KR" dirty="0">
                <a:sym typeface="Wingdings" panose="05000000000000000000" pitchFamily="2" charset="2"/>
              </a:rPr>
              <a:t> Left  Right</a:t>
            </a:r>
            <a:endParaRPr lang="en-US" altLang="ko-KR" dirty="0"/>
          </a:p>
          <a:p>
            <a:pPr lvl="2"/>
            <a:r>
              <a:rPr lang="ko-KR" altLang="en-US" dirty="0"/>
              <a:t>중위 순회 </a:t>
            </a:r>
            <a:r>
              <a:rPr lang="en-US" altLang="ko-KR" dirty="0"/>
              <a:t>(In Order Traversal)</a:t>
            </a:r>
          </a:p>
          <a:p>
            <a:pPr lvl="3"/>
            <a:r>
              <a:rPr lang="en-US" altLang="ko-KR" dirty="0"/>
              <a:t>Left </a:t>
            </a:r>
            <a:r>
              <a:rPr lang="en-US" altLang="ko-KR" dirty="0">
                <a:sym typeface="Wingdings" panose="05000000000000000000" pitchFamily="2" charset="2"/>
              </a:rPr>
              <a:t> Middle  Right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8D3D7-4E0E-4272-B02B-A89067A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5FCB5-1E0C-42F2-9378-E095453A4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357FC3C-EED9-4F06-BC6E-ABE2E25B04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3074" name="Picture 2" descr="자료구조] 비선형구조">
            <a:extLst>
              <a:ext uri="{FF2B5EF4-FFF2-40B4-BE49-F238E27FC236}">
                <a16:creationId xmlns:a16="http://schemas.microsoft.com/office/drawing/2014/main" id="{1DB4CB3D-0C6E-4F71-8626-F06D7ADB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8" y="4093827"/>
            <a:ext cx="3925864" cy="22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ee traversal (level order traversal)-level order traversal-binary tree  traversal - Programmer Sought">
            <a:extLst>
              <a:ext uri="{FF2B5EF4-FFF2-40B4-BE49-F238E27FC236}">
                <a16:creationId xmlns:a16="http://schemas.microsoft.com/office/drawing/2014/main" id="{B386BE4F-9986-4872-AF1A-266872B2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2593392"/>
            <a:ext cx="4359074" cy="21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0FA2D3-4BAC-4C86-8525-F210175CF13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자식이 </a:t>
            </a:r>
            <a:r>
              <a:rPr lang="en-US" altLang="ko-KR" dirty="0"/>
              <a:t>2 </a:t>
            </a:r>
            <a:r>
              <a:rPr lang="ko-KR" altLang="en-US" dirty="0"/>
              <a:t>이하인 트리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포화 이진 트리</a:t>
            </a:r>
            <a:endParaRPr lang="en-US" altLang="ko-KR" dirty="0"/>
          </a:p>
          <a:p>
            <a:pPr lvl="3"/>
            <a:r>
              <a:rPr lang="ko-KR" altLang="en-US" dirty="0"/>
              <a:t>모든 레벨에서 노드가 꽉 채워진 트리</a:t>
            </a:r>
            <a:endParaRPr lang="en-US" altLang="ko-KR" dirty="0"/>
          </a:p>
          <a:p>
            <a:pPr lvl="2"/>
            <a:r>
              <a:rPr lang="ko-KR" altLang="en-US" dirty="0"/>
              <a:t>완전 이진 트리</a:t>
            </a:r>
            <a:endParaRPr lang="en-US" altLang="ko-KR" dirty="0"/>
          </a:p>
          <a:p>
            <a:pPr lvl="3"/>
            <a:r>
              <a:rPr lang="ko-KR" altLang="en-US" dirty="0"/>
              <a:t>마지막 레벨을 제외하고 노드가 채워진 트리</a:t>
            </a:r>
            <a:endParaRPr lang="en-US" altLang="ko-KR" dirty="0"/>
          </a:p>
          <a:p>
            <a:pPr lvl="2"/>
            <a:r>
              <a:rPr lang="ko-KR" altLang="en-US" dirty="0"/>
              <a:t>편향 이진 트리</a:t>
            </a:r>
            <a:endParaRPr lang="en-US" altLang="ko-KR" dirty="0"/>
          </a:p>
          <a:p>
            <a:pPr lvl="3"/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한곳만 노드가 존재하는 트리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A1D8C-9B66-4E83-B5AA-7ED987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801E7-1F66-4519-B95F-DAD37C727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0EA13EF-D234-4692-8A4E-0139961B99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B2E406-35ED-4C14-8E78-2C3ACD4F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774124"/>
            <a:ext cx="3295650" cy="16059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E6C92E-6BAE-4132-82EA-E2DE03A4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29" y="2563213"/>
            <a:ext cx="4959142" cy="12494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E7B797B-10AD-4824-8D9B-D5D18C56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40" y="4007677"/>
            <a:ext cx="3286340" cy="15547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B5D55B-2E7E-4693-9A34-33180A6C61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노드와 간선을 모아 놓은 구조</a:t>
            </a:r>
            <a:endParaRPr lang="en-US" altLang="ko-KR" dirty="0"/>
          </a:p>
          <a:p>
            <a:pPr lvl="2"/>
            <a:r>
              <a:rPr lang="ko-KR" altLang="en-US" dirty="0"/>
              <a:t>트리와 달리 사이클이 있다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방향 그래프</a:t>
            </a:r>
            <a:endParaRPr lang="en-US" altLang="ko-KR" dirty="0"/>
          </a:p>
          <a:p>
            <a:pPr lvl="2"/>
            <a:r>
              <a:rPr lang="ko-KR" altLang="en-US" dirty="0"/>
              <a:t>무 방향 그래프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Path: </a:t>
            </a:r>
            <a:r>
              <a:rPr lang="ko-KR" altLang="en-US" dirty="0"/>
              <a:t>임의 정점에서 다른 정점으로 가는 경로</a:t>
            </a:r>
            <a:endParaRPr lang="en-US" altLang="ko-KR" dirty="0"/>
          </a:p>
          <a:p>
            <a:pPr lvl="2"/>
            <a:r>
              <a:rPr lang="en-US" altLang="ko-KR" dirty="0"/>
              <a:t>Path Length: Path </a:t>
            </a:r>
            <a:r>
              <a:rPr lang="ko-KR" altLang="en-US" dirty="0"/>
              <a:t>상 간선의 수</a:t>
            </a:r>
            <a:endParaRPr lang="en-US" altLang="ko-KR" dirty="0"/>
          </a:p>
          <a:p>
            <a:pPr lvl="2"/>
            <a:r>
              <a:rPr lang="en-US" altLang="ko-KR" dirty="0"/>
              <a:t>Simple Path: </a:t>
            </a:r>
            <a:r>
              <a:rPr lang="ko-KR" altLang="en-US" dirty="0"/>
              <a:t>한 </a:t>
            </a:r>
            <a:r>
              <a:rPr lang="en-US" altLang="ko-KR" dirty="0"/>
              <a:t>Path </a:t>
            </a:r>
            <a:r>
              <a:rPr lang="ko-KR" altLang="en-US" dirty="0"/>
              <a:t>상 모든 간선이 다른 경우 </a:t>
            </a:r>
            <a:r>
              <a:rPr lang="en-US" altLang="ko-KR" dirty="0"/>
              <a:t>Path</a:t>
            </a:r>
          </a:p>
          <a:p>
            <a:pPr lvl="2"/>
            <a:r>
              <a:rPr lang="en-US" altLang="ko-KR" dirty="0"/>
              <a:t>Cycle: </a:t>
            </a:r>
            <a:r>
              <a:rPr lang="ko-KR" altLang="en-US" dirty="0"/>
              <a:t>동일 정점에서 시작과 끝이 이어지는 경로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1152789-6BA3-4512-967E-12835D015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30834-E347-4ED8-8C48-3A95BBC5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FCB4-2C8A-4CC4-9927-D56836BB7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D0EBA-59DD-4A8D-A4B9-2C8C90F69B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70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364C08-5BDE-4BDB-824F-3F616E7EA63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논리 데이터 저장소</a:t>
            </a:r>
            <a:endParaRPr lang="en-US" altLang="ko-KR" dirty="0"/>
          </a:p>
          <a:p>
            <a:pPr lvl="1"/>
            <a:r>
              <a:rPr lang="ko-KR" altLang="en-US" dirty="0"/>
              <a:t>업무를 모델링 표기로 형상화한 데이터 저장소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ko-KR" altLang="en-US" dirty="0"/>
              <a:t>개체 </a:t>
            </a:r>
            <a:r>
              <a:rPr lang="en-US" altLang="ko-KR" dirty="0"/>
              <a:t>(Entity): </a:t>
            </a:r>
            <a:r>
              <a:rPr lang="ko-KR" altLang="en-US" dirty="0"/>
              <a:t>관리할 대상이 되는 실체</a:t>
            </a:r>
            <a:endParaRPr lang="en-US" altLang="ko-KR" dirty="0"/>
          </a:p>
          <a:p>
            <a:pPr lvl="2"/>
            <a:r>
              <a:rPr lang="ko-KR" altLang="en-US" dirty="0"/>
              <a:t>속성 </a:t>
            </a:r>
            <a:r>
              <a:rPr lang="en-US" altLang="ko-KR" dirty="0"/>
              <a:t>(Attribute): </a:t>
            </a:r>
            <a:r>
              <a:rPr lang="ko-KR" altLang="en-US" dirty="0"/>
              <a:t>관리할 정보의 구체적 항목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(Relationship): </a:t>
            </a:r>
            <a:r>
              <a:rPr lang="ko-KR" altLang="en-US" dirty="0"/>
              <a:t>개체 간의 대응 관계</a:t>
            </a:r>
            <a:endParaRPr lang="en-US" altLang="ko-KR" dirty="0"/>
          </a:p>
          <a:p>
            <a:pPr lvl="1"/>
            <a:r>
              <a:rPr lang="ko-KR" altLang="en-US" dirty="0"/>
              <a:t>기호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134D03-14A1-479E-8987-9712AD0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데이터 저장소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83F8EB5-7223-4532-8EC3-55BE3D410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7CB75-FF24-447D-B28B-6E76DBCC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CBCE4-453E-44AF-A66E-0B50D04F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0D22FCF4-498C-43A5-8DB0-7EFEDF9DEF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1C4595-B956-41E0-B8A8-7C9E0E33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77" y="3142868"/>
            <a:ext cx="283884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2510</Words>
  <Application>Microsoft Office PowerPoint</Application>
  <PresentationFormat>와이드스크린</PresentationFormat>
  <Paragraphs>689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2. 소프트웨어 개발</vt:lpstr>
      <vt:lpstr>Note</vt:lpstr>
      <vt:lpstr>2. 소프트웨어 개발</vt:lpstr>
      <vt:lpstr>자료 구조</vt:lpstr>
      <vt:lpstr>PowerPoint 프레젠테이션</vt:lpstr>
      <vt:lpstr>PowerPoint 프레젠테이션</vt:lpstr>
      <vt:lpstr>PowerPoint 프레젠테이션</vt:lpstr>
      <vt:lpstr>PowerPoint 프레젠테이션</vt:lpstr>
      <vt:lpstr>논리 데이터 저장소</vt:lpstr>
      <vt:lpstr>물리 데이터 저장소</vt:lpstr>
      <vt:lpstr>ORM Framework</vt:lpstr>
      <vt:lpstr>Transaction Interface</vt:lpstr>
      <vt:lpstr>프로시저</vt:lpstr>
      <vt:lpstr>쿼리의 성능 측정</vt:lpstr>
      <vt:lpstr>단위 모듈 구현</vt:lpstr>
      <vt:lpstr>단위 모듈 테스트</vt:lpstr>
      <vt:lpstr>IDE 도구</vt:lpstr>
      <vt:lpstr>협업 도구</vt:lpstr>
      <vt:lpstr>형상관리 도구</vt:lpstr>
      <vt:lpstr>애플리케이션 패키징</vt:lpstr>
      <vt:lpstr>국제 표준 제품 품질 특성</vt:lpstr>
      <vt:lpstr>SW 공학</vt:lpstr>
      <vt:lpstr>SW 버전 관리 도구</vt:lpstr>
      <vt:lpstr>빌드 자동화 도구</vt:lpstr>
      <vt:lpstr>테스트 케이스</vt:lpstr>
      <vt:lpstr>테스트 레벨</vt:lpstr>
      <vt:lpstr>테스트 시나리오</vt:lpstr>
      <vt:lpstr>테스트 지식 체계</vt:lpstr>
      <vt:lpstr>결함 관리 도구</vt:lpstr>
      <vt:lpstr>테스트 자동화 도구</vt:lpstr>
      <vt:lpstr>통합 테스트</vt:lpstr>
      <vt:lpstr>알고리즘</vt:lpstr>
      <vt:lpstr>코드 최적화</vt:lpstr>
      <vt:lpstr>인터페이스 설계 확인</vt:lpstr>
      <vt:lpstr>PowerPoint 프레젠테이션</vt:lpstr>
      <vt:lpstr>인터페이스 보안</vt:lpstr>
      <vt:lpstr>설계 산출물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소프트웨어 개발</dc:title>
  <dc:creator>Sang Hyeon Jung</dc:creator>
  <cp:lastModifiedBy>Sang Hyeon Jung</cp:lastModifiedBy>
  <cp:revision>67</cp:revision>
  <dcterms:created xsi:type="dcterms:W3CDTF">2021-07-30T04:33:06Z</dcterms:created>
  <dcterms:modified xsi:type="dcterms:W3CDTF">2021-08-02T05:40:00Z</dcterms:modified>
</cp:coreProperties>
</file>