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9" r:id="rId2"/>
    <p:sldId id="264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FC97BA1-706A-4AF0-8C20-8D2631BC356D}">
          <p14:sldIdLst>
            <p14:sldId id="259"/>
            <p14:sldId id="264"/>
          </p14:sldIdLst>
        </p14:section>
        <p14:section name="Agenda" id="{973CF876-4644-4836-BCFF-37BDFBFF8DD4}">
          <p14:sldIdLst>
            <p14:sldId id="258"/>
          </p14:sldIdLst>
        </p14:section>
        <p14:section name="SQL 응용 - 절차형 SQL 작성" id="{AE96ECED-F494-471B-9BF9-ABEB0BFD1876}">
          <p14:sldIdLst>
            <p14:sldId id="265"/>
            <p14:sldId id="266"/>
          </p14:sldIdLst>
        </p14:section>
        <p14:section name="SQL 응용 - 응용 SQL 작성" id="{F41364FF-C939-48AC-9E57-5CB3BD717DC7}">
          <p14:sldIdLst>
            <p14:sldId id="267"/>
            <p14:sldId id="268"/>
            <p14:sldId id="269"/>
          </p14:sldIdLst>
        </p14:section>
        <p14:section name="SQL 활용 - 기본 SQL 작성" id="{48022464-4E84-4B4A-88CD-86B120259B42}">
          <p14:sldIdLst>
            <p14:sldId id="270"/>
            <p14:sldId id="271"/>
            <p14:sldId id="272"/>
            <p14:sldId id="273"/>
            <p14:sldId id="274"/>
          </p14:sldIdLst>
        </p14:section>
        <p14:section name="SQL 활용 - 고급 SQL 작성" id="{00C38FD1-20F7-426E-80DC-C9035F6304EC}">
          <p14:sldIdLst>
            <p14:sldId id="275"/>
            <p14:sldId id="276"/>
            <p14:sldId id="277"/>
            <p14:sldId id="278"/>
            <p14:sldId id="279"/>
          </p14:sldIdLst>
        </p14:section>
        <p14:section name="논리 데이터베이스 설계 - 관계 데이터베이스 모델" id="{8E3A527D-4179-4765-B006-5981975604EF}">
          <p14:sldIdLst>
            <p14:sldId id="280"/>
            <p14:sldId id="281"/>
            <p14:sldId id="282"/>
          </p14:sldIdLst>
        </p14:section>
        <p14:section name="논리 데이터베이스 설계 - 데이터 모델링 및 설계" id="{ED944D5F-759A-4DE4-9899-0C3B5A5BFE65}">
          <p14:sldIdLst>
            <p14:sldId id="283"/>
            <p14:sldId id="284"/>
            <p14:sldId id="285"/>
          </p14:sldIdLst>
        </p14:section>
        <p14:section name="물리 데이터베이스 설계 - 물리 요소 조사 분석" id="{9BA13400-E80B-443C-96AA-511B5323BB60}">
          <p14:sldIdLst>
            <p14:sldId id="286"/>
            <p14:sldId id="287"/>
            <p14:sldId id="288"/>
            <p14:sldId id="289"/>
          </p14:sldIdLst>
        </p14:section>
        <p14:section name="물리 데이터베이스 설계 – DB 물리 속성 설계" id="{A02D4CB7-5867-47A8-AC0F-B809CF2960E1}">
          <p14:sldIdLst>
            <p14:sldId id="290"/>
            <p14:sldId id="291"/>
            <p14:sldId id="292"/>
            <p14:sldId id="293"/>
            <p14:sldId id="294"/>
          </p14:sldIdLst>
        </p14:section>
        <p14:section name="물리 데이터베이스 설계 - 물리 DB 모델링" id="{A016D1AF-03B5-4E07-A75A-63B39052ACEF}">
          <p14:sldIdLst>
            <p14:sldId id="295"/>
            <p14:sldId id="296"/>
          </p14:sldIdLst>
        </p14:section>
        <p14:section name="물리 데이터베이스 설계 - DB 반 정규화" id="{F688E334-21BE-4BDF-B0EF-95E6A6B0B6E5}">
          <p14:sldIdLst>
            <p14:sldId id="297"/>
          </p14:sldIdLst>
        </p14:section>
        <p14:section name="물리 데이터베이스 설계 - 물리 데이터 품질 검토" id="{4A6EFC29-A8B7-4724-85C1-1BA3263691BB}">
          <p14:sldIdLst>
            <p14:sldId id="298"/>
          </p14:sldIdLst>
        </p14:section>
        <p14:section name="데이터 전환 - 데이터 전환 기술" id="{A438E83D-3B5A-4A1D-BD06-CF85C888312D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ozi.tistory.com/110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ing-factory.tistory.com/216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DB </a:t>
            </a:r>
            <a:r>
              <a:rPr lang="ko-KR" altLang="en-US" dirty="0"/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9D885B-C2B6-40DE-9B00-10F1BE736A0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Relation Data Model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 모델의 일종</a:t>
            </a:r>
            <a:endParaRPr lang="en-US" altLang="ko-KR" dirty="0"/>
          </a:p>
          <a:p>
            <a:pPr lvl="2"/>
            <a:r>
              <a:rPr lang="ko-KR" altLang="en-US" dirty="0"/>
              <a:t>데이터의 관계를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FK</a:t>
            </a:r>
            <a:r>
              <a:rPr lang="ko-KR" altLang="en-US" dirty="0"/>
              <a:t>로 표현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8F21A1-5ECB-461B-8123-F935F4D7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 Data 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0D0B63-79F6-4BCB-9F4A-54A4E11E5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DC4A-0C14-42EB-ABDA-7FF8CBA8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93B7A-6C48-4601-B293-B0C86F1B7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B19AA7-86BA-4428-857C-5D54A32A154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6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09DC75-7C92-4981-AD28-D2AB939681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기능을 하기위한 작업의 기본 단위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 err="1"/>
              <a:t>원자성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endParaRPr lang="en-US" altLang="ko-KR" dirty="0"/>
          </a:p>
          <a:p>
            <a:pPr lvl="2"/>
            <a:r>
              <a:rPr lang="ko-KR" altLang="en-US" dirty="0" err="1"/>
              <a:t>격리성</a:t>
            </a:r>
            <a:r>
              <a:rPr lang="en-US" altLang="ko-KR" dirty="0"/>
              <a:t>: </a:t>
            </a:r>
            <a:r>
              <a:rPr lang="ko-KR" altLang="en-US" dirty="0"/>
              <a:t>처리 중에 다른 </a:t>
            </a:r>
            <a:r>
              <a:rPr lang="en-US" altLang="ko-KR" dirty="0"/>
              <a:t>Transaction </a:t>
            </a:r>
            <a:r>
              <a:rPr lang="ko-KR" altLang="en-US" dirty="0"/>
              <a:t>실행 불가</a:t>
            </a:r>
            <a:endParaRPr lang="en-US" altLang="ko-KR" dirty="0"/>
          </a:p>
          <a:p>
            <a:pPr lvl="2"/>
            <a:r>
              <a:rPr lang="ko-KR" altLang="en-US" dirty="0"/>
              <a:t>영속성</a:t>
            </a:r>
            <a:r>
              <a:rPr lang="en-US" altLang="ko-KR" dirty="0"/>
              <a:t>: </a:t>
            </a:r>
            <a:r>
              <a:rPr lang="ko-KR" altLang="en-US" dirty="0"/>
              <a:t>실행 후 결과는 영원히 적용</a:t>
            </a:r>
            <a:endParaRPr lang="en-US" altLang="ko-KR" dirty="0"/>
          </a:p>
          <a:p>
            <a:pPr lvl="1"/>
            <a:r>
              <a:rPr lang="ko-KR" altLang="en-US" dirty="0"/>
              <a:t>상태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6D4727-B765-4755-B055-3F39470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10A90-76D3-457F-9FB6-C974C6B174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/>
              <a:t>연산</a:t>
            </a:r>
            <a:endParaRPr lang="en-US" altLang="ko-KR" dirty="0"/>
          </a:p>
          <a:p>
            <a:pPr lvl="2"/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연산 </a:t>
            </a:r>
            <a:r>
              <a:rPr lang="en-US" altLang="ko-KR" dirty="0"/>
              <a:t>(TCL)</a:t>
            </a:r>
          </a:p>
          <a:p>
            <a:pPr lvl="3"/>
            <a:r>
              <a:rPr lang="en-US" altLang="ko-KR" dirty="0"/>
              <a:t>Commit</a:t>
            </a:r>
          </a:p>
          <a:p>
            <a:pPr lvl="3"/>
            <a:r>
              <a:rPr lang="en-US" altLang="ko-KR" dirty="0"/>
              <a:t>Rollback</a:t>
            </a:r>
          </a:p>
          <a:p>
            <a:pPr lvl="3"/>
            <a:r>
              <a:rPr lang="en-US" altLang="ko-KR" dirty="0"/>
              <a:t>Check Point</a:t>
            </a:r>
          </a:p>
          <a:p>
            <a:pPr lvl="2"/>
            <a:r>
              <a:rPr lang="ko-KR" altLang="en-US" dirty="0"/>
              <a:t>병행 제어 기법</a:t>
            </a:r>
            <a:endParaRPr lang="en-US" altLang="ko-KR" dirty="0"/>
          </a:p>
          <a:p>
            <a:pPr lvl="3"/>
            <a:r>
              <a:rPr lang="ko-KR" altLang="en-US" dirty="0"/>
              <a:t>다수 사용자 환경에서 여러 트랜잭션 실행 시 상호작용을 제어하는 것</a:t>
            </a:r>
            <a:endParaRPr lang="en-US" altLang="ko-KR" dirty="0"/>
          </a:p>
          <a:p>
            <a:pPr lvl="3"/>
            <a:r>
              <a:rPr lang="en-US" altLang="ko-KR" dirty="0"/>
              <a:t>Locking: </a:t>
            </a:r>
            <a:r>
              <a:rPr lang="ko-KR" altLang="en-US" dirty="0"/>
              <a:t>내가 쓰는 동안 다른 사람은 접근 불가</a:t>
            </a:r>
            <a:endParaRPr lang="en-US" altLang="ko-KR" dirty="0"/>
          </a:p>
          <a:p>
            <a:pPr lvl="3"/>
            <a:r>
              <a:rPr lang="ko-KR" altLang="en-US" dirty="0"/>
              <a:t>낙관적 검증</a:t>
            </a:r>
            <a:r>
              <a:rPr lang="en-US" altLang="ko-KR" dirty="0"/>
              <a:t>: </a:t>
            </a:r>
            <a:r>
              <a:rPr lang="ko-KR" altLang="en-US" dirty="0"/>
              <a:t>일단 실행하고 문제없나 보고 적용</a:t>
            </a:r>
            <a:endParaRPr lang="en-US" altLang="ko-KR" dirty="0"/>
          </a:p>
          <a:p>
            <a:pPr lvl="3"/>
            <a:r>
              <a:rPr lang="ko-KR" altLang="en-US" dirty="0"/>
              <a:t>타임 스탬프 순서</a:t>
            </a:r>
            <a:r>
              <a:rPr lang="en-US" altLang="ko-KR" dirty="0"/>
              <a:t>: </a:t>
            </a:r>
            <a:r>
              <a:rPr lang="ko-KR" altLang="en-US" dirty="0"/>
              <a:t>시간 순 실행</a:t>
            </a:r>
            <a:endParaRPr lang="en-US" altLang="ko-KR" dirty="0"/>
          </a:p>
          <a:p>
            <a:pPr lvl="3"/>
            <a:r>
              <a:rPr lang="ko-KR" altLang="en-US" dirty="0"/>
              <a:t>다중버전 동시성 제어</a:t>
            </a:r>
            <a:endParaRPr lang="en-US" altLang="ko-KR" dirty="0"/>
          </a:p>
          <a:p>
            <a:pPr lvl="4"/>
            <a:r>
              <a:rPr lang="ko-KR" altLang="en-US" dirty="0"/>
              <a:t>시간 보고 적용해도 문제없는 버전에 적용</a:t>
            </a:r>
            <a:endParaRPr lang="en-US" altLang="ko-KR" dirty="0"/>
          </a:p>
          <a:p>
            <a:pPr lvl="2"/>
            <a:r>
              <a:rPr lang="ko-KR" altLang="en-US" dirty="0"/>
              <a:t>고립화</a:t>
            </a:r>
            <a:endParaRPr lang="en-US" altLang="ko-KR" dirty="0"/>
          </a:p>
          <a:p>
            <a:pPr lvl="3"/>
            <a:r>
              <a:rPr lang="ko-KR" altLang="en-US" dirty="0"/>
              <a:t>수준</a:t>
            </a:r>
            <a:endParaRPr lang="en-US" altLang="ko-KR" dirty="0"/>
          </a:p>
          <a:p>
            <a:pPr lvl="4"/>
            <a:r>
              <a:rPr lang="en-US" altLang="ko-KR" dirty="0"/>
              <a:t>Read </a:t>
            </a:r>
            <a:r>
              <a:rPr lang="en-US" altLang="ko-KR" dirty="0" err="1"/>
              <a:t>Uncommited</a:t>
            </a:r>
            <a:r>
              <a:rPr lang="en-US" altLang="ko-KR" dirty="0"/>
              <a:t>: </a:t>
            </a:r>
            <a:r>
              <a:rPr lang="ko-KR" altLang="en-US" dirty="0" err="1"/>
              <a:t>커밋</a:t>
            </a:r>
            <a:r>
              <a:rPr lang="ko-KR" altLang="en-US" dirty="0"/>
              <a:t> 안 된 데이터 읽기</a:t>
            </a:r>
            <a:endParaRPr lang="en-US" altLang="ko-KR" dirty="0"/>
          </a:p>
          <a:p>
            <a:pPr lvl="4"/>
            <a:r>
              <a:rPr lang="en-US" altLang="ko-KR" dirty="0"/>
              <a:t>Read Committed: </a:t>
            </a:r>
            <a:r>
              <a:rPr lang="ko-KR" altLang="en-US" dirty="0" err="1"/>
              <a:t>커밋된</a:t>
            </a:r>
            <a:r>
              <a:rPr lang="ko-KR" altLang="en-US" dirty="0"/>
              <a:t> 데이터 읽기</a:t>
            </a:r>
            <a:endParaRPr lang="en-US" altLang="ko-KR" dirty="0"/>
          </a:p>
          <a:p>
            <a:pPr lvl="4"/>
            <a:r>
              <a:rPr lang="en-US" altLang="ko-KR" dirty="0"/>
              <a:t>Repeatable Read: </a:t>
            </a:r>
            <a:r>
              <a:rPr lang="ko-KR" altLang="en-US" dirty="0"/>
              <a:t>읽어도 되는데 삭제</a:t>
            </a:r>
            <a:r>
              <a:rPr lang="en-US" altLang="ko-KR" dirty="0"/>
              <a:t>, </a:t>
            </a:r>
            <a:r>
              <a:rPr lang="ko-KR" altLang="en-US" dirty="0"/>
              <a:t>갱신 안됨</a:t>
            </a:r>
            <a:endParaRPr lang="en-US" altLang="ko-KR" dirty="0"/>
          </a:p>
          <a:p>
            <a:pPr lvl="4"/>
            <a:r>
              <a:rPr lang="en-US" altLang="ko-KR" dirty="0" err="1"/>
              <a:t>Serializeable</a:t>
            </a:r>
            <a:r>
              <a:rPr lang="en-US" altLang="ko-KR" dirty="0"/>
              <a:t> Read: </a:t>
            </a:r>
            <a:r>
              <a:rPr lang="ko-KR" altLang="en-US" dirty="0"/>
              <a:t>읽기만 됨</a:t>
            </a:r>
            <a:endParaRPr lang="en-US" altLang="ko-KR" dirty="0"/>
          </a:p>
          <a:p>
            <a:pPr lvl="2"/>
            <a:r>
              <a:rPr lang="ko-KR" altLang="en-US" dirty="0"/>
              <a:t>회복</a:t>
            </a:r>
            <a:endParaRPr lang="en-US" altLang="ko-KR" dirty="0"/>
          </a:p>
          <a:p>
            <a:pPr lvl="3"/>
            <a:r>
              <a:rPr lang="ko-KR" altLang="en-US" dirty="0"/>
              <a:t>로그 기반 회복</a:t>
            </a:r>
            <a:endParaRPr lang="en-US" altLang="ko-KR" dirty="0"/>
          </a:p>
          <a:p>
            <a:pPr lvl="3"/>
            <a:r>
              <a:rPr lang="ko-KR" altLang="en-US" dirty="0"/>
              <a:t>체크포인트 회복</a:t>
            </a:r>
            <a:r>
              <a:rPr lang="en-US" altLang="ko-KR" dirty="0"/>
              <a:t>: Check Point</a:t>
            </a:r>
            <a:r>
              <a:rPr lang="ko-KR" altLang="en-US" dirty="0"/>
              <a:t>로 복귀</a:t>
            </a:r>
            <a:endParaRPr lang="en-US" altLang="ko-KR" dirty="0"/>
          </a:p>
          <a:p>
            <a:pPr lvl="3"/>
            <a:r>
              <a:rPr lang="ko-KR" altLang="en-US" dirty="0"/>
              <a:t>그림자 페이징 기법</a:t>
            </a:r>
            <a:r>
              <a:rPr lang="en-US" altLang="ko-KR" dirty="0"/>
              <a:t>: </a:t>
            </a:r>
            <a:r>
              <a:rPr lang="ko-KR" altLang="en-US" dirty="0"/>
              <a:t>복제본을 저장해 놓음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D315A3-5181-4266-8527-4413520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B1192-2B49-4A66-8254-C48D86CCB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9E9EDE-50B2-4D34-B77E-D38DF4C7B73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  <p:pic>
        <p:nvPicPr>
          <p:cNvPr id="1026" name="Picture 2" descr="데이터베이스] 트랜잭션(Transaction)에대한 고찰">
            <a:extLst>
              <a:ext uri="{FF2B5EF4-FFF2-40B4-BE49-F238E27FC236}">
                <a16:creationId xmlns:a16="http://schemas.microsoft.com/office/drawing/2014/main" id="{3DF11369-6D91-4841-8B23-CBC1C1EE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81" y="3429000"/>
            <a:ext cx="4164370" cy="226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29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AA3C39-72F3-4480-BDFA-ADC7A9331B6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Field</a:t>
            </a:r>
            <a:r>
              <a:rPr lang="ko-KR" altLang="en-US" dirty="0"/>
              <a:t>의 집합</a:t>
            </a:r>
            <a:endParaRPr lang="en-US" altLang="ko-KR" dirty="0"/>
          </a:p>
          <a:p>
            <a:pPr lvl="2"/>
            <a:r>
              <a:rPr lang="en-US" altLang="ko-KR" dirty="0"/>
              <a:t>Relation, Entity </a:t>
            </a:r>
            <a:r>
              <a:rPr lang="ko-KR" altLang="en-US" dirty="0"/>
              <a:t>라고도 불림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en-US" altLang="ko-KR" dirty="0"/>
              <a:t>Tuple/Row: </a:t>
            </a:r>
            <a:r>
              <a:rPr lang="ko-KR" altLang="en-US" dirty="0"/>
              <a:t>테이블의 각 값</a:t>
            </a:r>
            <a:endParaRPr lang="en-US" altLang="ko-KR" dirty="0"/>
          </a:p>
          <a:p>
            <a:pPr lvl="2"/>
            <a:r>
              <a:rPr lang="en-US" altLang="ko-KR" dirty="0"/>
              <a:t>Attribute/Column: </a:t>
            </a:r>
            <a:r>
              <a:rPr lang="ko-KR" altLang="en-US" dirty="0"/>
              <a:t>테이블의 속성값</a:t>
            </a:r>
            <a:endParaRPr lang="en-US" altLang="ko-KR" dirty="0"/>
          </a:p>
          <a:p>
            <a:pPr lvl="2"/>
            <a:r>
              <a:rPr lang="en-US" altLang="ko-KR" dirty="0"/>
              <a:t>Identifier: Table</a:t>
            </a:r>
            <a:r>
              <a:rPr lang="ko-KR" altLang="en-US" dirty="0"/>
              <a:t> 구분 자</a:t>
            </a:r>
            <a:endParaRPr lang="en-US" altLang="ko-KR" dirty="0"/>
          </a:p>
          <a:p>
            <a:pPr lvl="2"/>
            <a:r>
              <a:rPr lang="en-US" altLang="ko-KR" dirty="0"/>
              <a:t>Cardinality: Tuple</a:t>
            </a:r>
            <a:r>
              <a:rPr lang="ko-KR" altLang="en-US" dirty="0"/>
              <a:t>의 수</a:t>
            </a:r>
            <a:endParaRPr lang="en-US" altLang="ko-KR" dirty="0"/>
          </a:p>
          <a:p>
            <a:pPr lvl="2"/>
            <a:r>
              <a:rPr lang="en-US" altLang="ko-KR" dirty="0"/>
              <a:t>Degree: Column</a:t>
            </a:r>
            <a:r>
              <a:rPr lang="ko-KR" altLang="en-US" dirty="0"/>
              <a:t>의 수</a:t>
            </a:r>
            <a:endParaRPr lang="en-US" altLang="ko-KR" dirty="0"/>
          </a:p>
          <a:p>
            <a:pPr lvl="2"/>
            <a:r>
              <a:rPr lang="en-US" altLang="ko-KR" dirty="0"/>
              <a:t>Domain: </a:t>
            </a:r>
            <a:r>
              <a:rPr lang="ko-KR" altLang="en-US" dirty="0"/>
              <a:t>하나의 속성값이 가질 수 있는 값의 집합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102D5B4-62FC-46FE-BF34-905DAD8B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7BA91-5696-432E-B5DA-6521872EAF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C06445-C0A3-456B-B13A-079F1737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1BB65-065E-4DC0-8A2F-1B1191C99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4D0920-9A94-40B3-BCC0-3CDB332859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86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34FBA1-3436-45BE-85B3-28D2D1D2AD5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Data Dictionary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인덱스 등의 정보를 저장</a:t>
            </a:r>
            <a:endParaRPr lang="en-US" altLang="ko-KR" dirty="0"/>
          </a:p>
          <a:p>
            <a:pPr lvl="1"/>
            <a:r>
              <a:rPr lang="ko-KR" altLang="en-US" dirty="0"/>
              <a:t>저장 정보</a:t>
            </a:r>
            <a:endParaRPr lang="en-US" altLang="ko-KR" dirty="0"/>
          </a:p>
          <a:p>
            <a:pPr lvl="2"/>
            <a:r>
              <a:rPr lang="ko-KR" altLang="en-US" dirty="0"/>
              <a:t>사용자 정보</a:t>
            </a:r>
            <a:endParaRPr lang="en-US" altLang="ko-KR" dirty="0"/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객체 정보</a:t>
            </a:r>
            <a:endParaRPr lang="en-US" altLang="ko-KR" dirty="0"/>
          </a:p>
          <a:p>
            <a:pPr lvl="2"/>
            <a:r>
              <a:rPr lang="ko-KR" altLang="en-US" dirty="0"/>
              <a:t>무결성 제약 정보</a:t>
            </a:r>
            <a:endParaRPr lang="en-US" altLang="ko-KR" dirty="0"/>
          </a:p>
          <a:p>
            <a:pPr lvl="2"/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프로시저 및 트리거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25C0D2-29E0-4144-B708-61E54B07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Dictionary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D3FF1-2AED-4595-8C6F-94CD707D8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7333-8FC5-4100-81B4-A58C6085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E335F-7DBA-4A3A-95F8-C80D75638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4D24D7-4E8E-4C08-8203-4E9A7F7E563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85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0877B8-3072-4B7A-9506-F17606F3E3B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논리 테이블</a:t>
            </a:r>
            <a:r>
              <a:rPr lang="en-US" altLang="ko-KR" dirty="0"/>
              <a:t>. </a:t>
            </a:r>
            <a:r>
              <a:rPr lang="ko-KR" altLang="en-US" dirty="0"/>
              <a:t>사용할 때는 일반 테이블과 같다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논리적 데이터 독립성 제공</a:t>
            </a:r>
            <a:endParaRPr lang="en-US" altLang="ko-KR" dirty="0"/>
          </a:p>
          <a:p>
            <a:pPr lvl="2"/>
            <a:r>
              <a:rPr lang="ko-KR" altLang="en-US" dirty="0"/>
              <a:t>데이터 조작 연산 간소화</a:t>
            </a:r>
            <a:endParaRPr lang="en-US" altLang="ko-KR" dirty="0"/>
          </a:p>
          <a:p>
            <a:pPr lvl="2"/>
            <a:r>
              <a:rPr lang="ko-KR" altLang="en-US" dirty="0"/>
              <a:t>보안 기능 제공</a:t>
            </a:r>
            <a:endParaRPr lang="en-US" altLang="ko-KR" dirty="0"/>
          </a:p>
          <a:p>
            <a:pPr lvl="2"/>
            <a:r>
              <a:rPr lang="ko-KR" altLang="en-US" dirty="0"/>
              <a:t>변경 불가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EB25A9-E95B-45D9-822B-75570E69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F3C8BC-F159-4F46-9E65-D763A49DC8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2"/>
                </a:solidFill>
              </a:rPr>
              <a:t>CREATE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VIEW</a:t>
            </a:r>
            <a:r>
              <a:rPr lang="en-US" altLang="ko-KR" dirty="0"/>
              <a:t> name </a:t>
            </a:r>
            <a:r>
              <a:rPr lang="en-US" altLang="ko-KR" dirty="0">
                <a:solidFill>
                  <a:schemeClr val="accent2"/>
                </a:solidFill>
              </a:rPr>
              <a:t>AS</a:t>
            </a:r>
          </a:p>
          <a:p>
            <a:pPr lvl="2"/>
            <a:r>
              <a:rPr lang="en-US" altLang="ko-KR" dirty="0">
                <a:solidFill>
                  <a:schemeClr val="accent2"/>
                </a:solidFill>
              </a:rPr>
              <a:t>SELECT</a:t>
            </a:r>
            <a:r>
              <a:rPr lang="en-US" altLang="ko-KR" dirty="0"/>
              <a:t> c1, c2</a:t>
            </a:r>
          </a:p>
          <a:p>
            <a:pPr lvl="2"/>
            <a:r>
              <a:rPr lang="en-US" altLang="ko-KR" dirty="0">
                <a:solidFill>
                  <a:schemeClr val="accent2"/>
                </a:solidFill>
              </a:rPr>
              <a:t>FROM</a:t>
            </a:r>
            <a:r>
              <a:rPr lang="en-US" altLang="ko-KR" dirty="0"/>
              <a:t> table1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459599-DCF4-4FEC-9C17-1EF62447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F7D73-B614-4B1C-8ED3-E112E5ACB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2AB5B7-D24C-4251-8502-BC7D97FC31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  <p:pic>
        <p:nvPicPr>
          <p:cNvPr id="2050" name="Picture 2" descr="데이터베이스 - 뷰(View)">
            <a:extLst>
              <a:ext uri="{FF2B5EF4-FFF2-40B4-BE49-F238E27FC236}">
                <a16:creationId xmlns:a16="http://schemas.microsoft.com/office/drawing/2014/main" id="{36824256-B58B-401E-AFCA-EAB43529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59" y="1778465"/>
            <a:ext cx="4296081" cy="20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3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AF64737-8F81-46AB-86C6-A67CF9AB623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찾는 수단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순서 </a:t>
            </a:r>
            <a:r>
              <a:rPr lang="en-US" altLang="ko-KR" dirty="0"/>
              <a:t>Index</a:t>
            </a:r>
          </a:p>
          <a:p>
            <a:pPr lvl="2"/>
            <a:r>
              <a:rPr lang="ko-KR" altLang="en-US" dirty="0"/>
              <a:t>해시</a:t>
            </a:r>
            <a:r>
              <a:rPr lang="en-US" altLang="ko-KR" dirty="0"/>
              <a:t> Index</a:t>
            </a:r>
          </a:p>
          <a:p>
            <a:pPr lvl="2"/>
            <a:r>
              <a:rPr lang="ko-KR" altLang="en-US" dirty="0"/>
              <a:t>비트맵 </a:t>
            </a:r>
            <a:r>
              <a:rPr lang="en-US" altLang="ko-KR" dirty="0"/>
              <a:t>Index</a:t>
            </a:r>
          </a:p>
          <a:p>
            <a:pPr lvl="2"/>
            <a:r>
              <a:rPr lang="ko-KR" altLang="en-US" dirty="0"/>
              <a:t>함수기반 </a:t>
            </a:r>
            <a:r>
              <a:rPr lang="en-US" altLang="ko-KR" dirty="0"/>
              <a:t>Index</a:t>
            </a:r>
          </a:p>
          <a:p>
            <a:pPr lvl="2"/>
            <a:r>
              <a:rPr lang="ko-KR" altLang="en-US" dirty="0"/>
              <a:t>단일 </a:t>
            </a:r>
            <a:r>
              <a:rPr lang="en-US" altLang="ko-KR" dirty="0"/>
              <a:t>Index: </a:t>
            </a:r>
            <a:r>
              <a:rPr lang="ko-KR" altLang="en-US" dirty="0"/>
              <a:t>하나의 컬럼으로 만들어진 인덱스</a:t>
            </a:r>
            <a:endParaRPr lang="en-US" altLang="ko-KR" dirty="0"/>
          </a:p>
          <a:p>
            <a:pPr lvl="2"/>
            <a:r>
              <a:rPr lang="ko-KR" altLang="en-US" dirty="0"/>
              <a:t>결합 </a:t>
            </a:r>
            <a:r>
              <a:rPr lang="en-US" altLang="ko-KR" dirty="0"/>
              <a:t>Index: N</a:t>
            </a:r>
            <a:r>
              <a:rPr lang="ko-KR" altLang="en-US" dirty="0"/>
              <a:t>개의 컬럼으로 만들어진 인덱스</a:t>
            </a:r>
            <a:endParaRPr lang="en-US" altLang="ko-KR" dirty="0"/>
          </a:p>
          <a:p>
            <a:pPr lvl="2"/>
            <a:r>
              <a:rPr lang="ko-KR" altLang="en-US" dirty="0" err="1"/>
              <a:t>클러스터드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8CAEEE-396A-4004-B601-D027E042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ED55AB-B434-4425-AE1A-2B7307F3E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스캔</a:t>
            </a:r>
            <a:endParaRPr lang="en-US" altLang="ko-KR" dirty="0"/>
          </a:p>
          <a:p>
            <a:pPr lvl="2"/>
            <a:r>
              <a:rPr lang="ko-KR" altLang="en-US" dirty="0"/>
              <a:t>인덱스 범위 스캔</a:t>
            </a:r>
            <a:r>
              <a:rPr lang="en-US" altLang="ko-KR" dirty="0"/>
              <a:t>: </a:t>
            </a:r>
            <a:r>
              <a:rPr lang="ko-KR" altLang="en-US" dirty="0"/>
              <a:t>필요한 범위만 스캔</a:t>
            </a:r>
            <a:endParaRPr lang="en-US" altLang="ko-KR" dirty="0"/>
          </a:p>
          <a:p>
            <a:pPr lvl="2"/>
            <a:r>
              <a:rPr lang="ko-KR" altLang="en-US" dirty="0"/>
              <a:t>인덱스 전체 스캔</a:t>
            </a:r>
            <a:r>
              <a:rPr lang="en-US" altLang="ko-KR" dirty="0"/>
              <a:t>: </a:t>
            </a:r>
            <a:r>
              <a:rPr lang="ko-KR" altLang="en-US" dirty="0"/>
              <a:t>전체 스캔</a:t>
            </a:r>
            <a:endParaRPr lang="en-US" altLang="ko-KR" dirty="0"/>
          </a:p>
          <a:p>
            <a:pPr lvl="2"/>
            <a:r>
              <a:rPr lang="ko-KR" altLang="en-US" dirty="0"/>
              <a:t>인덱스 단일 스캔</a:t>
            </a:r>
            <a:r>
              <a:rPr lang="en-US" altLang="ko-KR" dirty="0"/>
              <a:t>: </a:t>
            </a:r>
            <a:r>
              <a:rPr lang="ko-KR" altLang="en-US" dirty="0"/>
              <a:t>하나만 스캔</a:t>
            </a:r>
            <a:endParaRPr lang="en-US" altLang="ko-KR" dirty="0"/>
          </a:p>
          <a:p>
            <a:pPr lvl="2"/>
            <a:r>
              <a:rPr lang="ko-KR" altLang="en-US" dirty="0"/>
              <a:t>인덱스 생략 스캔</a:t>
            </a:r>
            <a:r>
              <a:rPr lang="en-US" altLang="ko-KR" dirty="0"/>
              <a:t>: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CE389-E7D9-4B11-B2F5-1E5D5244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97561-283E-47A9-B123-E085C9E0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48AD39-BE05-4875-9204-5E6C1237F5F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  <p:pic>
        <p:nvPicPr>
          <p:cNvPr id="3074" name="Picture 2" descr="데이터베이스 인덱스 기초 개념 정리(인덱스의 정의, 특징, 사용 지침 등) – Jang">
            <a:extLst>
              <a:ext uri="{FF2B5EF4-FFF2-40B4-BE49-F238E27FC236}">
                <a16:creationId xmlns:a16="http://schemas.microsoft.com/office/drawing/2014/main" id="{9F9E168B-1E04-4F97-AB47-6B41CFC47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77" y="1756171"/>
            <a:ext cx="4689446" cy="180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9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04E943-B764-46D9-AD35-7B11099006C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집합 연산자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개 테이블에 한 여러 질의의 결과를 연결하는 연산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en-US" altLang="ko-KR" dirty="0"/>
              <a:t>UNION: </a:t>
            </a:r>
            <a:r>
              <a:rPr lang="ko-KR" altLang="en-US" dirty="0"/>
              <a:t>중복 행이 제거된 결과 집합</a:t>
            </a:r>
            <a:endParaRPr lang="en-US" altLang="ko-KR" dirty="0"/>
          </a:p>
          <a:p>
            <a:pPr lvl="2"/>
            <a:r>
              <a:rPr lang="en-US" altLang="ko-KR" dirty="0"/>
              <a:t>UNION ALL: </a:t>
            </a:r>
            <a:r>
              <a:rPr lang="ko-KR" altLang="en-US" dirty="0"/>
              <a:t>중복 행이 제거되지 않은 결과 집합</a:t>
            </a:r>
            <a:endParaRPr lang="en-US" altLang="ko-KR" dirty="0"/>
          </a:p>
          <a:p>
            <a:pPr lvl="2"/>
            <a:r>
              <a:rPr lang="en-US" altLang="ko-KR" dirty="0"/>
              <a:t>INTERSECT: </a:t>
            </a:r>
            <a:r>
              <a:rPr lang="ko-KR" altLang="en-US" dirty="0"/>
              <a:t>교집합</a:t>
            </a:r>
            <a:endParaRPr lang="en-US" altLang="ko-KR" dirty="0"/>
          </a:p>
          <a:p>
            <a:pPr lvl="2"/>
            <a:r>
              <a:rPr lang="en-US" altLang="ko-KR" dirty="0"/>
              <a:t>MINUS: </a:t>
            </a:r>
            <a:r>
              <a:rPr lang="ko-KR" altLang="en-US" dirty="0"/>
              <a:t>첫 쿼리 </a:t>
            </a:r>
            <a:r>
              <a:rPr lang="en-US" altLang="ko-KR" dirty="0"/>
              <a:t>– </a:t>
            </a:r>
            <a:r>
              <a:rPr lang="ko-KR" altLang="en-US" dirty="0"/>
              <a:t>둘째 쿼리 집합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51E372-2C23-48FE-BCD7-6EF96E6F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연산자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DC70A-7977-45D3-8E97-EC544E069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1B363C-6671-4FF4-9847-A31833CE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DD036-F2D7-4524-AE2C-9A1B04DC8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5B238A-3CB6-4AF5-8B87-EE50F43325D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B2A62B-C3EA-4A2B-931F-E859CCD2E8D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N</a:t>
            </a:r>
            <a:r>
              <a:rPr lang="ko-KR" altLang="en-US" dirty="0"/>
              <a:t>개의 테이블을 연결하여 검색하는 방법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논리적 조인</a:t>
            </a:r>
            <a:r>
              <a:rPr lang="en-US" altLang="ko-KR" dirty="0"/>
              <a:t>: SQL </a:t>
            </a:r>
            <a:r>
              <a:rPr lang="ko-KR" altLang="en-US" dirty="0"/>
              <a:t>쓸 때 하는 것</a:t>
            </a:r>
            <a:endParaRPr lang="en-US" altLang="ko-KR" dirty="0"/>
          </a:p>
          <a:p>
            <a:pPr lvl="3"/>
            <a:r>
              <a:rPr lang="ko-KR" altLang="en-US" dirty="0"/>
              <a:t>내부 조인</a:t>
            </a:r>
            <a:endParaRPr lang="en-US" altLang="ko-KR" dirty="0"/>
          </a:p>
          <a:p>
            <a:pPr lvl="3"/>
            <a:r>
              <a:rPr lang="ko-KR" altLang="en-US" dirty="0"/>
              <a:t>외부 조인</a:t>
            </a:r>
            <a:endParaRPr lang="en-US" altLang="ko-KR" dirty="0"/>
          </a:p>
          <a:p>
            <a:pPr lvl="3"/>
            <a:r>
              <a:rPr lang="ko-KR" altLang="en-US" dirty="0"/>
              <a:t>교차 조인</a:t>
            </a:r>
            <a:endParaRPr lang="en-US" altLang="ko-KR" dirty="0"/>
          </a:p>
          <a:p>
            <a:pPr lvl="3"/>
            <a:r>
              <a:rPr lang="ko-KR" altLang="en-US" dirty="0"/>
              <a:t>셀프 조인</a:t>
            </a:r>
            <a:endParaRPr lang="en-US" altLang="ko-KR" dirty="0"/>
          </a:p>
          <a:p>
            <a:pPr lvl="2"/>
            <a:r>
              <a:rPr lang="ko-KR" altLang="en-US" dirty="0"/>
              <a:t>물리적 조인</a:t>
            </a:r>
            <a:r>
              <a:rPr lang="en-US" altLang="ko-KR" dirty="0"/>
              <a:t>: DB </a:t>
            </a:r>
            <a:r>
              <a:rPr lang="ko-KR" altLang="en-US" dirty="0"/>
              <a:t>최적화 할 때 하는 것</a:t>
            </a:r>
            <a:endParaRPr lang="en-US" altLang="ko-KR" dirty="0"/>
          </a:p>
          <a:p>
            <a:pPr lvl="3"/>
            <a:r>
              <a:rPr lang="ko-KR" altLang="en-US" dirty="0"/>
              <a:t>중첩 반복 조인</a:t>
            </a:r>
            <a:r>
              <a:rPr lang="en-US" altLang="ko-KR" dirty="0"/>
              <a:t>: </a:t>
            </a:r>
            <a:r>
              <a:rPr lang="ko-KR" altLang="en-US" dirty="0"/>
              <a:t>각 로우의 짝을 찾아 연결</a:t>
            </a:r>
            <a:endParaRPr lang="en-US" altLang="ko-KR" dirty="0"/>
          </a:p>
          <a:p>
            <a:pPr lvl="3"/>
            <a:r>
              <a:rPr lang="ko-KR" altLang="en-US" dirty="0"/>
              <a:t>정렬 합병 조인</a:t>
            </a:r>
            <a:r>
              <a:rPr lang="en-US" altLang="ko-KR" dirty="0"/>
              <a:t>: </a:t>
            </a:r>
            <a:r>
              <a:rPr lang="ko-KR" altLang="en-US" dirty="0"/>
              <a:t>양 테이블 정렬 후 연결</a:t>
            </a:r>
            <a:endParaRPr lang="en-US" altLang="ko-KR" dirty="0"/>
          </a:p>
          <a:p>
            <a:pPr lvl="3"/>
            <a:r>
              <a:rPr lang="ko-KR" altLang="en-US" dirty="0"/>
              <a:t>해시 조인</a:t>
            </a:r>
            <a:r>
              <a:rPr lang="en-US" altLang="ko-KR" dirty="0"/>
              <a:t>: </a:t>
            </a:r>
            <a:r>
              <a:rPr lang="ko-KR" altLang="en-US" dirty="0"/>
              <a:t>해시 사용 연결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1E7A6C-79C8-4B1A-8F57-717C6878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84076-E6B1-476F-8753-BCF5E9CFD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B0A63-B743-4B6B-8B39-FF0B214F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3F005-613C-47E3-B7C8-3BEA4CF76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DB7509-0430-4091-AC37-58DA92ED0A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92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3ADED8-4D6B-4CD2-A6F7-6483C545E88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Sub Query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SQL</a:t>
            </a:r>
            <a:r>
              <a:rPr lang="ko-KR" altLang="en-US" dirty="0"/>
              <a:t>문 안의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C202A7-E03D-4564-AA5F-AB6B54E5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Query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D6FA2-99BE-4DB4-A231-5FC6B87722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751849-82C4-4A44-962B-A05EA971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5BAE7-2441-4028-A090-2C3D1181E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8F2999-66E2-4C12-A08A-B2546972C5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50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C3DB20-BC8B-4EF6-ABBC-6F2D8F76C96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관계 데이터 모델</a:t>
            </a:r>
            <a:endParaRPr lang="en-US" altLang="ko-KR" dirty="0"/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Relation: Table</a:t>
            </a:r>
          </a:p>
          <a:p>
            <a:pPr lvl="2"/>
            <a:r>
              <a:rPr lang="en-US" altLang="ko-KR" dirty="0"/>
              <a:t>Tuple: row</a:t>
            </a:r>
          </a:p>
          <a:p>
            <a:pPr lvl="2"/>
            <a:r>
              <a:rPr lang="en-US" altLang="ko-KR" dirty="0"/>
              <a:t>Attribute: Column</a:t>
            </a:r>
          </a:p>
          <a:p>
            <a:pPr lvl="2"/>
            <a:r>
              <a:rPr lang="en-US" altLang="ko-KR" dirty="0"/>
              <a:t>Cardinality: Number of row</a:t>
            </a:r>
          </a:p>
          <a:p>
            <a:pPr lvl="2"/>
            <a:r>
              <a:rPr lang="en-US" altLang="ko-KR" dirty="0"/>
              <a:t>Degree: Number of Column</a:t>
            </a:r>
          </a:p>
          <a:p>
            <a:pPr lvl="2"/>
            <a:r>
              <a:rPr lang="en-US" altLang="ko-KR" dirty="0"/>
              <a:t>Schema: DB</a:t>
            </a:r>
            <a:r>
              <a:rPr lang="ko-KR" altLang="en-US" dirty="0"/>
              <a:t>의 구조</a:t>
            </a:r>
            <a:r>
              <a:rPr lang="en-US" altLang="ko-KR" dirty="0"/>
              <a:t>, </a:t>
            </a:r>
            <a:r>
              <a:rPr lang="ko-KR" altLang="en-US" dirty="0"/>
              <a:t>제약조건 등을 가진 구조</a:t>
            </a:r>
            <a:endParaRPr lang="en-US" altLang="ko-KR" dirty="0"/>
          </a:p>
          <a:p>
            <a:pPr lvl="2"/>
            <a:r>
              <a:rPr lang="en-US" altLang="ko-KR" dirty="0"/>
              <a:t>Instance: </a:t>
            </a:r>
            <a:r>
              <a:rPr lang="ko-KR" altLang="en-US" dirty="0"/>
              <a:t>스키마에 따라 생성된 데이터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F0B517-25CC-40C2-BABC-AE90703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데이터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2F02B-8550-4A1E-80DE-0FC316E2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F92380-E9AD-4B3B-B758-47AD66C6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AAE8D-D450-4AD4-9582-6940F6E45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8C4F31-EA34-49BD-A31F-38AAD2AD4B7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3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26B386-FE1C-44B6-8641-41A537FEAA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pPr lvl="1"/>
            <a:r>
              <a:rPr lang="ko-KR" altLang="en-US" dirty="0"/>
              <a:t>수제비 </a:t>
            </a:r>
            <a:r>
              <a:rPr lang="en-US" altLang="ko-KR" dirty="0"/>
              <a:t>2021 </a:t>
            </a:r>
            <a:r>
              <a:rPr lang="ko-KR" altLang="en-US" dirty="0"/>
              <a:t>정보처리기사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91E94-9945-4AEE-945D-986E14EE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B1370-2AC1-4507-832E-2CBC76C82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4957B-68BB-4707-B331-6D2FCCB8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E369A-05B2-4AFF-A04D-DA3D29D6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2986C5-837A-41EA-B728-D7B1B34EFD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BE5656-918B-474A-BEE3-1A7AABE04C0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대수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원하는 정보를 유도하는 절차적 방법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en-US" altLang="ko-KR" dirty="0"/>
              <a:t>Union (U): </a:t>
            </a:r>
            <a:r>
              <a:rPr lang="ko-KR" altLang="en-US" dirty="0"/>
              <a:t>두 릴레이션의 합집합</a:t>
            </a:r>
            <a:endParaRPr lang="en-US" altLang="ko-KR" dirty="0"/>
          </a:p>
          <a:p>
            <a:pPr lvl="2"/>
            <a:r>
              <a:rPr lang="en-US" altLang="ko-KR" dirty="0"/>
              <a:t>Intersection (∩): </a:t>
            </a:r>
            <a:r>
              <a:rPr lang="ko-KR" altLang="en-US" dirty="0"/>
              <a:t>두 릴레이션의 교집합</a:t>
            </a:r>
            <a:endParaRPr lang="en-US" altLang="ko-KR" dirty="0"/>
          </a:p>
          <a:p>
            <a:pPr lvl="2"/>
            <a:r>
              <a:rPr lang="en-US" altLang="ko-KR" dirty="0"/>
              <a:t>Difference (-): </a:t>
            </a:r>
            <a:r>
              <a:rPr lang="ko-KR" altLang="en-US" dirty="0"/>
              <a:t>두 릴레이션의 차집합</a:t>
            </a:r>
            <a:endParaRPr lang="en-US" altLang="ko-KR" dirty="0"/>
          </a:p>
          <a:p>
            <a:pPr lvl="2"/>
            <a:r>
              <a:rPr lang="en-US" altLang="ko-KR" dirty="0"/>
              <a:t>CARTESIAN Product (X): </a:t>
            </a:r>
            <a:r>
              <a:rPr lang="ko-KR" altLang="en-US" dirty="0"/>
              <a:t>모든 튜플을 연결해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Select (</a:t>
            </a:r>
            <a:r>
              <a:rPr lang="el-GR" altLang="ko-KR" b="0" i="0" dirty="0">
                <a:solidFill>
                  <a:srgbClr val="4D5156"/>
                </a:solidFill>
                <a:effectLst/>
                <a:latin typeface="Apple SD Gothic Neo"/>
              </a:rPr>
              <a:t>σ</a:t>
            </a:r>
            <a:r>
              <a:rPr lang="en-US" altLang="ko-KR" dirty="0"/>
              <a:t>): </a:t>
            </a:r>
            <a:r>
              <a:rPr lang="ko-KR" altLang="en-US" dirty="0"/>
              <a:t>조건을 만족하는 튜플로 새 </a:t>
            </a:r>
            <a:r>
              <a:rPr lang="en-US" altLang="ko-KR" dirty="0"/>
              <a:t>R</a:t>
            </a:r>
            <a:r>
              <a:rPr lang="ko-KR" altLang="en-US" dirty="0"/>
              <a:t> 리턴</a:t>
            </a:r>
            <a:endParaRPr lang="en-US" altLang="ko-KR" dirty="0"/>
          </a:p>
          <a:p>
            <a:pPr lvl="2"/>
            <a:r>
              <a:rPr lang="en-US" altLang="ko-KR" dirty="0"/>
              <a:t>Project (</a:t>
            </a:r>
            <a:r>
              <a:rPr lang="el-GR" altLang="ko-KR" dirty="0"/>
              <a:t>π</a:t>
            </a:r>
            <a:r>
              <a:rPr lang="en-US" altLang="ko-KR" dirty="0"/>
              <a:t>): </a:t>
            </a:r>
            <a:r>
              <a:rPr lang="ko-KR" altLang="en-US" dirty="0"/>
              <a:t>주어진 컬럼만 가지는 새 </a:t>
            </a:r>
            <a:r>
              <a:rPr lang="en-US" altLang="ko-KR" dirty="0"/>
              <a:t>R</a:t>
            </a:r>
            <a:r>
              <a:rPr lang="ko-KR" altLang="en-US" dirty="0"/>
              <a:t> 리턴</a:t>
            </a:r>
            <a:endParaRPr lang="en-US" altLang="ko-KR" dirty="0"/>
          </a:p>
          <a:p>
            <a:pPr lvl="2"/>
            <a:r>
              <a:rPr lang="en-US" altLang="ko-KR" dirty="0"/>
              <a:t>Join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▷◁</a:t>
            </a:r>
            <a:r>
              <a:rPr lang="en-US" altLang="ko-KR" dirty="0"/>
              <a:t>): </a:t>
            </a:r>
            <a:r>
              <a:rPr lang="ko-KR" altLang="en-US" dirty="0"/>
              <a:t>조인</a:t>
            </a:r>
            <a:r>
              <a:rPr lang="en-US" altLang="ko-KR" dirty="0"/>
              <a:t> </a:t>
            </a:r>
            <a:r>
              <a:rPr lang="ko-KR" altLang="en-US" dirty="0"/>
              <a:t>한 새 </a:t>
            </a:r>
            <a:r>
              <a:rPr lang="en-US" altLang="ko-KR" dirty="0"/>
              <a:t>R</a:t>
            </a:r>
            <a:r>
              <a:rPr lang="ko-KR" altLang="en-US" dirty="0"/>
              <a:t> 리턴</a:t>
            </a:r>
            <a:endParaRPr lang="en-US" altLang="ko-KR" dirty="0"/>
          </a:p>
          <a:p>
            <a:pPr lvl="2"/>
            <a:r>
              <a:rPr lang="en-US" altLang="ko-KR" dirty="0"/>
              <a:t>Division 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÷</a:t>
            </a:r>
            <a:r>
              <a:rPr lang="en-US" altLang="ko-KR" dirty="0"/>
              <a:t>): </a:t>
            </a:r>
            <a:r>
              <a:rPr lang="ko-KR" altLang="en-US" dirty="0"/>
              <a:t>어떤 </a:t>
            </a:r>
            <a:r>
              <a:rPr lang="en-US" altLang="ko-KR" dirty="0"/>
              <a:t>R</a:t>
            </a:r>
            <a:r>
              <a:rPr lang="ko-KR" altLang="en-US" dirty="0"/>
              <a:t>과 관계 있는 튜플로 새 </a:t>
            </a:r>
            <a:r>
              <a:rPr lang="en-US" altLang="ko-KR" dirty="0"/>
              <a:t>R </a:t>
            </a:r>
            <a:r>
              <a:rPr lang="ko-KR" altLang="en-US" dirty="0"/>
              <a:t>리턴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E3BD68-7EEF-45FA-9FEB-DF166224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데이터 언어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BA0BE3-9340-45FF-BF35-E3D5017C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362662" cy="5007619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4073CB-530E-465F-9776-44D6CCB5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07A38-6AC0-409F-AE54-329542BE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8946CB-069E-4800-9B03-90CBC2131B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6BCA35-ACC4-49E0-AADC-8D12E7C0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93" y="3045203"/>
            <a:ext cx="2203685" cy="17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44E1B0-ED37-4B80-8CEE-8E473375AB6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시스템 카탈로그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권한 등을 저장하는 </a:t>
            </a:r>
            <a:r>
              <a:rPr lang="en-US" altLang="ko-KR" dirty="0"/>
              <a:t>DB</a:t>
            </a:r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/>
              <a:t>Data Dictionary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lvl="2"/>
            <a:r>
              <a:rPr lang="en-US" altLang="ko-KR" dirty="0"/>
              <a:t>DBMS</a:t>
            </a:r>
            <a:r>
              <a:rPr lang="ko-KR" altLang="en-US" dirty="0"/>
              <a:t>가 스스로 관리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073080-892C-4B9D-992E-B37EB793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카탈로그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FC522-2EE5-484A-857A-F9099571FA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BADC80-B947-4068-8265-72892346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2732F-410A-4796-AB07-C9BF7BE7E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3CC408-43AC-4F24-AC96-EF40222399F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19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8CA0146-8157-496D-B1F1-C257465895A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현실의</a:t>
            </a:r>
            <a:r>
              <a:rPr lang="en-US" altLang="ko-KR" dirty="0"/>
              <a:t> </a:t>
            </a:r>
            <a:r>
              <a:rPr lang="ko-KR" altLang="en-US" dirty="0"/>
              <a:t>정보를 컴퓨터가 이해하게 바꾼 것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개념적 데이터 모델</a:t>
            </a:r>
            <a:endParaRPr lang="en-US" altLang="ko-KR" dirty="0"/>
          </a:p>
          <a:p>
            <a:pPr lvl="3"/>
            <a:r>
              <a:rPr lang="ko-KR" altLang="en-US" dirty="0"/>
              <a:t>현실 정보를 개념적으로 표현한 모델</a:t>
            </a:r>
            <a:endParaRPr lang="en-US" altLang="ko-KR" dirty="0"/>
          </a:p>
          <a:p>
            <a:pPr lvl="2"/>
            <a:r>
              <a:rPr lang="ko-KR" altLang="en-US" dirty="0"/>
              <a:t>논리적 데이터 모델</a:t>
            </a:r>
            <a:endParaRPr lang="en-US" altLang="ko-KR" dirty="0"/>
          </a:p>
          <a:p>
            <a:pPr lvl="3"/>
            <a:r>
              <a:rPr lang="ko-KR" altLang="en-US" dirty="0"/>
              <a:t>모델링 표기법으로 표현</a:t>
            </a:r>
            <a:endParaRPr lang="en-US" altLang="ko-KR" dirty="0"/>
          </a:p>
          <a:p>
            <a:pPr lvl="2"/>
            <a:r>
              <a:rPr lang="ko-KR" altLang="en-US" dirty="0"/>
              <a:t>물리적 데이터 모델</a:t>
            </a:r>
            <a:endParaRPr lang="en-US" altLang="ko-KR" dirty="0"/>
          </a:p>
          <a:p>
            <a:pPr lvl="3"/>
            <a:r>
              <a:rPr lang="ko-KR" altLang="en-US" dirty="0"/>
              <a:t>논리 모델로 성능을 고려해 만드는 실제 모델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F884E0-F240-4059-A38F-B60D6B7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4E991-DB18-43CB-8F40-C08554987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20576C-A954-4AD1-A06A-DA74922E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6ACAE-9952-44A7-B82F-3F4602B0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F2DCE2-686E-44B9-836B-349F1F571BC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89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B6C52CB-1BED-4E9E-A843-0F8E8C15043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ER Model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현실의 데이터와 관계를 이해할 수 있는 형태로 표현</a:t>
            </a:r>
            <a:endParaRPr lang="en-US" altLang="ko-KR" dirty="0"/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Entity</a:t>
            </a:r>
          </a:p>
          <a:p>
            <a:pPr lvl="2"/>
            <a:r>
              <a:rPr lang="en-US" altLang="ko-KR" dirty="0"/>
              <a:t>Attribute</a:t>
            </a:r>
          </a:p>
          <a:p>
            <a:pPr lvl="2"/>
            <a:r>
              <a:rPr lang="en-US" altLang="ko-KR" dirty="0"/>
              <a:t>Relationship</a:t>
            </a:r>
          </a:p>
          <a:p>
            <a:pPr lvl="1"/>
            <a:r>
              <a:rPr lang="ko-KR" altLang="en-US" dirty="0"/>
              <a:t>기호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1FBF4F4-A8E6-44B6-8036-C4081B13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 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C2330-FE68-4633-BD53-748540F0CD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AC0EB-1BC7-4070-867B-4BB2209A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6BEB8-B56C-4167-A0DC-60E2A0D6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A2078A-9873-447D-A24A-4E0D8D1CD2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  <p:pic>
        <p:nvPicPr>
          <p:cNvPr id="1026" name="Picture 2" descr="관계형 데이터베이스] - ER 다이어그램 (Entity-Relationship Diagram)">
            <a:extLst>
              <a:ext uri="{FF2B5EF4-FFF2-40B4-BE49-F238E27FC236}">
                <a16:creationId xmlns:a16="http://schemas.microsoft.com/office/drawing/2014/main" id="{36407AE6-DF2B-4BC5-88F5-0434F4F5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60" y="3331017"/>
            <a:ext cx="3292679" cy="27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35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3AFB13-6DC8-43F8-B9CD-60ED2BBEACD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정규화 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Anomaly </a:t>
            </a:r>
            <a:r>
              <a:rPr lang="ko-KR" altLang="en-US" dirty="0"/>
              <a:t>제거를 위한 처리</a:t>
            </a:r>
            <a:endParaRPr lang="en-US" altLang="ko-KR" dirty="0"/>
          </a:p>
          <a:p>
            <a:pPr lvl="1"/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1: </a:t>
            </a:r>
            <a:r>
              <a:rPr lang="ko-KR" altLang="en-US" dirty="0"/>
              <a:t>원자 값으로 구성</a:t>
            </a:r>
            <a:endParaRPr lang="en-US" altLang="ko-KR" dirty="0"/>
          </a:p>
          <a:p>
            <a:pPr lvl="3"/>
            <a:r>
              <a:rPr lang="ko-KR" altLang="en-US" dirty="0"/>
              <a:t>하나의 </a:t>
            </a:r>
            <a:r>
              <a:rPr lang="en-US" altLang="ko-KR" dirty="0"/>
              <a:t>Field</a:t>
            </a:r>
            <a:r>
              <a:rPr lang="ko-KR" altLang="en-US" dirty="0"/>
              <a:t>에 여러 값을 가진 경우</a:t>
            </a:r>
            <a:endParaRPr lang="en-US" altLang="ko-KR" dirty="0"/>
          </a:p>
          <a:p>
            <a:pPr lvl="3"/>
            <a:r>
              <a:rPr lang="ko-KR" altLang="en-US" dirty="0"/>
              <a:t>여러 </a:t>
            </a:r>
            <a:r>
              <a:rPr lang="en-US" altLang="ko-KR" dirty="0"/>
              <a:t>Row</a:t>
            </a:r>
            <a:r>
              <a:rPr lang="ko-KR" altLang="en-US" dirty="0"/>
              <a:t>로 나눈다</a:t>
            </a:r>
            <a:endParaRPr lang="en-US" altLang="ko-KR" dirty="0"/>
          </a:p>
          <a:p>
            <a:pPr lvl="2"/>
            <a:r>
              <a:rPr lang="en-US" altLang="ko-KR" dirty="0"/>
              <a:t>2: </a:t>
            </a:r>
            <a:r>
              <a:rPr lang="ko-KR" altLang="en-US" dirty="0"/>
              <a:t>부분 함수 종속 제거</a:t>
            </a:r>
            <a:endParaRPr lang="en-US" altLang="ko-KR" dirty="0"/>
          </a:p>
          <a:p>
            <a:pPr lvl="3"/>
            <a:r>
              <a:rPr lang="ko-KR" altLang="en-US" dirty="0"/>
              <a:t>함수 사용시 다른 데이터에 영향이 가는 경우</a:t>
            </a:r>
            <a:endParaRPr lang="en-US" altLang="ko-KR" dirty="0"/>
          </a:p>
          <a:p>
            <a:pPr lvl="3"/>
            <a:r>
              <a:rPr lang="ko-KR" altLang="en-US" dirty="0"/>
              <a:t>테이블을 쪼갠다</a:t>
            </a:r>
            <a:endParaRPr lang="en-US" altLang="ko-KR" dirty="0"/>
          </a:p>
          <a:p>
            <a:pPr lvl="2"/>
            <a:r>
              <a:rPr lang="en-US" altLang="ko-KR" dirty="0"/>
              <a:t>3: </a:t>
            </a:r>
            <a:r>
              <a:rPr lang="ko-KR" altLang="en-US" dirty="0"/>
              <a:t>이행 함수 종속 제거</a:t>
            </a:r>
            <a:endParaRPr lang="en-US" altLang="ko-KR" dirty="0"/>
          </a:p>
          <a:p>
            <a:pPr lvl="2"/>
            <a:r>
              <a:rPr lang="ko-KR" altLang="en-US" dirty="0"/>
              <a:t>보이스 코드 정규형 </a:t>
            </a:r>
            <a:r>
              <a:rPr lang="en-US" altLang="ko-KR" dirty="0"/>
              <a:t>(BCNF)</a:t>
            </a:r>
          </a:p>
          <a:p>
            <a:pPr lvl="3"/>
            <a:r>
              <a:rPr lang="ko-KR" altLang="en-US" dirty="0"/>
              <a:t>결정자가 후보 키가 아닌 함수 종속 제거</a:t>
            </a:r>
            <a:endParaRPr lang="en-US" altLang="ko-KR" dirty="0"/>
          </a:p>
          <a:p>
            <a:pPr lvl="2"/>
            <a:r>
              <a:rPr lang="en-US" altLang="ko-KR" dirty="0"/>
              <a:t>4: </a:t>
            </a:r>
            <a:r>
              <a:rPr lang="ko-KR" altLang="en-US" dirty="0"/>
              <a:t>다치 종속성 제거</a:t>
            </a:r>
            <a:endParaRPr lang="en-US" altLang="ko-KR" dirty="0"/>
          </a:p>
          <a:p>
            <a:pPr lvl="2"/>
            <a:r>
              <a:rPr lang="en-US" altLang="ko-KR" dirty="0"/>
              <a:t>5: </a:t>
            </a:r>
            <a:r>
              <a:rPr lang="ko-KR" altLang="en-US" dirty="0"/>
              <a:t>조인 종속성 제거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AFDCF4-68F3-4B58-B128-BCCE3B30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403227-0E70-43B4-A6CC-B306BF7FE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Anomaly</a:t>
            </a:r>
          </a:p>
          <a:p>
            <a:pPr lvl="1"/>
            <a:r>
              <a:rPr lang="ko-KR" altLang="en-US" dirty="0"/>
              <a:t>삽입 이상</a:t>
            </a:r>
            <a:endParaRPr lang="en-US" altLang="ko-KR" dirty="0"/>
          </a:p>
          <a:p>
            <a:pPr lvl="2"/>
            <a:r>
              <a:rPr lang="ko-KR" altLang="en-US" dirty="0"/>
              <a:t>삽입 시 다른 데이터도 넣어야 하는 경우</a:t>
            </a:r>
            <a:endParaRPr lang="en-US" altLang="ko-KR" dirty="0"/>
          </a:p>
          <a:p>
            <a:pPr lvl="1"/>
            <a:r>
              <a:rPr lang="ko-KR" altLang="en-US" dirty="0"/>
              <a:t>삭제 이상</a:t>
            </a:r>
            <a:endParaRPr lang="en-US" altLang="ko-KR" dirty="0"/>
          </a:p>
          <a:p>
            <a:pPr lvl="2"/>
            <a:r>
              <a:rPr lang="ko-KR" altLang="en-US" dirty="0"/>
              <a:t>삭제 시 상관없는 데이터도 삭제해야 하는 경우</a:t>
            </a:r>
            <a:endParaRPr lang="en-US" altLang="ko-KR" dirty="0"/>
          </a:p>
          <a:p>
            <a:pPr lvl="1"/>
            <a:r>
              <a:rPr lang="ko-KR" altLang="en-US" dirty="0"/>
              <a:t>갱신 이상</a:t>
            </a:r>
            <a:endParaRPr lang="en-US" altLang="ko-KR" dirty="0"/>
          </a:p>
          <a:p>
            <a:pPr lvl="2"/>
            <a:r>
              <a:rPr lang="ko-KR" altLang="en-US" dirty="0"/>
              <a:t>업데이트시 일부 정보만 업데이트되어 정보 모순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96E8C-2AA4-489A-89D5-9E8DC9ED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2D995-8731-47F3-9B46-723802AE4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76855D-D586-42E1-A952-DAB5ECD87D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651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AC42FC-6136-476F-BBF7-D868A0F5C83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스토리지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저장하는 저장 장치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en-US" altLang="ko-KR" dirty="0"/>
              <a:t>DAS (Direct Attached Storage)</a:t>
            </a:r>
          </a:p>
          <a:p>
            <a:pPr lvl="3"/>
            <a:r>
              <a:rPr lang="ko-KR" altLang="en-US" dirty="0"/>
              <a:t>서버와 스토리지를 케이블로 직접 연결</a:t>
            </a:r>
            <a:endParaRPr lang="en-US" altLang="ko-KR" dirty="0"/>
          </a:p>
          <a:p>
            <a:pPr lvl="2"/>
            <a:r>
              <a:rPr lang="en-US" altLang="ko-KR" dirty="0"/>
              <a:t>NAS (Network</a:t>
            </a:r>
            <a:r>
              <a:rPr lang="ko-KR" altLang="en-US" dirty="0"/>
              <a:t> </a:t>
            </a:r>
            <a:r>
              <a:rPr lang="en-US" altLang="ko-KR" dirty="0"/>
              <a:t>Attached Storage)</a:t>
            </a:r>
          </a:p>
          <a:p>
            <a:pPr lvl="3"/>
            <a:r>
              <a:rPr lang="ko-KR" altLang="en-US" dirty="0"/>
              <a:t>서버와 스토리지를 </a:t>
            </a:r>
            <a:r>
              <a:rPr lang="en-US" altLang="ko-KR" dirty="0"/>
              <a:t>LAN</a:t>
            </a:r>
            <a:r>
              <a:rPr lang="ko-KR" altLang="en-US" dirty="0"/>
              <a:t>으로 연결</a:t>
            </a:r>
            <a:endParaRPr lang="en-US" altLang="ko-KR" dirty="0"/>
          </a:p>
          <a:p>
            <a:pPr lvl="2"/>
            <a:r>
              <a:rPr lang="en-US" altLang="ko-KR" dirty="0"/>
              <a:t>SAN</a:t>
            </a:r>
            <a:r>
              <a:rPr lang="ko-KR" altLang="en-US" dirty="0"/>
              <a:t> </a:t>
            </a:r>
            <a:r>
              <a:rPr lang="en-US" altLang="ko-KR" dirty="0"/>
              <a:t>(Storage Area Network)</a:t>
            </a:r>
          </a:p>
          <a:p>
            <a:pPr lvl="3"/>
            <a:r>
              <a:rPr lang="ko-KR" altLang="en-US" dirty="0"/>
              <a:t>서버와 스토리지를 광섬유 채널로 연결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D829E4-CBB6-4A90-A01F-EE174F6D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68AE47-A630-49F2-AB34-6E92AEA582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95D3D-0068-4ABD-AEF7-B76DD534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4B0963-6CF4-4111-AF70-9018A063A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4F0F7D-FEAF-405E-A047-48BE195BEEC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275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131EA1-4A32-4DA9-9B7C-6144EDADB2A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분산 데이터베이스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물리적 분산되어 있고 논리적 통합된 </a:t>
            </a:r>
            <a:r>
              <a:rPr lang="en-US" altLang="ko-KR" dirty="0"/>
              <a:t>DB</a:t>
            </a:r>
          </a:p>
          <a:p>
            <a:pPr lvl="1"/>
            <a:r>
              <a:rPr lang="ko-KR" altLang="en-US" dirty="0"/>
              <a:t>투명성</a:t>
            </a:r>
            <a:endParaRPr lang="en-US" altLang="ko-KR" dirty="0"/>
          </a:p>
          <a:p>
            <a:pPr lvl="2"/>
            <a:r>
              <a:rPr lang="ko-KR" altLang="en-US" dirty="0"/>
              <a:t>위치 투명성</a:t>
            </a:r>
            <a:endParaRPr lang="en-US" altLang="ko-KR" dirty="0"/>
          </a:p>
          <a:p>
            <a:pPr lvl="3"/>
            <a:r>
              <a:rPr lang="ko-KR" altLang="en-US" dirty="0"/>
              <a:t>사용자는 데이터의 물리적 위치를 몰라도 됨</a:t>
            </a:r>
            <a:endParaRPr lang="en-US" altLang="ko-KR" dirty="0"/>
          </a:p>
          <a:p>
            <a:pPr lvl="2"/>
            <a:r>
              <a:rPr lang="ko-KR" altLang="en-US" dirty="0"/>
              <a:t>복제 투명성</a:t>
            </a:r>
            <a:endParaRPr lang="en-US" altLang="ko-KR" dirty="0"/>
          </a:p>
          <a:p>
            <a:pPr lvl="3"/>
            <a:r>
              <a:rPr lang="ko-KR" altLang="en-US" dirty="0"/>
              <a:t>사용자는 데이터의 물리적 복제를 몰라도 됨</a:t>
            </a:r>
            <a:endParaRPr lang="en-US" altLang="ko-KR" dirty="0"/>
          </a:p>
          <a:p>
            <a:pPr lvl="2"/>
            <a:r>
              <a:rPr lang="ko-KR" altLang="en-US" dirty="0"/>
              <a:t>병행 투명성</a:t>
            </a:r>
            <a:endParaRPr lang="en-US" altLang="ko-KR" dirty="0"/>
          </a:p>
          <a:p>
            <a:pPr lvl="3"/>
            <a:r>
              <a:rPr lang="ko-KR" altLang="en-US" dirty="0"/>
              <a:t>병행 해도 문제 없음</a:t>
            </a:r>
            <a:endParaRPr lang="en-US" altLang="ko-KR" dirty="0"/>
          </a:p>
          <a:p>
            <a:pPr lvl="2"/>
            <a:r>
              <a:rPr lang="ko-KR" altLang="en-US" dirty="0"/>
              <a:t>분할 투명성</a:t>
            </a:r>
            <a:endParaRPr lang="en-US" altLang="ko-KR" dirty="0"/>
          </a:p>
          <a:p>
            <a:pPr lvl="3"/>
            <a:r>
              <a:rPr lang="ko-KR" altLang="en-US" dirty="0"/>
              <a:t>사용자는 데이터의 물리적 분할을 몰라도 됨</a:t>
            </a:r>
            <a:endParaRPr lang="en-US" altLang="ko-KR" dirty="0"/>
          </a:p>
          <a:p>
            <a:pPr lvl="2"/>
            <a:r>
              <a:rPr lang="ko-KR" altLang="en-US" dirty="0"/>
              <a:t>장애 투명성</a:t>
            </a:r>
            <a:endParaRPr lang="en-US" altLang="ko-KR" dirty="0"/>
          </a:p>
          <a:p>
            <a:pPr lvl="3"/>
            <a:r>
              <a:rPr lang="ko-KR" altLang="en-US" dirty="0"/>
              <a:t>사용자는 물리적 장애를 몰라도 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342A58-A669-4FAB-ACE3-B77BF9F2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데이터베이스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5FC72-F6AB-40ED-A2D4-042A4B29EB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C224AE-EAE0-4153-B1B5-1F6CD903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92A926-7190-4051-B7AE-922C025F8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9A11E7-38F2-440F-B4B1-02281BC670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166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5FE05F-1E94-4E27-8188-7CDD004F671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데이터베이스 이중화 구성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자신의 변경 내용을 물리적으로 떨어진 </a:t>
            </a:r>
            <a:r>
              <a:rPr lang="en-US" altLang="ko-KR" dirty="0"/>
              <a:t>DB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lvl="2"/>
            <a:r>
              <a:rPr lang="ko-KR" altLang="en-US" dirty="0"/>
              <a:t>복제본이 있는 상태로 만든다</a:t>
            </a:r>
            <a:endParaRPr lang="en-US" altLang="ko-KR" dirty="0"/>
          </a:p>
          <a:p>
            <a:pPr lvl="1"/>
            <a:r>
              <a:rPr lang="ko-KR" altLang="en-US" dirty="0"/>
              <a:t>형태</a:t>
            </a:r>
            <a:endParaRPr lang="en-US" altLang="ko-KR" dirty="0"/>
          </a:p>
          <a:p>
            <a:pPr lvl="2"/>
            <a:r>
              <a:rPr lang="en-US" altLang="ko-KR" dirty="0"/>
              <a:t>Active-Active: </a:t>
            </a:r>
            <a:r>
              <a:rPr lang="ko-KR" altLang="en-US" dirty="0"/>
              <a:t>두 </a:t>
            </a:r>
            <a:r>
              <a:rPr lang="en-US" altLang="ko-KR" dirty="0"/>
              <a:t>DB</a:t>
            </a:r>
            <a:r>
              <a:rPr lang="ko-KR" altLang="en-US" dirty="0"/>
              <a:t>모두 사용</a:t>
            </a:r>
            <a:endParaRPr lang="en-US" altLang="ko-KR" dirty="0"/>
          </a:p>
          <a:p>
            <a:pPr lvl="2"/>
            <a:r>
              <a:rPr lang="en-US" altLang="ko-KR" dirty="0"/>
              <a:t>Active-Standby: </a:t>
            </a:r>
            <a:r>
              <a:rPr lang="ko-KR" altLang="en-US" dirty="0"/>
              <a:t>하나의 </a:t>
            </a:r>
            <a:r>
              <a:rPr lang="en-US" altLang="ko-KR" dirty="0"/>
              <a:t>DB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ko-KR" altLang="en-US" dirty="0"/>
              <a:t>나머지는 비상시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C41690-698A-4F87-A19E-1103BC43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이중화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41736-6C5F-45D4-BC22-AD43E985C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EA56C9-844B-42AA-8E7A-987E9EBC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2D9F9-432F-45C2-9311-48C7C718E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7312A9-625D-4803-9728-9BCFA3E12DB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634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40C0D1-1F7A-4190-9C54-C16FC8C590D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암호화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데이터를 암호화 해 제 </a:t>
            </a:r>
            <a:r>
              <a:rPr lang="en-US" altLang="ko-KR" dirty="0"/>
              <a:t>3</a:t>
            </a:r>
            <a:r>
              <a:rPr lang="ko-KR" altLang="en-US" dirty="0"/>
              <a:t>자가 볼 수 없게 함</a:t>
            </a:r>
            <a:endParaRPr lang="en-US" altLang="ko-KR" dirty="0"/>
          </a:p>
          <a:p>
            <a:pPr lvl="1"/>
            <a:r>
              <a:rPr lang="ko-KR" altLang="en-US" dirty="0"/>
              <a:t>적용 방식</a:t>
            </a:r>
            <a:endParaRPr lang="en-US" altLang="ko-KR" dirty="0"/>
          </a:p>
          <a:p>
            <a:pPr lvl="2"/>
            <a:r>
              <a:rPr lang="ko-KR" altLang="en-US" dirty="0"/>
              <a:t>컬럼 암호화</a:t>
            </a:r>
            <a:endParaRPr lang="en-US" altLang="ko-KR" dirty="0"/>
          </a:p>
          <a:p>
            <a:pPr lvl="3"/>
            <a:r>
              <a:rPr lang="ko-KR" altLang="en-US" dirty="0"/>
              <a:t>특정 컬럼을 암호화 하여 데이터 보관</a:t>
            </a:r>
            <a:endParaRPr lang="en-US" altLang="ko-KR" dirty="0"/>
          </a:p>
          <a:p>
            <a:pPr lvl="4"/>
            <a:r>
              <a:rPr lang="en-US" altLang="ko-KR" dirty="0"/>
              <a:t>API</a:t>
            </a:r>
          </a:p>
          <a:p>
            <a:pPr lvl="4"/>
            <a:r>
              <a:rPr lang="en-US" altLang="ko-KR" dirty="0"/>
              <a:t>Plug-In</a:t>
            </a:r>
          </a:p>
          <a:p>
            <a:pPr lvl="4"/>
            <a:r>
              <a:rPr lang="en-US" altLang="ko-KR" dirty="0"/>
              <a:t>Hybrid</a:t>
            </a:r>
          </a:p>
          <a:p>
            <a:pPr lvl="2"/>
            <a:r>
              <a:rPr lang="ko-KR" altLang="en-US" dirty="0"/>
              <a:t>블록 암호화</a:t>
            </a:r>
            <a:endParaRPr lang="en-US" altLang="ko-KR" dirty="0"/>
          </a:p>
          <a:p>
            <a:pPr lvl="3"/>
            <a:r>
              <a:rPr lang="en-US" altLang="ko-KR" dirty="0"/>
              <a:t>DB,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 블록 단위로 암호화</a:t>
            </a:r>
            <a:endParaRPr lang="en-US" altLang="ko-KR" dirty="0"/>
          </a:p>
          <a:p>
            <a:pPr lvl="4"/>
            <a:r>
              <a:rPr lang="en-US" altLang="ko-KR" dirty="0"/>
              <a:t>TDE: DB </a:t>
            </a:r>
            <a:r>
              <a:rPr lang="ko-KR" altLang="en-US" dirty="0"/>
              <a:t>내부에서</a:t>
            </a:r>
            <a:r>
              <a:rPr lang="en-US" altLang="ko-KR" dirty="0"/>
              <a:t> </a:t>
            </a:r>
            <a:r>
              <a:rPr lang="ko-KR" altLang="en-US" dirty="0"/>
              <a:t>암호화</a:t>
            </a:r>
            <a:endParaRPr lang="en-US" altLang="ko-KR" dirty="0"/>
          </a:p>
          <a:p>
            <a:pPr lvl="4"/>
            <a:r>
              <a:rPr lang="ko-KR" altLang="en-US" dirty="0"/>
              <a:t>파일 암호화</a:t>
            </a:r>
            <a:r>
              <a:rPr lang="en-US" altLang="ko-KR" dirty="0"/>
              <a:t>: OS</a:t>
            </a:r>
            <a:r>
              <a:rPr lang="ko-KR" altLang="en-US" dirty="0"/>
              <a:t>에서 암호화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0E9C2E-CD67-44B9-8D09-EDD9B227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암호화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84919-CF2A-4A35-9A98-EDD0D0D53D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F5066E-5E2E-42A2-9FB3-5BDEE205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5939C-A79D-460D-B1A8-C5E6B8670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DC96BF-E742-4D38-9E29-7CC7F688013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87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4C0FCE-9360-4C7B-A28E-0E0A0979123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파티셔닝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대용량의 테이블을 파티션이라는 작은 단위로 나눔</a:t>
            </a:r>
            <a:endParaRPr lang="en-US" altLang="ko-KR" dirty="0"/>
          </a:p>
          <a:p>
            <a:pPr lvl="2"/>
            <a:r>
              <a:rPr lang="ko-KR" altLang="en-US" dirty="0"/>
              <a:t>성능 저항 방지</a:t>
            </a:r>
            <a:r>
              <a:rPr lang="en-US" altLang="ko-KR" dirty="0"/>
              <a:t>, </a:t>
            </a:r>
            <a:r>
              <a:rPr lang="ko-KR" altLang="en-US" dirty="0"/>
              <a:t>관리 용이성 향상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Range Partitioning</a:t>
            </a:r>
          </a:p>
          <a:p>
            <a:pPr lvl="3"/>
            <a:r>
              <a:rPr lang="ko-KR" altLang="en-US" dirty="0"/>
              <a:t>분할 키 값이 범위 내에 있는지 여부로 분할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가입 월일을 각 월로 분할 </a:t>
            </a:r>
            <a:r>
              <a:rPr lang="en-US" altLang="ko-KR" dirty="0"/>
              <a:t>(1, 2, 3…)</a:t>
            </a:r>
          </a:p>
          <a:p>
            <a:pPr lvl="2"/>
            <a:r>
              <a:rPr lang="en-US" altLang="ko-KR" dirty="0"/>
              <a:t>Hash Partitioning</a:t>
            </a:r>
          </a:p>
          <a:p>
            <a:pPr lvl="3"/>
            <a:r>
              <a:rPr lang="ko-KR" altLang="en-US" dirty="0"/>
              <a:t>해시</a:t>
            </a:r>
            <a:r>
              <a:rPr lang="en-US" altLang="ko-KR" dirty="0"/>
              <a:t> </a:t>
            </a:r>
            <a:r>
              <a:rPr lang="ko-KR" altLang="en-US" dirty="0"/>
              <a:t>함수의 값에 따라 분할</a:t>
            </a:r>
            <a:endParaRPr lang="en-US" altLang="ko-KR" dirty="0"/>
          </a:p>
          <a:p>
            <a:pPr lvl="2"/>
            <a:r>
              <a:rPr lang="en-US" altLang="ko-KR" dirty="0"/>
              <a:t>List Partitioning</a:t>
            </a:r>
          </a:p>
          <a:p>
            <a:pPr lvl="3"/>
            <a:r>
              <a:rPr lang="ko-KR" altLang="en-US" dirty="0"/>
              <a:t>사용자가 나누는 방법을 정하고 분할</a:t>
            </a:r>
            <a:endParaRPr lang="en-US" altLang="ko-KR" dirty="0"/>
          </a:p>
          <a:p>
            <a:pPr lvl="2"/>
            <a:r>
              <a:rPr lang="en-US" altLang="ko-KR" dirty="0"/>
              <a:t>Composite Partitioning</a:t>
            </a:r>
          </a:p>
          <a:p>
            <a:pPr lvl="3"/>
            <a:r>
              <a:rPr lang="ko-KR" altLang="en-US" dirty="0"/>
              <a:t>위의 파티셔닝을 함께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FFFF44-99D3-4E04-BEF6-B1A0DAB6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파티셔닝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9E3B0-1C09-484C-AE67-123C1CCF15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451476-33DF-4E8D-AAA8-14357971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8966A-7BC7-44EA-A017-E156F24D4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D65A5F-5C3E-4E84-AF73-5A6C672DAE6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7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응용</a:t>
            </a:r>
            <a:endParaRPr lang="en-US" altLang="ko-KR" dirty="0"/>
          </a:p>
          <a:p>
            <a:pPr lvl="1"/>
            <a:r>
              <a:rPr lang="ko-KR" altLang="en-US" dirty="0"/>
              <a:t>절차형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/>
              <a:t>응용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데이터베이스 설계</a:t>
            </a:r>
            <a:endParaRPr lang="en-US" altLang="ko-KR" dirty="0"/>
          </a:p>
          <a:p>
            <a:pPr lvl="1"/>
            <a:r>
              <a:rPr lang="ko-KR" altLang="en-US" dirty="0"/>
              <a:t>관계 데이터베이스 모델</a:t>
            </a:r>
            <a:endParaRPr lang="en-US" altLang="ko-KR" dirty="0"/>
          </a:p>
          <a:p>
            <a:pPr lvl="1"/>
            <a:r>
              <a:rPr lang="ko-KR" altLang="en-US" dirty="0"/>
              <a:t>데이터 모델링 및 설계</a:t>
            </a:r>
            <a:endParaRPr lang="en-US" altLang="ko-KR" dirty="0"/>
          </a:p>
          <a:p>
            <a:r>
              <a:rPr lang="ko-KR" altLang="en-US" dirty="0"/>
              <a:t>물리 데이터베이스 설계</a:t>
            </a:r>
            <a:endParaRPr lang="en-US" altLang="ko-KR" dirty="0"/>
          </a:p>
          <a:p>
            <a:pPr lvl="1"/>
            <a:r>
              <a:rPr lang="ko-KR" altLang="en-US" dirty="0"/>
              <a:t>물리 요소 조사 분석</a:t>
            </a:r>
            <a:endParaRPr lang="en-US" altLang="ko-KR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물리 속성 설계</a:t>
            </a:r>
            <a:endParaRPr lang="en-US" altLang="ko-KR" dirty="0"/>
          </a:p>
          <a:p>
            <a:pPr lvl="1"/>
            <a:r>
              <a:rPr lang="ko-KR" altLang="en-US" dirty="0"/>
              <a:t>물리 </a:t>
            </a:r>
            <a:r>
              <a:rPr lang="en-US" altLang="ko-KR" dirty="0"/>
              <a:t>DB </a:t>
            </a:r>
            <a:r>
              <a:rPr lang="ko-KR" altLang="en-US" dirty="0"/>
              <a:t>모델링</a:t>
            </a:r>
            <a:endParaRPr lang="en-US" altLang="ko-KR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반 정규화</a:t>
            </a:r>
            <a:endParaRPr lang="en-US" altLang="ko-KR" dirty="0"/>
          </a:p>
          <a:p>
            <a:pPr lvl="1"/>
            <a:r>
              <a:rPr lang="ko-KR" altLang="en-US" dirty="0"/>
              <a:t>물리 데이터 품질 검토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 </a:t>
            </a:r>
            <a:r>
              <a:rPr lang="ko-KR" altLang="en-US" dirty="0"/>
              <a:t>구축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데이터 전환</a:t>
            </a:r>
            <a:endParaRPr lang="en-US" altLang="ko-KR" dirty="0"/>
          </a:p>
          <a:p>
            <a:pPr lvl="1"/>
            <a:r>
              <a:rPr lang="ko-KR" altLang="en-US" dirty="0"/>
              <a:t>데이터 전환 기술</a:t>
            </a:r>
          </a:p>
          <a:p>
            <a:pPr lvl="1"/>
            <a:r>
              <a:rPr lang="ko-KR" altLang="en-US" dirty="0"/>
              <a:t>데이터 전환 수행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CDC5E7-A40E-4E43-9A79-8EF30F27F91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지정된 컬럼 값의 순서대로 데이터를 저장</a:t>
            </a:r>
            <a:endParaRPr lang="en-US" altLang="ko-KR" dirty="0"/>
          </a:p>
          <a:p>
            <a:pPr lvl="2"/>
            <a:r>
              <a:rPr lang="ko-KR" altLang="en-US" dirty="0"/>
              <a:t>접근 효율 향상을 위한 저장 방법</a:t>
            </a:r>
            <a:endParaRPr lang="en-US" altLang="ko-KR" dirty="0"/>
          </a:p>
          <a:p>
            <a:pPr lvl="2"/>
            <a:r>
              <a:rPr lang="ko-KR" altLang="en-US" dirty="0"/>
              <a:t>지정된 컬럼 값의 시작 주소를 저장하여 찾는다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단일 클러스터링</a:t>
            </a:r>
            <a:r>
              <a:rPr lang="en-US" altLang="ko-KR" dirty="0"/>
              <a:t>: </a:t>
            </a:r>
            <a:r>
              <a:rPr lang="ko-KR" altLang="en-US" dirty="0"/>
              <a:t>정렬에 사용되는 컬럼 값이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다중 클러스터링</a:t>
            </a:r>
            <a:r>
              <a:rPr lang="en-US" altLang="ko-KR" dirty="0"/>
              <a:t>: </a:t>
            </a:r>
            <a:r>
              <a:rPr lang="ko-KR" altLang="en-US" dirty="0"/>
              <a:t>정렬에 사용되는 컬럼 값이 </a:t>
            </a:r>
            <a:r>
              <a:rPr lang="en-US" altLang="ko-KR" dirty="0"/>
              <a:t>N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DE48CF-A5B5-4283-9679-943607CD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1BBF2-D39B-4B53-9C1B-4FB99C0427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EA8C4-0FD1-4BD9-8CD5-F991D4A0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D0CA5-7A53-4259-BDE0-EAE60722F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9F0B6-E68E-4A17-8772-AFF199C9035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  <p:pic>
        <p:nvPicPr>
          <p:cNvPr id="1026" name="Picture 2" descr="PostgreSQL 인덱스 클러스터 : 네이버 블로그">
            <a:extLst>
              <a:ext uri="{FF2B5EF4-FFF2-40B4-BE49-F238E27FC236}">
                <a16:creationId xmlns:a16="http://schemas.microsoft.com/office/drawing/2014/main" id="{2EC55EF9-A23B-4290-AA35-BA9C20BC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44" y="3714289"/>
            <a:ext cx="347724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38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AE7EC1-9546-497F-B830-82B9C5B00B5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백업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전체 백업</a:t>
            </a:r>
            <a:endParaRPr lang="en-US" altLang="ko-KR" dirty="0"/>
          </a:p>
          <a:p>
            <a:pPr lvl="2"/>
            <a:r>
              <a:rPr lang="ko-KR" altLang="en-US" dirty="0"/>
              <a:t>차등 백업</a:t>
            </a:r>
            <a:endParaRPr lang="en-US" altLang="ko-KR" dirty="0"/>
          </a:p>
          <a:p>
            <a:pPr lvl="3"/>
            <a:r>
              <a:rPr lang="ko-KR" altLang="en-US" dirty="0"/>
              <a:t>마지막 전체 백업 후 변경된 데이터를 백업</a:t>
            </a:r>
            <a:endParaRPr lang="en-US" altLang="ko-KR" dirty="0"/>
          </a:p>
          <a:p>
            <a:pPr lvl="2"/>
            <a:r>
              <a:rPr lang="ko-KR" altLang="en-US" dirty="0"/>
              <a:t>증분 백업</a:t>
            </a:r>
            <a:endParaRPr lang="en-US" altLang="ko-KR" dirty="0"/>
          </a:p>
          <a:p>
            <a:pPr lvl="3"/>
            <a:r>
              <a:rPr lang="ko-KR" altLang="en-US" dirty="0"/>
              <a:t>정해진 시간 기준으로 그 후에 변경된 파일 백업</a:t>
            </a:r>
            <a:endParaRPr lang="en-US" altLang="ko-KR" dirty="0"/>
          </a:p>
          <a:p>
            <a:pPr lvl="2"/>
            <a:r>
              <a:rPr lang="ko-KR" altLang="en-US" dirty="0"/>
              <a:t>트랜잭션 로그 백업</a:t>
            </a:r>
            <a:endParaRPr lang="en-US" altLang="ko-KR" dirty="0"/>
          </a:p>
          <a:p>
            <a:pPr lvl="3"/>
            <a:r>
              <a:rPr lang="ko-KR" altLang="en-US" dirty="0"/>
              <a:t>트랜잭션을 백업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AE7703-C3F0-4B90-BFDF-D94AA66B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백업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46B343-2C4A-4862-AC63-945B876430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90BEC6-FDD4-4600-8B7A-E0226A48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A1D8C-114E-432E-9FB6-CC5955596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45667A-5DEC-4BD8-A6E9-9E6FD85706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487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9A04DB-B999-47F6-B72C-3059E304B75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테이블 저장 </a:t>
            </a:r>
            <a:r>
              <a:rPr lang="ko-KR" altLang="en-US" dirty="0" err="1"/>
              <a:t>사이징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정확한 데이터 용량을 예측하여 저장 공간을 효과적으로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A009E1-ABB7-42A3-A837-A78B1E28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저장 </a:t>
            </a:r>
            <a:r>
              <a:rPr lang="ko-KR" altLang="en-US" dirty="0" err="1"/>
              <a:t>사이징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9F921-A78A-438F-8608-9FFB85275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32C5E2-B413-4D3D-89D2-ABC11E86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61B248-34D3-49FB-85C1-FCDEB84B7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3A197A-388A-438C-AF85-9F00A905AE1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197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B81D64-6D96-48B7-AAE7-5B682C2FFB4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데이터 지역화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데이터를 사용처의 물리적으로 가까이 배치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시간적 지역화</a:t>
            </a:r>
            <a:endParaRPr lang="en-US" altLang="ko-KR" dirty="0"/>
          </a:p>
          <a:p>
            <a:pPr lvl="3"/>
            <a:r>
              <a:rPr lang="ko-KR" altLang="en-US" dirty="0"/>
              <a:t>최근에 참조된 장소가 참조될 가능성이 높다</a:t>
            </a:r>
            <a:endParaRPr lang="en-US" altLang="ko-KR" dirty="0"/>
          </a:p>
          <a:p>
            <a:pPr lvl="2"/>
            <a:r>
              <a:rPr lang="ko-KR" altLang="en-US" dirty="0"/>
              <a:t>공간적 지역화</a:t>
            </a:r>
            <a:endParaRPr lang="en-US" altLang="ko-KR" dirty="0"/>
          </a:p>
          <a:p>
            <a:pPr lvl="3"/>
            <a:r>
              <a:rPr lang="ko-KR" altLang="en-US" dirty="0"/>
              <a:t>최근에 참조된 장소와 가까운 장소가 참조될 가능성 높다</a:t>
            </a:r>
            <a:endParaRPr lang="en-US" altLang="ko-KR" dirty="0"/>
          </a:p>
          <a:p>
            <a:pPr lvl="2"/>
            <a:r>
              <a:rPr lang="ko-KR" altLang="en-US" dirty="0"/>
              <a:t>순차적 지역화</a:t>
            </a:r>
            <a:endParaRPr lang="en-US" altLang="ko-KR" dirty="0"/>
          </a:p>
          <a:p>
            <a:pPr lvl="3"/>
            <a:r>
              <a:rPr lang="ko-KR" altLang="en-US" dirty="0"/>
              <a:t>별도의 분기가 없으면 데이터가 순차적으로 참조될 가능성이 높다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1E9279-73CA-4E8B-AFA2-8E78F3FA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지역화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D0F74E-B1A1-458F-9CA4-57E0896280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265BEE-5721-4342-8222-A46ACBFB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47BF0-990D-4C21-9BFF-536DF7080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98D7F-71FE-438C-8D94-E74C0FB6DBE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437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C47BC1-4249-4692-94F8-4E619FE4795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무결성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보호하는 특성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개체 무결성</a:t>
            </a:r>
            <a:endParaRPr lang="en-US" altLang="ko-KR" dirty="0"/>
          </a:p>
          <a:p>
            <a:pPr lvl="3"/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엔티티에서 같은 </a:t>
            </a:r>
            <a:r>
              <a:rPr lang="en-US" altLang="ko-KR" dirty="0"/>
              <a:t>PK</a:t>
            </a:r>
            <a:r>
              <a:rPr lang="ko-KR" altLang="en-US" dirty="0"/>
              <a:t>를 가질 수 없다</a:t>
            </a:r>
            <a:endParaRPr lang="en-US" altLang="ko-KR" dirty="0"/>
          </a:p>
          <a:p>
            <a:pPr lvl="3"/>
            <a:r>
              <a:rPr lang="en-US" altLang="ko-KR" dirty="0"/>
              <a:t>PK</a:t>
            </a:r>
            <a:r>
              <a:rPr lang="ko-KR" altLang="en-US" dirty="0"/>
              <a:t>는 </a:t>
            </a:r>
            <a:r>
              <a:rPr lang="en-US" altLang="ko-KR" dirty="0"/>
              <a:t>NULL</a:t>
            </a:r>
            <a:r>
              <a:rPr lang="ko-KR" altLang="en-US" dirty="0"/>
              <a:t>일 수 없다</a:t>
            </a:r>
            <a:endParaRPr lang="en-US" altLang="ko-KR" dirty="0"/>
          </a:p>
          <a:p>
            <a:pPr lvl="2"/>
            <a:r>
              <a:rPr lang="ko-KR" altLang="en-US" dirty="0"/>
              <a:t>참조 무결성</a:t>
            </a:r>
            <a:endParaRPr lang="en-US" altLang="ko-KR" dirty="0"/>
          </a:p>
          <a:p>
            <a:pPr lvl="3"/>
            <a:r>
              <a:rPr lang="en-US" altLang="ko-KR" dirty="0"/>
              <a:t>FK</a:t>
            </a:r>
            <a:r>
              <a:rPr lang="ko-KR" altLang="en-US" dirty="0"/>
              <a:t>의 값은 있는 </a:t>
            </a:r>
            <a:r>
              <a:rPr lang="en-US" altLang="ko-KR" dirty="0"/>
              <a:t>PK</a:t>
            </a:r>
            <a:r>
              <a:rPr lang="ko-KR" altLang="en-US" dirty="0"/>
              <a:t>값이나 </a:t>
            </a:r>
            <a:r>
              <a:rPr lang="en-US" altLang="ko-KR" dirty="0"/>
              <a:t>NULL</a:t>
            </a:r>
            <a:r>
              <a:rPr lang="ko-KR" altLang="en-US" dirty="0" err="1"/>
              <a:t>이여야</a:t>
            </a:r>
            <a:r>
              <a:rPr lang="ko-KR" altLang="en-US" dirty="0"/>
              <a:t> 한다</a:t>
            </a:r>
            <a:endParaRPr lang="en-US" altLang="ko-KR" dirty="0"/>
          </a:p>
          <a:p>
            <a:pPr lvl="2"/>
            <a:r>
              <a:rPr lang="ko-KR" altLang="en-US" dirty="0"/>
              <a:t>속성 무결성</a:t>
            </a:r>
            <a:endParaRPr lang="en-US" altLang="ko-KR" dirty="0"/>
          </a:p>
          <a:p>
            <a:pPr lvl="3"/>
            <a:r>
              <a:rPr lang="ko-KR" altLang="en-US" dirty="0"/>
              <a:t>속성은 지정된 규칙을 준수해야 한다</a:t>
            </a:r>
            <a:endParaRPr lang="en-US" altLang="ko-KR" dirty="0"/>
          </a:p>
          <a:p>
            <a:pPr lvl="2"/>
            <a:r>
              <a:rPr lang="ko-KR" altLang="en-US" dirty="0"/>
              <a:t>사용자 무결성</a:t>
            </a:r>
            <a:endParaRPr lang="en-US" altLang="ko-KR" dirty="0"/>
          </a:p>
          <a:p>
            <a:pPr lvl="2"/>
            <a:r>
              <a:rPr lang="ko-KR" altLang="en-US" dirty="0"/>
              <a:t>키 무결성</a:t>
            </a:r>
            <a:endParaRPr lang="en-US" altLang="ko-KR" dirty="0"/>
          </a:p>
          <a:p>
            <a:pPr lvl="3"/>
            <a:r>
              <a:rPr lang="ko-KR" altLang="en-US" dirty="0"/>
              <a:t>한 </a:t>
            </a:r>
            <a:r>
              <a:rPr lang="ko-KR" altLang="en-US" dirty="0" err="1"/>
              <a:t>릴레이션에</a:t>
            </a:r>
            <a:r>
              <a:rPr lang="ko-KR" altLang="en-US" dirty="0"/>
              <a:t> 같은 키 값을 가진 튜플을 허용할 수 없음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093EAC-564D-40AE-93B3-D2F3E2D0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무결성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96344-235B-4A4A-8613-7ACE5E4CF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8D36C-0B6A-4A96-9E94-80ED6B64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0A97D-1D5B-4BAC-9187-801A4568D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E7BFC8-84E5-4B0C-82F8-54B18298BB3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360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AD8FF2-C965-4B15-97E6-A47C98244E2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다른 </a:t>
            </a:r>
            <a:r>
              <a:rPr lang="ko-KR" altLang="en-US" dirty="0" err="1"/>
              <a:t>튜플들과</a:t>
            </a:r>
            <a:r>
              <a:rPr lang="ko-KR" altLang="en-US" dirty="0"/>
              <a:t> 구분할 수 있는 기준</a:t>
            </a:r>
            <a:endParaRPr lang="en-US" altLang="ko-KR" dirty="0"/>
          </a:p>
          <a:p>
            <a:pPr lvl="1"/>
            <a:r>
              <a:rPr lang="ko-KR" altLang="en-US" dirty="0"/>
              <a:t>특성</a:t>
            </a:r>
            <a:endParaRPr lang="en-US" altLang="ko-KR" dirty="0"/>
          </a:p>
          <a:p>
            <a:pPr lvl="2"/>
            <a:r>
              <a:rPr lang="ko-KR" altLang="en-US" dirty="0"/>
              <a:t>유일성</a:t>
            </a:r>
            <a:r>
              <a:rPr lang="en-US" altLang="ko-KR" dirty="0"/>
              <a:t>: </a:t>
            </a:r>
            <a:r>
              <a:rPr lang="ko-KR" altLang="en-US" dirty="0"/>
              <a:t>유일함</a:t>
            </a:r>
            <a:endParaRPr lang="en-US" altLang="ko-KR" dirty="0"/>
          </a:p>
          <a:p>
            <a:pPr lvl="2"/>
            <a:r>
              <a:rPr lang="ko-KR" altLang="en-US" dirty="0" err="1"/>
              <a:t>최소성</a:t>
            </a:r>
            <a:r>
              <a:rPr lang="en-US" altLang="ko-KR" dirty="0"/>
              <a:t>:</a:t>
            </a:r>
            <a:r>
              <a:rPr lang="ko-KR" altLang="en-US" dirty="0"/>
              <a:t> 최소한의 속성으로 이루어짐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기본 키</a:t>
            </a:r>
            <a:r>
              <a:rPr lang="en-US" altLang="ko-KR" dirty="0"/>
              <a:t>: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튜플을 고유 식별하는 컬럼</a:t>
            </a:r>
            <a:endParaRPr lang="en-US" altLang="ko-KR" dirty="0"/>
          </a:p>
          <a:p>
            <a:pPr lvl="2"/>
            <a:r>
              <a:rPr lang="ko-KR" altLang="en-US" dirty="0"/>
              <a:t>대체 키</a:t>
            </a:r>
            <a:r>
              <a:rPr lang="en-US" altLang="ko-KR" dirty="0"/>
              <a:t>: </a:t>
            </a:r>
            <a:r>
              <a:rPr lang="ko-KR" altLang="en-US" dirty="0"/>
              <a:t>후보 키 중 </a:t>
            </a:r>
            <a:r>
              <a:rPr lang="en-US" altLang="ko-KR" dirty="0"/>
              <a:t>PK</a:t>
            </a:r>
            <a:r>
              <a:rPr lang="ko-KR" altLang="en-US" dirty="0"/>
              <a:t>가 아닌 키</a:t>
            </a:r>
            <a:endParaRPr lang="en-US" altLang="ko-KR" dirty="0"/>
          </a:p>
          <a:p>
            <a:pPr lvl="2"/>
            <a:r>
              <a:rPr lang="ko-KR" altLang="en-US" dirty="0"/>
              <a:t>후보 키</a:t>
            </a:r>
            <a:r>
              <a:rPr lang="en-US" altLang="ko-KR" dirty="0"/>
              <a:t>: PK</a:t>
            </a:r>
            <a:r>
              <a:rPr lang="ko-KR" altLang="en-US" dirty="0"/>
              <a:t>가 될 수 있는 키</a:t>
            </a:r>
            <a:endParaRPr lang="en-US" altLang="ko-KR" dirty="0"/>
          </a:p>
          <a:p>
            <a:pPr lvl="2"/>
            <a:r>
              <a:rPr lang="ko-KR" altLang="en-US" dirty="0"/>
              <a:t>슈퍼 키</a:t>
            </a:r>
            <a:r>
              <a:rPr lang="en-US" altLang="ko-KR" dirty="0"/>
              <a:t>: </a:t>
            </a:r>
            <a:r>
              <a:rPr lang="ko-KR" altLang="en-US" dirty="0"/>
              <a:t>유일하나 최소성은 아닌 키</a:t>
            </a:r>
            <a:endParaRPr lang="en-US" altLang="ko-KR" dirty="0"/>
          </a:p>
          <a:p>
            <a:pPr lvl="2"/>
            <a:r>
              <a:rPr lang="ko-KR" altLang="en-US" dirty="0"/>
              <a:t>외래 키</a:t>
            </a:r>
            <a:r>
              <a:rPr lang="en-US" altLang="ko-KR" dirty="0"/>
              <a:t>: </a:t>
            </a:r>
            <a:r>
              <a:rPr lang="ko-KR" altLang="en-US" dirty="0"/>
              <a:t>참조하는데 쓰는 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CD46A9-5D59-4B4F-9797-86BD699F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8F2B5-A64C-4DF2-AE1B-FB13DB6C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98651F-3F4D-47D0-843A-252B1683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010F85-6D71-4E26-8E74-843C147A8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A9282D-119A-4071-A4D7-84A4859CA4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165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F8F017-4214-4BC2-8752-DB72EBA2975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반 정규화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 </a:t>
            </a:r>
            <a:r>
              <a:rPr lang="ko-KR" altLang="en-US" dirty="0"/>
              <a:t>성능 향상을 위한 모델링 기법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7F6DD3-D420-428F-BC49-B195F291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반 정규화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5FB41-3BF3-4A99-85EC-15AFC995F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6BD77D-C8AC-43AA-8F02-145D26E7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3E067-9932-46EA-B4D6-4836FA3AF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4187BB-9063-46EA-A15F-0AD2C81491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763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02EB06-1B27-4916-A739-0AAB89AFEA5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CRUD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CRUD</a:t>
            </a:r>
            <a:r>
              <a:rPr lang="ko-KR" altLang="en-US" dirty="0"/>
              <a:t>를 실행하며 트랜잭션을 분석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28BB29-6572-4473-91D3-A4D0C811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</a:t>
            </a:r>
            <a:r>
              <a:rPr lang="ko-KR" altLang="en-US" dirty="0"/>
              <a:t>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7806C-1763-417C-BE02-1357E503D1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2E3ECA-E224-48F5-87DE-C11903DD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EF868-C3F7-4B96-819C-B89B110DC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959C78-14BF-40D6-8D3F-313AD272F29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969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77AEBA-7BD7-4285-95AC-4B534B9B817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ETL (Extraction</a:t>
            </a:r>
            <a:r>
              <a:rPr lang="ko-KR" altLang="en-US" dirty="0"/>
              <a:t> </a:t>
            </a:r>
            <a:r>
              <a:rPr lang="en-US" altLang="ko-KR" dirty="0"/>
              <a:t>Transformation Loading)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원천</a:t>
            </a:r>
            <a:r>
              <a:rPr lang="en-US" altLang="ko-KR" dirty="0"/>
              <a:t> </a:t>
            </a:r>
            <a:r>
              <a:rPr lang="ko-KR" altLang="en-US" dirty="0"/>
              <a:t>시스템에서 데이터를 추출</a:t>
            </a:r>
            <a:r>
              <a:rPr lang="en-US" altLang="ko-KR" dirty="0"/>
              <a:t>, </a:t>
            </a:r>
            <a:r>
              <a:rPr lang="ko-KR" altLang="en-US" dirty="0"/>
              <a:t>변환하여 목적 시스템에 올리는 활동</a:t>
            </a:r>
            <a:endParaRPr lang="en-US" altLang="ko-KR" dirty="0"/>
          </a:p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처리 기술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순차 파일</a:t>
            </a:r>
            <a:endParaRPr lang="en-US" altLang="ko-KR" dirty="0"/>
          </a:p>
          <a:p>
            <a:pPr lvl="3"/>
            <a:r>
              <a:rPr lang="ko-KR" altLang="en-US" dirty="0"/>
              <a:t>데이터를 논리적 순서에 따라 물리적 연속 공간에 저장</a:t>
            </a:r>
            <a:endParaRPr lang="en-US" altLang="ko-KR" dirty="0"/>
          </a:p>
          <a:p>
            <a:pPr lvl="2"/>
            <a:r>
              <a:rPr lang="ko-KR" altLang="en-US" dirty="0"/>
              <a:t>색인 순차 파일</a:t>
            </a:r>
            <a:endParaRPr lang="en-US" altLang="ko-KR" dirty="0"/>
          </a:p>
          <a:p>
            <a:pPr lvl="3"/>
            <a:r>
              <a:rPr lang="ko-KR" altLang="en-US" dirty="0"/>
              <a:t>데이터를 키 순으로 정렬하고 색인을 구성하는 방식</a:t>
            </a:r>
            <a:endParaRPr lang="en-US" altLang="ko-KR" dirty="0"/>
          </a:p>
          <a:p>
            <a:pPr lvl="2"/>
            <a:r>
              <a:rPr lang="ko-KR" altLang="en-US" dirty="0"/>
              <a:t>직접 파일</a:t>
            </a:r>
            <a:endParaRPr lang="en-US" altLang="ko-KR" dirty="0"/>
          </a:p>
          <a:p>
            <a:pPr lvl="3"/>
            <a:r>
              <a:rPr lang="ko-KR" altLang="en-US" dirty="0"/>
              <a:t>데이터를 임의의 물리적 저장 공간에 저장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518072-FB90-4A06-9E02-6A2410C1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전환 기술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C7E08A-FAC4-4471-8DBC-1598D20267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BDB40-66B4-46DA-B300-4A0C88F9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16E08-1F29-48EC-95F9-5B4569D87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E6E7F7-47B8-4172-962D-428C463C0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31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B3FC75-34FB-4A91-ACE5-C53AA033C9E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트리거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DB</a:t>
            </a:r>
            <a:r>
              <a:rPr lang="ko-KR" altLang="en-US" dirty="0"/>
              <a:t>에서 이벤트가 발생시 관련 작업을 자동으로 수행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선언 부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2"/>
            <a:r>
              <a:rPr lang="ko-KR" altLang="en-US" dirty="0"/>
              <a:t>이벤트 부</a:t>
            </a:r>
            <a:r>
              <a:rPr lang="en-US" altLang="ko-KR" dirty="0"/>
              <a:t>: </a:t>
            </a:r>
            <a:r>
              <a:rPr lang="ko-KR" altLang="en-US" dirty="0"/>
              <a:t>받으면 </a:t>
            </a:r>
            <a:r>
              <a:rPr lang="en-US" altLang="ko-KR" dirty="0"/>
              <a:t>SQL </a:t>
            </a:r>
            <a:r>
              <a:rPr lang="ko-KR" altLang="en-US" dirty="0"/>
              <a:t>실행하는 이벤트</a:t>
            </a:r>
            <a:endParaRPr lang="en-US" altLang="ko-KR" dirty="0"/>
          </a:p>
          <a:p>
            <a:pPr lvl="2"/>
            <a:r>
              <a:rPr lang="ko-KR" altLang="en-US" dirty="0"/>
              <a:t>시작</a:t>
            </a:r>
            <a:r>
              <a:rPr lang="en-US" altLang="ko-KR" dirty="0"/>
              <a:t>/</a:t>
            </a:r>
            <a:r>
              <a:rPr lang="ko-KR" altLang="en-US" dirty="0"/>
              <a:t>종료 부</a:t>
            </a:r>
            <a:r>
              <a:rPr lang="en-US" altLang="ko-KR" dirty="0"/>
              <a:t>:  BEGIN/END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2"/>
            <a:r>
              <a:rPr lang="ko-KR" altLang="en-US" dirty="0"/>
              <a:t>제어 부</a:t>
            </a:r>
            <a:r>
              <a:rPr lang="en-US" altLang="ko-KR" dirty="0"/>
              <a:t>: </a:t>
            </a:r>
            <a:r>
              <a:rPr lang="ko-KR" altLang="en-US" dirty="0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반복문 등</a:t>
            </a:r>
            <a:endParaRPr lang="en-US" altLang="ko-KR" dirty="0"/>
          </a:p>
          <a:p>
            <a:pPr lvl="2"/>
            <a:r>
              <a:rPr lang="en-US" altLang="ko-KR" dirty="0"/>
              <a:t>SQL</a:t>
            </a:r>
          </a:p>
          <a:p>
            <a:pPr lvl="2"/>
            <a:r>
              <a:rPr lang="ko-KR" altLang="en-US" dirty="0"/>
              <a:t>예외 부</a:t>
            </a:r>
            <a:r>
              <a:rPr lang="en-US" altLang="ko-KR" dirty="0"/>
              <a:t>: </a:t>
            </a:r>
            <a:r>
              <a:rPr lang="ko-KR" altLang="en-US" dirty="0"/>
              <a:t>예외</a:t>
            </a:r>
            <a:r>
              <a:rPr lang="en-US" altLang="ko-KR" dirty="0"/>
              <a:t> </a:t>
            </a:r>
            <a:r>
              <a:rPr lang="ko-KR" altLang="en-US" dirty="0"/>
              <a:t>발생시 처리 방법 정의</a:t>
            </a:r>
            <a:endParaRPr lang="en-US" altLang="ko-KR" dirty="0"/>
          </a:p>
          <a:p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시간에 함수 등을 실행시키는 기능</a:t>
            </a:r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6681DB-5E5E-42C6-9895-3764FA8D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B1C07924-7B8A-4C7F-BB2E-0F1628C15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501366"/>
            <a:ext cx="5181600" cy="4426768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8BACF-5F2F-47AE-A084-8F91B0F8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0F592-AA86-4445-B48F-0D975BCE9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697AD2-6184-44E8-8961-A6481A44372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B52B469-C6C6-4D5E-A9C7-66487AE7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6" y="4500470"/>
            <a:ext cx="278168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584553-8B9E-4F2F-9F6A-A3391B00074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 문법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를 접근하고 조작하는데 적용되는 규칙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DDL (Data Definition Language)</a:t>
            </a:r>
          </a:p>
          <a:p>
            <a:pPr lvl="3"/>
            <a:r>
              <a:rPr lang="ko-KR" altLang="en-US" dirty="0"/>
              <a:t>데이터를 정의하는 언어</a:t>
            </a:r>
            <a:endParaRPr lang="en-US" altLang="ko-KR" dirty="0"/>
          </a:p>
          <a:p>
            <a:pPr lvl="2"/>
            <a:r>
              <a:rPr lang="en-US" altLang="ko-KR" dirty="0"/>
              <a:t>DML (Data Manipulate Language)</a:t>
            </a:r>
          </a:p>
          <a:p>
            <a:pPr lvl="3"/>
            <a:r>
              <a:rPr lang="ko-KR" altLang="en-US" dirty="0"/>
              <a:t>데이터를 조작하는 언어</a:t>
            </a:r>
            <a:endParaRPr lang="en-US" altLang="ko-KR" dirty="0"/>
          </a:p>
          <a:p>
            <a:pPr lvl="2"/>
            <a:r>
              <a:rPr lang="en-US" altLang="ko-KR" dirty="0"/>
              <a:t>DCL (Data Control Language)</a:t>
            </a:r>
          </a:p>
          <a:p>
            <a:pPr lvl="3"/>
            <a:r>
              <a:rPr lang="ko-KR" altLang="en-US" dirty="0"/>
              <a:t>데이터를 제어하는 언어</a:t>
            </a:r>
            <a:endParaRPr lang="en-US" altLang="ko-KR" dirty="0"/>
          </a:p>
          <a:p>
            <a:pPr lvl="1"/>
            <a:r>
              <a:rPr lang="en-US" altLang="ko-KR" dirty="0"/>
              <a:t>WHERE </a:t>
            </a:r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dirty="0"/>
              <a:t>비교</a:t>
            </a:r>
            <a:r>
              <a:rPr lang="en-US" altLang="ko-KR" dirty="0"/>
              <a:t>: price &lt; 1000, price == 400</a:t>
            </a:r>
          </a:p>
          <a:p>
            <a:pPr lvl="2"/>
            <a:r>
              <a:rPr lang="ko-KR" altLang="en-US" dirty="0"/>
              <a:t>범위</a:t>
            </a:r>
            <a:r>
              <a:rPr lang="en-US" altLang="ko-KR" dirty="0"/>
              <a:t>: price </a:t>
            </a:r>
            <a:r>
              <a:rPr lang="en-US" altLang="ko-KR" dirty="0">
                <a:solidFill>
                  <a:schemeClr val="accent2"/>
                </a:solidFill>
              </a:rPr>
              <a:t>BETWEEN</a:t>
            </a:r>
            <a:r>
              <a:rPr lang="en-US" altLang="ko-KR" dirty="0"/>
              <a:t> 200 </a:t>
            </a:r>
            <a:r>
              <a:rPr lang="en-US" altLang="ko-KR" dirty="0">
                <a:solidFill>
                  <a:schemeClr val="accent2"/>
                </a:solidFill>
              </a:rPr>
              <a:t>AND</a:t>
            </a:r>
            <a:r>
              <a:rPr lang="en-US" altLang="ko-KR" dirty="0"/>
              <a:t> 500</a:t>
            </a:r>
          </a:p>
          <a:p>
            <a:pPr lvl="3"/>
            <a:r>
              <a:rPr lang="en-US" altLang="ko-KR" dirty="0"/>
              <a:t>BETWEEN</a:t>
            </a:r>
            <a:r>
              <a:rPr lang="ko-KR" altLang="en-US" dirty="0"/>
              <a:t>은 해당 숫자 포함 </a:t>
            </a:r>
            <a:endParaRPr lang="en-US" altLang="ko-KR" dirty="0"/>
          </a:p>
          <a:p>
            <a:pPr lvl="2"/>
            <a:r>
              <a:rPr lang="ko-KR" altLang="en-US" dirty="0"/>
              <a:t>집합</a:t>
            </a:r>
            <a:r>
              <a:rPr lang="en-US" altLang="ko-KR" dirty="0"/>
              <a:t>: price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  <a:r>
              <a:rPr lang="en-US" altLang="ko-KR" dirty="0"/>
              <a:t> (200, 300, 400)</a:t>
            </a:r>
          </a:p>
          <a:p>
            <a:pPr lvl="2"/>
            <a:r>
              <a:rPr lang="ko-KR" altLang="en-US" dirty="0"/>
              <a:t>패턴</a:t>
            </a:r>
            <a:r>
              <a:rPr lang="en-US" altLang="ko-KR" dirty="0"/>
              <a:t>: name </a:t>
            </a:r>
            <a:r>
              <a:rPr lang="en-US" altLang="ko-KR" dirty="0">
                <a:solidFill>
                  <a:schemeClr val="accent2"/>
                </a:solidFill>
              </a:rPr>
              <a:t>LIKE</a:t>
            </a:r>
            <a:r>
              <a:rPr lang="en-US" altLang="ko-KR" dirty="0"/>
              <a:t> ‘</a:t>
            </a:r>
            <a:r>
              <a:rPr lang="ko-KR" altLang="en-US" dirty="0"/>
              <a:t>정상</a:t>
            </a:r>
            <a:r>
              <a:rPr lang="en-US" altLang="ko-KR" dirty="0"/>
              <a:t>%’</a:t>
            </a:r>
          </a:p>
          <a:p>
            <a:pPr lvl="2"/>
            <a:r>
              <a:rPr lang="en-US" altLang="ko-KR" dirty="0"/>
              <a:t>NULL: price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IS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NULL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price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IS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NOT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NULL</a:t>
            </a:r>
          </a:p>
          <a:p>
            <a:pPr lvl="2"/>
            <a:r>
              <a:rPr lang="ko-KR" altLang="en-US" dirty="0"/>
              <a:t>복합 조건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AND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/>
                </a:solidFill>
              </a:rPr>
              <a:t>OR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/>
                </a:solidFill>
              </a:rPr>
              <a:t>NOT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C7A1FC-9E09-4C26-8592-1F460416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 문법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43B70-B6C6-4746-BB20-B1BC8A84DA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LIKE + </a:t>
            </a:r>
            <a:r>
              <a:rPr lang="ko-KR" altLang="en-US" dirty="0"/>
              <a:t>와일드 문자</a:t>
            </a:r>
            <a:endParaRPr lang="en-US" altLang="ko-KR" dirty="0"/>
          </a:p>
          <a:p>
            <a:pPr lvl="2"/>
            <a:r>
              <a:rPr lang="en-US" altLang="ko-KR" dirty="0"/>
              <a:t>+ : </a:t>
            </a:r>
            <a:r>
              <a:rPr lang="ko-KR" altLang="en-US" dirty="0"/>
              <a:t>문자열을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축구</a:t>
            </a:r>
            <a:r>
              <a:rPr lang="en-US" altLang="ko-KR" dirty="0"/>
              <a:t>’ + ‘</a:t>
            </a:r>
            <a:r>
              <a:rPr lang="ko-KR" altLang="en-US" dirty="0"/>
              <a:t>감독</a:t>
            </a:r>
            <a:r>
              <a:rPr lang="en-US" altLang="ko-KR" dirty="0"/>
              <a:t>’ : ‘</a:t>
            </a:r>
            <a:r>
              <a:rPr lang="ko-KR" altLang="en-US" dirty="0"/>
              <a:t>축구감독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/>
              <a:t>%: N</a:t>
            </a:r>
            <a:r>
              <a:rPr lang="ko-KR" altLang="en-US" dirty="0"/>
              <a:t>개의 문자열과 일치</a:t>
            </a:r>
            <a:endParaRPr lang="en-US" altLang="ko-KR" dirty="0"/>
          </a:p>
          <a:p>
            <a:pPr lvl="3"/>
            <a:r>
              <a:rPr lang="en-US" altLang="ko-KR" dirty="0"/>
              <a:t>LIKE ‘</a:t>
            </a:r>
            <a:r>
              <a:rPr lang="ko-KR" altLang="en-US" dirty="0"/>
              <a:t>축구</a:t>
            </a:r>
            <a:r>
              <a:rPr lang="en-US" altLang="ko-KR" dirty="0"/>
              <a:t>%’ : </a:t>
            </a:r>
            <a:r>
              <a:rPr lang="ko-KR" altLang="en-US" dirty="0"/>
              <a:t>축구로</a:t>
            </a:r>
            <a:r>
              <a:rPr lang="en-US" altLang="ko-KR" dirty="0"/>
              <a:t> </a:t>
            </a:r>
            <a:r>
              <a:rPr lang="ko-KR" altLang="en-US" dirty="0"/>
              <a:t>시작하는 문자열</a:t>
            </a:r>
            <a:endParaRPr lang="en-US" altLang="ko-KR" dirty="0"/>
          </a:p>
          <a:p>
            <a:pPr lvl="2"/>
            <a:r>
              <a:rPr lang="en-US" altLang="ko-KR" dirty="0"/>
              <a:t>[]: 1</a:t>
            </a:r>
            <a:r>
              <a:rPr lang="ko-KR" altLang="en-US" dirty="0"/>
              <a:t>개의 문자열과 일치</a:t>
            </a:r>
            <a:endParaRPr lang="en-US" altLang="ko-KR" dirty="0"/>
          </a:p>
          <a:p>
            <a:pPr lvl="3"/>
            <a:r>
              <a:rPr lang="en-US" altLang="ko-KR" dirty="0"/>
              <a:t>‘[0-8]%’ : 0~8</a:t>
            </a:r>
            <a:r>
              <a:rPr lang="ko-KR" altLang="en-US" dirty="0"/>
              <a:t>로 시작하는 문자열</a:t>
            </a:r>
            <a:endParaRPr lang="en-US" altLang="ko-KR" dirty="0"/>
          </a:p>
          <a:p>
            <a:pPr lvl="2"/>
            <a:r>
              <a:rPr lang="en-US" altLang="ko-KR" dirty="0"/>
              <a:t>[^]: 1</a:t>
            </a:r>
            <a:r>
              <a:rPr lang="ko-KR" altLang="en-US" dirty="0"/>
              <a:t>개의 문자열과 불일치</a:t>
            </a:r>
            <a:endParaRPr lang="en-US" altLang="ko-KR" dirty="0"/>
          </a:p>
          <a:p>
            <a:pPr lvl="3"/>
            <a:r>
              <a:rPr lang="en-US" altLang="ko-KR" dirty="0"/>
              <a:t>‘[^0-8]%’ : 0~8</a:t>
            </a:r>
            <a:r>
              <a:rPr lang="ko-KR" altLang="en-US" dirty="0"/>
              <a:t>로 시작하지않는 문자열</a:t>
            </a:r>
            <a:endParaRPr lang="en-US" altLang="ko-KR" dirty="0"/>
          </a:p>
          <a:p>
            <a:pPr lvl="2"/>
            <a:r>
              <a:rPr lang="en-US" altLang="ko-KR" dirty="0"/>
              <a:t>-: </a:t>
            </a:r>
            <a:r>
              <a:rPr lang="ko-KR" altLang="en-US" dirty="0"/>
              <a:t>특정 위치의 문자 </a:t>
            </a:r>
            <a:r>
              <a:rPr lang="en-US" altLang="ko-KR" dirty="0"/>
              <a:t>1</a:t>
            </a:r>
            <a:r>
              <a:rPr lang="ko-KR" altLang="en-US" dirty="0"/>
              <a:t>개와 일치</a:t>
            </a:r>
            <a:endParaRPr lang="en-US" altLang="ko-KR" dirty="0"/>
          </a:p>
          <a:p>
            <a:pPr lvl="3"/>
            <a:r>
              <a:rPr lang="en-US" altLang="ko-KR" dirty="0"/>
              <a:t>‘_</a:t>
            </a:r>
            <a:r>
              <a:rPr lang="ko-KR" altLang="en-US" dirty="0"/>
              <a:t>구</a:t>
            </a:r>
            <a:r>
              <a:rPr lang="en-US" altLang="ko-KR" dirty="0"/>
              <a:t>%’ : 2</a:t>
            </a:r>
            <a:r>
              <a:rPr lang="ko-KR" altLang="en-US" dirty="0"/>
              <a:t>번째 글자가 </a:t>
            </a:r>
            <a:r>
              <a:rPr lang="en-US" altLang="ko-KR" dirty="0"/>
              <a:t>‘</a:t>
            </a:r>
            <a:r>
              <a:rPr lang="ko-KR" altLang="en-US" dirty="0"/>
              <a:t>구</a:t>
            </a:r>
            <a:r>
              <a:rPr lang="en-US" altLang="ko-KR" dirty="0"/>
              <a:t>’</a:t>
            </a:r>
            <a:r>
              <a:rPr lang="ko-KR" altLang="en-US" dirty="0"/>
              <a:t>인 문자열</a:t>
            </a:r>
            <a:endParaRPr lang="en-US" altLang="ko-KR" dirty="0"/>
          </a:p>
          <a:p>
            <a:pPr lvl="1"/>
            <a:r>
              <a:rPr lang="ko-KR" altLang="en-US" dirty="0"/>
              <a:t>주석 처리</a:t>
            </a:r>
            <a:endParaRPr lang="en-US" altLang="ko-KR" dirty="0"/>
          </a:p>
          <a:p>
            <a:pPr lvl="2"/>
            <a:r>
              <a:rPr lang="en-US" altLang="ko-KR" dirty="0"/>
              <a:t>-- </a:t>
            </a:r>
            <a:r>
              <a:rPr lang="ko-KR" altLang="en-US" dirty="0"/>
              <a:t>문장 </a:t>
            </a:r>
            <a:r>
              <a:rPr lang="en-US" altLang="ko-KR" dirty="0"/>
              <a:t>: -- </a:t>
            </a:r>
            <a:r>
              <a:rPr lang="ko-KR" altLang="en-US" dirty="0"/>
              <a:t>우측 문장이 주석 처리됨</a:t>
            </a:r>
            <a:endParaRPr lang="en-US" altLang="ko-KR" dirty="0"/>
          </a:p>
          <a:p>
            <a:pPr lvl="2"/>
            <a:r>
              <a:rPr lang="en-US" altLang="ko-KR" dirty="0"/>
              <a:t>/* </a:t>
            </a:r>
            <a:r>
              <a:rPr lang="ko-KR" altLang="en-US" dirty="0"/>
              <a:t>문장 </a:t>
            </a:r>
            <a:r>
              <a:rPr lang="en-US" altLang="ko-KR" dirty="0"/>
              <a:t>*/ : </a:t>
            </a:r>
            <a:r>
              <a:rPr lang="ko-KR" altLang="en-US" dirty="0"/>
              <a:t>중간 문장이 주석 처리됨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HINT</a:t>
            </a:r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실행의 성능 향상을 위한 정보</a:t>
            </a:r>
            <a:endParaRPr lang="en-US" altLang="ko-KR" dirty="0"/>
          </a:p>
          <a:p>
            <a:pPr lvl="2"/>
            <a:r>
              <a:rPr lang="en-US" altLang="ko-KR" dirty="0"/>
              <a:t>--+ </a:t>
            </a:r>
            <a:r>
              <a:rPr lang="ko-KR" altLang="en-US" dirty="0"/>
              <a:t>힌트 명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…)</a:t>
            </a:r>
          </a:p>
          <a:p>
            <a:pPr lvl="2"/>
            <a:r>
              <a:rPr lang="en-US" altLang="ko-KR" dirty="0"/>
              <a:t>/*+ </a:t>
            </a:r>
            <a:r>
              <a:rPr lang="ko-KR" altLang="en-US" dirty="0"/>
              <a:t>힌트 명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…) */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D47EB2-607F-4462-8B06-62D1DED9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BC583-11A3-4D09-8B4C-AB6534B75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1325FC-F024-4802-BD0D-3CE2B3F3F4D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68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CB9CC7-2763-4E69-9562-2FC407AE1FF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DML (Data Manipulation Language)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r>
              <a:rPr lang="ko-KR" altLang="en-US" dirty="0"/>
              <a:t>하는 언어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SELECT: </a:t>
            </a:r>
            <a:r>
              <a:rPr lang="ko-KR" altLang="en-US" dirty="0"/>
              <a:t>조건에 맞는 튜플을 보여준다</a:t>
            </a:r>
            <a:endParaRPr lang="en-US" altLang="ko-KR" dirty="0"/>
          </a:p>
          <a:p>
            <a:pPr lvl="2"/>
            <a:r>
              <a:rPr lang="en-US" altLang="ko-KR" dirty="0"/>
              <a:t>INSERT: </a:t>
            </a:r>
            <a:r>
              <a:rPr lang="ko-KR" altLang="en-US" dirty="0"/>
              <a:t>새 튜플을 추가한다</a:t>
            </a:r>
            <a:endParaRPr lang="en-US" altLang="ko-KR" dirty="0"/>
          </a:p>
          <a:p>
            <a:pPr lvl="2"/>
            <a:r>
              <a:rPr lang="en-US" altLang="ko-KR" dirty="0"/>
              <a:t>UPDATE: </a:t>
            </a:r>
            <a:r>
              <a:rPr lang="ko-KR" altLang="en-US" dirty="0"/>
              <a:t>기존 튜플의 내용을 변경한다</a:t>
            </a:r>
            <a:endParaRPr lang="en-US" altLang="ko-KR" dirty="0"/>
          </a:p>
          <a:p>
            <a:pPr lvl="2"/>
            <a:r>
              <a:rPr lang="en-US" altLang="ko-KR" dirty="0"/>
              <a:t>DELETE: </a:t>
            </a:r>
            <a:r>
              <a:rPr lang="ko-KR" altLang="en-US" dirty="0"/>
              <a:t>튜플을 삭제한다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/>
              <a:t>SELECT [ALL | DISTINCT | DISTICTROW]</a:t>
            </a:r>
          </a:p>
          <a:p>
            <a:pPr lvl="2"/>
            <a:r>
              <a:rPr lang="en-US" altLang="ko-KR" dirty="0"/>
              <a:t>ALL: </a:t>
            </a:r>
            <a:r>
              <a:rPr lang="ko-KR" altLang="en-US" dirty="0"/>
              <a:t>모든 튜플 대상 검색</a:t>
            </a:r>
            <a:endParaRPr lang="en-US" altLang="ko-KR" dirty="0"/>
          </a:p>
          <a:p>
            <a:pPr lvl="2"/>
            <a:r>
              <a:rPr lang="en-US" altLang="ko-KR" dirty="0"/>
              <a:t>DISTINCT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중복 속성을 제외하고 검색</a:t>
            </a:r>
            <a:endParaRPr lang="en-US" altLang="ko-KR" dirty="0"/>
          </a:p>
          <a:p>
            <a:pPr lvl="2"/>
            <a:r>
              <a:rPr lang="en-US" altLang="ko-KR" dirty="0"/>
              <a:t>DISTICTROW: </a:t>
            </a:r>
            <a:r>
              <a:rPr lang="ko-KR" altLang="en-US" dirty="0"/>
              <a:t>중복 줄을 제외하고 검색</a:t>
            </a:r>
            <a:endParaRPr lang="en-US" altLang="ko-KR" dirty="0"/>
          </a:p>
          <a:p>
            <a:pPr lvl="1"/>
            <a:r>
              <a:rPr lang="en-US" altLang="ko-KR" dirty="0"/>
              <a:t>FROM: </a:t>
            </a:r>
            <a:r>
              <a:rPr lang="ko-KR" altLang="en-US" dirty="0"/>
              <a:t>검색 대상 테이블명 작성</a:t>
            </a:r>
            <a:endParaRPr lang="en-US" altLang="ko-KR" dirty="0"/>
          </a:p>
          <a:p>
            <a:pPr lvl="1"/>
            <a:r>
              <a:rPr lang="en-US" altLang="ko-KR" dirty="0"/>
              <a:t>WHERE: </a:t>
            </a:r>
            <a:r>
              <a:rPr lang="ko-KR" altLang="en-US" dirty="0"/>
              <a:t>검색 조건 작성</a:t>
            </a:r>
            <a:endParaRPr lang="en-US" altLang="ko-KR" dirty="0"/>
          </a:p>
          <a:p>
            <a:pPr lvl="1"/>
            <a:r>
              <a:rPr lang="en-US" altLang="ko-KR" dirty="0"/>
              <a:t>GROUP BY: </a:t>
            </a:r>
            <a:r>
              <a:rPr lang="ko-KR" altLang="en-US" dirty="0"/>
              <a:t>속성을 그룹화 할 때 사용</a:t>
            </a:r>
            <a:endParaRPr lang="en-US" altLang="ko-KR" dirty="0"/>
          </a:p>
          <a:p>
            <a:pPr lvl="1"/>
            <a:r>
              <a:rPr lang="en-US" altLang="ko-KR" dirty="0"/>
              <a:t>HAVING: </a:t>
            </a:r>
            <a:r>
              <a:rPr lang="ko-KR" altLang="en-US" dirty="0"/>
              <a:t>그룹화 후</a:t>
            </a:r>
            <a:r>
              <a:rPr lang="en-US" altLang="ko-KR" dirty="0"/>
              <a:t>, </a:t>
            </a:r>
            <a:r>
              <a:rPr lang="ko-KR" altLang="en-US" dirty="0"/>
              <a:t>그룹의 조건을 작성</a:t>
            </a:r>
            <a:endParaRPr lang="en-US" altLang="ko-KR" dirty="0"/>
          </a:p>
          <a:p>
            <a:pPr lvl="1"/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</a:p>
          <a:p>
            <a:pPr lvl="2"/>
            <a:r>
              <a:rPr lang="en-US" altLang="ko-KR" dirty="0"/>
              <a:t>ASC: </a:t>
            </a:r>
            <a:r>
              <a:rPr lang="ko-KR" altLang="en-US" dirty="0"/>
              <a:t>오름차순 정렬</a:t>
            </a:r>
            <a:endParaRPr lang="en-US" altLang="ko-KR" dirty="0"/>
          </a:p>
          <a:p>
            <a:pPr lvl="2"/>
            <a:r>
              <a:rPr lang="en-US" altLang="ko-KR" dirty="0"/>
              <a:t>DESC: </a:t>
            </a:r>
            <a:r>
              <a:rPr lang="ko-KR" altLang="en-US" dirty="0"/>
              <a:t>내림차순 정렬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6A115F-BE69-43B9-BD2F-A045908B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FF18BC-8E4B-43FC-9AC3-4C26356AE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INSERT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INTO</a:t>
            </a:r>
            <a:r>
              <a:rPr lang="en-US" altLang="ko-KR" dirty="0"/>
              <a:t> </a:t>
            </a:r>
            <a:r>
              <a:rPr lang="ko-KR" altLang="en-US" dirty="0"/>
              <a:t>테이블 이름</a:t>
            </a:r>
            <a:r>
              <a:rPr lang="en-US" altLang="ko-KR" dirty="0"/>
              <a:t>(</a:t>
            </a:r>
            <a:r>
              <a:rPr lang="ko-KR" altLang="en-US" dirty="0"/>
              <a:t>속성 명</a:t>
            </a:r>
            <a:r>
              <a:rPr lang="en-US" altLang="ko-KR" dirty="0"/>
              <a:t>…)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VALUES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…)</a:t>
            </a:r>
          </a:p>
          <a:p>
            <a:r>
              <a:rPr lang="en-US" altLang="ko-KR" dirty="0"/>
              <a:t>UPDATE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UPDATE</a:t>
            </a:r>
            <a:r>
              <a:rPr lang="en-US" altLang="ko-KR" dirty="0"/>
              <a:t> </a:t>
            </a:r>
            <a:r>
              <a:rPr lang="ko-KR" altLang="en-US" dirty="0"/>
              <a:t>테이블 이름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SET</a:t>
            </a:r>
            <a:r>
              <a:rPr lang="en-US" altLang="ko-KR" dirty="0"/>
              <a:t> </a:t>
            </a:r>
            <a:r>
              <a:rPr lang="ko-KR" altLang="en-US" dirty="0"/>
              <a:t>속성 명 </a:t>
            </a:r>
            <a:r>
              <a:rPr lang="en-US" altLang="ko-KR" dirty="0"/>
              <a:t>= </a:t>
            </a:r>
            <a:r>
              <a:rPr lang="ko-KR" altLang="en-US" dirty="0"/>
              <a:t>데이터</a:t>
            </a:r>
            <a:r>
              <a:rPr lang="en-US" altLang="ko-KR" dirty="0"/>
              <a:t>, …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WHERE</a:t>
            </a:r>
            <a:r>
              <a:rPr lang="en-US" altLang="ko-KR" dirty="0"/>
              <a:t> </a:t>
            </a:r>
            <a:r>
              <a:rPr lang="ko-KR" altLang="en-US" dirty="0"/>
              <a:t>조건</a:t>
            </a:r>
            <a:endParaRPr lang="en-US" altLang="ko-KR" dirty="0"/>
          </a:p>
          <a:p>
            <a:r>
              <a:rPr lang="en-US" altLang="ko-KR" dirty="0"/>
              <a:t>DELETE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DELETE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FROM</a:t>
            </a:r>
            <a:r>
              <a:rPr lang="en-US" altLang="ko-KR" dirty="0"/>
              <a:t> </a:t>
            </a:r>
            <a:r>
              <a:rPr lang="ko-KR" altLang="en-US" dirty="0"/>
              <a:t>테이블 이름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WHERE</a:t>
            </a:r>
            <a:r>
              <a:rPr lang="ko-KR" altLang="en-US" dirty="0"/>
              <a:t> 조건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E906CF-717C-4D1C-B643-E548F630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7ED3C-E6FE-48DB-BB14-1AED9565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27CB3-B83A-4780-AE99-D2F2173094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7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5FE2385-D6DC-4CA2-93D1-CAAC860A648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DCL (Data Control Language)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DBA</a:t>
            </a:r>
            <a:r>
              <a:rPr lang="ko-KR" altLang="en-US" dirty="0"/>
              <a:t>가 보안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회복 등을 위해 사용하는 언어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데이터 보안</a:t>
            </a:r>
            <a:endParaRPr lang="en-US" altLang="ko-KR" dirty="0"/>
          </a:p>
          <a:p>
            <a:pPr lvl="2"/>
            <a:r>
              <a:rPr lang="ko-KR" altLang="en-US" dirty="0"/>
              <a:t>무결성 유지</a:t>
            </a:r>
            <a:r>
              <a:rPr lang="en-US" altLang="ko-KR" dirty="0"/>
              <a:t>: </a:t>
            </a:r>
            <a:r>
              <a:rPr lang="ko-KR" altLang="en-US" dirty="0"/>
              <a:t>데이터의 정확성과 일관성 유지</a:t>
            </a:r>
            <a:endParaRPr lang="en-US" altLang="ko-KR" dirty="0"/>
          </a:p>
          <a:p>
            <a:pPr lvl="2"/>
            <a:r>
              <a:rPr lang="ko-KR" altLang="en-US" dirty="0"/>
              <a:t>병행수행 제어</a:t>
            </a:r>
            <a:r>
              <a:rPr lang="en-US" altLang="ko-KR" dirty="0"/>
              <a:t>: </a:t>
            </a:r>
            <a:r>
              <a:rPr lang="ko-KR" altLang="en-US" dirty="0"/>
              <a:t>여러 트랜잭션의 영향을 컨트롤</a:t>
            </a:r>
            <a:endParaRPr lang="en-US" altLang="ko-KR" dirty="0"/>
          </a:p>
          <a:p>
            <a:pPr lvl="2"/>
            <a:r>
              <a:rPr lang="ko-KR" altLang="en-US" dirty="0"/>
              <a:t>회복</a:t>
            </a:r>
            <a:r>
              <a:rPr lang="en-US" altLang="ko-KR" dirty="0"/>
              <a:t>: DB </a:t>
            </a:r>
            <a:r>
              <a:rPr lang="ko-KR" altLang="en-US" dirty="0"/>
              <a:t>장애 발생 이전으로 복원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DCL</a:t>
            </a:r>
          </a:p>
          <a:p>
            <a:pPr lvl="3"/>
            <a:r>
              <a:rPr lang="en-US" altLang="ko-KR" dirty="0"/>
              <a:t>GRANT: </a:t>
            </a:r>
            <a:r>
              <a:rPr lang="ko-KR" altLang="en-US" dirty="0"/>
              <a:t>사용 권한 부여</a:t>
            </a:r>
            <a:endParaRPr lang="en-US" altLang="ko-KR" dirty="0"/>
          </a:p>
          <a:p>
            <a:pPr lvl="3"/>
            <a:r>
              <a:rPr lang="en-US" altLang="ko-KR" dirty="0"/>
              <a:t>REVOKE: </a:t>
            </a:r>
            <a:r>
              <a:rPr lang="ko-KR" altLang="en-US" dirty="0"/>
              <a:t>사용 권한 회수</a:t>
            </a:r>
            <a:endParaRPr lang="en-US" altLang="ko-KR" dirty="0"/>
          </a:p>
          <a:p>
            <a:pPr lvl="3"/>
            <a:r>
              <a:rPr lang="en-US" altLang="ko-KR" dirty="0"/>
              <a:t>TCL (Transaction Control Language)</a:t>
            </a:r>
          </a:p>
          <a:p>
            <a:pPr lvl="4"/>
            <a:r>
              <a:rPr lang="en-US" altLang="ko-KR" dirty="0"/>
              <a:t>COMMIT: </a:t>
            </a:r>
            <a:r>
              <a:rPr lang="ko-KR" altLang="en-US" dirty="0"/>
              <a:t>트랜잭션 확정</a:t>
            </a:r>
            <a:endParaRPr lang="en-US" altLang="ko-KR" dirty="0"/>
          </a:p>
          <a:p>
            <a:pPr lvl="4"/>
            <a:r>
              <a:rPr lang="en-US" altLang="ko-KR" dirty="0"/>
              <a:t>ROLLBACK: </a:t>
            </a:r>
            <a:r>
              <a:rPr lang="ko-KR" altLang="en-US" dirty="0"/>
              <a:t>트랜잭션 취소</a:t>
            </a:r>
            <a:endParaRPr lang="en-US" altLang="ko-KR" dirty="0"/>
          </a:p>
          <a:p>
            <a:pPr lvl="4"/>
            <a:r>
              <a:rPr lang="en-US" altLang="ko-KR" dirty="0"/>
              <a:t>SAVEPOINT: </a:t>
            </a:r>
            <a:r>
              <a:rPr lang="ko-KR" altLang="en-US" dirty="0"/>
              <a:t>저장 시기 결정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DC4639D8-584C-45C4-9064-81324800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DCL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B4BA1B0-EE15-45CE-AB83-DD7B7FCB78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GRANT</a:t>
            </a:r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GRANT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객체 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GRANT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ON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REVOKE</a:t>
            </a:r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REVOKE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객체 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REVOKE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ON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TCL</a:t>
            </a:r>
          </a:p>
          <a:p>
            <a:pPr lvl="1"/>
            <a:r>
              <a:rPr lang="ko-KR" altLang="en-US" dirty="0"/>
              <a:t>트랜잭션 확정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COMMIT</a:t>
            </a:r>
          </a:p>
          <a:p>
            <a:pPr lvl="1"/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ROLLBACK</a:t>
            </a:r>
          </a:p>
          <a:p>
            <a:pPr lvl="1"/>
            <a:r>
              <a:rPr lang="ko-KR" altLang="en-US" dirty="0"/>
              <a:t>세이브포인트 지정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SAVEPOINT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1"/>
            <a:r>
              <a:rPr lang="ko-KR" altLang="en-US" dirty="0"/>
              <a:t>세이브포인트 롤백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ROLLBACK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SAVEPOINT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F74C9D-7F3B-4419-9274-C8A0B569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04EF9-488F-4818-A307-100FE57C3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198E7D58-28B3-4713-9AB7-C1D9A79A81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50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7F57E8-C245-45B9-BCD1-F236A649C50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Window Function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행과 행의 관계를 정의하기 위해 만든 함수</a:t>
            </a:r>
            <a:endParaRPr lang="en-US" altLang="ko-KR" dirty="0"/>
          </a:p>
          <a:p>
            <a:pPr lvl="2"/>
            <a:r>
              <a:rPr lang="ko-KR" altLang="en-US" dirty="0"/>
              <a:t>순위</a:t>
            </a:r>
            <a:r>
              <a:rPr lang="en-US" altLang="ko-KR" dirty="0"/>
              <a:t>, </a:t>
            </a:r>
            <a:r>
              <a:rPr lang="ko-KR" altLang="en-US" dirty="0"/>
              <a:t>합계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행 위치 등 조작</a:t>
            </a:r>
            <a:endParaRPr lang="en-US" altLang="ko-KR" dirty="0"/>
          </a:p>
          <a:p>
            <a:pPr lvl="2"/>
            <a:r>
              <a:rPr lang="en-US" altLang="ko-KR" dirty="0"/>
              <a:t>OLAP (On-Line Analytical Processing)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pPr lvl="1"/>
            <a:r>
              <a:rPr lang="ko-KR" altLang="en-US" dirty="0"/>
              <a:t>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PARTITION BY </a:t>
            </a:r>
            <a:r>
              <a:rPr lang="ko-KR" altLang="en-US" dirty="0"/>
              <a:t>칼럼</a:t>
            </a:r>
            <a:r>
              <a:rPr lang="en-US" altLang="ko-KR" dirty="0"/>
              <a:t>: </a:t>
            </a:r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윈도로 나눔</a:t>
            </a:r>
            <a:endParaRPr lang="en-US" altLang="ko-KR" dirty="0"/>
          </a:p>
          <a:p>
            <a:pPr lvl="2"/>
            <a:r>
              <a:rPr lang="en-US" altLang="ko-KR" dirty="0"/>
              <a:t>ORDER BY: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3E91E4-4140-4B13-AA86-17F74DAA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7916E-2A80-41A8-BDF7-00E9563AA4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/>
              <a:t>랑 </a:t>
            </a:r>
            <a:r>
              <a:rPr lang="en-US" altLang="ko-KR" dirty="0"/>
              <a:t>Group</a:t>
            </a:r>
            <a:r>
              <a:rPr lang="ko-KR" altLang="en-US" dirty="0"/>
              <a:t>은 패스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/>
              <a:t>기출도 별로 없는데 양은 방대해서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4BB135-3976-4E96-831D-11383CC4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5C78-FB4E-437D-8A07-45CFCED3E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83A981-4AE4-4CCE-A65C-B611574C956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E48BC71-CD59-43EC-9E21-DC51DBCC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81" y="2559829"/>
            <a:ext cx="2829320" cy="885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989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97BEC2-5ACD-46D8-B22E-0B61D576137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DDL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정의하는 언어</a:t>
            </a:r>
            <a:endParaRPr lang="en-US" altLang="ko-KR" dirty="0"/>
          </a:p>
          <a:p>
            <a:pPr lvl="1"/>
            <a:r>
              <a:rPr lang="ko-KR" altLang="en-US" dirty="0"/>
              <a:t>대상</a:t>
            </a:r>
            <a:endParaRPr lang="en-US" altLang="ko-KR" dirty="0"/>
          </a:p>
          <a:p>
            <a:pPr lvl="2"/>
            <a:r>
              <a:rPr lang="en-US" altLang="ko-KR" dirty="0"/>
              <a:t>Domain: </a:t>
            </a:r>
            <a:r>
              <a:rPr lang="ko-KR" altLang="en-US" dirty="0"/>
              <a:t>하나의 속성이 가질 수 있는 원자 값들</a:t>
            </a:r>
            <a:endParaRPr lang="en-US" altLang="ko-KR" dirty="0"/>
          </a:p>
          <a:p>
            <a:pPr lvl="3"/>
            <a:r>
              <a:rPr lang="ko-KR" altLang="en-US" dirty="0"/>
              <a:t>속성의 데이터 타입과 크기</a:t>
            </a:r>
            <a:r>
              <a:rPr lang="en-US" altLang="ko-KR" dirty="0"/>
              <a:t>, </a:t>
            </a:r>
            <a:r>
              <a:rPr lang="ko-KR" altLang="en-US" dirty="0"/>
              <a:t>제약조건 등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Schema</a:t>
            </a:r>
            <a:r>
              <a:rPr lang="en-US" altLang="ko-KR" dirty="0"/>
              <a:t>: DB</a:t>
            </a:r>
            <a:r>
              <a:rPr lang="ko-KR" altLang="en-US" dirty="0"/>
              <a:t>의 구조</a:t>
            </a:r>
            <a:r>
              <a:rPr lang="en-US" altLang="ko-KR" dirty="0"/>
              <a:t>, </a:t>
            </a:r>
            <a:r>
              <a:rPr lang="ko-KR" altLang="en-US" dirty="0"/>
              <a:t>제약 조건 등을 담는 구조</a:t>
            </a:r>
            <a:endParaRPr lang="en-US" altLang="ko-KR" dirty="0"/>
          </a:p>
          <a:p>
            <a:pPr lvl="3"/>
            <a:r>
              <a:rPr lang="en-US" altLang="ko-KR" dirty="0"/>
              <a:t>External</a:t>
            </a:r>
            <a:r>
              <a:rPr lang="ko-KR" altLang="en-US" dirty="0"/>
              <a:t> </a:t>
            </a:r>
            <a:r>
              <a:rPr lang="en-US" altLang="ko-KR" dirty="0"/>
              <a:t>Schema: </a:t>
            </a:r>
            <a:r>
              <a:rPr lang="ko-KR" altLang="en-US" dirty="0"/>
              <a:t>논리적 사용 관점의 </a:t>
            </a:r>
            <a:r>
              <a:rPr lang="en-US" altLang="ko-KR" dirty="0"/>
              <a:t>DB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3"/>
            <a:r>
              <a:rPr lang="en-US" altLang="ko-KR" dirty="0"/>
              <a:t>Conceptual Schema: </a:t>
            </a:r>
            <a:r>
              <a:rPr lang="ko-KR" altLang="en-US" dirty="0"/>
              <a:t>전체 관점의 </a:t>
            </a:r>
            <a:r>
              <a:rPr lang="en-US" altLang="ko-KR" dirty="0"/>
              <a:t>DB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3"/>
            <a:r>
              <a:rPr lang="en-US" altLang="ko-KR" dirty="0"/>
              <a:t>Internal Schema: </a:t>
            </a:r>
            <a:r>
              <a:rPr lang="ko-KR" altLang="en-US" dirty="0"/>
              <a:t>물리적 관점의 </a:t>
            </a:r>
            <a:r>
              <a:rPr lang="en-US" altLang="ko-KR" dirty="0"/>
              <a:t>DB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Table: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저장 공간</a:t>
            </a:r>
            <a:endParaRPr lang="en-US" altLang="ko-KR" dirty="0"/>
          </a:p>
          <a:p>
            <a:pPr lvl="2"/>
            <a:r>
              <a:rPr lang="en-US" altLang="ko-KR" dirty="0"/>
              <a:t>View: </a:t>
            </a:r>
            <a:r>
              <a:rPr lang="ko-KR" altLang="en-US" dirty="0"/>
              <a:t>물리 테이블에서 유도된 가상 테이블</a:t>
            </a:r>
            <a:endParaRPr lang="en-US" altLang="ko-KR" dirty="0"/>
          </a:p>
          <a:p>
            <a:pPr lvl="3"/>
            <a:r>
              <a:rPr lang="ko-KR" altLang="en-US" dirty="0"/>
              <a:t>실제 저장된 데이터를 모아 정리한 것</a:t>
            </a:r>
            <a:endParaRPr lang="en-US" altLang="ko-KR" dirty="0"/>
          </a:p>
          <a:p>
            <a:pPr lvl="2"/>
            <a:r>
              <a:rPr lang="en-US" altLang="ko-KR" dirty="0"/>
              <a:t>Index: </a:t>
            </a:r>
            <a:r>
              <a:rPr lang="ko-KR" altLang="en-US" dirty="0"/>
              <a:t>검색을 빠르게 하기 위한 데이터 구조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9DF3B5-0230-44D1-A43B-63BBF82C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 (Data Definition Language)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09947-3075-4A88-8E02-F67601FBFC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명령어</a:t>
            </a:r>
            <a:endParaRPr lang="en-US" altLang="ko-KR" dirty="0"/>
          </a:p>
          <a:p>
            <a:pPr lvl="2"/>
            <a:r>
              <a:rPr lang="en-US" altLang="ko-KR" dirty="0"/>
              <a:t>CREATE: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ALTER: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2"/>
            <a:r>
              <a:rPr lang="en-US" altLang="ko-KR" dirty="0"/>
              <a:t>DROP: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en-US" altLang="ko-KR" dirty="0"/>
              <a:t>CASCADE: </a:t>
            </a:r>
            <a:r>
              <a:rPr lang="ko-KR" altLang="en-US" dirty="0"/>
              <a:t>참조하는 테이블을 연쇄적으로 삭제</a:t>
            </a:r>
            <a:endParaRPr lang="en-US" altLang="ko-KR" dirty="0"/>
          </a:p>
          <a:p>
            <a:pPr lvl="3"/>
            <a:r>
              <a:rPr lang="en-US" altLang="ko-KR" dirty="0"/>
              <a:t>RESTRICT: </a:t>
            </a:r>
            <a:r>
              <a:rPr lang="ko-KR" altLang="en-US" dirty="0"/>
              <a:t>참조하는 테이블이 있으면 삭제 안 함</a:t>
            </a:r>
            <a:endParaRPr lang="en-US" altLang="ko-KR" dirty="0"/>
          </a:p>
          <a:p>
            <a:pPr lvl="2"/>
            <a:r>
              <a:rPr lang="en-US" altLang="ko-KR" dirty="0"/>
              <a:t>TRUNCATE: </a:t>
            </a:r>
            <a:r>
              <a:rPr lang="ko-KR" altLang="en-US" dirty="0"/>
              <a:t>내용 삭제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CB0627-C0B8-424F-AC29-3882465F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AADC2-6C38-440C-A92B-1F50BC6AC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B5BDE-85D6-4659-89FD-8E5786ECB7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2021/8/5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7E7F96-69FF-484C-931F-960D27243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57" y="4597168"/>
            <a:ext cx="2768122" cy="20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2205</Words>
  <Application>Microsoft Office PowerPoint</Application>
  <PresentationFormat>와이드스크린</PresentationFormat>
  <Paragraphs>611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Apple SD Gothic Neo</vt:lpstr>
      <vt:lpstr>Noto Sans</vt:lpstr>
      <vt:lpstr>맑은 고딕</vt:lpstr>
      <vt:lpstr>Arial</vt:lpstr>
      <vt:lpstr>Wingdings</vt:lpstr>
      <vt:lpstr>Office 테마</vt:lpstr>
      <vt:lpstr>3. DB 구축</vt:lpstr>
      <vt:lpstr>Note</vt:lpstr>
      <vt:lpstr>3. DB 구축</vt:lpstr>
      <vt:lpstr>트리거</vt:lpstr>
      <vt:lpstr>SQL 문법</vt:lpstr>
      <vt:lpstr>DML</vt:lpstr>
      <vt:lpstr>DCL</vt:lpstr>
      <vt:lpstr>Window Function</vt:lpstr>
      <vt:lpstr>DDL (Data Definition Language)</vt:lpstr>
      <vt:lpstr>Relation Data Model</vt:lpstr>
      <vt:lpstr>Transaction</vt:lpstr>
      <vt:lpstr>Table</vt:lpstr>
      <vt:lpstr>Data Dictionary</vt:lpstr>
      <vt:lpstr>View</vt:lpstr>
      <vt:lpstr>Index</vt:lpstr>
      <vt:lpstr>집합 연산자</vt:lpstr>
      <vt:lpstr>Join</vt:lpstr>
      <vt:lpstr>Sub Query</vt:lpstr>
      <vt:lpstr>관계 데이터 모델</vt:lpstr>
      <vt:lpstr>관계 데이터 언어</vt:lpstr>
      <vt:lpstr>시스템 카탈로그</vt:lpstr>
      <vt:lpstr>데이터 모델</vt:lpstr>
      <vt:lpstr>ER Model</vt:lpstr>
      <vt:lpstr>정규화</vt:lpstr>
      <vt:lpstr>스토리지</vt:lpstr>
      <vt:lpstr>분산 데이터베이스</vt:lpstr>
      <vt:lpstr>데이터베이스 이중화 구성</vt:lpstr>
      <vt:lpstr>DB 암호화</vt:lpstr>
      <vt:lpstr>파티셔닝</vt:lpstr>
      <vt:lpstr>클러스터링</vt:lpstr>
      <vt:lpstr>DB 백업</vt:lpstr>
      <vt:lpstr>테이블 저장 사이징</vt:lpstr>
      <vt:lpstr>데이터 지역화</vt:lpstr>
      <vt:lpstr>DB 무결성</vt:lpstr>
      <vt:lpstr>키</vt:lpstr>
      <vt:lpstr>DB 반 정규화</vt:lpstr>
      <vt:lpstr>CRUD 분석</vt:lpstr>
      <vt:lpstr>데이터 전환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DB 구축</dc:title>
  <dc:creator>Sang Hyeon Jung</dc:creator>
  <cp:lastModifiedBy>Sang Hyeon Jung</cp:lastModifiedBy>
  <cp:revision>39</cp:revision>
  <dcterms:created xsi:type="dcterms:W3CDTF">2021-08-02T05:41:03Z</dcterms:created>
  <dcterms:modified xsi:type="dcterms:W3CDTF">2021-08-05T14:56:42Z</dcterms:modified>
</cp:coreProperties>
</file>