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2" r:id="rId12"/>
    <p:sldId id="273" r:id="rId13"/>
    <p:sldId id="268" r:id="rId14"/>
    <p:sldId id="269" r:id="rId15"/>
    <p:sldId id="270" r:id="rId16"/>
    <p:sldId id="271" r:id="rId17"/>
    <p:sldId id="274" r:id="rId18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E63B81E-59DD-4750-9D97-D62357F1A1E5}">
          <p14:sldIdLst>
            <p14:sldId id="259"/>
          </p14:sldIdLst>
        </p14:section>
        <p14:section name="Agenda" id="{DCA2C431-2C89-48A5-AE4C-EE303AC55757}">
          <p14:sldIdLst>
            <p14:sldId id="258"/>
          </p14:sldIdLst>
        </p14:section>
        <p14:section name="SW 개발방법론 활용 - SW Life Cycle Model" id="{3905A01C-0880-457C-86C3-760047452253}">
          <p14:sldIdLst>
            <p14:sldId id="260"/>
            <p14:sldId id="261"/>
            <p14:sldId id="262"/>
            <p14:sldId id="263"/>
            <p14:sldId id="264"/>
          </p14:sldIdLst>
        </p14:section>
        <p14:section name="SW 개발방법론 활용 - SW 개발 방법론 테일러링" id="{2A219648-113A-4811-B16F-220DDA4B4BF3}">
          <p14:sldIdLst>
            <p14:sldId id="265"/>
            <p14:sldId id="266"/>
            <p14:sldId id="267"/>
          </p14:sldIdLst>
        </p14:section>
        <p14:section name="IT 프로젝트 정보시스템 구축 관리 - 네트워크 구축관리" id="{9B76CD9D-C8A9-412D-835E-444253EC8058}">
          <p14:sldIdLst>
            <p14:sldId id="272"/>
            <p14:sldId id="273"/>
          </p14:sldIdLst>
        </p14:section>
        <p14:section name="SW 개발 보안 구축 - SW 개발 보안 설계" id="{5845C68D-80CA-47F1-8B76-3A6F8190A978}">
          <p14:sldIdLst>
            <p14:sldId id="268"/>
            <p14:sldId id="269"/>
          </p14:sldIdLst>
        </p14:section>
        <p14:section name="SW 개발 보안 구축 - SW 개발 보안 구현" id="{92168938-0462-45A6-BBFE-7FB3586AD52F}">
          <p14:sldIdLst>
            <p14:sldId id="270"/>
            <p14:sldId id="271"/>
          </p14:sldIdLst>
        </p14:section>
        <p14:section name="시스템 보안 구축 - 시스템 보안 설계" id="{CA408FE0-1190-4314-89CC-A6C74E1E3D87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66F"/>
    <a:srgbClr val="FFFFFF"/>
    <a:srgbClr val="CCCCCC"/>
    <a:srgbClr val="263859"/>
    <a:srgbClr val="1E2D47"/>
    <a:srgbClr val="A3A3A3"/>
    <a:srgbClr val="263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A8B49F2-9D27-4F7F-90F7-DBCC97E064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6B8B1F-B7D6-4D7A-87F8-A519F0A038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0E862-B602-4F19-9CCB-DBEF680D281A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77DCD7-F98B-4060-B6EC-9C3061E0D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4683F9-97F8-4C34-B1E4-2967BEBA7D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58F7F-BA56-471B-B193-FA450680E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12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2663-55A4-40A7-950D-2D273278BFB3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69C77-C9D7-4722-87FB-972D1363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7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7E4C8B08-4B24-4AA7-94AD-0F4FE9A37435}"/>
              </a:ext>
            </a:extLst>
          </p:cNvPr>
          <p:cNvSpPr/>
          <p:nvPr/>
        </p:nvSpPr>
        <p:spPr>
          <a:xfrm>
            <a:off x="4658807" y="1992219"/>
            <a:ext cx="2874386" cy="2873561"/>
          </a:xfrm>
          <a:custGeom>
            <a:avLst/>
            <a:gdLst>
              <a:gd name="connsiteX0" fmla="*/ 1670844 w 2105193"/>
              <a:gd name="connsiteY0" fmla="*/ 1234080 h 2104588"/>
              <a:gd name="connsiteX1" fmla="*/ 1307880 w 2105193"/>
              <a:gd name="connsiteY1" fmla="*/ 1234080 h 2104588"/>
              <a:gd name="connsiteX2" fmla="*/ 1307880 w 2105193"/>
              <a:gd name="connsiteY2" fmla="*/ 362965 h 2104588"/>
              <a:gd name="connsiteX3" fmla="*/ 436765 w 2105193"/>
              <a:gd name="connsiteY3" fmla="*/ 362965 h 2104588"/>
              <a:gd name="connsiteX4" fmla="*/ 436765 w 2105193"/>
              <a:gd name="connsiteY4" fmla="*/ 0 h 2104588"/>
              <a:gd name="connsiteX5" fmla="*/ 1307879 w 2105193"/>
              <a:gd name="connsiteY5" fmla="*/ 0 h 2104588"/>
              <a:gd name="connsiteX6" fmla="*/ 2105192 w 2105193"/>
              <a:gd name="connsiteY6" fmla="*/ 1 h 2104588"/>
              <a:gd name="connsiteX7" fmla="*/ 2105192 w 2105193"/>
              <a:gd name="connsiteY7" fmla="*/ 362965 h 2104588"/>
              <a:gd name="connsiteX8" fmla="*/ 1670845 w 2105193"/>
              <a:gd name="connsiteY8" fmla="*/ 362964 h 2104588"/>
              <a:gd name="connsiteX9" fmla="*/ 1670845 w 2105193"/>
              <a:gd name="connsiteY9" fmla="*/ 362965 h 2104588"/>
              <a:gd name="connsiteX10" fmla="*/ 1670844 w 2105193"/>
              <a:gd name="connsiteY10" fmla="*/ 362965 h 2104588"/>
              <a:gd name="connsiteX11" fmla="*/ 362964 w 2105193"/>
              <a:gd name="connsiteY11" fmla="*/ 1668426 h 2104588"/>
              <a:gd name="connsiteX12" fmla="*/ 0 w 2105193"/>
              <a:gd name="connsiteY12" fmla="*/ 1668426 h 2104588"/>
              <a:gd name="connsiteX13" fmla="*/ 0 w 2105193"/>
              <a:gd name="connsiteY13" fmla="*/ 797312 h 2104588"/>
              <a:gd name="connsiteX14" fmla="*/ 0 w 2105193"/>
              <a:gd name="connsiteY14" fmla="*/ 434348 h 2104588"/>
              <a:gd name="connsiteX15" fmla="*/ 0 w 2105193"/>
              <a:gd name="connsiteY15" fmla="*/ 0 h 2104588"/>
              <a:gd name="connsiteX16" fmla="*/ 362964 w 2105193"/>
              <a:gd name="connsiteY16" fmla="*/ 0 h 2104588"/>
              <a:gd name="connsiteX17" fmla="*/ 362964 w 2105193"/>
              <a:gd name="connsiteY17" fmla="*/ 434347 h 2104588"/>
              <a:gd name="connsiteX18" fmla="*/ 1234079 w 2105193"/>
              <a:gd name="connsiteY18" fmla="*/ 434347 h 2104588"/>
              <a:gd name="connsiteX19" fmla="*/ 1234079 w 2105193"/>
              <a:gd name="connsiteY19" fmla="*/ 797311 h 2104588"/>
              <a:gd name="connsiteX20" fmla="*/ 362964 w 2105193"/>
              <a:gd name="connsiteY20" fmla="*/ 797311 h 2104588"/>
              <a:gd name="connsiteX21" fmla="*/ 362964 w 2105193"/>
              <a:gd name="connsiteY21" fmla="*/ 797312 h 2104588"/>
              <a:gd name="connsiteX22" fmla="*/ 1669637 w 2105193"/>
              <a:gd name="connsiteY22" fmla="*/ 2103377 h 2104588"/>
              <a:gd name="connsiteX23" fmla="*/ 798523 w 2105193"/>
              <a:gd name="connsiteY23" fmla="*/ 2103377 h 2104588"/>
              <a:gd name="connsiteX24" fmla="*/ 435559 w 2105193"/>
              <a:gd name="connsiteY24" fmla="*/ 2103377 h 2104588"/>
              <a:gd name="connsiteX25" fmla="*/ 1 w 2105193"/>
              <a:gd name="connsiteY25" fmla="*/ 2103377 h 2104588"/>
              <a:gd name="connsiteX26" fmla="*/ 1 w 2105193"/>
              <a:gd name="connsiteY26" fmla="*/ 1740413 h 2104588"/>
              <a:gd name="connsiteX27" fmla="*/ 435559 w 2105193"/>
              <a:gd name="connsiteY27" fmla="*/ 1740413 h 2104588"/>
              <a:gd name="connsiteX28" fmla="*/ 435559 w 2105193"/>
              <a:gd name="connsiteY28" fmla="*/ 869299 h 2104588"/>
              <a:gd name="connsiteX29" fmla="*/ 798523 w 2105193"/>
              <a:gd name="connsiteY29" fmla="*/ 869299 h 2104588"/>
              <a:gd name="connsiteX30" fmla="*/ 798523 w 2105193"/>
              <a:gd name="connsiteY30" fmla="*/ 1740413 h 2104588"/>
              <a:gd name="connsiteX31" fmla="*/ 1669637 w 2105193"/>
              <a:gd name="connsiteY31" fmla="*/ 1740413 h 2104588"/>
              <a:gd name="connsiteX32" fmla="*/ 2105193 w 2105193"/>
              <a:gd name="connsiteY32" fmla="*/ 2104588 h 2104588"/>
              <a:gd name="connsiteX33" fmla="*/ 1742229 w 2105193"/>
              <a:gd name="connsiteY33" fmla="*/ 2104588 h 2104588"/>
              <a:gd name="connsiteX34" fmla="*/ 1742229 w 2105193"/>
              <a:gd name="connsiteY34" fmla="*/ 1669030 h 2104588"/>
              <a:gd name="connsiteX35" fmla="*/ 1742229 w 2105193"/>
              <a:gd name="connsiteY35" fmla="*/ 1669029 h 2104588"/>
              <a:gd name="connsiteX36" fmla="*/ 871115 w 2105193"/>
              <a:gd name="connsiteY36" fmla="*/ 1669029 h 2104588"/>
              <a:gd name="connsiteX37" fmla="*/ 871115 w 2105193"/>
              <a:gd name="connsiteY37" fmla="*/ 1306065 h 2104588"/>
              <a:gd name="connsiteX38" fmla="*/ 1742229 w 2105193"/>
              <a:gd name="connsiteY38" fmla="*/ 1306065 h 2104588"/>
              <a:gd name="connsiteX39" fmla="*/ 1742229 w 2105193"/>
              <a:gd name="connsiteY39" fmla="*/ 434952 h 2104588"/>
              <a:gd name="connsiteX40" fmla="*/ 2105193 w 2105193"/>
              <a:gd name="connsiteY40" fmla="*/ 434952 h 2104588"/>
              <a:gd name="connsiteX41" fmla="*/ 2105193 w 2105193"/>
              <a:gd name="connsiteY41" fmla="*/ 1306065 h 2104588"/>
              <a:gd name="connsiteX42" fmla="*/ 2105193 w 2105193"/>
              <a:gd name="connsiteY42" fmla="*/ 1306066 h 2104588"/>
              <a:gd name="connsiteX43" fmla="*/ 2105193 w 2105193"/>
              <a:gd name="connsiteY43" fmla="*/ 1669029 h 2104588"/>
              <a:gd name="connsiteX44" fmla="*/ 2105193 w 2105193"/>
              <a:gd name="connsiteY44" fmla="*/ 1669030 h 210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105193" h="2104588">
                <a:moveTo>
                  <a:pt x="1670844" y="1234080"/>
                </a:moveTo>
                <a:lnTo>
                  <a:pt x="1307880" y="1234080"/>
                </a:lnTo>
                <a:lnTo>
                  <a:pt x="1307880" y="362965"/>
                </a:lnTo>
                <a:lnTo>
                  <a:pt x="436765" y="362965"/>
                </a:lnTo>
                <a:lnTo>
                  <a:pt x="436765" y="0"/>
                </a:lnTo>
                <a:lnTo>
                  <a:pt x="1307879" y="0"/>
                </a:lnTo>
                <a:lnTo>
                  <a:pt x="2105192" y="1"/>
                </a:lnTo>
                <a:lnTo>
                  <a:pt x="2105192" y="362965"/>
                </a:lnTo>
                <a:lnTo>
                  <a:pt x="1670845" y="362964"/>
                </a:lnTo>
                <a:lnTo>
                  <a:pt x="1670845" y="362965"/>
                </a:lnTo>
                <a:lnTo>
                  <a:pt x="1670844" y="362965"/>
                </a:lnTo>
                <a:close/>
                <a:moveTo>
                  <a:pt x="362964" y="1668426"/>
                </a:moveTo>
                <a:lnTo>
                  <a:pt x="0" y="1668426"/>
                </a:lnTo>
                <a:lnTo>
                  <a:pt x="0" y="797312"/>
                </a:lnTo>
                <a:lnTo>
                  <a:pt x="0" y="434348"/>
                </a:lnTo>
                <a:lnTo>
                  <a:pt x="0" y="0"/>
                </a:lnTo>
                <a:lnTo>
                  <a:pt x="362964" y="0"/>
                </a:lnTo>
                <a:lnTo>
                  <a:pt x="362964" y="434347"/>
                </a:lnTo>
                <a:lnTo>
                  <a:pt x="1234079" y="434347"/>
                </a:lnTo>
                <a:lnTo>
                  <a:pt x="1234079" y="797311"/>
                </a:lnTo>
                <a:lnTo>
                  <a:pt x="362964" y="797311"/>
                </a:lnTo>
                <a:lnTo>
                  <a:pt x="362964" y="797312"/>
                </a:lnTo>
                <a:close/>
                <a:moveTo>
                  <a:pt x="1669637" y="2103377"/>
                </a:moveTo>
                <a:lnTo>
                  <a:pt x="798523" y="2103377"/>
                </a:lnTo>
                <a:lnTo>
                  <a:pt x="435559" y="2103377"/>
                </a:lnTo>
                <a:lnTo>
                  <a:pt x="1" y="2103377"/>
                </a:lnTo>
                <a:lnTo>
                  <a:pt x="1" y="1740413"/>
                </a:lnTo>
                <a:lnTo>
                  <a:pt x="435559" y="1740413"/>
                </a:lnTo>
                <a:lnTo>
                  <a:pt x="435559" y="869299"/>
                </a:lnTo>
                <a:lnTo>
                  <a:pt x="798523" y="869299"/>
                </a:lnTo>
                <a:lnTo>
                  <a:pt x="798523" y="1740413"/>
                </a:lnTo>
                <a:lnTo>
                  <a:pt x="1669637" y="1740413"/>
                </a:lnTo>
                <a:close/>
                <a:moveTo>
                  <a:pt x="2105193" y="2104588"/>
                </a:moveTo>
                <a:lnTo>
                  <a:pt x="1742229" y="2104588"/>
                </a:lnTo>
                <a:lnTo>
                  <a:pt x="1742229" y="1669030"/>
                </a:lnTo>
                <a:lnTo>
                  <a:pt x="1742229" y="1669029"/>
                </a:lnTo>
                <a:lnTo>
                  <a:pt x="871115" y="1669029"/>
                </a:lnTo>
                <a:lnTo>
                  <a:pt x="871115" y="1306065"/>
                </a:lnTo>
                <a:lnTo>
                  <a:pt x="1742229" y="1306065"/>
                </a:lnTo>
                <a:lnTo>
                  <a:pt x="1742229" y="434952"/>
                </a:lnTo>
                <a:lnTo>
                  <a:pt x="2105193" y="434952"/>
                </a:lnTo>
                <a:lnTo>
                  <a:pt x="2105193" y="1306065"/>
                </a:lnTo>
                <a:lnTo>
                  <a:pt x="2105193" y="1306066"/>
                </a:lnTo>
                <a:lnTo>
                  <a:pt x="2105193" y="1669029"/>
                </a:lnTo>
                <a:lnTo>
                  <a:pt x="2105193" y="1669030"/>
                </a:lnTo>
                <a:close/>
              </a:path>
            </a:pathLst>
          </a:custGeom>
          <a:solidFill>
            <a:srgbClr val="30466F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03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4D3EA-F14E-4C09-8293-01DB69F5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170"/>
            <a:ext cx="10515600" cy="50017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4E569-6477-43A5-AC94-87C415FF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79EE3E-9EF0-4D7F-A00D-9F5CB09059AD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F11BA01D-7D57-4045-8BD1-E926180F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25123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6F56D1BF-331A-44B5-B5E7-6DD921FCD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B134DAB2-5629-44FC-8A5C-D5BDE5D64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37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1213372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59B7E0-888A-4B72-BFC8-5630798A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15600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0480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D40A46-329F-4CE2-89C1-C50DC1150D07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84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439964"/>
            <a:ext cx="5181600" cy="5781027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39964"/>
            <a:ext cx="5181600" cy="577813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0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C14C0-5FF7-40D8-8E82-1DB332903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5904C-927C-43BB-9556-C4E7D603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8F80B-3359-4E33-9CE2-05AA37ED0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  <a:p>
            <a:pPr lvl="4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785A3-39E8-45D7-BBC9-C3009FBFB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2749" y="6400662"/>
            <a:ext cx="39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ABCC0-C2E8-44CE-9BD4-D340DE21F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4231B9B-F168-4EC4-9A59-6F7FC17B1530}"/>
              </a:ext>
            </a:extLst>
          </p:cNvPr>
          <p:cNvSpPr/>
          <p:nvPr userDrawn="1"/>
        </p:nvSpPr>
        <p:spPr>
          <a:xfrm rot="15945254" flipV="1">
            <a:off x="368361" y="5067281"/>
            <a:ext cx="1464401" cy="2290644"/>
          </a:xfrm>
          <a:custGeom>
            <a:avLst/>
            <a:gdLst>
              <a:gd name="connsiteX0" fmla="*/ 1464401 w 1464401"/>
              <a:gd name="connsiteY0" fmla="*/ 2194554 h 2290644"/>
              <a:gd name="connsiteX1" fmla="*/ 0 w 1464401"/>
              <a:gd name="connsiteY1" fmla="*/ 0 h 2290644"/>
              <a:gd name="connsiteX2" fmla="*/ 170054 w 1464401"/>
              <a:gd name="connsiteY2" fmla="*/ 2290644 h 229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401" h="2290644">
                <a:moveTo>
                  <a:pt x="1464401" y="2194554"/>
                </a:moveTo>
                <a:lnTo>
                  <a:pt x="0" y="0"/>
                </a:lnTo>
                <a:lnTo>
                  <a:pt x="170054" y="2290644"/>
                </a:lnTo>
                <a:close/>
              </a:path>
            </a:pathLst>
          </a:custGeom>
          <a:solidFill>
            <a:srgbClr val="263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2202695-08C1-4994-98FE-066EB09134F6}"/>
              </a:ext>
            </a:extLst>
          </p:cNvPr>
          <p:cNvSpPr/>
          <p:nvPr userDrawn="1"/>
        </p:nvSpPr>
        <p:spPr>
          <a:xfrm rot="9544924" flipV="1">
            <a:off x="9974854" y="2313815"/>
            <a:ext cx="3146835" cy="4626996"/>
          </a:xfrm>
          <a:custGeom>
            <a:avLst/>
            <a:gdLst>
              <a:gd name="connsiteX0" fmla="*/ 0 w 3146835"/>
              <a:gd name="connsiteY0" fmla="*/ 0 h 4626996"/>
              <a:gd name="connsiteX1" fmla="*/ 1768538 w 3146835"/>
              <a:gd name="connsiteY1" fmla="*/ 4626996 h 4626996"/>
              <a:gd name="connsiteX2" fmla="*/ 3146835 w 3146835"/>
              <a:gd name="connsiteY2" fmla="*/ 4100182 h 462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6835" h="4626996">
                <a:moveTo>
                  <a:pt x="0" y="0"/>
                </a:moveTo>
                <a:lnTo>
                  <a:pt x="1768538" y="4626996"/>
                </a:lnTo>
                <a:lnTo>
                  <a:pt x="3146835" y="410018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EADEAFD-A2A3-49AF-857D-40813E131F51}"/>
              </a:ext>
            </a:extLst>
          </p:cNvPr>
          <p:cNvSpPr/>
          <p:nvPr userDrawn="1"/>
        </p:nvSpPr>
        <p:spPr>
          <a:xfrm rot="18360049" flipV="1">
            <a:off x="-1231825" y="3481133"/>
            <a:ext cx="3239678" cy="3313065"/>
          </a:xfrm>
          <a:custGeom>
            <a:avLst/>
            <a:gdLst>
              <a:gd name="connsiteX0" fmla="*/ 3239678 w 3239678"/>
              <a:gd name="connsiteY0" fmla="*/ 3313065 h 3313065"/>
              <a:gd name="connsiteX1" fmla="*/ 696944 w 3239678"/>
              <a:gd name="connsiteY1" fmla="*/ 0 h 3313065"/>
              <a:gd name="connsiteX2" fmla="*/ 0 w 3239678"/>
              <a:gd name="connsiteY2" fmla="*/ 959231 h 331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9678" h="3313065">
                <a:moveTo>
                  <a:pt x="3239678" y="3313065"/>
                </a:moveTo>
                <a:lnTo>
                  <a:pt x="696944" y="0"/>
                </a:lnTo>
                <a:lnTo>
                  <a:pt x="0" y="959231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29A3EC3-6817-48EE-8D80-2C1DA253BAE5}"/>
              </a:ext>
            </a:extLst>
          </p:cNvPr>
          <p:cNvSpPr/>
          <p:nvPr userDrawn="1"/>
        </p:nvSpPr>
        <p:spPr>
          <a:xfrm rot="6557782" flipV="1">
            <a:off x="10201597" y="563662"/>
            <a:ext cx="3180137" cy="1961769"/>
          </a:xfrm>
          <a:custGeom>
            <a:avLst/>
            <a:gdLst>
              <a:gd name="connsiteX0" fmla="*/ 297020 w 3180137"/>
              <a:gd name="connsiteY0" fmla="*/ 0 h 1961769"/>
              <a:gd name="connsiteX1" fmla="*/ 0 w 3180137"/>
              <a:gd name="connsiteY1" fmla="*/ 848327 h 1961769"/>
              <a:gd name="connsiteX2" fmla="*/ 3180137 w 3180137"/>
              <a:gd name="connsiteY2" fmla="*/ 1961769 h 19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137" h="1961769">
                <a:moveTo>
                  <a:pt x="297020" y="0"/>
                </a:moveTo>
                <a:lnTo>
                  <a:pt x="0" y="848327"/>
                </a:lnTo>
                <a:lnTo>
                  <a:pt x="3180137" y="1961769"/>
                </a:lnTo>
                <a:close/>
              </a:path>
            </a:pathLst>
          </a:cu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3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2" r:id="rId4"/>
    <p:sldLayoutId id="2147483654" r:id="rId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6000" indent="-2857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04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92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59E04-CE8D-4C99-AC59-3008A00F2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정보시스템 구축관리</a:t>
            </a:r>
          </a:p>
        </p:txBody>
      </p:sp>
    </p:spTree>
    <p:extLst>
      <p:ext uri="{BB962C8B-B14F-4D97-AF65-F5344CB8AC3E}">
        <p14:creationId xmlns:p14="http://schemas.microsoft.com/office/powerpoint/2010/main" val="178411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4B1E80-2D5E-4878-9718-30D2EF9976A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재사용</a:t>
            </a:r>
            <a:endParaRPr lang="en-US" altLang="ko-KR" dirty="0"/>
          </a:p>
          <a:p>
            <a:pPr lvl="1"/>
            <a:r>
              <a:rPr lang="ko-KR" altLang="en-US" dirty="0"/>
              <a:t>방법</a:t>
            </a:r>
            <a:endParaRPr lang="en-US" altLang="ko-KR" dirty="0"/>
          </a:p>
          <a:p>
            <a:pPr lvl="2"/>
            <a:r>
              <a:rPr lang="ko-KR" altLang="en-US" dirty="0"/>
              <a:t>합성 중심</a:t>
            </a:r>
            <a:endParaRPr lang="en-US" altLang="ko-KR" dirty="0"/>
          </a:p>
          <a:p>
            <a:pPr lvl="3"/>
            <a:r>
              <a:rPr lang="ko-KR" altLang="en-US" dirty="0"/>
              <a:t>이미 있는 것을 합치는 것</a:t>
            </a:r>
            <a:endParaRPr lang="en-US" altLang="ko-KR" dirty="0"/>
          </a:p>
          <a:p>
            <a:pPr lvl="3"/>
            <a:r>
              <a:rPr lang="ko-KR" altLang="en-US" dirty="0"/>
              <a:t>레고 블록 </a:t>
            </a:r>
            <a:r>
              <a:rPr lang="en-US" altLang="ko-KR" dirty="0"/>
              <a:t>2</a:t>
            </a:r>
            <a:r>
              <a:rPr lang="ko-KR" altLang="en-US" dirty="0"/>
              <a:t>개 조립</a:t>
            </a:r>
            <a:endParaRPr lang="en-US" altLang="ko-KR" dirty="0"/>
          </a:p>
          <a:p>
            <a:pPr lvl="2"/>
            <a:r>
              <a:rPr lang="ko-KR" altLang="en-US" dirty="0"/>
              <a:t>생성 중심</a:t>
            </a:r>
            <a:endParaRPr lang="en-US" altLang="ko-KR" dirty="0"/>
          </a:p>
          <a:p>
            <a:pPr lvl="3"/>
            <a:r>
              <a:rPr lang="ko-KR" altLang="en-US" dirty="0"/>
              <a:t>추상화 된 것을 구체화 하는 것</a:t>
            </a:r>
            <a:endParaRPr lang="en-US" altLang="ko-KR" dirty="0"/>
          </a:p>
          <a:p>
            <a:pPr lvl="3"/>
            <a:r>
              <a:rPr lang="ko-KR" altLang="en-US" dirty="0"/>
              <a:t>레고를 보고 새로운 레고를 만드는 것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631717-72A3-48F9-AEB8-E1734F10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재사용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0E3B70-6101-4B1E-89F0-68C5C2A53B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212EE9-42E1-4C0C-A3F2-71A5742A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5B232-3EDD-4541-A498-0A563FFDD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A0DB3F-80C3-4C62-A24F-DF2E0049752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23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570C152-C41B-4FDC-A266-160C3FFA40E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SDN (SW Defined Network)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</a:t>
            </a:r>
            <a:r>
              <a:rPr lang="ko-KR" altLang="en-US" dirty="0"/>
              <a:t>로 기능하는 네트워크</a:t>
            </a:r>
            <a:endParaRPr lang="en-US" altLang="ko-KR" dirty="0"/>
          </a:p>
          <a:p>
            <a:pPr lvl="1"/>
            <a:r>
              <a:rPr lang="ko-KR" altLang="en-US" dirty="0"/>
              <a:t>구성요소</a:t>
            </a:r>
            <a:endParaRPr lang="en-US" altLang="ko-KR" dirty="0"/>
          </a:p>
          <a:p>
            <a:pPr lvl="2"/>
            <a:r>
              <a:rPr lang="en-US" altLang="ko-KR" dirty="0"/>
              <a:t>Application</a:t>
            </a:r>
          </a:p>
          <a:p>
            <a:pPr lvl="2"/>
            <a:r>
              <a:rPr lang="en-US" altLang="ko-KR" dirty="0"/>
              <a:t>Network OS: </a:t>
            </a:r>
            <a:r>
              <a:rPr lang="ko-KR" altLang="en-US" dirty="0"/>
              <a:t>네트워크 제어 기능</a:t>
            </a:r>
            <a:endParaRPr lang="en-US" altLang="ko-KR" dirty="0"/>
          </a:p>
          <a:p>
            <a:pPr lvl="3"/>
            <a:r>
              <a:rPr lang="ko-KR" altLang="en-US" dirty="0"/>
              <a:t>기존 라우팅</a:t>
            </a:r>
            <a:r>
              <a:rPr lang="en-US" altLang="ko-KR" dirty="0"/>
              <a:t>, </a:t>
            </a:r>
            <a:r>
              <a:rPr lang="ko-KR" altLang="en-US" dirty="0"/>
              <a:t>인증 등</a:t>
            </a:r>
            <a:endParaRPr lang="en-US" altLang="ko-KR" dirty="0"/>
          </a:p>
          <a:p>
            <a:pPr lvl="2"/>
            <a:r>
              <a:rPr lang="en-US" altLang="ko-KR" dirty="0"/>
              <a:t>Data Plane: </a:t>
            </a:r>
            <a:r>
              <a:rPr lang="ko-KR" altLang="en-US" dirty="0"/>
              <a:t>데이터 전송 기능</a:t>
            </a:r>
            <a:endParaRPr lang="en-US" altLang="ko-KR" dirty="0"/>
          </a:p>
          <a:p>
            <a:pPr lvl="3"/>
            <a:r>
              <a:rPr lang="ko-KR" altLang="en-US" dirty="0"/>
              <a:t>기존 패킷 포워딩</a:t>
            </a:r>
            <a:r>
              <a:rPr lang="en-US" altLang="ko-KR" dirty="0"/>
              <a:t>, </a:t>
            </a:r>
            <a:r>
              <a:rPr lang="ko-KR" altLang="en-US" dirty="0"/>
              <a:t>스위칭 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A3A48-3E5C-4223-8D37-EF1FA450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신기술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F2F26-8DD9-4EE3-B6D8-3603BF3D6E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823940-D39C-465F-A726-BB37AC39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0D6D7-1C9B-43F0-84A1-EF0BB50A0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91339B-B94F-44C2-8591-FDBA9A594B9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74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163062D-CF94-40C2-B20C-88E9E92E55F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네트워크 설치 구조</a:t>
            </a:r>
            <a:endParaRPr lang="en-US" altLang="ko-KR" dirty="0"/>
          </a:p>
          <a:p>
            <a:pPr lvl="1"/>
            <a:r>
              <a:rPr lang="ko-KR" altLang="en-US" dirty="0"/>
              <a:t>버스형</a:t>
            </a:r>
            <a:endParaRPr lang="en-US" altLang="ko-KR" dirty="0"/>
          </a:p>
          <a:p>
            <a:pPr lvl="1"/>
            <a:r>
              <a:rPr lang="ko-KR" altLang="en-US" dirty="0"/>
              <a:t>트리형</a:t>
            </a:r>
            <a:endParaRPr lang="en-US" altLang="ko-KR" dirty="0"/>
          </a:p>
          <a:p>
            <a:pPr lvl="1"/>
            <a:r>
              <a:rPr lang="ko-KR" altLang="en-US" dirty="0"/>
              <a:t>링형</a:t>
            </a:r>
            <a:endParaRPr lang="en-US" altLang="ko-KR" dirty="0"/>
          </a:p>
          <a:p>
            <a:pPr lvl="1"/>
            <a:r>
              <a:rPr lang="ko-KR" altLang="en-US" dirty="0"/>
              <a:t>성</a:t>
            </a:r>
            <a:r>
              <a:rPr lang="en-US" altLang="ko-KR" dirty="0"/>
              <a:t>(</a:t>
            </a:r>
            <a:r>
              <a:rPr lang="ko-KR" altLang="en-US" dirty="0"/>
              <a:t>별 성</a:t>
            </a:r>
            <a:r>
              <a:rPr lang="en-US" altLang="ko-KR" dirty="0"/>
              <a:t>)</a:t>
            </a:r>
            <a:r>
              <a:rPr lang="ko-KR" altLang="en-US"/>
              <a:t>형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D8BAE99-00F6-4F0B-8945-3167E5C0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장비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D5B394-09E1-4021-BE42-B1243659EC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77746B-865A-4DCF-94A7-F619F15A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97DC1-1673-4582-AC3D-B9B1BDCDD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07AA3B-9CC8-4201-B1AA-44409A816D1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5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0C024CA-323C-472B-90CA-FA3D7E31F99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개발 보안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코드의</a:t>
            </a:r>
            <a:r>
              <a:rPr lang="en-US" altLang="ko-KR" dirty="0"/>
              <a:t> </a:t>
            </a:r>
            <a:r>
              <a:rPr lang="ko-KR" altLang="en-US" dirty="0"/>
              <a:t>보안 취약점 제거</a:t>
            </a:r>
            <a:endParaRPr lang="en-US" altLang="ko-KR" dirty="0"/>
          </a:p>
          <a:p>
            <a:pPr lvl="1"/>
            <a:r>
              <a:rPr lang="ko-KR" altLang="en-US" dirty="0"/>
              <a:t>정보 보안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  <a:endParaRPr lang="en-US" altLang="ko-KR" dirty="0"/>
          </a:p>
          <a:p>
            <a:pPr lvl="2"/>
            <a:r>
              <a:rPr lang="ko-KR" altLang="en-US" dirty="0"/>
              <a:t>기밀성</a:t>
            </a:r>
            <a:r>
              <a:rPr lang="en-US" altLang="ko-KR" dirty="0"/>
              <a:t>: </a:t>
            </a:r>
            <a:r>
              <a:rPr lang="ko-KR" altLang="en-US" dirty="0"/>
              <a:t>인가되지 않은 정보 노출 차단</a:t>
            </a:r>
            <a:endParaRPr lang="en-US" altLang="ko-KR" dirty="0"/>
          </a:p>
          <a:p>
            <a:pPr lvl="2"/>
            <a:r>
              <a:rPr lang="ko-KR" altLang="en-US" dirty="0"/>
              <a:t>무결성</a:t>
            </a:r>
            <a:r>
              <a:rPr lang="en-US" altLang="ko-KR" dirty="0"/>
              <a:t>: </a:t>
            </a:r>
            <a:r>
              <a:rPr lang="ko-KR" altLang="en-US" dirty="0"/>
              <a:t>부당한 방법으로는 데이터 변경 불가</a:t>
            </a:r>
            <a:endParaRPr lang="en-US" altLang="ko-KR" dirty="0"/>
          </a:p>
          <a:p>
            <a:pPr lvl="2"/>
            <a:r>
              <a:rPr lang="ko-KR" altLang="en-US" dirty="0"/>
              <a:t>가용성</a:t>
            </a:r>
            <a:r>
              <a:rPr lang="en-US" altLang="ko-KR" dirty="0"/>
              <a:t>: </a:t>
            </a:r>
            <a:r>
              <a:rPr lang="ko-KR" altLang="en-US" dirty="0"/>
              <a:t>권한을 가진 사용자는 원하는 서비스 사용</a:t>
            </a:r>
            <a:endParaRPr lang="en-US" altLang="ko-KR" dirty="0"/>
          </a:p>
          <a:p>
            <a:pPr lvl="1"/>
            <a:r>
              <a:rPr lang="ko-KR" altLang="en-US" dirty="0"/>
              <a:t>용어</a:t>
            </a:r>
            <a:endParaRPr lang="en-US" altLang="ko-KR" dirty="0"/>
          </a:p>
          <a:p>
            <a:pPr lvl="2"/>
            <a:r>
              <a:rPr lang="en-US" altLang="ko-KR" dirty="0"/>
              <a:t>Assets: </a:t>
            </a:r>
            <a:r>
              <a:rPr lang="ko-KR" altLang="en-US" dirty="0"/>
              <a:t>조직에서 가치를 부여한 대상</a:t>
            </a:r>
            <a:endParaRPr lang="en-US" altLang="ko-KR" dirty="0"/>
          </a:p>
          <a:p>
            <a:pPr lvl="2"/>
            <a:r>
              <a:rPr lang="en-US" altLang="ko-KR" dirty="0"/>
              <a:t>Threat: </a:t>
            </a:r>
            <a:r>
              <a:rPr lang="ko-KR" altLang="en-US" dirty="0"/>
              <a:t>조직</a:t>
            </a:r>
            <a:r>
              <a:rPr lang="en-US" altLang="ko-KR" dirty="0"/>
              <a:t>,</a:t>
            </a:r>
            <a:r>
              <a:rPr lang="ko-KR" altLang="en-US" dirty="0"/>
              <a:t> 자산에 악영향을 끼칠 수 있는 행동</a:t>
            </a:r>
            <a:endParaRPr lang="en-US" altLang="ko-KR" dirty="0"/>
          </a:p>
          <a:p>
            <a:pPr lvl="2"/>
            <a:r>
              <a:rPr lang="en-US" altLang="ko-KR" dirty="0"/>
              <a:t>Vulnerability: </a:t>
            </a:r>
            <a:r>
              <a:rPr lang="ko-KR" altLang="en-US" dirty="0"/>
              <a:t>약점</a:t>
            </a:r>
            <a:endParaRPr lang="en-US" altLang="ko-KR" dirty="0"/>
          </a:p>
          <a:p>
            <a:pPr lvl="2"/>
            <a:r>
              <a:rPr lang="en-US" altLang="ko-KR" dirty="0"/>
              <a:t>Risk(</a:t>
            </a:r>
            <a:r>
              <a:rPr lang="ko-KR" altLang="en-US" dirty="0"/>
              <a:t>위험</a:t>
            </a:r>
            <a:r>
              <a:rPr lang="en-US" altLang="ko-KR" dirty="0"/>
              <a:t>): Threat(</a:t>
            </a:r>
            <a:r>
              <a:rPr lang="ko-KR" altLang="en-US" dirty="0"/>
              <a:t>위협</a:t>
            </a:r>
            <a:r>
              <a:rPr lang="en-US" altLang="ko-KR" dirty="0"/>
              <a:t>)</a:t>
            </a:r>
            <a:r>
              <a:rPr lang="ko-KR" altLang="en-US" dirty="0"/>
              <a:t>이 피해를 가져올 가능성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7BC7E5E-38A3-4B1E-8A51-0A1A93AD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개발 보안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6F7B3C-4DBD-442B-8E63-157FE3056C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Secure SDLC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SDLC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보안</a:t>
            </a:r>
            <a:endParaRPr lang="en-US" altLang="ko-KR" dirty="0"/>
          </a:p>
          <a:p>
            <a:pPr lvl="1"/>
            <a:r>
              <a:rPr lang="en-US" altLang="ko-KR" dirty="0"/>
              <a:t>Process</a:t>
            </a:r>
          </a:p>
          <a:p>
            <a:pPr lvl="2"/>
            <a:r>
              <a:rPr lang="ko-KR" altLang="en-US" dirty="0"/>
              <a:t>계획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분석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설계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구현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테스트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E2391C-F180-4B93-BA4C-B90603EE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FDE0A3-9F13-485E-8603-EDB2BBBE0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5D3515-C9CA-4219-91AB-CADF513DA2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48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B7C39BD-95EC-444A-9844-59D3F14DB84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입력 데이터 검증 및 표현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데이터로 인해 발생하는 문제를 예방</a:t>
            </a:r>
            <a:endParaRPr lang="en-US" altLang="ko-KR" dirty="0"/>
          </a:p>
          <a:p>
            <a:pPr lvl="1"/>
            <a:r>
              <a:rPr lang="ko-KR" altLang="en-US" dirty="0"/>
              <a:t>취약점</a:t>
            </a:r>
            <a:endParaRPr lang="en-US" altLang="ko-KR" dirty="0"/>
          </a:p>
          <a:p>
            <a:pPr lvl="2"/>
            <a:r>
              <a:rPr lang="en-US" altLang="ko-KR" dirty="0"/>
              <a:t>XSS (Cross Site Script)</a:t>
            </a:r>
          </a:p>
          <a:p>
            <a:pPr lvl="3"/>
            <a:r>
              <a:rPr lang="ko-KR" altLang="en-US" dirty="0"/>
              <a:t>코드가</a:t>
            </a:r>
            <a:r>
              <a:rPr lang="en-US" altLang="ko-KR" dirty="0"/>
              <a:t> </a:t>
            </a:r>
            <a:r>
              <a:rPr lang="ko-KR" altLang="en-US" dirty="0"/>
              <a:t>포함된 페이지가 전송되면</a:t>
            </a:r>
            <a:endParaRPr lang="en-US" altLang="ko-KR" dirty="0"/>
          </a:p>
          <a:p>
            <a:pPr lvl="3"/>
            <a:r>
              <a:rPr lang="ko-KR" altLang="en-US" dirty="0"/>
              <a:t>부적절한 코드가 실행되는 것</a:t>
            </a:r>
            <a:endParaRPr lang="en-US" altLang="ko-KR" dirty="0"/>
          </a:p>
          <a:p>
            <a:pPr lvl="2"/>
            <a:r>
              <a:rPr lang="en-US" altLang="ko-KR" dirty="0"/>
              <a:t>CSRF (Cross-Site Request Forgery)</a:t>
            </a:r>
          </a:p>
          <a:p>
            <a:pPr lvl="3"/>
            <a:r>
              <a:rPr lang="ko-KR" altLang="en-US" dirty="0"/>
              <a:t>사용자가 공격자가 의도한 행위를 하게 함</a:t>
            </a:r>
            <a:endParaRPr lang="en-US" altLang="ko-KR" dirty="0"/>
          </a:p>
          <a:p>
            <a:pPr lvl="2"/>
            <a:r>
              <a:rPr lang="en-US" altLang="ko-KR" dirty="0"/>
              <a:t>SQL </a:t>
            </a:r>
            <a:r>
              <a:rPr lang="ko-KR" altLang="en-US" dirty="0"/>
              <a:t>삽입</a:t>
            </a:r>
            <a:endParaRPr lang="en-US" altLang="ko-KR" dirty="0"/>
          </a:p>
          <a:p>
            <a:pPr lvl="3"/>
            <a:r>
              <a:rPr lang="ko-KR" altLang="en-US" dirty="0"/>
              <a:t>의도하지 않은 </a:t>
            </a:r>
            <a:r>
              <a:rPr lang="en-US" altLang="ko-KR" dirty="0"/>
              <a:t>SQL</a:t>
            </a:r>
            <a:r>
              <a:rPr lang="ko-KR" altLang="en-US" dirty="0"/>
              <a:t>문을 실행하게 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7FB5C62-A93E-4029-A045-C18C5D5E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데이터 검증 및 표현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9CC0F8-E4D2-45A7-8697-3B762AF2C1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9F8D86-7DA2-4E8A-BEE3-3660561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9B949-42D3-474B-9983-10A542F37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EB1004-C7D9-4DE5-910A-9E0DDCC9C58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50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C30D814-FE72-42D4-A88C-6455F313A26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암호 알고리즘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정보를 암호화 하는 기법</a:t>
            </a:r>
            <a:endParaRPr lang="en-US" altLang="ko-KR" dirty="0"/>
          </a:p>
          <a:p>
            <a:pPr lvl="1"/>
            <a:r>
              <a:rPr lang="ko-KR" altLang="en-US" dirty="0"/>
              <a:t>방식</a:t>
            </a:r>
            <a:endParaRPr lang="en-US" altLang="ko-KR" dirty="0"/>
          </a:p>
          <a:p>
            <a:pPr lvl="2"/>
            <a:r>
              <a:rPr lang="ko-KR" altLang="en-US" dirty="0"/>
              <a:t>양방향 방식</a:t>
            </a:r>
            <a:endParaRPr lang="en-US" altLang="ko-KR" dirty="0"/>
          </a:p>
          <a:p>
            <a:pPr lvl="3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암호화</a:t>
            </a:r>
            <a:r>
              <a:rPr lang="en-US" altLang="ko-KR" dirty="0"/>
              <a:t>, </a:t>
            </a:r>
            <a:r>
              <a:rPr lang="ko-KR" altLang="en-US" dirty="0"/>
              <a:t>복호화 가능</a:t>
            </a:r>
            <a:endParaRPr lang="en-US" altLang="ko-KR" dirty="0"/>
          </a:p>
          <a:p>
            <a:pPr lvl="3"/>
            <a:r>
              <a:rPr lang="ko-KR" altLang="en-US" dirty="0"/>
              <a:t>대칭 키</a:t>
            </a:r>
            <a:r>
              <a:rPr lang="en-US" altLang="ko-KR" dirty="0"/>
              <a:t>: </a:t>
            </a:r>
            <a:r>
              <a:rPr lang="ko-KR" altLang="en-US" dirty="0"/>
              <a:t>암호화와 복호화에 같은 암호 키 사용</a:t>
            </a:r>
            <a:endParaRPr lang="en-US" altLang="ko-KR" dirty="0"/>
          </a:p>
          <a:p>
            <a:pPr lvl="4"/>
            <a:r>
              <a:rPr lang="ko-KR" altLang="en-US" dirty="0"/>
              <a:t>블록 암호화</a:t>
            </a:r>
            <a:r>
              <a:rPr lang="en-US" altLang="ko-KR" dirty="0"/>
              <a:t>, </a:t>
            </a:r>
            <a:r>
              <a:rPr lang="ko-KR" altLang="en-US" dirty="0"/>
              <a:t>스트림 암호화</a:t>
            </a:r>
            <a:r>
              <a:rPr lang="en-US" altLang="ko-KR" dirty="0"/>
              <a:t>…</a:t>
            </a:r>
          </a:p>
          <a:p>
            <a:pPr lvl="3"/>
            <a:r>
              <a:rPr lang="ko-KR" altLang="en-US" dirty="0"/>
              <a:t>비대칭 키</a:t>
            </a:r>
            <a:r>
              <a:rPr lang="en-US" altLang="ko-KR" dirty="0"/>
              <a:t>: </a:t>
            </a:r>
            <a:r>
              <a:rPr lang="ko-KR" altLang="en-US" dirty="0"/>
              <a:t>암호화와 복호화에 다른 키 사용</a:t>
            </a:r>
            <a:endParaRPr lang="en-US" altLang="ko-KR" dirty="0"/>
          </a:p>
          <a:p>
            <a:pPr lvl="4"/>
            <a:r>
              <a:rPr lang="ko-KR" altLang="en-US"/>
              <a:t>공개키 암호 방식 이라고도 함</a:t>
            </a:r>
            <a:endParaRPr lang="en-US" altLang="ko-KR" dirty="0"/>
          </a:p>
          <a:p>
            <a:pPr lvl="4"/>
            <a:r>
              <a:rPr lang="en-US" altLang="ko-KR" dirty="0"/>
              <a:t>RSA, ECC, </a:t>
            </a:r>
            <a:r>
              <a:rPr lang="ko-KR" altLang="en-US" dirty="0"/>
              <a:t>디피</a:t>
            </a:r>
            <a:r>
              <a:rPr lang="en-US" altLang="ko-KR" dirty="0"/>
              <a:t>-</a:t>
            </a:r>
            <a:r>
              <a:rPr lang="ko-KR" altLang="en-US" dirty="0"/>
              <a:t>헬만</a:t>
            </a:r>
            <a:r>
              <a:rPr lang="en-US" altLang="ko-KR" dirty="0"/>
              <a:t>…</a:t>
            </a:r>
          </a:p>
          <a:p>
            <a:pPr lvl="4"/>
            <a:r>
              <a:rPr lang="en-US" altLang="ko-KR" dirty="0"/>
              <a:t>RSA: </a:t>
            </a:r>
            <a:r>
              <a:rPr lang="ko-KR" altLang="en-US" dirty="0"/>
              <a:t>소인수분해 어려움에서 제안됨</a:t>
            </a:r>
            <a:endParaRPr lang="en-US" altLang="ko-KR" dirty="0"/>
          </a:p>
          <a:p>
            <a:pPr lvl="2"/>
            <a:r>
              <a:rPr lang="ko-KR" altLang="en-US" dirty="0"/>
              <a:t>일방향 방식</a:t>
            </a:r>
            <a:endParaRPr lang="en-US" altLang="ko-KR" dirty="0"/>
          </a:p>
          <a:p>
            <a:pPr lvl="3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암호화 가능</a:t>
            </a:r>
            <a:r>
              <a:rPr lang="en-US" altLang="ko-KR" dirty="0"/>
              <a:t>, </a:t>
            </a:r>
            <a:r>
              <a:rPr lang="ko-KR" altLang="en-US" dirty="0"/>
              <a:t>복호화 불가능</a:t>
            </a:r>
            <a:endParaRPr lang="en-US" altLang="ko-KR" dirty="0"/>
          </a:p>
          <a:p>
            <a:pPr lvl="3"/>
            <a:r>
              <a:rPr lang="en-US" altLang="ko-KR" dirty="0"/>
              <a:t>MAC, MDC…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07E47DE-17C9-4ACF-9C20-E1EDF7BC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 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47DFFE-0CE3-41C9-8E2D-8232F65F7C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28578A-4E24-4D37-9FCC-1277E917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54676-A9FF-4F07-BFD7-2F3397B96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2BD91B-02F6-4208-9439-4C799B6564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38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185C62-A61D-48F3-AEDF-45261B8BA15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오류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코드 오류를 예방하기 위한 점검 항목</a:t>
            </a:r>
            <a:endParaRPr lang="en-US" altLang="ko-KR" dirty="0"/>
          </a:p>
          <a:p>
            <a:pPr lvl="1"/>
            <a:r>
              <a:rPr lang="ko-KR" altLang="en-US" dirty="0"/>
              <a:t>취약점</a:t>
            </a:r>
            <a:endParaRPr lang="en-US" altLang="ko-KR" dirty="0"/>
          </a:p>
          <a:p>
            <a:pPr lvl="2"/>
            <a:r>
              <a:rPr lang="en-US" altLang="ko-KR" dirty="0"/>
              <a:t>Null </a:t>
            </a:r>
            <a:r>
              <a:rPr lang="ko-KR" altLang="en-US" dirty="0"/>
              <a:t>포인터 역 참조</a:t>
            </a:r>
            <a:endParaRPr lang="en-US" altLang="ko-KR" dirty="0"/>
          </a:p>
          <a:p>
            <a:pPr lvl="2"/>
            <a:r>
              <a:rPr lang="ko-KR" altLang="en-US" dirty="0"/>
              <a:t>정수를 문자로 변환</a:t>
            </a:r>
            <a:endParaRPr lang="en-US" altLang="ko-KR" dirty="0"/>
          </a:p>
          <a:p>
            <a:pPr lvl="2"/>
            <a:r>
              <a:rPr lang="ko-KR" altLang="en-US" dirty="0"/>
              <a:t>부적절한 자원 해제</a:t>
            </a:r>
            <a:endParaRPr lang="en-US" altLang="ko-KR" dirty="0"/>
          </a:p>
          <a:p>
            <a:pPr lvl="2"/>
            <a:r>
              <a:rPr lang="ko-KR" altLang="en-US" dirty="0"/>
              <a:t>초기화 되지 않은 변수 사용</a:t>
            </a:r>
            <a:endParaRPr lang="en-US" altLang="ko-KR" dirty="0"/>
          </a:p>
          <a:p>
            <a:r>
              <a:rPr lang="ko-KR" altLang="en-US" dirty="0"/>
              <a:t>캡슐화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은닉에 필요한 데이터를 확인하는 점검 항목</a:t>
            </a:r>
            <a:endParaRPr lang="en-US" altLang="ko-KR" dirty="0"/>
          </a:p>
          <a:p>
            <a:pPr lvl="1"/>
            <a:r>
              <a:rPr lang="ko-KR" altLang="en-US" dirty="0"/>
              <a:t>취약점</a:t>
            </a:r>
            <a:endParaRPr lang="en-US" altLang="ko-KR" dirty="0"/>
          </a:p>
          <a:p>
            <a:pPr lvl="2"/>
            <a:r>
              <a:rPr lang="ko-KR" altLang="en-US" dirty="0"/>
              <a:t>잘못된 세션에 의한 데이터 노출</a:t>
            </a:r>
            <a:endParaRPr lang="en-US" altLang="ko-KR" dirty="0"/>
          </a:p>
          <a:p>
            <a:pPr lvl="2"/>
            <a:r>
              <a:rPr lang="ko-KR" altLang="en-US" dirty="0"/>
              <a:t>제거되지 않은 디버그 코드</a:t>
            </a:r>
            <a:endParaRPr lang="en-US" altLang="ko-KR" dirty="0"/>
          </a:p>
          <a:p>
            <a:pPr lvl="2"/>
            <a:r>
              <a:rPr lang="ko-KR" altLang="en-US" dirty="0"/>
              <a:t>민감한 데이터를 가진 내부 클래스 사용</a:t>
            </a:r>
            <a:endParaRPr lang="en-US" altLang="ko-KR" dirty="0"/>
          </a:p>
          <a:p>
            <a:pPr lvl="2"/>
            <a:r>
              <a:rPr lang="ko-KR" altLang="en-US" dirty="0"/>
              <a:t>시스템 데이터 정보 노출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CC1C66-6C06-4574-8A74-D2BB5C17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오류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896CD2-285B-468F-8879-41F85D8767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오용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API </a:t>
            </a:r>
            <a:r>
              <a:rPr lang="ko-KR" altLang="en-US" dirty="0"/>
              <a:t>취약점을 점검하는 항목</a:t>
            </a:r>
            <a:endParaRPr lang="en-US" altLang="ko-KR" dirty="0"/>
          </a:p>
          <a:p>
            <a:pPr lvl="1"/>
            <a:r>
              <a:rPr lang="ko-KR" altLang="en-US" dirty="0"/>
              <a:t>취약점</a:t>
            </a:r>
            <a:endParaRPr lang="en-US" altLang="ko-KR" dirty="0"/>
          </a:p>
          <a:p>
            <a:pPr lvl="2"/>
            <a:r>
              <a:rPr lang="en-US" altLang="ko-KR" dirty="0"/>
              <a:t>DNS Lookup</a:t>
            </a:r>
            <a:r>
              <a:rPr lang="ko-KR" altLang="en-US" dirty="0"/>
              <a:t>에 의존하는 보안</a:t>
            </a:r>
            <a:endParaRPr lang="en-US" altLang="ko-KR" dirty="0"/>
          </a:p>
          <a:p>
            <a:pPr lvl="2"/>
            <a:r>
              <a:rPr lang="ko-KR" altLang="en-US" dirty="0"/>
              <a:t>위험한 함수 사용</a:t>
            </a:r>
            <a:endParaRPr lang="en-US" altLang="ko-KR" dirty="0"/>
          </a:p>
          <a:p>
            <a:pPr lvl="2"/>
            <a:r>
              <a:rPr lang="en-US" altLang="ko-KR" dirty="0"/>
              <a:t>Null </a:t>
            </a:r>
            <a:r>
              <a:rPr lang="ko-KR" altLang="en-US" dirty="0" err="1"/>
              <a:t>미검사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B8038F-2104-4E0F-900A-07DC8E77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4BC0AC-1A54-408C-99A5-5F27B491F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EBDC7-C5FF-4A8F-A8B1-DAAF2FEABAC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53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BF8CDE-84CD-49FE-B459-7B6A87C1F8A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DoS </a:t>
            </a:r>
            <a:r>
              <a:rPr lang="ko-KR" altLang="en-US" dirty="0"/>
              <a:t>공격 </a:t>
            </a:r>
            <a:r>
              <a:rPr lang="en-US" altLang="ko-KR" dirty="0"/>
              <a:t>(Denial Of Service)</a:t>
            </a:r>
          </a:p>
          <a:p>
            <a:pPr lvl="1"/>
            <a:r>
              <a:rPr lang="ko-KR" altLang="en-US" dirty="0"/>
              <a:t>시스템을 공격해 시스템의 자원을 부족하게 한다</a:t>
            </a:r>
            <a:endParaRPr lang="en-US" altLang="ko-KR" dirty="0"/>
          </a:p>
          <a:p>
            <a:pPr lvl="2"/>
            <a:r>
              <a:rPr lang="en-US" altLang="ko-KR" dirty="0"/>
              <a:t>SYN Flooding</a:t>
            </a:r>
          </a:p>
          <a:p>
            <a:pPr lvl="3"/>
            <a:r>
              <a:rPr lang="en-US" altLang="ko-KR" dirty="0"/>
              <a:t>TCP</a:t>
            </a:r>
            <a:r>
              <a:rPr lang="ko-KR" altLang="en-US" dirty="0"/>
              <a:t> 악용</a:t>
            </a:r>
            <a:r>
              <a:rPr lang="en-US" altLang="ko-KR" dirty="0"/>
              <a:t>, SYN</a:t>
            </a:r>
            <a:r>
              <a:rPr lang="ko-KR" altLang="en-US" dirty="0"/>
              <a:t>만 계속 보낸다</a:t>
            </a:r>
            <a:endParaRPr lang="en-US" altLang="ko-KR" dirty="0"/>
          </a:p>
          <a:p>
            <a:pPr lvl="2"/>
            <a:r>
              <a:rPr lang="en-US" altLang="ko-KR" dirty="0"/>
              <a:t>UDP Flooding</a:t>
            </a:r>
          </a:p>
          <a:p>
            <a:pPr lvl="3"/>
            <a:r>
              <a:rPr lang="en-US" altLang="ko-KR" dirty="0"/>
              <a:t>UDP</a:t>
            </a:r>
            <a:r>
              <a:rPr lang="ko-KR" altLang="en-US" dirty="0"/>
              <a:t>만 계속 보낸다</a:t>
            </a:r>
            <a:endParaRPr lang="en-US" altLang="ko-KR" dirty="0"/>
          </a:p>
          <a:p>
            <a:pPr lvl="2"/>
            <a:r>
              <a:rPr lang="en-US" altLang="ko-KR" dirty="0"/>
              <a:t>Smurf</a:t>
            </a:r>
          </a:p>
          <a:p>
            <a:pPr lvl="3"/>
            <a:r>
              <a:rPr lang="ko-KR" altLang="en-US" dirty="0"/>
              <a:t>모든 애들 에게 나 보러 오라고 하고</a:t>
            </a:r>
            <a:endParaRPr lang="en-US" altLang="ko-KR" dirty="0"/>
          </a:p>
          <a:p>
            <a:pPr lvl="3"/>
            <a:r>
              <a:rPr lang="ko-KR" altLang="en-US" dirty="0"/>
              <a:t>공격 대상 주소 적음</a:t>
            </a:r>
            <a:endParaRPr lang="en-US" altLang="ko-KR" dirty="0"/>
          </a:p>
          <a:p>
            <a:pPr lvl="2"/>
            <a:r>
              <a:rPr lang="en-US" altLang="ko-KR" dirty="0"/>
              <a:t>Ping Of Death</a:t>
            </a:r>
          </a:p>
          <a:p>
            <a:pPr lvl="3"/>
            <a:r>
              <a:rPr lang="en-US" altLang="ko-KR" dirty="0"/>
              <a:t>Ping</a:t>
            </a:r>
            <a:r>
              <a:rPr lang="ko-KR" altLang="en-US" dirty="0"/>
              <a:t>을 크게 만들어 보내면 처리하면서 과부화 됨</a:t>
            </a:r>
            <a:endParaRPr lang="en-US" altLang="ko-KR" dirty="0"/>
          </a:p>
          <a:p>
            <a:pPr lvl="2"/>
            <a:r>
              <a:rPr lang="en-US" altLang="ko-KR" dirty="0"/>
              <a:t>Land Attack</a:t>
            </a:r>
          </a:p>
          <a:p>
            <a:pPr lvl="3"/>
            <a:r>
              <a:rPr lang="ko-KR" altLang="en-US" dirty="0"/>
              <a:t>출발지와 도착지의 주소가 공격대상인 패킷 전달</a:t>
            </a:r>
            <a:endParaRPr lang="en-US" altLang="ko-KR" dirty="0"/>
          </a:p>
          <a:p>
            <a:pPr lvl="3"/>
            <a:r>
              <a:rPr lang="ko-KR" altLang="en-US" dirty="0"/>
              <a:t>공격대상이 스스로 보내고</a:t>
            </a:r>
            <a:r>
              <a:rPr lang="en-US" altLang="ko-KR" dirty="0"/>
              <a:t>, </a:t>
            </a:r>
            <a:r>
              <a:rPr lang="ko-KR" altLang="en-US" dirty="0"/>
              <a:t>자기가 받기를 반복</a:t>
            </a:r>
            <a:endParaRPr lang="en-US" altLang="ko-KR" dirty="0"/>
          </a:p>
          <a:p>
            <a:pPr lvl="2"/>
            <a:r>
              <a:rPr lang="en-US" altLang="ko-KR" dirty="0"/>
              <a:t>Tear Drop</a:t>
            </a:r>
          </a:p>
          <a:p>
            <a:pPr lvl="2"/>
            <a:r>
              <a:rPr lang="en-US" altLang="ko-KR" dirty="0"/>
              <a:t>Bonk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Boink !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F36D3B-A955-4FE9-B934-18B612BF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공격 유형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54932-81AA-4F17-8C7C-941F7B542E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DDoS </a:t>
            </a:r>
            <a:r>
              <a:rPr lang="ko-KR" altLang="en-US" dirty="0"/>
              <a:t>공격 </a:t>
            </a:r>
            <a:r>
              <a:rPr lang="en-US" altLang="ko-KR" dirty="0"/>
              <a:t>(Distributed Dos)</a:t>
            </a:r>
          </a:p>
          <a:p>
            <a:pPr lvl="1"/>
            <a:r>
              <a:rPr lang="ko-KR" altLang="en-US" dirty="0"/>
              <a:t>공격자를 분산 배치하여 </a:t>
            </a:r>
            <a:r>
              <a:rPr lang="ko-KR" altLang="en-US"/>
              <a:t>동시에 공격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0442C9-0604-44E4-B22A-CE9CDAD6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847A18-F200-4C4C-9D6D-C3DC581D3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A7C9ED-18C8-4AD8-812A-C0C9202EE01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8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4A7EAB-7A00-4315-B8A9-E832C0323BF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개발방법론 활용</a:t>
            </a:r>
          </a:p>
          <a:p>
            <a:pPr lvl="1"/>
            <a:r>
              <a:rPr lang="en-US" altLang="ko-KR" dirty="0"/>
              <a:t>SW</a:t>
            </a:r>
            <a:r>
              <a:rPr lang="ko-KR" altLang="en-US" dirty="0"/>
              <a:t> </a:t>
            </a:r>
            <a:r>
              <a:rPr lang="en-US" altLang="ko-KR" dirty="0"/>
              <a:t>Life</a:t>
            </a:r>
            <a:r>
              <a:rPr lang="ko-KR" altLang="en-US" dirty="0"/>
              <a:t> </a:t>
            </a:r>
            <a:r>
              <a:rPr lang="en-US" altLang="ko-KR" dirty="0"/>
              <a:t>Cycle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SW </a:t>
            </a:r>
            <a:r>
              <a:rPr lang="ko-KR" altLang="en-US" dirty="0"/>
              <a:t>개발 방법론 테일러링</a:t>
            </a:r>
            <a:endParaRPr lang="en-US" altLang="ko-KR" dirty="0"/>
          </a:p>
          <a:p>
            <a:r>
              <a:rPr lang="en-US" altLang="ko-KR" dirty="0"/>
              <a:t>IT </a:t>
            </a:r>
            <a:r>
              <a:rPr lang="ko-KR" altLang="en-US" dirty="0"/>
              <a:t>프로젝트 정보시스템 구축 관리</a:t>
            </a:r>
            <a:endParaRPr lang="en-US" altLang="ko-KR" dirty="0"/>
          </a:p>
          <a:p>
            <a:pPr lvl="1"/>
            <a:r>
              <a:rPr lang="ko-KR" altLang="en-US" dirty="0"/>
              <a:t>네트워크 구축관리</a:t>
            </a:r>
            <a:endParaRPr lang="en-US" altLang="ko-KR" dirty="0"/>
          </a:p>
          <a:p>
            <a:r>
              <a:rPr lang="en-US" altLang="ko-KR" dirty="0"/>
              <a:t>SW </a:t>
            </a:r>
            <a:r>
              <a:rPr lang="ko-KR" altLang="en-US" dirty="0"/>
              <a:t>개발 보안 구축</a:t>
            </a:r>
          </a:p>
          <a:p>
            <a:pPr lvl="1"/>
            <a:r>
              <a:rPr lang="en-US" altLang="ko-KR" dirty="0"/>
              <a:t>SW</a:t>
            </a:r>
            <a:r>
              <a:rPr lang="ko-KR" altLang="en-US" dirty="0"/>
              <a:t> 개발 보안 설계</a:t>
            </a:r>
          </a:p>
          <a:p>
            <a:pPr lvl="1"/>
            <a:r>
              <a:rPr lang="en-US" altLang="ko-KR" dirty="0"/>
              <a:t>SW </a:t>
            </a:r>
            <a:r>
              <a:rPr lang="ko-KR" altLang="en-US" dirty="0"/>
              <a:t>개발 보안 구현</a:t>
            </a:r>
            <a:endParaRPr lang="en-US" altLang="ko-KR" dirty="0"/>
          </a:p>
          <a:p>
            <a:r>
              <a:rPr lang="ko-KR" altLang="en-US" dirty="0"/>
              <a:t>시스템 보안 구축</a:t>
            </a:r>
          </a:p>
          <a:p>
            <a:pPr lvl="1"/>
            <a:r>
              <a:rPr lang="ko-KR" altLang="en-US" dirty="0"/>
              <a:t>시스템 보안 설계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5CD2F3-D68E-42C0-A497-3A09DD29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054A49-3610-4880-9D87-0A90CDB56F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B739E4-051C-48B6-97AB-49EF322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CABED7-F4FD-4DCF-B159-E94767EEA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E57CD-74DC-4AE2-9A6C-AD3A3B949D9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26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8CADBB3-1B0B-482B-86A7-417243A9CED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SDLC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시스템의</a:t>
            </a:r>
            <a:r>
              <a:rPr lang="en-US" altLang="ko-KR" dirty="0"/>
              <a:t> </a:t>
            </a:r>
            <a:r>
              <a:rPr lang="ko-KR" altLang="en-US" dirty="0"/>
              <a:t>요구 분석 부터 유지보수까지의 전 공정</a:t>
            </a:r>
            <a:endParaRPr lang="en-US" altLang="ko-KR" dirty="0"/>
          </a:p>
          <a:p>
            <a:pPr lvl="1"/>
            <a:r>
              <a:rPr lang="ko-KR" altLang="en-US" dirty="0"/>
              <a:t>프로세스</a:t>
            </a:r>
            <a:endParaRPr lang="en-US" altLang="ko-KR" dirty="0"/>
          </a:p>
          <a:p>
            <a:pPr lvl="2"/>
            <a:r>
              <a:rPr lang="ko-KR" altLang="en-US" dirty="0"/>
              <a:t>요구사항 분석</a:t>
            </a:r>
            <a:endParaRPr lang="en-US" altLang="ko-KR" dirty="0"/>
          </a:p>
          <a:p>
            <a:pPr lvl="3"/>
            <a:r>
              <a:rPr lang="ko-KR" altLang="en-US" dirty="0"/>
              <a:t>제품의 요구와 조건을 결정하는 단계</a:t>
            </a:r>
            <a:endParaRPr lang="en-US" altLang="ko-KR" dirty="0"/>
          </a:p>
          <a:p>
            <a:pPr lvl="3"/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비기능 요구사항 추출</a:t>
            </a:r>
            <a:endParaRPr lang="en-US" altLang="ko-KR" dirty="0"/>
          </a:p>
          <a:p>
            <a:pPr lvl="2"/>
            <a:r>
              <a:rPr lang="ko-KR" altLang="en-US" dirty="0"/>
              <a:t>설계</a:t>
            </a:r>
            <a:endParaRPr lang="en-US" altLang="ko-KR" dirty="0"/>
          </a:p>
          <a:p>
            <a:pPr lvl="3"/>
            <a:r>
              <a:rPr lang="ko-KR" altLang="en-US" dirty="0"/>
              <a:t>요구사항을 만족시킬 수 있는 논리적 모델 설계</a:t>
            </a:r>
            <a:endParaRPr lang="en-US" altLang="ko-KR" dirty="0"/>
          </a:p>
          <a:p>
            <a:pPr lvl="3"/>
            <a:r>
              <a:rPr lang="ko-KR" altLang="en-US" dirty="0"/>
              <a:t>시스템 구조</a:t>
            </a:r>
            <a:r>
              <a:rPr lang="en-US" altLang="ko-KR" dirty="0"/>
              <a:t>, </a:t>
            </a:r>
            <a:r>
              <a:rPr lang="ko-KR" altLang="en-US" dirty="0"/>
              <a:t>사용자 인터페이스 설계</a:t>
            </a:r>
            <a:endParaRPr lang="en-US" altLang="ko-KR" dirty="0"/>
          </a:p>
          <a:p>
            <a:pPr lvl="2"/>
            <a:r>
              <a:rPr lang="ko-KR" altLang="en-US" dirty="0"/>
              <a:t>구현</a:t>
            </a:r>
            <a:endParaRPr lang="en-US" altLang="ko-KR" dirty="0"/>
          </a:p>
          <a:p>
            <a:pPr lvl="3"/>
            <a:r>
              <a:rPr lang="ko-KR" altLang="en-US" dirty="0"/>
              <a:t>설계를 물리적으로 실현</a:t>
            </a:r>
            <a:endParaRPr lang="en-US" altLang="ko-KR" dirty="0"/>
          </a:p>
          <a:p>
            <a:pPr lvl="3"/>
            <a:r>
              <a:rPr lang="ko-KR" altLang="en-US" dirty="0"/>
              <a:t>프로그램 개발</a:t>
            </a:r>
            <a:endParaRPr lang="en-US" altLang="ko-KR" dirty="0"/>
          </a:p>
          <a:p>
            <a:pPr lvl="2"/>
            <a:r>
              <a:rPr lang="ko-KR" altLang="en-US" dirty="0"/>
              <a:t>테스트</a:t>
            </a:r>
            <a:endParaRPr lang="en-US" altLang="ko-KR" dirty="0"/>
          </a:p>
          <a:p>
            <a:pPr lvl="3"/>
            <a:r>
              <a:rPr lang="ko-KR" altLang="en-US" dirty="0"/>
              <a:t>제품이 요구와 조건을 만족하는지 확인</a:t>
            </a:r>
            <a:endParaRPr lang="en-US" altLang="ko-KR" dirty="0"/>
          </a:p>
          <a:p>
            <a:pPr lvl="2"/>
            <a:r>
              <a:rPr lang="ko-KR" altLang="en-US" dirty="0"/>
              <a:t>유지보수</a:t>
            </a:r>
            <a:endParaRPr lang="en-US" altLang="ko-KR" dirty="0"/>
          </a:p>
          <a:p>
            <a:pPr lvl="3"/>
            <a:r>
              <a:rPr lang="ko-KR" altLang="en-US" dirty="0"/>
              <a:t>시스템 판매 후 일어나는 모든 활동</a:t>
            </a:r>
            <a:endParaRPr lang="en-US" altLang="ko-KR" dirty="0"/>
          </a:p>
          <a:p>
            <a:pPr lvl="4"/>
            <a:r>
              <a:rPr lang="ko-KR" altLang="en-US" dirty="0"/>
              <a:t>수리</a:t>
            </a:r>
            <a:r>
              <a:rPr lang="en-US" altLang="ko-KR" dirty="0"/>
              <a:t>, </a:t>
            </a:r>
            <a:r>
              <a:rPr lang="ko-KR" altLang="en-US" dirty="0"/>
              <a:t>업그레이드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36F1B1-9EF6-4789-8E16-BEEF2534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SDLC (SW Development Life Cycle)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E44F0A-4869-40BB-A89C-3C304D5708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en-US" altLang="ko-KR" dirty="0"/>
              <a:t>Waterfall Model</a:t>
            </a:r>
          </a:p>
          <a:p>
            <a:pPr lvl="3"/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단계를 확실히 마무리하고 넘어가는 모델</a:t>
            </a:r>
            <a:endParaRPr lang="en-US" altLang="ko-KR" dirty="0"/>
          </a:p>
          <a:p>
            <a:pPr lvl="2"/>
            <a:r>
              <a:rPr lang="en-US" altLang="ko-KR" dirty="0"/>
              <a:t>Prototyping Model</a:t>
            </a:r>
          </a:p>
          <a:p>
            <a:pPr lvl="3"/>
            <a:r>
              <a:rPr lang="ko-KR" altLang="en-US" dirty="0"/>
              <a:t>고객의 요구를 프로토타입으로 만든다</a:t>
            </a:r>
            <a:endParaRPr lang="en-US" altLang="ko-KR" dirty="0"/>
          </a:p>
          <a:p>
            <a:pPr lvl="3"/>
            <a:r>
              <a:rPr lang="ko-KR" altLang="en-US" dirty="0"/>
              <a:t>시연 후 피드백을 받아 반영하여 개발한다</a:t>
            </a:r>
            <a:endParaRPr lang="en-US" altLang="ko-KR" dirty="0"/>
          </a:p>
          <a:p>
            <a:pPr lvl="2"/>
            <a:r>
              <a:rPr lang="en-US" altLang="ko-KR" dirty="0"/>
              <a:t>Spiral Model</a:t>
            </a:r>
          </a:p>
          <a:p>
            <a:pPr lvl="3"/>
            <a:r>
              <a:rPr lang="ko-KR" altLang="en-US" dirty="0"/>
              <a:t>각 단계를 점진적으로 진행하는 방법</a:t>
            </a:r>
            <a:endParaRPr lang="en-US" altLang="ko-KR" dirty="0"/>
          </a:p>
          <a:p>
            <a:pPr lvl="3"/>
            <a:r>
              <a:rPr lang="ko-KR" altLang="en-US" dirty="0"/>
              <a:t>계획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위험 분석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개발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고객 평가</a:t>
            </a:r>
            <a:endParaRPr lang="en-US" altLang="ko-KR" dirty="0"/>
          </a:p>
          <a:p>
            <a:pPr lvl="2"/>
            <a:r>
              <a:rPr lang="en-US" altLang="ko-KR" dirty="0"/>
              <a:t>Iteration Model</a:t>
            </a:r>
          </a:p>
          <a:p>
            <a:pPr lvl="3"/>
            <a:r>
              <a:rPr lang="ko-KR" altLang="en-US" dirty="0"/>
              <a:t>각 단계를 동시</a:t>
            </a:r>
            <a:r>
              <a:rPr lang="en-US" altLang="ko-KR" dirty="0"/>
              <a:t>/</a:t>
            </a:r>
            <a:r>
              <a:rPr lang="ko-KR" altLang="en-US" dirty="0"/>
              <a:t>반복하여 진행하는 방법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4A93C9-2CAF-4BFE-B556-D7563C9E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CD4F3E-798F-45E8-93FA-5DF335090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A58EA2-FBE0-4984-829F-E837176C536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CBCCBDE-7BBE-4143-B276-7DA5089060D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SW Develop Methodology</a:t>
            </a:r>
          </a:p>
          <a:p>
            <a:pPr lvl="1"/>
            <a:r>
              <a:rPr lang="ko-KR" altLang="en-US" dirty="0"/>
              <a:t>소프트웨어 개발 방법론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구조적 방법론</a:t>
            </a:r>
            <a:endParaRPr lang="en-US" altLang="ko-KR" dirty="0"/>
          </a:p>
          <a:p>
            <a:pPr lvl="3"/>
            <a:r>
              <a:rPr lang="ko-KR" altLang="en-US" dirty="0"/>
              <a:t>전체를 기능에 따라 나누고 개발하여 합한다</a:t>
            </a:r>
            <a:endParaRPr lang="en-US" altLang="ko-KR" dirty="0"/>
          </a:p>
          <a:p>
            <a:pPr lvl="2"/>
            <a:r>
              <a:rPr lang="ko-KR" altLang="en-US" dirty="0"/>
              <a:t>정보공학 방법론</a:t>
            </a:r>
            <a:endParaRPr lang="en-US" altLang="ko-KR" dirty="0"/>
          </a:p>
          <a:p>
            <a:pPr lvl="3"/>
            <a:r>
              <a:rPr lang="ko-KR" altLang="en-US" dirty="0"/>
              <a:t>시스템 개발의 관리 절차와 작업 기법을 체계화</a:t>
            </a:r>
            <a:endParaRPr lang="en-US" altLang="ko-KR" dirty="0"/>
          </a:p>
          <a:p>
            <a:pPr lvl="2"/>
            <a:r>
              <a:rPr lang="ko-KR" altLang="en-US" dirty="0"/>
              <a:t>객체지향 방법론</a:t>
            </a:r>
            <a:endParaRPr lang="en-US" altLang="ko-KR" dirty="0"/>
          </a:p>
          <a:p>
            <a:pPr lvl="3"/>
            <a:r>
              <a:rPr lang="ko-KR" altLang="en-US" dirty="0"/>
              <a:t>객체라는 단위로 시스템을 분석 및 설계</a:t>
            </a:r>
            <a:endParaRPr lang="en-US" altLang="ko-KR" dirty="0"/>
          </a:p>
          <a:p>
            <a:pPr lvl="2"/>
            <a:r>
              <a:rPr lang="ko-KR" altLang="en-US" dirty="0"/>
              <a:t>컴포넌트 기반 방법론</a:t>
            </a:r>
            <a:endParaRPr lang="en-US" altLang="ko-KR" dirty="0"/>
          </a:p>
          <a:p>
            <a:pPr lvl="3"/>
            <a:r>
              <a:rPr lang="ko-KR" altLang="en-US" dirty="0"/>
              <a:t>컴포넌트를 조립하여 프로그램을 작성</a:t>
            </a:r>
            <a:endParaRPr lang="en-US" altLang="ko-KR" dirty="0"/>
          </a:p>
          <a:p>
            <a:pPr lvl="2"/>
            <a:r>
              <a:rPr lang="ko-KR" altLang="en-US" dirty="0"/>
              <a:t>애자일 방법론</a:t>
            </a:r>
            <a:endParaRPr lang="en-US" altLang="ko-KR" dirty="0"/>
          </a:p>
          <a:p>
            <a:pPr lvl="3"/>
            <a:r>
              <a:rPr lang="ko-KR" altLang="en-US" dirty="0"/>
              <a:t>그때그때 상황에 따라 유연하게 개발</a:t>
            </a:r>
            <a:endParaRPr lang="en-US" altLang="ko-KR" dirty="0"/>
          </a:p>
          <a:p>
            <a:pPr lvl="2"/>
            <a:r>
              <a:rPr lang="ko-KR" altLang="en-US" dirty="0"/>
              <a:t>제품 계열 방법론</a:t>
            </a:r>
            <a:endParaRPr lang="en-US" altLang="ko-KR" dirty="0"/>
          </a:p>
          <a:p>
            <a:pPr lvl="3"/>
            <a:r>
              <a:rPr lang="ko-KR" altLang="en-US" dirty="0"/>
              <a:t>특정 제품에 적용하고 싶은 공통 기능을 개발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848187-78FB-453A-B692-3FF9763B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Develop 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919762-ADE2-4949-81C0-4DD71E4300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EA96F5-4061-4D2B-BFA4-7688A300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D5622A-2BED-41AE-BC0F-E85DEA593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6538DF-35B5-45D3-8527-8B4F6ECE873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17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F476CA5-79A9-4ECA-99FC-CEEE3A77A92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요구공학 방법론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사용자의 요구사항 도출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명세의 방법</a:t>
            </a:r>
            <a:endParaRPr lang="en-US" altLang="ko-KR" dirty="0"/>
          </a:p>
          <a:p>
            <a:pPr lvl="1"/>
            <a:r>
              <a:rPr lang="ko-KR" altLang="en-US" dirty="0"/>
              <a:t>프로세스</a:t>
            </a:r>
            <a:endParaRPr lang="en-US" altLang="ko-KR" dirty="0"/>
          </a:p>
          <a:p>
            <a:pPr lvl="2"/>
            <a:r>
              <a:rPr lang="ko-KR" altLang="en-US" dirty="0"/>
              <a:t>요구사항 도출</a:t>
            </a:r>
            <a:endParaRPr lang="en-US" altLang="ko-KR" dirty="0"/>
          </a:p>
          <a:p>
            <a:pPr lvl="3"/>
            <a:r>
              <a:rPr lang="en-US" altLang="ko-KR" dirty="0"/>
              <a:t>SW</a:t>
            </a:r>
            <a:r>
              <a:rPr lang="ko-KR" altLang="en-US" dirty="0"/>
              <a:t>가 해야 할 일을 추출</a:t>
            </a:r>
            <a:endParaRPr lang="en-US" altLang="ko-KR" dirty="0"/>
          </a:p>
          <a:p>
            <a:pPr lvl="2"/>
            <a:r>
              <a:rPr lang="ko-KR" altLang="en-US" dirty="0"/>
              <a:t>요구사항 분석</a:t>
            </a:r>
            <a:endParaRPr lang="en-US" altLang="ko-KR" dirty="0"/>
          </a:p>
          <a:p>
            <a:pPr lvl="3"/>
            <a:r>
              <a:rPr lang="ko-KR" altLang="en-US" dirty="0"/>
              <a:t>도출된 요구사항의 충돌</a:t>
            </a:r>
            <a:r>
              <a:rPr lang="en-US" altLang="ko-KR" dirty="0"/>
              <a:t>, </a:t>
            </a:r>
            <a:r>
              <a:rPr lang="ko-KR" altLang="en-US" dirty="0"/>
              <a:t>중복</a:t>
            </a:r>
            <a:r>
              <a:rPr lang="en-US" altLang="ko-KR" dirty="0"/>
              <a:t>, </a:t>
            </a:r>
            <a:r>
              <a:rPr lang="ko-KR" altLang="en-US" dirty="0"/>
              <a:t>누락을 확인</a:t>
            </a:r>
            <a:endParaRPr lang="en-US" altLang="ko-KR" dirty="0"/>
          </a:p>
          <a:p>
            <a:pPr lvl="3"/>
            <a:r>
              <a:rPr lang="ko-KR" altLang="en-US" dirty="0"/>
              <a:t>완전한 요구사항을 만든다</a:t>
            </a:r>
            <a:endParaRPr lang="en-US" altLang="ko-KR" dirty="0"/>
          </a:p>
          <a:p>
            <a:pPr lvl="2"/>
            <a:r>
              <a:rPr lang="ko-KR" altLang="en-US" dirty="0"/>
              <a:t>요구사항 명세</a:t>
            </a:r>
            <a:endParaRPr lang="en-US" altLang="ko-KR" dirty="0"/>
          </a:p>
          <a:p>
            <a:pPr lvl="3"/>
            <a:r>
              <a:rPr lang="ko-KR" altLang="en-US" dirty="0"/>
              <a:t>요구사항을 검토</a:t>
            </a:r>
            <a:r>
              <a:rPr lang="en-US" altLang="ko-KR" dirty="0"/>
              <a:t>, </a:t>
            </a:r>
            <a:r>
              <a:rPr lang="ko-KR" altLang="en-US" dirty="0"/>
              <a:t>평가</a:t>
            </a:r>
            <a:r>
              <a:rPr lang="en-US" altLang="ko-KR" dirty="0"/>
              <a:t>, </a:t>
            </a:r>
            <a:r>
              <a:rPr lang="ko-KR" altLang="en-US" dirty="0"/>
              <a:t>승인 될 수 있는 형태로</a:t>
            </a:r>
            <a:endParaRPr lang="en-US" altLang="ko-KR" dirty="0"/>
          </a:p>
          <a:p>
            <a:pPr lvl="2"/>
            <a:r>
              <a:rPr lang="ko-KR" altLang="en-US" dirty="0"/>
              <a:t>요구사항 확인 및 검증</a:t>
            </a:r>
            <a:endParaRPr lang="en-US" altLang="ko-KR" dirty="0"/>
          </a:p>
          <a:p>
            <a:pPr lvl="3"/>
            <a:r>
              <a:rPr lang="ko-KR" altLang="en-US" dirty="0"/>
              <a:t>요구사항 명세를 통해 완전한지 검증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D8FB84B-2845-4992-B1CF-4BB9ECE8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요구공학 방법론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81758B-8EDA-42BA-982F-709381C336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287312-3AE4-45CC-A1C4-ADC07C43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70523E-B8BE-49BB-80E4-FE85A5965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C4F6B-5F7D-4846-BC65-1AD9AA02C05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29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B383BE-3761-4CB4-9A3C-1EBF46A682E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비용산정 모델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 </a:t>
            </a:r>
            <a:r>
              <a:rPr lang="ko-KR" altLang="en-US" dirty="0"/>
              <a:t>개발 계획을 수립하기 위해 비용 확인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ko-KR" altLang="en-US" dirty="0"/>
              <a:t>하향식 산정방법</a:t>
            </a:r>
            <a:endParaRPr lang="en-US" altLang="ko-KR" dirty="0"/>
          </a:p>
          <a:p>
            <a:pPr lvl="3"/>
            <a:r>
              <a:rPr lang="ko-KR" altLang="en-US" dirty="0"/>
              <a:t>경험이 많은 전문가에게 비용 산정 의뢰</a:t>
            </a:r>
            <a:endParaRPr lang="en-US" altLang="ko-KR" dirty="0"/>
          </a:p>
          <a:p>
            <a:pPr lvl="2"/>
            <a:r>
              <a:rPr lang="ko-KR" altLang="en-US" dirty="0"/>
              <a:t>상향식 산정방법</a:t>
            </a:r>
            <a:endParaRPr lang="en-US" altLang="ko-KR" dirty="0"/>
          </a:p>
          <a:p>
            <a:pPr lvl="3"/>
            <a:r>
              <a:rPr lang="ko-KR" altLang="en-US" dirty="0"/>
              <a:t>세부적인 요구사항</a:t>
            </a:r>
            <a:r>
              <a:rPr lang="en-US" altLang="ko-KR" dirty="0"/>
              <a:t>, </a:t>
            </a:r>
            <a:r>
              <a:rPr lang="ko-KR" altLang="en-US" dirty="0"/>
              <a:t>기능에 따라 비용 계산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en-US" altLang="ko-KR" dirty="0"/>
              <a:t>LOC (Lines Of Code)</a:t>
            </a:r>
          </a:p>
          <a:p>
            <a:pPr lvl="3"/>
            <a:r>
              <a:rPr lang="ko-KR" altLang="en-US" dirty="0"/>
              <a:t>코드 수에 따라 비용 측정</a:t>
            </a:r>
            <a:endParaRPr lang="en-US" altLang="ko-KR" dirty="0"/>
          </a:p>
          <a:p>
            <a:pPr lvl="2"/>
            <a:r>
              <a:rPr lang="en-US" altLang="ko-KR" dirty="0"/>
              <a:t>Man Month</a:t>
            </a:r>
          </a:p>
          <a:p>
            <a:pPr lvl="3"/>
            <a:r>
              <a:rPr lang="ko-KR" altLang="en-US" dirty="0"/>
              <a:t>한 사람이 </a:t>
            </a:r>
            <a:r>
              <a:rPr lang="en-US" altLang="ko-KR" dirty="0"/>
              <a:t>1</a:t>
            </a:r>
            <a:r>
              <a:rPr lang="ko-KR" altLang="en-US" dirty="0"/>
              <a:t>달간 할 수 있는 양으로 비용 측정</a:t>
            </a:r>
            <a:endParaRPr lang="en-US" altLang="ko-KR" dirty="0"/>
          </a:p>
          <a:p>
            <a:pPr lvl="2"/>
            <a:r>
              <a:rPr lang="en-US" altLang="ko-KR" dirty="0"/>
              <a:t>COCOMO (Constructive Cost Model)</a:t>
            </a:r>
          </a:p>
          <a:p>
            <a:pPr lvl="3"/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규모에 따라 비용 측정</a:t>
            </a:r>
            <a:endParaRPr lang="en-US" altLang="ko-KR" dirty="0"/>
          </a:p>
          <a:p>
            <a:pPr lvl="2"/>
            <a:r>
              <a:rPr lang="en-US" altLang="ko-KR" dirty="0"/>
              <a:t>Putnam</a:t>
            </a:r>
          </a:p>
          <a:p>
            <a:pPr lvl="3"/>
            <a:r>
              <a:rPr lang="ko-KR" altLang="en-US" dirty="0"/>
              <a:t>개발 단계별 필요 인력에 따라 비용 측정</a:t>
            </a:r>
            <a:endParaRPr lang="en-US" altLang="ko-KR" dirty="0"/>
          </a:p>
          <a:p>
            <a:pPr lvl="2"/>
            <a:r>
              <a:rPr lang="en-US" altLang="ko-KR" dirty="0"/>
              <a:t>FP</a:t>
            </a:r>
          </a:p>
          <a:p>
            <a:pPr lvl="3"/>
            <a:r>
              <a:rPr lang="ko-KR" altLang="en-US" dirty="0"/>
              <a:t>기능별 가중치에 따라 비용 측정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4C4FD94-AFA2-4626-875D-A1440FB5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비용산정 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094BB3-951F-4F39-A065-2E1F9BE508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7B4755-5AEA-4CE4-8177-0F876F77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1D655A-7041-4BA3-9895-9C07AE6D6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F95B68-A83E-4F98-B137-58F19EDCF94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29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88E28FB-E85D-4E56-8D77-C80E38B4121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일정 관리 모델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 </a:t>
            </a:r>
            <a:r>
              <a:rPr lang="ko-KR" altLang="en-US" dirty="0"/>
              <a:t>개발의 일정을 관리하는 모델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en-US" altLang="ko-KR" dirty="0"/>
              <a:t>CPM</a:t>
            </a:r>
          </a:p>
          <a:p>
            <a:pPr lvl="2"/>
            <a:r>
              <a:rPr lang="en-US" altLang="ko-KR" dirty="0"/>
              <a:t>PERT</a:t>
            </a:r>
          </a:p>
          <a:p>
            <a:pPr lvl="2"/>
            <a:r>
              <a:rPr lang="en-US" altLang="ko-KR" dirty="0"/>
              <a:t>CCPM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8B2E9E-A49D-4029-85D1-6BF1197E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 관리 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D1F8E9-BB3E-48B9-A366-47472C739B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17D68-2143-4431-B6E8-12166B3E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D526C8-FBE4-4C68-9AE3-BA3E090DE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FEC6CF-643C-44DB-A4C0-1BC06A8D284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62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5905566-E807-4FA5-8FC8-17B6D79376E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개발 표준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 </a:t>
            </a:r>
            <a:r>
              <a:rPr lang="ko-KR" altLang="en-US" dirty="0"/>
              <a:t>개발 단계에서 품질 관리를 위해 정한 표준</a:t>
            </a:r>
            <a:endParaRPr lang="en-US" altLang="ko-KR" dirty="0"/>
          </a:p>
          <a:p>
            <a:pPr lvl="1"/>
            <a:r>
              <a:rPr lang="en-US" altLang="ko-KR" dirty="0"/>
              <a:t>ISO/IEC 12207, CMMI, SPICE…</a:t>
            </a:r>
          </a:p>
          <a:p>
            <a:r>
              <a:rPr lang="en-US" altLang="ko-KR" dirty="0"/>
              <a:t>CMMI</a:t>
            </a:r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단계적 모델</a:t>
            </a:r>
            <a:r>
              <a:rPr lang="en-US" altLang="ko-KR" dirty="0"/>
              <a:t>: </a:t>
            </a:r>
            <a:r>
              <a:rPr lang="ko-KR" altLang="en-US" dirty="0"/>
              <a:t>조직의 성숙도를 </a:t>
            </a:r>
            <a:r>
              <a:rPr lang="en-US" altLang="ko-KR" dirty="0"/>
              <a:t>5</a:t>
            </a:r>
            <a:r>
              <a:rPr lang="ko-KR" altLang="en-US" dirty="0"/>
              <a:t>단계로 정의</a:t>
            </a:r>
            <a:endParaRPr lang="en-US" altLang="ko-KR" dirty="0"/>
          </a:p>
          <a:p>
            <a:pPr lvl="3"/>
            <a:r>
              <a:rPr lang="ko-KR" altLang="en-US" dirty="0"/>
              <a:t>초기화 단계</a:t>
            </a:r>
            <a:endParaRPr lang="en-US" altLang="ko-KR" dirty="0"/>
          </a:p>
          <a:p>
            <a:pPr lvl="3"/>
            <a:r>
              <a:rPr lang="ko-KR" altLang="en-US" dirty="0"/>
              <a:t>관리 단계</a:t>
            </a:r>
            <a:endParaRPr lang="en-US" altLang="ko-KR" dirty="0"/>
          </a:p>
          <a:p>
            <a:pPr lvl="3"/>
            <a:r>
              <a:rPr lang="ko-KR" altLang="en-US" dirty="0"/>
              <a:t>정의 단계</a:t>
            </a:r>
            <a:endParaRPr lang="en-US" altLang="ko-KR" dirty="0"/>
          </a:p>
          <a:p>
            <a:pPr lvl="3"/>
            <a:r>
              <a:rPr lang="ko-KR" altLang="en-US" dirty="0"/>
              <a:t>정량적 관리 단계</a:t>
            </a:r>
            <a:endParaRPr lang="en-US" altLang="ko-KR" dirty="0"/>
          </a:p>
          <a:p>
            <a:pPr lvl="3"/>
            <a:r>
              <a:rPr lang="ko-KR" altLang="en-US" dirty="0"/>
              <a:t>최적화 단계</a:t>
            </a:r>
            <a:endParaRPr lang="en-US" altLang="ko-KR" dirty="0"/>
          </a:p>
          <a:p>
            <a:pPr lvl="2"/>
            <a:r>
              <a:rPr lang="ko-KR" altLang="en-US" dirty="0"/>
              <a:t>연속적 모델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E93271-4D98-4838-B02E-0EBF6F6C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개발 표준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E9CC44-81CA-4501-A879-36B3EFC68E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SPICE </a:t>
            </a:r>
          </a:p>
          <a:p>
            <a:pPr lvl="1"/>
            <a:r>
              <a:rPr lang="en-US" altLang="ko-KR" dirty="0"/>
              <a:t>SW Process Improvement &amp; Capability Determination</a:t>
            </a:r>
          </a:p>
          <a:p>
            <a:pPr lvl="1"/>
            <a:r>
              <a:rPr lang="ko-KR" altLang="en-US" dirty="0"/>
              <a:t>조직</a:t>
            </a:r>
            <a:r>
              <a:rPr lang="en-US" altLang="ko-KR" dirty="0"/>
              <a:t> </a:t>
            </a:r>
            <a:r>
              <a:rPr lang="ko-KR" altLang="en-US" dirty="0"/>
              <a:t>성숙도를 </a:t>
            </a:r>
            <a:r>
              <a:rPr lang="en-US" altLang="ko-KR" dirty="0"/>
              <a:t>6</a:t>
            </a:r>
            <a:r>
              <a:rPr lang="ko-KR" altLang="en-US" dirty="0"/>
              <a:t>단계로 정의</a:t>
            </a:r>
            <a:endParaRPr lang="en-US" altLang="ko-KR" dirty="0"/>
          </a:p>
          <a:p>
            <a:pPr lvl="2"/>
            <a:r>
              <a:rPr lang="ko-KR" altLang="en-US" dirty="0"/>
              <a:t>불안정</a:t>
            </a:r>
            <a:endParaRPr lang="en-US" altLang="ko-KR" dirty="0"/>
          </a:p>
          <a:p>
            <a:pPr lvl="2"/>
            <a:r>
              <a:rPr lang="ko-KR" altLang="en-US" dirty="0"/>
              <a:t>수행</a:t>
            </a:r>
            <a:endParaRPr lang="en-US" altLang="ko-KR" dirty="0"/>
          </a:p>
          <a:p>
            <a:pPr lvl="2"/>
            <a:r>
              <a:rPr lang="ko-KR" altLang="en-US" dirty="0"/>
              <a:t>관리</a:t>
            </a:r>
            <a:endParaRPr lang="en-US" altLang="ko-KR" dirty="0"/>
          </a:p>
          <a:p>
            <a:pPr lvl="2"/>
            <a:r>
              <a:rPr lang="ko-KR" altLang="en-US" dirty="0"/>
              <a:t>확립</a:t>
            </a:r>
            <a:endParaRPr lang="en-US" altLang="ko-KR" dirty="0"/>
          </a:p>
          <a:p>
            <a:pPr lvl="2"/>
            <a:r>
              <a:rPr lang="ko-KR" altLang="en-US" dirty="0"/>
              <a:t>예측</a:t>
            </a:r>
            <a:endParaRPr lang="en-US" altLang="ko-KR" dirty="0"/>
          </a:p>
          <a:p>
            <a:pPr lvl="2"/>
            <a:r>
              <a:rPr lang="ko-KR" altLang="en-US" dirty="0"/>
              <a:t>최적화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F3B9AC-0620-46B1-B9DB-EE461473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B02E6-27BC-4251-9619-9ACB9599A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6BCAFD-5675-4E5A-A68C-6E6E87A3227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07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1B2D8CD-81AF-449E-A912-2452CD75196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Tailoring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조직의 프로세스를 비즈니스에 적합하게 바꾸는 것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F0DB759-C1E9-4B7B-BEC3-72B954EC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Tailoring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199A8-5DA4-4980-9D23-57F6FDE10B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64AB14-5110-4722-A835-0A467A3C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13DFD9-21D5-4DE7-B370-E377AEF46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3DD00C-8A94-4EA4-9EE4-B2818DD49C8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09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 TEMPLATE" id="{131321D4-860E-4B04-B8A9-D6BC1AF1C9F3}" vid="{1E926FBA-71B6-4B30-ACDB-6BAB4E3501C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 TEMPLATE</Template>
  <TotalTime>0</TotalTime>
  <Words>949</Words>
  <Application>Microsoft Office PowerPoint</Application>
  <PresentationFormat>와이드스크린</PresentationFormat>
  <Paragraphs>276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5. 정보시스템 구축관리</vt:lpstr>
      <vt:lpstr>Agenda</vt:lpstr>
      <vt:lpstr>SDLC (SW Development Life Cycle)</vt:lpstr>
      <vt:lpstr>SW Develop Methodology</vt:lpstr>
      <vt:lpstr>요구공학 방법론</vt:lpstr>
      <vt:lpstr>비용산정 모델</vt:lpstr>
      <vt:lpstr>일정 관리 모델</vt:lpstr>
      <vt:lpstr>SW 개발 표준</vt:lpstr>
      <vt:lpstr>Tailoring</vt:lpstr>
      <vt:lpstr>SW 재사용</vt:lpstr>
      <vt:lpstr>IT 신기술</vt:lpstr>
      <vt:lpstr>네트워크 장비</vt:lpstr>
      <vt:lpstr>SW 개발 보안</vt:lpstr>
      <vt:lpstr>입력 데이터 검증 및 표현</vt:lpstr>
      <vt:lpstr>암호 알고리즘</vt:lpstr>
      <vt:lpstr>코드 오류</vt:lpstr>
      <vt:lpstr>서비스 공격 유형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정보시스템 구축관리</dc:title>
  <dc:creator>Sang Hyeon Jung</dc:creator>
  <cp:lastModifiedBy>Sang Hyeon Jung</cp:lastModifiedBy>
  <cp:revision>13</cp:revision>
  <dcterms:created xsi:type="dcterms:W3CDTF">2021-08-10T07:03:03Z</dcterms:created>
  <dcterms:modified xsi:type="dcterms:W3CDTF">2021-08-13T07:27:55Z</dcterms:modified>
</cp:coreProperties>
</file>