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4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34348B9-B74F-4710-BD0A-92B99F7695F6}">
          <p14:sldIdLst>
            <p14:sldId id="259"/>
            <p14:sldId id="264"/>
          </p14:sldIdLst>
        </p14:section>
        <p14:section name="Agenda" id="{12EC84D0-6711-4A95-B3FA-AAF8ACF01284}">
          <p14:sldIdLst>
            <p14:sldId id="258"/>
          </p14:sldIdLst>
        </p14:section>
        <p14:section name="데이터 입출력 구현 - 논리 데이터 저장소 확인" id="{4CDBA3FC-589D-4160-883E-BBDE1C892F56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데이터 입출력 구현 - 물리 데이터 저장소 설계" id="{A9EF4ACB-6C31-4E0E-A9DB-33FC43C21327}">
          <p14:sldIdLst>
            <p14:sldId id="271"/>
            <p14:sldId id="272"/>
            <p14:sldId id="273"/>
          </p14:sldIdLst>
        </p14:section>
        <p14:section name="데이터 입출력 구현 - 데이터 조작 프로시저 작성" id="{2773781C-EC73-42F0-B224-5B07E0CDE304}">
          <p14:sldIdLst>
            <p14:sldId id="274"/>
          </p14:sldIdLst>
        </p14:section>
        <p14:section name="데이터 입출력 구현 - 데이터 조작 프로시저 최적화" id="{17A38276-78D4-490F-BE99-CA6A0CF670AE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66F"/>
    <a:srgbClr val="FFFFFF"/>
    <a:srgbClr val="CCCCCC"/>
    <a:srgbClr val="263859"/>
    <a:srgbClr val="1E2D47"/>
    <a:srgbClr val="A3A3A3"/>
    <a:srgbClr val="263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A8B49F2-9D27-4F7F-90F7-DBCC97E064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6B8B1F-B7D6-4D7A-87F8-A519F0A038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0E862-B602-4F19-9CCB-DBEF680D281A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77DCD7-F98B-4060-B6EC-9C3061E0D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4683F9-97F8-4C34-B1E4-2967BEBA7D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58F7F-BA56-471B-B193-FA450680E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12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2663-55A4-40A7-950D-2D273278BFB3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69C77-C9D7-4722-87FB-972D1363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7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7E4C8B08-4B24-4AA7-94AD-0F4FE9A37435}"/>
              </a:ext>
            </a:extLst>
          </p:cNvPr>
          <p:cNvSpPr/>
          <p:nvPr/>
        </p:nvSpPr>
        <p:spPr>
          <a:xfrm>
            <a:off x="4658807" y="1992219"/>
            <a:ext cx="2874386" cy="2873561"/>
          </a:xfrm>
          <a:custGeom>
            <a:avLst/>
            <a:gdLst>
              <a:gd name="connsiteX0" fmla="*/ 1670844 w 2105193"/>
              <a:gd name="connsiteY0" fmla="*/ 1234080 h 2104588"/>
              <a:gd name="connsiteX1" fmla="*/ 1307880 w 2105193"/>
              <a:gd name="connsiteY1" fmla="*/ 1234080 h 2104588"/>
              <a:gd name="connsiteX2" fmla="*/ 1307880 w 2105193"/>
              <a:gd name="connsiteY2" fmla="*/ 362965 h 2104588"/>
              <a:gd name="connsiteX3" fmla="*/ 436765 w 2105193"/>
              <a:gd name="connsiteY3" fmla="*/ 362965 h 2104588"/>
              <a:gd name="connsiteX4" fmla="*/ 436765 w 2105193"/>
              <a:gd name="connsiteY4" fmla="*/ 0 h 2104588"/>
              <a:gd name="connsiteX5" fmla="*/ 1307879 w 2105193"/>
              <a:gd name="connsiteY5" fmla="*/ 0 h 2104588"/>
              <a:gd name="connsiteX6" fmla="*/ 2105192 w 2105193"/>
              <a:gd name="connsiteY6" fmla="*/ 1 h 2104588"/>
              <a:gd name="connsiteX7" fmla="*/ 2105192 w 2105193"/>
              <a:gd name="connsiteY7" fmla="*/ 362965 h 2104588"/>
              <a:gd name="connsiteX8" fmla="*/ 1670845 w 2105193"/>
              <a:gd name="connsiteY8" fmla="*/ 362964 h 2104588"/>
              <a:gd name="connsiteX9" fmla="*/ 1670845 w 2105193"/>
              <a:gd name="connsiteY9" fmla="*/ 362965 h 2104588"/>
              <a:gd name="connsiteX10" fmla="*/ 1670844 w 2105193"/>
              <a:gd name="connsiteY10" fmla="*/ 362965 h 2104588"/>
              <a:gd name="connsiteX11" fmla="*/ 362964 w 2105193"/>
              <a:gd name="connsiteY11" fmla="*/ 1668426 h 2104588"/>
              <a:gd name="connsiteX12" fmla="*/ 0 w 2105193"/>
              <a:gd name="connsiteY12" fmla="*/ 1668426 h 2104588"/>
              <a:gd name="connsiteX13" fmla="*/ 0 w 2105193"/>
              <a:gd name="connsiteY13" fmla="*/ 797312 h 2104588"/>
              <a:gd name="connsiteX14" fmla="*/ 0 w 2105193"/>
              <a:gd name="connsiteY14" fmla="*/ 434348 h 2104588"/>
              <a:gd name="connsiteX15" fmla="*/ 0 w 2105193"/>
              <a:gd name="connsiteY15" fmla="*/ 0 h 2104588"/>
              <a:gd name="connsiteX16" fmla="*/ 362964 w 2105193"/>
              <a:gd name="connsiteY16" fmla="*/ 0 h 2104588"/>
              <a:gd name="connsiteX17" fmla="*/ 362964 w 2105193"/>
              <a:gd name="connsiteY17" fmla="*/ 434347 h 2104588"/>
              <a:gd name="connsiteX18" fmla="*/ 1234079 w 2105193"/>
              <a:gd name="connsiteY18" fmla="*/ 434347 h 2104588"/>
              <a:gd name="connsiteX19" fmla="*/ 1234079 w 2105193"/>
              <a:gd name="connsiteY19" fmla="*/ 797311 h 2104588"/>
              <a:gd name="connsiteX20" fmla="*/ 362964 w 2105193"/>
              <a:gd name="connsiteY20" fmla="*/ 797311 h 2104588"/>
              <a:gd name="connsiteX21" fmla="*/ 362964 w 2105193"/>
              <a:gd name="connsiteY21" fmla="*/ 797312 h 2104588"/>
              <a:gd name="connsiteX22" fmla="*/ 1669637 w 2105193"/>
              <a:gd name="connsiteY22" fmla="*/ 2103377 h 2104588"/>
              <a:gd name="connsiteX23" fmla="*/ 798523 w 2105193"/>
              <a:gd name="connsiteY23" fmla="*/ 2103377 h 2104588"/>
              <a:gd name="connsiteX24" fmla="*/ 435559 w 2105193"/>
              <a:gd name="connsiteY24" fmla="*/ 2103377 h 2104588"/>
              <a:gd name="connsiteX25" fmla="*/ 1 w 2105193"/>
              <a:gd name="connsiteY25" fmla="*/ 2103377 h 2104588"/>
              <a:gd name="connsiteX26" fmla="*/ 1 w 2105193"/>
              <a:gd name="connsiteY26" fmla="*/ 1740413 h 2104588"/>
              <a:gd name="connsiteX27" fmla="*/ 435559 w 2105193"/>
              <a:gd name="connsiteY27" fmla="*/ 1740413 h 2104588"/>
              <a:gd name="connsiteX28" fmla="*/ 435559 w 2105193"/>
              <a:gd name="connsiteY28" fmla="*/ 869299 h 2104588"/>
              <a:gd name="connsiteX29" fmla="*/ 798523 w 2105193"/>
              <a:gd name="connsiteY29" fmla="*/ 869299 h 2104588"/>
              <a:gd name="connsiteX30" fmla="*/ 798523 w 2105193"/>
              <a:gd name="connsiteY30" fmla="*/ 1740413 h 2104588"/>
              <a:gd name="connsiteX31" fmla="*/ 1669637 w 2105193"/>
              <a:gd name="connsiteY31" fmla="*/ 1740413 h 2104588"/>
              <a:gd name="connsiteX32" fmla="*/ 2105193 w 2105193"/>
              <a:gd name="connsiteY32" fmla="*/ 2104588 h 2104588"/>
              <a:gd name="connsiteX33" fmla="*/ 1742229 w 2105193"/>
              <a:gd name="connsiteY33" fmla="*/ 2104588 h 2104588"/>
              <a:gd name="connsiteX34" fmla="*/ 1742229 w 2105193"/>
              <a:gd name="connsiteY34" fmla="*/ 1669030 h 2104588"/>
              <a:gd name="connsiteX35" fmla="*/ 1742229 w 2105193"/>
              <a:gd name="connsiteY35" fmla="*/ 1669029 h 2104588"/>
              <a:gd name="connsiteX36" fmla="*/ 871115 w 2105193"/>
              <a:gd name="connsiteY36" fmla="*/ 1669029 h 2104588"/>
              <a:gd name="connsiteX37" fmla="*/ 871115 w 2105193"/>
              <a:gd name="connsiteY37" fmla="*/ 1306065 h 2104588"/>
              <a:gd name="connsiteX38" fmla="*/ 1742229 w 2105193"/>
              <a:gd name="connsiteY38" fmla="*/ 1306065 h 2104588"/>
              <a:gd name="connsiteX39" fmla="*/ 1742229 w 2105193"/>
              <a:gd name="connsiteY39" fmla="*/ 434952 h 2104588"/>
              <a:gd name="connsiteX40" fmla="*/ 2105193 w 2105193"/>
              <a:gd name="connsiteY40" fmla="*/ 434952 h 2104588"/>
              <a:gd name="connsiteX41" fmla="*/ 2105193 w 2105193"/>
              <a:gd name="connsiteY41" fmla="*/ 1306065 h 2104588"/>
              <a:gd name="connsiteX42" fmla="*/ 2105193 w 2105193"/>
              <a:gd name="connsiteY42" fmla="*/ 1306066 h 2104588"/>
              <a:gd name="connsiteX43" fmla="*/ 2105193 w 2105193"/>
              <a:gd name="connsiteY43" fmla="*/ 1669029 h 2104588"/>
              <a:gd name="connsiteX44" fmla="*/ 2105193 w 2105193"/>
              <a:gd name="connsiteY44" fmla="*/ 1669030 h 210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105193" h="2104588">
                <a:moveTo>
                  <a:pt x="1670844" y="1234080"/>
                </a:moveTo>
                <a:lnTo>
                  <a:pt x="1307880" y="1234080"/>
                </a:lnTo>
                <a:lnTo>
                  <a:pt x="1307880" y="362965"/>
                </a:lnTo>
                <a:lnTo>
                  <a:pt x="436765" y="362965"/>
                </a:lnTo>
                <a:lnTo>
                  <a:pt x="436765" y="0"/>
                </a:lnTo>
                <a:lnTo>
                  <a:pt x="1307879" y="0"/>
                </a:lnTo>
                <a:lnTo>
                  <a:pt x="2105192" y="1"/>
                </a:lnTo>
                <a:lnTo>
                  <a:pt x="2105192" y="362965"/>
                </a:lnTo>
                <a:lnTo>
                  <a:pt x="1670845" y="362964"/>
                </a:lnTo>
                <a:lnTo>
                  <a:pt x="1670845" y="362965"/>
                </a:lnTo>
                <a:lnTo>
                  <a:pt x="1670844" y="362965"/>
                </a:lnTo>
                <a:close/>
                <a:moveTo>
                  <a:pt x="362964" y="1668426"/>
                </a:moveTo>
                <a:lnTo>
                  <a:pt x="0" y="1668426"/>
                </a:lnTo>
                <a:lnTo>
                  <a:pt x="0" y="797312"/>
                </a:lnTo>
                <a:lnTo>
                  <a:pt x="0" y="434348"/>
                </a:lnTo>
                <a:lnTo>
                  <a:pt x="0" y="0"/>
                </a:lnTo>
                <a:lnTo>
                  <a:pt x="362964" y="0"/>
                </a:lnTo>
                <a:lnTo>
                  <a:pt x="362964" y="434347"/>
                </a:lnTo>
                <a:lnTo>
                  <a:pt x="1234079" y="434347"/>
                </a:lnTo>
                <a:lnTo>
                  <a:pt x="1234079" y="797311"/>
                </a:lnTo>
                <a:lnTo>
                  <a:pt x="362964" y="797311"/>
                </a:lnTo>
                <a:lnTo>
                  <a:pt x="362964" y="797312"/>
                </a:lnTo>
                <a:close/>
                <a:moveTo>
                  <a:pt x="1669637" y="2103377"/>
                </a:moveTo>
                <a:lnTo>
                  <a:pt x="798523" y="2103377"/>
                </a:lnTo>
                <a:lnTo>
                  <a:pt x="435559" y="2103377"/>
                </a:lnTo>
                <a:lnTo>
                  <a:pt x="1" y="2103377"/>
                </a:lnTo>
                <a:lnTo>
                  <a:pt x="1" y="1740413"/>
                </a:lnTo>
                <a:lnTo>
                  <a:pt x="435559" y="1740413"/>
                </a:lnTo>
                <a:lnTo>
                  <a:pt x="435559" y="869299"/>
                </a:lnTo>
                <a:lnTo>
                  <a:pt x="798523" y="869299"/>
                </a:lnTo>
                <a:lnTo>
                  <a:pt x="798523" y="1740413"/>
                </a:lnTo>
                <a:lnTo>
                  <a:pt x="1669637" y="1740413"/>
                </a:lnTo>
                <a:close/>
                <a:moveTo>
                  <a:pt x="2105193" y="2104588"/>
                </a:moveTo>
                <a:lnTo>
                  <a:pt x="1742229" y="2104588"/>
                </a:lnTo>
                <a:lnTo>
                  <a:pt x="1742229" y="1669030"/>
                </a:lnTo>
                <a:lnTo>
                  <a:pt x="1742229" y="1669029"/>
                </a:lnTo>
                <a:lnTo>
                  <a:pt x="871115" y="1669029"/>
                </a:lnTo>
                <a:lnTo>
                  <a:pt x="871115" y="1306065"/>
                </a:lnTo>
                <a:lnTo>
                  <a:pt x="1742229" y="1306065"/>
                </a:lnTo>
                <a:lnTo>
                  <a:pt x="1742229" y="434952"/>
                </a:lnTo>
                <a:lnTo>
                  <a:pt x="2105193" y="434952"/>
                </a:lnTo>
                <a:lnTo>
                  <a:pt x="2105193" y="1306065"/>
                </a:lnTo>
                <a:lnTo>
                  <a:pt x="2105193" y="1306066"/>
                </a:lnTo>
                <a:lnTo>
                  <a:pt x="2105193" y="1669029"/>
                </a:lnTo>
                <a:lnTo>
                  <a:pt x="2105193" y="1669030"/>
                </a:lnTo>
                <a:close/>
              </a:path>
            </a:pathLst>
          </a:custGeom>
          <a:solidFill>
            <a:srgbClr val="30466F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03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4D3EA-F14E-4C09-8293-01DB69F5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170"/>
            <a:ext cx="10515600" cy="50017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4E569-6477-43A5-AC94-87C415FF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79EE3E-9EF0-4D7F-A00D-9F5CB09059AD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F11BA01D-7D57-4045-8BD1-E926180F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25123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6F56D1BF-331A-44B5-B5E7-6DD921FCD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B134DAB2-5629-44FC-8A5C-D5BDE5D64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37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1213372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59B7E0-888A-4B72-BFC8-5630798A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15600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0480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D40A46-329F-4CE2-89C1-C50DC1150D07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84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439964"/>
            <a:ext cx="5181600" cy="5781027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39964"/>
            <a:ext cx="5181600" cy="577813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0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C14C0-5FF7-40D8-8E82-1DB332903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25904C-927C-43BB-9556-C4E7D603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8F80B-3359-4E33-9CE2-05AA37ED0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  <a:p>
            <a:pPr lvl="4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785A3-39E8-45D7-BBC9-C3009FBFB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2749" y="6400662"/>
            <a:ext cx="397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ABCC0-C2E8-44CE-9BD4-D340DE21F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4231B9B-F168-4EC4-9A59-6F7FC17B1530}"/>
              </a:ext>
            </a:extLst>
          </p:cNvPr>
          <p:cNvSpPr/>
          <p:nvPr userDrawn="1"/>
        </p:nvSpPr>
        <p:spPr>
          <a:xfrm rot="15945254" flipV="1">
            <a:off x="368361" y="5067281"/>
            <a:ext cx="1464401" cy="2290644"/>
          </a:xfrm>
          <a:custGeom>
            <a:avLst/>
            <a:gdLst>
              <a:gd name="connsiteX0" fmla="*/ 1464401 w 1464401"/>
              <a:gd name="connsiteY0" fmla="*/ 2194554 h 2290644"/>
              <a:gd name="connsiteX1" fmla="*/ 0 w 1464401"/>
              <a:gd name="connsiteY1" fmla="*/ 0 h 2290644"/>
              <a:gd name="connsiteX2" fmla="*/ 170054 w 1464401"/>
              <a:gd name="connsiteY2" fmla="*/ 2290644 h 229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4401" h="2290644">
                <a:moveTo>
                  <a:pt x="1464401" y="2194554"/>
                </a:moveTo>
                <a:lnTo>
                  <a:pt x="0" y="0"/>
                </a:lnTo>
                <a:lnTo>
                  <a:pt x="170054" y="2290644"/>
                </a:lnTo>
                <a:close/>
              </a:path>
            </a:pathLst>
          </a:custGeom>
          <a:solidFill>
            <a:srgbClr val="263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2202695-08C1-4994-98FE-066EB09134F6}"/>
              </a:ext>
            </a:extLst>
          </p:cNvPr>
          <p:cNvSpPr/>
          <p:nvPr userDrawn="1"/>
        </p:nvSpPr>
        <p:spPr>
          <a:xfrm rot="9544924" flipV="1">
            <a:off x="9974854" y="2313815"/>
            <a:ext cx="3146835" cy="4626996"/>
          </a:xfrm>
          <a:custGeom>
            <a:avLst/>
            <a:gdLst>
              <a:gd name="connsiteX0" fmla="*/ 0 w 3146835"/>
              <a:gd name="connsiteY0" fmla="*/ 0 h 4626996"/>
              <a:gd name="connsiteX1" fmla="*/ 1768538 w 3146835"/>
              <a:gd name="connsiteY1" fmla="*/ 4626996 h 4626996"/>
              <a:gd name="connsiteX2" fmla="*/ 3146835 w 3146835"/>
              <a:gd name="connsiteY2" fmla="*/ 4100182 h 462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6835" h="4626996">
                <a:moveTo>
                  <a:pt x="0" y="0"/>
                </a:moveTo>
                <a:lnTo>
                  <a:pt x="1768538" y="4626996"/>
                </a:lnTo>
                <a:lnTo>
                  <a:pt x="3146835" y="410018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EADEAFD-A2A3-49AF-857D-40813E131F51}"/>
              </a:ext>
            </a:extLst>
          </p:cNvPr>
          <p:cNvSpPr/>
          <p:nvPr userDrawn="1"/>
        </p:nvSpPr>
        <p:spPr>
          <a:xfrm rot="18360049" flipV="1">
            <a:off x="-1231825" y="3481133"/>
            <a:ext cx="3239678" cy="3313065"/>
          </a:xfrm>
          <a:custGeom>
            <a:avLst/>
            <a:gdLst>
              <a:gd name="connsiteX0" fmla="*/ 3239678 w 3239678"/>
              <a:gd name="connsiteY0" fmla="*/ 3313065 h 3313065"/>
              <a:gd name="connsiteX1" fmla="*/ 696944 w 3239678"/>
              <a:gd name="connsiteY1" fmla="*/ 0 h 3313065"/>
              <a:gd name="connsiteX2" fmla="*/ 0 w 3239678"/>
              <a:gd name="connsiteY2" fmla="*/ 959231 h 331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9678" h="3313065">
                <a:moveTo>
                  <a:pt x="3239678" y="3313065"/>
                </a:moveTo>
                <a:lnTo>
                  <a:pt x="696944" y="0"/>
                </a:lnTo>
                <a:lnTo>
                  <a:pt x="0" y="959231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29A3EC3-6817-48EE-8D80-2C1DA253BAE5}"/>
              </a:ext>
            </a:extLst>
          </p:cNvPr>
          <p:cNvSpPr/>
          <p:nvPr userDrawn="1"/>
        </p:nvSpPr>
        <p:spPr>
          <a:xfrm rot="6557782" flipV="1">
            <a:off x="10201597" y="563662"/>
            <a:ext cx="3180137" cy="1961769"/>
          </a:xfrm>
          <a:custGeom>
            <a:avLst/>
            <a:gdLst>
              <a:gd name="connsiteX0" fmla="*/ 297020 w 3180137"/>
              <a:gd name="connsiteY0" fmla="*/ 0 h 1961769"/>
              <a:gd name="connsiteX1" fmla="*/ 0 w 3180137"/>
              <a:gd name="connsiteY1" fmla="*/ 848327 h 1961769"/>
              <a:gd name="connsiteX2" fmla="*/ 3180137 w 3180137"/>
              <a:gd name="connsiteY2" fmla="*/ 1961769 h 19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137" h="1961769">
                <a:moveTo>
                  <a:pt x="297020" y="0"/>
                </a:moveTo>
                <a:lnTo>
                  <a:pt x="0" y="848327"/>
                </a:lnTo>
                <a:lnTo>
                  <a:pt x="3180137" y="1961769"/>
                </a:lnTo>
                <a:close/>
              </a:path>
            </a:pathLst>
          </a:cu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3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2" r:id="rId4"/>
    <p:sldLayoutId id="2147483654" r:id="rId5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6000" indent="-2857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04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92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0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59E04-CE8D-4C99-AC59-3008A00F2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소프트웨어 개발</a:t>
            </a:r>
          </a:p>
        </p:txBody>
      </p:sp>
    </p:spTree>
    <p:extLst>
      <p:ext uri="{BB962C8B-B14F-4D97-AF65-F5344CB8AC3E}">
        <p14:creationId xmlns:p14="http://schemas.microsoft.com/office/powerpoint/2010/main" val="178411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FE310EB-1594-452F-9BB6-2EE69B686267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물리 데이터 저장소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논리 데이터 모델을 실제로 저장하는 저장소</a:t>
            </a:r>
          </a:p>
          <a:p>
            <a:pPr lvl="1"/>
            <a:r>
              <a:rPr lang="ko-KR" altLang="en-US" dirty="0"/>
              <a:t>논리 데이터 모델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물리 데이터 모델 </a:t>
            </a:r>
            <a:r>
              <a:rPr lang="ko-KR" altLang="en-US" dirty="0"/>
              <a:t>변환 프로세스</a:t>
            </a:r>
            <a:endParaRPr lang="en-US" altLang="ko-KR" dirty="0"/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단위 개체를 테이블로 변환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속성을 컬럼으로 변환</a:t>
            </a:r>
            <a:endParaRPr lang="en-US" altLang="ko-KR" dirty="0"/>
          </a:p>
          <a:p>
            <a:pPr lvl="2"/>
            <a:r>
              <a:rPr lang="en-US" altLang="ko-KR" dirty="0"/>
              <a:t>3. UID</a:t>
            </a:r>
            <a:r>
              <a:rPr lang="ko-KR" altLang="en-US" dirty="0"/>
              <a:t>를 </a:t>
            </a:r>
            <a:r>
              <a:rPr lang="en-US" altLang="ko-KR" dirty="0"/>
              <a:t>Primary Key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2"/>
            <a:r>
              <a:rPr lang="en-US" altLang="ko-KR" dirty="0"/>
              <a:t>4. </a:t>
            </a:r>
            <a:r>
              <a:rPr lang="ko-KR" altLang="en-US" dirty="0"/>
              <a:t>관계를 </a:t>
            </a:r>
            <a:r>
              <a:rPr lang="en-US" altLang="ko-KR" dirty="0"/>
              <a:t>Foreign Key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2"/>
            <a:r>
              <a:rPr lang="en-US" altLang="ko-KR" dirty="0"/>
              <a:t>5. </a:t>
            </a:r>
            <a:r>
              <a:rPr lang="ko-KR" altLang="en-US" dirty="0"/>
              <a:t>컬럼 메타데이터 정의</a:t>
            </a:r>
            <a:endParaRPr lang="en-US" altLang="ko-KR" dirty="0"/>
          </a:p>
          <a:p>
            <a:pPr lvl="2"/>
            <a:r>
              <a:rPr lang="en-US" altLang="ko-KR" dirty="0"/>
              <a:t>6. </a:t>
            </a:r>
            <a:r>
              <a:rPr lang="ko-KR" altLang="en-US" dirty="0"/>
              <a:t>정규화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383DDB0-543B-41BB-9FA5-5DD1CA79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물리 데이터 저장소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0583A5-7278-4834-A4FC-05E410C0B8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파티셔닝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데이터를 분산시키는 방법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en-US" altLang="ko-KR" dirty="0"/>
              <a:t>Range Partitioning: </a:t>
            </a:r>
            <a:r>
              <a:rPr lang="ko-KR" altLang="en-US" dirty="0"/>
              <a:t>특정 값의 범위에 따라 분할</a:t>
            </a:r>
            <a:endParaRPr lang="en-US" altLang="ko-KR" dirty="0"/>
          </a:p>
          <a:p>
            <a:pPr lvl="3"/>
            <a:r>
              <a:rPr lang="en-US" altLang="ko-KR" dirty="0"/>
              <a:t>0, 1, 2 / 3, 4, 5 …</a:t>
            </a:r>
          </a:p>
          <a:p>
            <a:pPr lvl="2"/>
            <a:r>
              <a:rPr lang="en-US" altLang="ko-KR" dirty="0"/>
              <a:t>Hash Partitioning: </a:t>
            </a:r>
            <a:r>
              <a:rPr lang="ko-KR" altLang="en-US" dirty="0"/>
              <a:t>해시 값의 범위에 따라 분할</a:t>
            </a:r>
            <a:endParaRPr lang="en-US" altLang="ko-KR" dirty="0"/>
          </a:p>
          <a:p>
            <a:pPr lvl="2"/>
            <a:r>
              <a:rPr lang="en-US" altLang="ko-KR" dirty="0"/>
              <a:t>List Partitioning: </a:t>
            </a:r>
            <a:r>
              <a:rPr lang="ko-KR" altLang="en-US" dirty="0"/>
              <a:t>특정 값에 따라 분할</a:t>
            </a:r>
            <a:endParaRPr lang="en-US" altLang="ko-KR" dirty="0"/>
          </a:p>
          <a:p>
            <a:pPr lvl="3"/>
            <a:r>
              <a:rPr lang="en-US" altLang="ko-KR" dirty="0"/>
              <a:t>A | B</a:t>
            </a:r>
          </a:p>
          <a:p>
            <a:pPr lvl="2"/>
            <a:r>
              <a:rPr lang="en-US" altLang="ko-KR" dirty="0"/>
              <a:t>Composite Partitioning: </a:t>
            </a:r>
            <a:r>
              <a:rPr lang="ko-KR" altLang="en-US" dirty="0"/>
              <a:t>위 방법들을 복합 사용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4D42C2-7672-47A5-9D61-F5E3A685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423926-D857-4014-B4F2-B3B1AF93A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DFD532-E41C-45E1-AF7D-97079492200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66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BF99E39-042D-41EF-BE0F-E0BADE3AE29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ORM Framework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</a:t>
            </a:r>
            <a:r>
              <a:rPr lang="ko-KR" altLang="en-US" dirty="0"/>
              <a:t>와 객체 지향 코드 간 데이터 변환 매퍼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394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기술</a:t>
            </a:r>
            <a:endParaRPr lang="en-US" altLang="ko-KR" dirty="0"/>
          </a:p>
          <a:p>
            <a:pPr lvl="2"/>
            <a:r>
              <a:rPr lang="en-US" altLang="ko-KR" dirty="0"/>
              <a:t>SQL Mapping: iBatis, MyBatis</a:t>
            </a:r>
          </a:p>
          <a:p>
            <a:pPr lvl="2"/>
            <a:r>
              <a:rPr lang="en-US" altLang="ko-KR" dirty="0"/>
              <a:t>OR Mapping: Hibernate</a:t>
            </a:r>
          </a:p>
          <a:p>
            <a:pPr lvl="1"/>
            <a:r>
              <a:rPr lang="ko-KR" altLang="en-US" dirty="0"/>
              <a:t>매핑</a:t>
            </a:r>
            <a:endParaRPr lang="en-US" altLang="ko-KR" dirty="0"/>
          </a:p>
          <a:p>
            <a:pPr lvl="2"/>
            <a:r>
              <a:rPr lang="ko-KR" altLang="en-US" dirty="0"/>
              <a:t>객체</a:t>
            </a:r>
            <a:r>
              <a:rPr lang="en-US" altLang="ko-KR" dirty="0"/>
              <a:t>-</a:t>
            </a:r>
            <a:r>
              <a:rPr lang="ko-KR" altLang="en-US" dirty="0"/>
              <a:t>테이블</a:t>
            </a:r>
            <a:endParaRPr lang="en-US" altLang="ko-KR" dirty="0"/>
          </a:p>
          <a:p>
            <a:pPr lvl="2"/>
            <a:r>
              <a:rPr lang="ko-KR" altLang="en-US" dirty="0"/>
              <a:t>속성</a:t>
            </a:r>
            <a:r>
              <a:rPr lang="en-US" altLang="ko-KR" dirty="0"/>
              <a:t>-</a:t>
            </a:r>
            <a:r>
              <a:rPr lang="ko-KR" altLang="en-US" dirty="0"/>
              <a:t>컬럼</a:t>
            </a:r>
            <a:endParaRPr lang="en-US" altLang="ko-KR" dirty="0"/>
          </a:p>
          <a:p>
            <a:pPr lvl="2"/>
            <a:r>
              <a:rPr lang="ko-KR" altLang="en-US" dirty="0"/>
              <a:t>오퍼레이션</a:t>
            </a:r>
            <a:r>
              <a:rPr lang="en-US" altLang="ko-KR" dirty="0"/>
              <a:t>-</a:t>
            </a:r>
            <a:r>
              <a:rPr lang="ko-KR" altLang="en-US" dirty="0"/>
              <a:t>프로시저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2757DE-3293-4BF8-96E4-37C69DF0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ORM Framework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A3CAFF-AF73-4A53-94AF-CC90E6FDCE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2A973E-E546-42A8-8022-D5D1994C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1103B5-2D2B-4A09-A9A2-1547DF103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B81BA5-853B-4EC7-A725-554EA7C85A4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  <p:pic>
        <p:nvPicPr>
          <p:cNvPr id="5122" name="Picture 2" descr="What is ORM? Why to use it and Brief Introduction of ORM Frameworks. | by  Vinayak Grover | Medium">
            <a:extLst>
              <a:ext uri="{FF2B5EF4-FFF2-40B4-BE49-F238E27FC236}">
                <a16:creationId xmlns:a16="http://schemas.microsoft.com/office/drawing/2014/main" id="{7A84A671-9B85-429A-8A6E-409D1A2B0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901" y="1918810"/>
            <a:ext cx="3398365" cy="17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845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CCF910D-2BC0-4674-BC32-DAB4E5A06EE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Transaction Interface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</a:t>
            </a:r>
            <a:r>
              <a:rPr lang="ko-KR" altLang="en-US" dirty="0"/>
              <a:t>의 </a:t>
            </a:r>
            <a:r>
              <a:rPr lang="en-US" altLang="ko-KR" dirty="0"/>
              <a:t>Transaction Interface</a:t>
            </a:r>
          </a:p>
          <a:p>
            <a:pPr lvl="1"/>
            <a:r>
              <a:rPr lang="ko-KR" altLang="en-US" dirty="0"/>
              <a:t>특징</a:t>
            </a:r>
            <a:r>
              <a:rPr lang="en-US" altLang="ko-KR" dirty="0"/>
              <a:t>: ACID</a:t>
            </a:r>
          </a:p>
          <a:p>
            <a:pPr lvl="2"/>
            <a:r>
              <a:rPr lang="ko-KR" altLang="en-US" dirty="0" err="1"/>
              <a:t>원자성</a:t>
            </a:r>
            <a:r>
              <a:rPr lang="en-US" altLang="ko-KR" dirty="0"/>
              <a:t> (Atomicity)</a:t>
            </a:r>
          </a:p>
          <a:p>
            <a:pPr lvl="2"/>
            <a:r>
              <a:rPr lang="ko-KR" altLang="en-US" dirty="0"/>
              <a:t>일관성 </a:t>
            </a:r>
            <a:r>
              <a:rPr lang="en-US" altLang="ko-KR" dirty="0"/>
              <a:t>(Consistency)</a:t>
            </a:r>
          </a:p>
          <a:p>
            <a:pPr lvl="2"/>
            <a:r>
              <a:rPr lang="ko-KR" altLang="en-US" dirty="0" err="1"/>
              <a:t>격리성</a:t>
            </a:r>
            <a:r>
              <a:rPr lang="ko-KR" altLang="en-US" dirty="0"/>
              <a:t> </a:t>
            </a:r>
            <a:r>
              <a:rPr lang="en-US" altLang="ko-KR" dirty="0"/>
              <a:t>(Isolation)</a:t>
            </a:r>
          </a:p>
          <a:p>
            <a:pPr lvl="2"/>
            <a:r>
              <a:rPr lang="ko-KR" altLang="en-US" dirty="0"/>
              <a:t>영속성 </a:t>
            </a:r>
            <a:r>
              <a:rPr lang="en-US" altLang="ko-KR" dirty="0"/>
              <a:t>(Durability)</a:t>
            </a:r>
          </a:p>
          <a:p>
            <a:pPr lvl="1"/>
            <a:r>
              <a:rPr lang="ko-KR" altLang="en-US" dirty="0"/>
              <a:t>사례</a:t>
            </a:r>
            <a:endParaRPr lang="en-US" altLang="ko-KR" dirty="0"/>
          </a:p>
          <a:p>
            <a:pPr lvl="2"/>
            <a:r>
              <a:rPr lang="en-US" altLang="ko-KR" dirty="0"/>
              <a:t>JDBC, ODBC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13EF49-9874-4B48-8D7C-A83CD7B1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 Interface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C55502-005E-4B99-9FCD-9A4B17E3E6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D561CD-1BBA-4F71-95BD-2BD2E6C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CD57BA-255A-4B52-A289-824D3713D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3FB09A-E746-4E77-ADF6-9F48C7F98A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265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A345B2-071B-46D5-B4F7-FFB265070A9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프로시저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일련의 쿼리를 하나처럼 실행하기위한 쿼리 집합</a:t>
            </a:r>
            <a:endParaRPr lang="en-US" altLang="ko-KR" dirty="0"/>
          </a:p>
          <a:p>
            <a:r>
              <a:rPr lang="en-US" altLang="ko-KR" dirty="0"/>
              <a:t>PL/SQL</a:t>
            </a:r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ko-KR" altLang="en-US" dirty="0"/>
              <a:t>절차형 데이터 조작 프로시저</a:t>
            </a:r>
            <a:endParaRPr lang="en-US" altLang="ko-KR" dirty="0"/>
          </a:p>
          <a:p>
            <a:pPr lvl="1"/>
            <a:r>
              <a:rPr lang="ko-KR" altLang="en-US" dirty="0"/>
              <a:t>구성</a:t>
            </a:r>
            <a:endParaRPr lang="en-US" altLang="ko-KR" dirty="0"/>
          </a:p>
          <a:p>
            <a:pPr lvl="2"/>
            <a:r>
              <a:rPr lang="ko-KR" altLang="en-US" dirty="0" err="1"/>
              <a:t>선언부</a:t>
            </a:r>
            <a:r>
              <a:rPr lang="en-US" altLang="ko-KR" dirty="0"/>
              <a:t>: </a:t>
            </a:r>
            <a:r>
              <a:rPr lang="ko-KR" altLang="en-US" dirty="0"/>
              <a:t>실행부에서</a:t>
            </a:r>
            <a:r>
              <a:rPr lang="en-US" altLang="ko-KR" dirty="0"/>
              <a:t> </a:t>
            </a:r>
            <a:r>
              <a:rPr lang="ko-KR" altLang="en-US" dirty="0"/>
              <a:t>참조할 모든 변수 상수 등</a:t>
            </a:r>
            <a:endParaRPr lang="en-US" altLang="ko-KR" dirty="0"/>
          </a:p>
          <a:p>
            <a:pPr lvl="2"/>
            <a:r>
              <a:rPr lang="ko-KR" altLang="en-US" dirty="0" err="1"/>
              <a:t>실행부</a:t>
            </a:r>
            <a:r>
              <a:rPr lang="en-US" altLang="ko-KR" dirty="0"/>
              <a:t>: </a:t>
            </a:r>
            <a:r>
              <a:rPr lang="ko-KR" altLang="en-US" dirty="0"/>
              <a:t>데이터를 처리할 </a:t>
            </a:r>
            <a:r>
              <a:rPr lang="en-US" altLang="ko-KR" dirty="0"/>
              <a:t>SQL</a:t>
            </a:r>
            <a:r>
              <a:rPr lang="ko-KR" altLang="en-US" dirty="0"/>
              <a:t>문 기술</a:t>
            </a:r>
            <a:endParaRPr lang="en-US" altLang="ko-KR" dirty="0"/>
          </a:p>
          <a:p>
            <a:pPr lvl="2"/>
            <a:r>
              <a:rPr lang="ko-KR" altLang="en-US" dirty="0" err="1"/>
              <a:t>예외부</a:t>
            </a:r>
            <a:r>
              <a:rPr lang="en-US" altLang="ko-KR" dirty="0"/>
              <a:t>: </a:t>
            </a:r>
            <a:r>
              <a:rPr lang="ko-KR" altLang="en-US" dirty="0"/>
              <a:t>에러 처리 기술</a:t>
            </a:r>
            <a:endParaRPr lang="en-US" altLang="ko-KR" dirty="0"/>
          </a:p>
          <a:p>
            <a:pPr lvl="1"/>
            <a:r>
              <a:rPr lang="ko-KR" altLang="en-US" dirty="0"/>
              <a:t>저장형 객체 활용</a:t>
            </a:r>
            <a:endParaRPr lang="en-US" altLang="ko-KR" dirty="0"/>
          </a:p>
          <a:p>
            <a:pPr lvl="2"/>
            <a:r>
              <a:rPr lang="ko-KR" altLang="en-US" dirty="0"/>
              <a:t>저장된 프로시저</a:t>
            </a:r>
            <a:endParaRPr lang="en-US" altLang="ko-KR" dirty="0"/>
          </a:p>
          <a:p>
            <a:pPr lvl="2"/>
            <a:r>
              <a:rPr lang="ko-KR" altLang="en-US" dirty="0"/>
              <a:t>저장된 함수</a:t>
            </a:r>
            <a:endParaRPr lang="en-US" altLang="ko-KR" dirty="0"/>
          </a:p>
          <a:p>
            <a:pPr lvl="2"/>
            <a:r>
              <a:rPr lang="ko-KR" altLang="en-US" dirty="0"/>
              <a:t>저장된 패키지</a:t>
            </a:r>
            <a:endParaRPr lang="en-US" altLang="ko-KR" dirty="0"/>
          </a:p>
          <a:p>
            <a:pPr lvl="2"/>
            <a:r>
              <a:rPr lang="ko-KR" altLang="en-US" dirty="0"/>
              <a:t>트리거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42390C5-5B48-4252-A6A7-CE5410B5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프로시저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345908-84F0-49D7-B130-14F442DCA7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프로그램 디버깅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프로시저가 제대로 작동하는지 확인하는 과정</a:t>
            </a:r>
            <a:endParaRPr lang="en-US" altLang="ko-KR" dirty="0"/>
          </a:p>
          <a:p>
            <a:pPr lvl="1"/>
            <a:r>
              <a:rPr lang="ko-KR" altLang="en-US" dirty="0"/>
              <a:t>도구</a:t>
            </a:r>
            <a:r>
              <a:rPr lang="en-US" altLang="ko-KR" dirty="0"/>
              <a:t>: SQL Plus</a:t>
            </a:r>
            <a:endParaRPr lang="ko-KR" altLang="en-US" dirty="0"/>
          </a:p>
          <a:p>
            <a:r>
              <a:rPr lang="ko-KR" altLang="en-US" dirty="0"/>
              <a:t>단위 테스트 도구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프로시저의 적합성을 확인하는 도구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3C87B4-E2EA-4E2B-8A53-FCF463DC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7AC732-386F-40C1-922E-F460442E6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EEE8E2-FC96-4B61-AAAA-B3FAF648DE7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090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8F3CB1C-62B3-4F4E-9935-2CC3DA3F670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쿼리의 성능 측정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SQL </a:t>
            </a:r>
            <a:r>
              <a:rPr lang="ko-KR" altLang="en-US" dirty="0"/>
              <a:t>실행 계획을 통해 성능을 측정하고 최적화</a:t>
            </a:r>
            <a:endParaRPr lang="en-US" altLang="ko-KR" dirty="0"/>
          </a:p>
          <a:p>
            <a:pPr lvl="1"/>
            <a:r>
              <a:rPr lang="ko-KR" altLang="en-US" dirty="0"/>
              <a:t>방법</a:t>
            </a:r>
            <a:endParaRPr lang="en-US" altLang="ko-KR" dirty="0"/>
          </a:p>
          <a:p>
            <a:pPr lvl="2"/>
            <a:r>
              <a:rPr lang="en-US" altLang="ko-KR" dirty="0"/>
              <a:t>EXPLAIN PLAN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395FF90-8CFE-493A-9559-81AB600A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쿼리의 성능 측정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2C9DD3-9919-469E-8F73-D2B49DD77F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소스코드 인스펙션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 </a:t>
            </a:r>
            <a:r>
              <a:rPr lang="ko-KR" altLang="en-US" dirty="0"/>
              <a:t>성능 개선 활동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1741FE-F382-499A-A7F2-A5C39D0B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AFBD2-4DA1-4E5D-9AD5-317BD96C6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9EC313-089E-4A4C-913D-B8FFBBEC003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12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26B386-FE1C-44B6-8641-41A537FEAAD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  <a:endParaRPr lang="en-US" altLang="ko-KR" dirty="0"/>
          </a:p>
          <a:p>
            <a:pPr lvl="1"/>
            <a:r>
              <a:rPr lang="ko-KR" altLang="en-US" dirty="0"/>
              <a:t>수제비 </a:t>
            </a:r>
            <a:r>
              <a:rPr lang="en-US" altLang="ko-KR" dirty="0"/>
              <a:t>2021 </a:t>
            </a:r>
            <a:r>
              <a:rPr lang="ko-KR" altLang="en-US" dirty="0"/>
              <a:t>정보처리기사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F91E94-9945-4AEE-945D-986E14EE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B1370-2AC1-4507-832E-2CBC76C820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54957B-68BB-4707-B331-6D2FCCB8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BE369A-05B2-4AFF-A04D-DA3D29D6A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2986C5-837A-41EA-B728-D7B1B34EFD8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55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4A7EAB-7A00-4315-B8A9-E832C0323BF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데이터 입출력 구현</a:t>
            </a:r>
            <a:endParaRPr lang="en-US" altLang="ko-KR" dirty="0"/>
          </a:p>
          <a:p>
            <a:pPr lvl="1"/>
            <a:r>
              <a:rPr lang="ko-KR" altLang="en-US" dirty="0"/>
              <a:t>논리 데이터 저장소 확인</a:t>
            </a:r>
            <a:endParaRPr lang="en-US" altLang="ko-KR" dirty="0"/>
          </a:p>
          <a:p>
            <a:pPr lvl="1"/>
            <a:r>
              <a:rPr lang="ko-KR" altLang="en-US" dirty="0"/>
              <a:t>물리 데이터 저장소 설계</a:t>
            </a:r>
            <a:endParaRPr lang="en-US" altLang="ko-KR" dirty="0"/>
          </a:p>
          <a:p>
            <a:pPr lvl="1"/>
            <a:r>
              <a:rPr lang="ko-KR" altLang="en-US" dirty="0"/>
              <a:t>데이터 조작 프로시저 작성</a:t>
            </a:r>
            <a:endParaRPr lang="en-US" altLang="ko-KR" dirty="0"/>
          </a:p>
          <a:p>
            <a:pPr lvl="1"/>
            <a:r>
              <a:rPr lang="ko-KR" altLang="en-US" dirty="0"/>
              <a:t>데이터 조작 프로시저 최적화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5CD2F3-D68E-42C0-A497-3A09DD29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소프트웨어 개발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054A49-3610-4880-9D87-0A90CDB56F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B739E4-051C-48B6-97AB-49EF322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CABED7-F4FD-4DCF-B159-E94767EEA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3E57CD-74DC-4AE2-9A6C-AD3A3B949D9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26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6D65736-C38C-4F7C-B159-F3C9149C4DA9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컴퓨터 자료를 저장하는 논리적 구조</a:t>
            </a:r>
            <a:endParaRPr lang="en-US" altLang="ko-KR" dirty="0"/>
          </a:p>
          <a:p>
            <a:pPr lvl="1"/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ko-KR" altLang="en-US" dirty="0"/>
              <a:t>선형</a:t>
            </a:r>
            <a:endParaRPr lang="en-US" altLang="ko-KR" dirty="0"/>
          </a:p>
          <a:p>
            <a:pPr lvl="3"/>
            <a:r>
              <a:rPr lang="ko-KR" altLang="en-US" dirty="0"/>
              <a:t>리스트 </a:t>
            </a:r>
            <a:r>
              <a:rPr lang="en-US" altLang="ko-KR" dirty="0"/>
              <a:t>(List)</a:t>
            </a:r>
          </a:p>
          <a:p>
            <a:pPr lvl="4"/>
            <a:r>
              <a:rPr lang="ko-KR" altLang="en-US" dirty="0"/>
              <a:t>선형 리스트 </a:t>
            </a:r>
            <a:r>
              <a:rPr lang="en-US" altLang="ko-KR" dirty="0"/>
              <a:t>(Linear List)</a:t>
            </a:r>
          </a:p>
          <a:p>
            <a:pPr lvl="4"/>
            <a:r>
              <a:rPr lang="ko-KR" altLang="en-US" dirty="0"/>
              <a:t>연결 리스트 </a:t>
            </a:r>
            <a:r>
              <a:rPr lang="en-US" altLang="ko-KR" dirty="0"/>
              <a:t>(Linked List)</a:t>
            </a:r>
          </a:p>
          <a:p>
            <a:pPr lvl="3"/>
            <a:r>
              <a:rPr lang="ko-KR" altLang="en-US" dirty="0"/>
              <a:t>스택 </a:t>
            </a:r>
            <a:r>
              <a:rPr lang="en-US" altLang="ko-KR" dirty="0"/>
              <a:t>(Stack)</a:t>
            </a:r>
          </a:p>
          <a:p>
            <a:pPr lvl="3"/>
            <a:r>
              <a:rPr lang="ko-KR" altLang="en-US" dirty="0"/>
              <a:t>큐 </a:t>
            </a:r>
            <a:r>
              <a:rPr lang="en-US" altLang="ko-KR" dirty="0"/>
              <a:t>(Queue)</a:t>
            </a:r>
          </a:p>
          <a:p>
            <a:pPr lvl="3"/>
            <a:r>
              <a:rPr lang="ko-KR" altLang="en-US" dirty="0"/>
              <a:t>데크 </a:t>
            </a:r>
            <a:r>
              <a:rPr lang="en-US" altLang="ko-KR" dirty="0"/>
              <a:t>(Deque)</a:t>
            </a:r>
          </a:p>
          <a:p>
            <a:pPr lvl="2"/>
            <a:r>
              <a:rPr lang="ko-KR" altLang="en-US" dirty="0"/>
              <a:t>비선형</a:t>
            </a:r>
            <a:endParaRPr lang="en-US" altLang="ko-KR" dirty="0"/>
          </a:p>
          <a:p>
            <a:pPr lvl="3"/>
            <a:r>
              <a:rPr lang="ko-KR" altLang="en-US" dirty="0"/>
              <a:t>트리 </a:t>
            </a:r>
            <a:r>
              <a:rPr lang="en-US" altLang="ko-KR" dirty="0"/>
              <a:t>(Tree)</a:t>
            </a:r>
          </a:p>
          <a:p>
            <a:pPr lvl="3"/>
            <a:r>
              <a:rPr lang="ko-KR" altLang="en-US" dirty="0"/>
              <a:t>그래프 </a:t>
            </a:r>
            <a:r>
              <a:rPr lang="en-US" altLang="ko-KR" dirty="0"/>
              <a:t>(Graph)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EE821A-63A1-4949-9609-F692AAE8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구조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EF5091-7CEB-40C0-8DF3-55285FAEE7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endParaRPr lang="en-US" altLang="ko-KR" dirty="0"/>
          </a:p>
          <a:p>
            <a:pPr lvl="1"/>
            <a:r>
              <a:rPr lang="ko-KR" altLang="en-US" dirty="0"/>
              <a:t>선형 리스트</a:t>
            </a:r>
            <a:endParaRPr lang="en-US" altLang="ko-KR" dirty="0"/>
          </a:p>
          <a:p>
            <a:pPr lvl="2"/>
            <a:r>
              <a:rPr lang="ko-KR" altLang="en-US" dirty="0"/>
              <a:t>배열과 같이 연속되는 형태로 저장</a:t>
            </a:r>
            <a:endParaRPr lang="en-US" altLang="ko-KR" dirty="0"/>
          </a:p>
          <a:p>
            <a:pPr lvl="2"/>
            <a:r>
              <a:rPr lang="ko-KR" altLang="en-US" dirty="0"/>
              <a:t>자료의 삽입</a:t>
            </a:r>
            <a:r>
              <a:rPr lang="en-US" altLang="ko-KR" dirty="0"/>
              <a:t>, </a:t>
            </a:r>
            <a:r>
              <a:rPr lang="ko-KR" altLang="en-US" dirty="0"/>
              <a:t>삭제 시 기존 자료의 이동이 필요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연결 리스트</a:t>
            </a:r>
            <a:endParaRPr lang="en-US" altLang="ko-KR" dirty="0"/>
          </a:p>
          <a:p>
            <a:pPr lvl="2"/>
            <a:r>
              <a:rPr lang="ko-KR" altLang="en-US" dirty="0"/>
              <a:t>노드의 포인터 부분으로 연결 시킨 리스트</a:t>
            </a:r>
            <a:endParaRPr lang="en-US" altLang="ko-KR" dirty="0"/>
          </a:p>
          <a:p>
            <a:pPr lvl="2"/>
            <a:r>
              <a:rPr lang="ko-KR" altLang="en-US" dirty="0"/>
              <a:t>노드의 삽입</a:t>
            </a:r>
            <a:r>
              <a:rPr lang="en-US" altLang="ko-KR" dirty="0"/>
              <a:t>, </a:t>
            </a:r>
            <a:r>
              <a:rPr lang="ko-KR" altLang="en-US" dirty="0"/>
              <a:t>삭제가 편리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A3226B-9DAF-46BA-A03B-A31C95E8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D27790-B573-4298-8C56-10DB6D2A4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27D339-285B-442C-AC08-D8DE264B3E7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A3C420-7669-4CF9-8ED0-181C02FC1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2"/>
          <a:stretch/>
        </p:blipFill>
        <p:spPr bwMode="auto">
          <a:xfrm>
            <a:off x="7235155" y="2296721"/>
            <a:ext cx="3055690" cy="136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5C697FA-03B4-49A4-B2C0-591D67FA31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59"/>
          <a:stretch/>
        </p:blipFill>
        <p:spPr bwMode="auto">
          <a:xfrm>
            <a:off x="6687288" y="4865615"/>
            <a:ext cx="4151424" cy="40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14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148292F4-D030-4A96-8CFC-316C38EEB30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</a:p>
          <a:p>
            <a:pPr lvl="1"/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방향으로 자료를 넣고 꺼낼 수 있는 </a:t>
            </a:r>
            <a:r>
              <a:rPr lang="en-US" altLang="ko-KR" dirty="0"/>
              <a:t>LIFO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/>
              <a:t>LIFO (Last In First Out)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Queue</a:t>
            </a:r>
          </a:p>
          <a:p>
            <a:pPr lvl="1"/>
            <a:r>
              <a:rPr lang="ko-KR" altLang="en-US" dirty="0"/>
              <a:t>한쪽은 삽입</a:t>
            </a:r>
            <a:r>
              <a:rPr lang="en-US" altLang="ko-KR" dirty="0"/>
              <a:t>, </a:t>
            </a:r>
            <a:r>
              <a:rPr lang="ko-KR" altLang="en-US" dirty="0"/>
              <a:t>반대쪽은 삭제가 이루어지는 </a:t>
            </a:r>
            <a:r>
              <a:rPr lang="en-US" altLang="ko-KR" dirty="0"/>
              <a:t>FIFO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/>
              <a:t>FIFO (First In First Out)</a:t>
            </a:r>
          </a:p>
          <a:p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F544B97-EC68-4311-9F08-8AD193E520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Deque</a:t>
            </a:r>
          </a:p>
          <a:p>
            <a:pPr lvl="1"/>
            <a:r>
              <a:rPr lang="ko-KR" altLang="en-US" dirty="0"/>
              <a:t>양쪽에서 삽입 삭제가 가능한 구조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782BEF-24F1-45A3-8FF9-9D9AA8D6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0CCA87-F5BE-4935-8255-F2D0CA9A5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4A1C17-0A47-40E3-BE45-15E8A5C2597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  <p:pic>
        <p:nvPicPr>
          <p:cNvPr id="2050" name="Picture 2" descr="자료구조 - Stack">
            <a:extLst>
              <a:ext uri="{FF2B5EF4-FFF2-40B4-BE49-F238E27FC236}">
                <a16:creationId xmlns:a16="http://schemas.microsoft.com/office/drawing/2014/main" id="{30A0D641-5FB1-459D-BCC1-1FD1F36E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61" y="1350627"/>
            <a:ext cx="3892677" cy="178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2612C5-2314-458D-81B5-DA0F4F64640D}"/>
              </a:ext>
            </a:extLst>
          </p:cNvPr>
          <p:cNvSpPr txBox="1"/>
          <p:nvPr/>
        </p:nvSpPr>
        <p:spPr>
          <a:xfrm>
            <a:off x="4116015" y="1928869"/>
            <a:ext cx="1297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 </a:t>
            </a:r>
            <a:r>
              <a:rPr lang="en-US" altLang="ko-KR" sz="1200" dirty="0"/>
              <a:t>Stack Pointer</a:t>
            </a:r>
            <a:endParaRPr lang="ko-KR" altLang="en-US" sz="1200" dirty="0"/>
          </a:p>
        </p:txBody>
      </p:sp>
      <p:pic>
        <p:nvPicPr>
          <p:cNvPr id="18" name="Picture 4" descr="선형 자료구조 정리 (큐) :: Insert Brain Here">
            <a:extLst>
              <a:ext uri="{FF2B5EF4-FFF2-40B4-BE49-F238E27FC236}">
                <a16:creationId xmlns:a16="http://schemas.microsoft.com/office/drawing/2014/main" id="{3B4D07C0-C88F-48C8-B9A1-51EA13F05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61" y="4148103"/>
            <a:ext cx="4104223" cy="188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4966049-B1FA-4AE6-9AD7-D73EA78A1A9B}"/>
              </a:ext>
            </a:extLst>
          </p:cNvPr>
          <p:cNvSpPr txBox="1"/>
          <p:nvPr/>
        </p:nvSpPr>
        <p:spPr>
          <a:xfrm>
            <a:off x="1985981" y="5591263"/>
            <a:ext cx="549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Front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C14493-FB3D-4334-8D9C-82C50EAEB865}"/>
              </a:ext>
            </a:extLst>
          </p:cNvPr>
          <p:cNvSpPr txBox="1"/>
          <p:nvPr/>
        </p:nvSpPr>
        <p:spPr>
          <a:xfrm>
            <a:off x="4101405" y="5591263"/>
            <a:ext cx="490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Rear</a:t>
            </a:r>
            <a:endParaRPr lang="ko-KR" altLang="en-US" sz="1200" dirty="0"/>
          </a:p>
        </p:txBody>
      </p:sp>
      <p:pic>
        <p:nvPicPr>
          <p:cNvPr id="2054" name="Picture 6" descr="collections 모듈 - deque">
            <a:extLst>
              <a:ext uri="{FF2B5EF4-FFF2-40B4-BE49-F238E27FC236}">
                <a16:creationId xmlns:a16="http://schemas.microsoft.com/office/drawing/2014/main" id="{F98EACDB-AF37-4A06-A42A-F6D7A75DB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826" y="1119874"/>
            <a:ext cx="4743974" cy="7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26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252FA9-A8D4-4937-BD8D-D777FB5EB8E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ko-KR" altLang="en-US" dirty="0"/>
              <a:t>데이터를</a:t>
            </a:r>
            <a:r>
              <a:rPr lang="en-US" altLang="ko-KR" dirty="0"/>
              <a:t> </a:t>
            </a:r>
            <a:r>
              <a:rPr lang="ko-KR" altLang="en-US" dirty="0"/>
              <a:t>계층화 시킨 구조</a:t>
            </a:r>
            <a:endParaRPr lang="en-US" altLang="ko-KR" dirty="0"/>
          </a:p>
          <a:p>
            <a:pPr lvl="2"/>
            <a:r>
              <a:rPr lang="ko-KR" altLang="en-US" dirty="0"/>
              <a:t>노드와 링크로 구성됨</a:t>
            </a:r>
            <a:endParaRPr lang="en-US" altLang="ko-KR" dirty="0"/>
          </a:p>
          <a:p>
            <a:pPr lvl="1"/>
            <a:r>
              <a:rPr lang="ko-KR" altLang="en-US" dirty="0"/>
              <a:t>용어</a:t>
            </a:r>
            <a:endParaRPr lang="en-US" altLang="ko-KR" dirty="0"/>
          </a:p>
          <a:p>
            <a:pPr lvl="2"/>
            <a:r>
              <a:rPr lang="en-US" altLang="ko-KR" dirty="0"/>
              <a:t>Root</a:t>
            </a:r>
            <a:r>
              <a:rPr lang="ko-KR" altLang="en-US" dirty="0"/>
              <a:t> </a:t>
            </a:r>
            <a:r>
              <a:rPr lang="en-US" altLang="ko-KR" dirty="0"/>
              <a:t>Node: </a:t>
            </a:r>
            <a:r>
              <a:rPr lang="ko-KR" altLang="en-US" dirty="0"/>
              <a:t>부모가 없는 최상위 노드</a:t>
            </a:r>
            <a:endParaRPr lang="en-US" altLang="ko-KR" dirty="0"/>
          </a:p>
          <a:p>
            <a:pPr lvl="2"/>
            <a:r>
              <a:rPr lang="en-US" altLang="ko-KR" dirty="0"/>
              <a:t>Leaf Node: </a:t>
            </a:r>
            <a:r>
              <a:rPr lang="ko-KR" altLang="en-US" dirty="0"/>
              <a:t>자식이 없는 최하위 노드</a:t>
            </a:r>
            <a:endParaRPr lang="en-US" altLang="ko-KR" dirty="0"/>
          </a:p>
          <a:p>
            <a:pPr lvl="2"/>
            <a:r>
              <a:rPr lang="en-US" altLang="ko-KR" dirty="0"/>
              <a:t>Level: Root Node </a:t>
            </a:r>
            <a:r>
              <a:rPr lang="ko-KR" altLang="en-US" dirty="0"/>
              <a:t>기준으로 특정 노드까지 노드 수</a:t>
            </a:r>
            <a:endParaRPr lang="en-US" altLang="ko-KR" dirty="0"/>
          </a:p>
          <a:p>
            <a:pPr lvl="2"/>
            <a:r>
              <a:rPr lang="en-US" altLang="ko-KR" dirty="0"/>
              <a:t>Ancestor Node: </a:t>
            </a:r>
            <a:r>
              <a:rPr lang="ko-KR" altLang="en-US" dirty="0"/>
              <a:t>루트</a:t>
            </a:r>
            <a:r>
              <a:rPr lang="en-US" altLang="ko-KR" dirty="0"/>
              <a:t>~</a:t>
            </a:r>
            <a:r>
              <a:rPr lang="ko-KR" altLang="en-US" dirty="0"/>
              <a:t>특정 노드 간 모든 노드</a:t>
            </a:r>
            <a:endParaRPr lang="en-US" altLang="ko-KR" dirty="0"/>
          </a:p>
          <a:p>
            <a:pPr lvl="2"/>
            <a:r>
              <a:rPr lang="en-US" altLang="ko-KR" dirty="0"/>
              <a:t>Child Node: </a:t>
            </a:r>
            <a:r>
              <a:rPr lang="ko-KR" altLang="en-US" dirty="0"/>
              <a:t>특정 노드에 연결된 다음 레벨 노드</a:t>
            </a:r>
            <a:endParaRPr lang="en-US" altLang="ko-KR" dirty="0"/>
          </a:p>
          <a:p>
            <a:pPr lvl="2"/>
            <a:r>
              <a:rPr lang="en-US" altLang="ko-KR" dirty="0"/>
              <a:t>Parent Node: </a:t>
            </a:r>
            <a:r>
              <a:rPr lang="ko-KR" altLang="en-US" dirty="0"/>
              <a:t>특정 노드에 연결된 이전 레벨 노드</a:t>
            </a:r>
            <a:endParaRPr lang="en-US" altLang="ko-KR" dirty="0"/>
          </a:p>
          <a:p>
            <a:pPr lvl="2"/>
            <a:r>
              <a:rPr lang="en-US" altLang="ko-KR" dirty="0"/>
              <a:t>Sibling: </a:t>
            </a:r>
            <a:r>
              <a:rPr lang="ko-KR" altLang="en-US" dirty="0"/>
              <a:t>같은 부모를 가진 노드</a:t>
            </a:r>
            <a:endParaRPr lang="en-US" altLang="ko-KR" dirty="0"/>
          </a:p>
          <a:p>
            <a:pPr lvl="2"/>
            <a:r>
              <a:rPr lang="en-US" altLang="ko-KR" dirty="0"/>
              <a:t>Depth: </a:t>
            </a:r>
            <a:r>
              <a:rPr lang="ko-KR" altLang="en-US" dirty="0"/>
              <a:t>루트에서 특정 노드까지의 간선의 수</a:t>
            </a:r>
            <a:endParaRPr lang="en-US" altLang="ko-KR" dirty="0"/>
          </a:p>
          <a:p>
            <a:pPr lvl="2"/>
            <a:r>
              <a:rPr lang="en-US" altLang="ko-KR" dirty="0"/>
              <a:t>Degree: </a:t>
            </a:r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노드에 연결된 자식의 수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F908B-6D7F-4AD4-833E-C342257A6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순회 방법 </a:t>
            </a:r>
            <a:r>
              <a:rPr lang="en-US" altLang="ko-KR" dirty="0"/>
              <a:t>(Middle</a:t>
            </a:r>
            <a:r>
              <a:rPr lang="ko-KR" altLang="en-US" dirty="0"/>
              <a:t>의 위치에 따라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후위 순회 </a:t>
            </a:r>
            <a:r>
              <a:rPr lang="en-US" altLang="ko-KR" dirty="0"/>
              <a:t>(Post Order Traversal)</a:t>
            </a:r>
          </a:p>
          <a:p>
            <a:pPr lvl="3"/>
            <a:r>
              <a:rPr lang="en-US" altLang="ko-KR" dirty="0"/>
              <a:t>Left </a:t>
            </a:r>
            <a:r>
              <a:rPr lang="en-US" altLang="ko-KR" dirty="0">
                <a:sym typeface="Wingdings" panose="05000000000000000000" pitchFamily="2" charset="2"/>
              </a:rPr>
              <a:t> Right  Middle</a:t>
            </a:r>
            <a:endParaRPr lang="en-US" altLang="ko-KR" dirty="0"/>
          </a:p>
          <a:p>
            <a:pPr lvl="2"/>
            <a:r>
              <a:rPr lang="ko-KR" altLang="en-US" dirty="0"/>
              <a:t>전위 순회 </a:t>
            </a:r>
            <a:r>
              <a:rPr lang="en-US" altLang="ko-KR" dirty="0"/>
              <a:t>(Pre Order Traversal)</a:t>
            </a:r>
          </a:p>
          <a:p>
            <a:pPr lvl="3"/>
            <a:r>
              <a:rPr lang="en-US" altLang="ko-KR" dirty="0"/>
              <a:t>Middle </a:t>
            </a:r>
            <a:r>
              <a:rPr lang="en-US" altLang="ko-KR" dirty="0">
                <a:sym typeface="Wingdings" panose="05000000000000000000" pitchFamily="2" charset="2"/>
              </a:rPr>
              <a:t> Left  Right</a:t>
            </a:r>
            <a:endParaRPr lang="en-US" altLang="ko-KR" dirty="0"/>
          </a:p>
          <a:p>
            <a:pPr lvl="2"/>
            <a:r>
              <a:rPr lang="ko-KR" altLang="en-US" dirty="0"/>
              <a:t>중위 순회 </a:t>
            </a:r>
            <a:r>
              <a:rPr lang="en-US" altLang="ko-KR" dirty="0"/>
              <a:t>(In Order Traversal)</a:t>
            </a:r>
          </a:p>
          <a:p>
            <a:pPr lvl="3"/>
            <a:r>
              <a:rPr lang="en-US" altLang="ko-KR" dirty="0"/>
              <a:t>Left </a:t>
            </a:r>
            <a:r>
              <a:rPr lang="en-US" altLang="ko-KR" dirty="0">
                <a:sym typeface="Wingdings" panose="05000000000000000000" pitchFamily="2" charset="2"/>
              </a:rPr>
              <a:t> Middle  Right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58D3D7-4E0E-4272-B02B-A89067A2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5FCB5-1E0C-42F2-9378-E095453A4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A357FC3C-EED9-4F06-BC6E-ABE2E25B04B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  <p:pic>
        <p:nvPicPr>
          <p:cNvPr id="3074" name="Picture 2" descr="자료구조] 비선형구조">
            <a:extLst>
              <a:ext uri="{FF2B5EF4-FFF2-40B4-BE49-F238E27FC236}">
                <a16:creationId xmlns:a16="http://schemas.microsoft.com/office/drawing/2014/main" id="{1DB4CB3D-0C6E-4F71-8626-F06D7ADBE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068" y="4093827"/>
            <a:ext cx="3925864" cy="225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ree traversal (level order traversal)-level order traversal-binary tree  traversal - Programmer Sought">
            <a:extLst>
              <a:ext uri="{FF2B5EF4-FFF2-40B4-BE49-F238E27FC236}">
                <a16:creationId xmlns:a16="http://schemas.microsoft.com/office/drawing/2014/main" id="{B386BE4F-9986-4872-AF1A-266872B2C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374" y="2593392"/>
            <a:ext cx="4359074" cy="210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86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0FA2D3-4BAC-4C86-8525-F210175CF13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이진 트리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ko-KR" altLang="en-US" dirty="0"/>
              <a:t>자식이 </a:t>
            </a:r>
            <a:r>
              <a:rPr lang="en-US" altLang="ko-KR" dirty="0"/>
              <a:t>2 </a:t>
            </a:r>
            <a:r>
              <a:rPr lang="ko-KR" altLang="en-US" dirty="0"/>
              <a:t>이하인 트리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포화 이진 트리</a:t>
            </a:r>
            <a:endParaRPr lang="en-US" altLang="ko-KR" dirty="0"/>
          </a:p>
          <a:p>
            <a:pPr lvl="3"/>
            <a:r>
              <a:rPr lang="ko-KR" altLang="en-US" dirty="0"/>
              <a:t>모든 레벨에서 노드가 꽉 채워진 트리</a:t>
            </a:r>
            <a:endParaRPr lang="en-US" altLang="ko-KR" dirty="0"/>
          </a:p>
          <a:p>
            <a:pPr lvl="2"/>
            <a:r>
              <a:rPr lang="ko-KR" altLang="en-US" dirty="0"/>
              <a:t>완전 이진 트리</a:t>
            </a:r>
            <a:endParaRPr lang="en-US" altLang="ko-KR" dirty="0"/>
          </a:p>
          <a:p>
            <a:pPr lvl="3"/>
            <a:r>
              <a:rPr lang="ko-KR" altLang="en-US" dirty="0"/>
              <a:t>마지막 레벨을 제외하고 노드가 채워진 트리</a:t>
            </a:r>
            <a:endParaRPr lang="en-US" altLang="ko-KR" dirty="0"/>
          </a:p>
          <a:p>
            <a:pPr lvl="2"/>
            <a:r>
              <a:rPr lang="ko-KR" altLang="en-US" dirty="0"/>
              <a:t>편향 이진 트리</a:t>
            </a:r>
            <a:endParaRPr lang="en-US" altLang="ko-KR" dirty="0"/>
          </a:p>
          <a:p>
            <a:pPr lvl="3"/>
            <a:r>
              <a:rPr lang="ko-KR" altLang="en-US" dirty="0"/>
              <a:t>왼쪽</a:t>
            </a:r>
            <a:r>
              <a:rPr lang="en-US" altLang="ko-KR" dirty="0"/>
              <a:t>, </a:t>
            </a:r>
            <a:r>
              <a:rPr lang="ko-KR" altLang="en-US" dirty="0"/>
              <a:t>오른쪽 한곳만 노드가 존재하는 트리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CA1D8C-9B66-4E83-B5AA-7ED98791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801E7-1F66-4519-B95F-DAD37C727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A0EA13EF-D234-4692-8A4E-0139961B998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2B2E406-35ED-4C14-8E78-2C3ACD4F4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774124"/>
            <a:ext cx="3295650" cy="16059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3E6C92E-6BAE-4132-82EA-E2DE03A4C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429" y="2563213"/>
            <a:ext cx="4959142" cy="124947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E7B797B-10AD-4824-8D9B-D5D18C56A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540" y="4007677"/>
            <a:ext cx="3286340" cy="155472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0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0B5D55B-2E7E-4693-9A34-33180A6C61D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그래프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ko-KR" altLang="en-US" dirty="0"/>
              <a:t>노드와 간선을 모아 놓은 구조</a:t>
            </a:r>
            <a:endParaRPr lang="en-US" altLang="ko-KR" dirty="0"/>
          </a:p>
          <a:p>
            <a:pPr lvl="2"/>
            <a:r>
              <a:rPr lang="ko-KR" altLang="en-US" dirty="0"/>
              <a:t>트리와 달리 사이클이 있다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방향 그래프</a:t>
            </a:r>
            <a:endParaRPr lang="en-US" altLang="ko-KR" dirty="0"/>
          </a:p>
          <a:p>
            <a:pPr lvl="2"/>
            <a:r>
              <a:rPr lang="ko-KR" altLang="en-US" dirty="0"/>
              <a:t>무 방향 그래프</a:t>
            </a:r>
            <a:endParaRPr lang="en-US" altLang="ko-KR" dirty="0"/>
          </a:p>
          <a:p>
            <a:pPr lvl="1"/>
            <a:r>
              <a:rPr lang="ko-KR" altLang="en-US" dirty="0"/>
              <a:t>용어</a:t>
            </a:r>
            <a:endParaRPr lang="en-US" altLang="ko-KR" dirty="0"/>
          </a:p>
          <a:p>
            <a:pPr lvl="2"/>
            <a:r>
              <a:rPr lang="en-US" altLang="ko-KR" dirty="0"/>
              <a:t>Path: </a:t>
            </a:r>
            <a:r>
              <a:rPr lang="ko-KR" altLang="en-US" dirty="0"/>
              <a:t>임의 정점에서 다른 정점으로 가는 경로</a:t>
            </a:r>
            <a:endParaRPr lang="en-US" altLang="ko-KR" dirty="0"/>
          </a:p>
          <a:p>
            <a:pPr lvl="2"/>
            <a:r>
              <a:rPr lang="en-US" altLang="ko-KR" dirty="0"/>
              <a:t>Path Length: Path </a:t>
            </a:r>
            <a:r>
              <a:rPr lang="ko-KR" altLang="en-US" dirty="0"/>
              <a:t>상 간선의 수</a:t>
            </a:r>
            <a:endParaRPr lang="en-US" altLang="ko-KR" dirty="0"/>
          </a:p>
          <a:p>
            <a:pPr lvl="2"/>
            <a:r>
              <a:rPr lang="en-US" altLang="ko-KR" dirty="0"/>
              <a:t>Simple Path: </a:t>
            </a:r>
            <a:r>
              <a:rPr lang="ko-KR" altLang="en-US" dirty="0"/>
              <a:t>한 </a:t>
            </a:r>
            <a:r>
              <a:rPr lang="en-US" altLang="ko-KR" dirty="0"/>
              <a:t>Path </a:t>
            </a:r>
            <a:r>
              <a:rPr lang="ko-KR" altLang="en-US" dirty="0"/>
              <a:t>상 모든 간선이 다른 경우 </a:t>
            </a:r>
            <a:r>
              <a:rPr lang="en-US" altLang="ko-KR" dirty="0"/>
              <a:t>Path</a:t>
            </a:r>
          </a:p>
          <a:p>
            <a:pPr lvl="2"/>
            <a:r>
              <a:rPr lang="en-US" altLang="ko-KR" dirty="0"/>
              <a:t>Cycle: </a:t>
            </a:r>
            <a:r>
              <a:rPr lang="ko-KR" altLang="en-US" dirty="0"/>
              <a:t>동일 정점에서 시작과 끝이 이어지는 경로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1152789-6BA3-4512-967E-12835D015B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C30834-E347-4ED8-8C48-3A95BBC5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7AFCB4-2C8A-4CC4-9927-D56836BB7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3D0EBA-59DD-4A8D-A4B9-2C8C90F69B4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70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E364C08-5BDE-4BDB-824F-3F616E7EA63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논리 데이터 저장소</a:t>
            </a:r>
            <a:endParaRPr lang="en-US" altLang="ko-KR" dirty="0"/>
          </a:p>
          <a:p>
            <a:pPr lvl="1"/>
            <a:r>
              <a:rPr lang="ko-KR" altLang="en-US" dirty="0"/>
              <a:t>업무를 모델링 표기로 형상화한 데이터 저장소</a:t>
            </a:r>
            <a:endParaRPr lang="en-US" altLang="ko-KR" dirty="0"/>
          </a:p>
          <a:p>
            <a:pPr lvl="1"/>
            <a:r>
              <a:rPr lang="ko-KR" altLang="en-US" dirty="0"/>
              <a:t>용어</a:t>
            </a:r>
            <a:endParaRPr lang="en-US" altLang="ko-KR" dirty="0"/>
          </a:p>
          <a:p>
            <a:pPr lvl="2"/>
            <a:r>
              <a:rPr lang="ko-KR" altLang="en-US" dirty="0"/>
              <a:t>개체 </a:t>
            </a:r>
            <a:r>
              <a:rPr lang="en-US" altLang="ko-KR" dirty="0"/>
              <a:t>(Entity): </a:t>
            </a:r>
            <a:r>
              <a:rPr lang="ko-KR" altLang="en-US" dirty="0"/>
              <a:t>관리할 대상이 되는 실체</a:t>
            </a:r>
            <a:endParaRPr lang="en-US" altLang="ko-KR" dirty="0"/>
          </a:p>
          <a:p>
            <a:pPr lvl="2"/>
            <a:r>
              <a:rPr lang="ko-KR" altLang="en-US" dirty="0"/>
              <a:t>속성 </a:t>
            </a:r>
            <a:r>
              <a:rPr lang="en-US" altLang="ko-KR" dirty="0"/>
              <a:t>(Attribute): </a:t>
            </a:r>
            <a:r>
              <a:rPr lang="ko-KR" altLang="en-US" dirty="0"/>
              <a:t>관리할 정보의 구체적 항목</a:t>
            </a:r>
            <a:endParaRPr lang="en-US" altLang="ko-KR" dirty="0"/>
          </a:p>
          <a:p>
            <a:pPr lvl="2"/>
            <a:r>
              <a:rPr lang="ko-KR" altLang="en-US" dirty="0"/>
              <a:t>관계 </a:t>
            </a:r>
            <a:r>
              <a:rPr lang="en-US" altLang="ko-KR" dirty="0"/>
              <a:t>(Relationship): </a:t>
            </a:r>
            <a:r>
              <a:rPr lang="ko-KR" altLang="en-US" dirty="0"/>
              <a:t>개체 간의 대응 관계</a:t>
            </a:r>
            <a:endParaRPr lang="en-US" altLang="ko-KR" dirty="0"/>
          </a:p>
          <a:p>
            <a:pPr lvl="1"/>
            <a:r>
              <a:rPr lang="ko-KR" altLang="en-US" dirty="0"/>
              <a:t>기호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27134D03-14A1-479E-8987-9712AD0F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데이터 저장소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83F8EB5-7223-4532-8EC3-55BE3D410D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7CB75-FF24-447D-B28B-6E76DBCC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3CBCE4-453E-44AF-A66E-0B50D04F3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0D22FCF4-498C-43A5-8DB0-7EFEDF9DEF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21C4595-B956-41E0-B8A8-7C9E0E33E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577" y="3142868"/>
            <a:ext cx="2838846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9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 TEMPLATE" id="{131321D4-860E-4B04-B8A9-D6BC1AF1C9F3}" vid="{1E926FBA-71B6-4B30-ACDB-6BAB4E3501C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 TEMPLATE</Template>
  <TotalTime>0</TotalTime>
  <Words>721</Words>
  <Application>Microsoft Office PowerPoint</Application>
  <PresentationFormat>와이드스크린</PresentationFormat>
  <Paragraphs>221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2. 소프트웨어 개발</vt:lpstr>
      <vt:lpstr>Note</vt:lpstr>
      <vt:lpstr>2. 소프트웨어 개발</vt:lpstr>
      <vt:lpstr>자료 구조</vt:lpstr>
      <vt:lpstr>PowerPoint 프레젠테이션</vt:lpstr>
      <vt:lpstr>PowerPoint 프레젠테이션</vt:lpstr>
      <vt:lpstr>PowerPoint 프레젠테이션</vt:lpstr>
      <vt:lpstr>PowerPoint 프레젠테이션</vt:lpstr>
      <vt:lpstr>논리 데이터 저장소</vt:lpstr>
      <vt:lpstr>물리 데이터 저장소</vt:lpstr>
      <vt:lpstr>ORM Framework</vt:lpstr>
      <vt:lpstr>Transaction Interface</vt:lpstr>
      <vt:lpstr>프로시저</vt:lpstr>
      <vt:lpstr>쿼리의 성능 측정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소프트웨어 개발</dc:title>
  <dc:creator>Sang Hyeon Jung</dc:creator>
  <cp:lastModifiedBy>Sang Hyeon Jung</cp:lastModifiedBy>
  <cp:revision>24</cp:revision>
  <dcterms:created xsi:type="dcterms:W3CDTF">2021-07-30T04:33:06Z</dcterms:created>
  <dcterms:modified xsi:type="dcterms:W3CDTF">2021-07-30T07:03:46Z</dcterms:modified>
</cp:coreProperties>
</file>