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86" r:id="rId3"/>
    <p:sldId id="278" r:id="rId4"/>
    <p:sldId id="259" r:id="rId5"/>
    <p:sldId id="316" r:id="rId6"/>
    <p:sldId id="317" r:id="rId7"/>
    <p:sldId id="30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명준" initials="김" lastIdx="1" clrIdx="0">
    <p:extLst>
      <p:ext uri="{19B8F6BF-5375-455C-9EA6-DF929625EA0E}">
        <p15:presenceInfo xmlns:p15="http://schemas.microsoft.com/office/powerpoint/2012/main" userId="S::5288062@stu.kmu.ac.kr::597c392c-0420-4f9e-95ec-e6859007ec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CE3"/>
    <a:srgbClr val="7C97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46-4FFA-8237-479D8BE995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0.93100000000000005</c:v>
                </c:pt>
                <c:pt idx="1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6-4FFA-8237-479D8BE99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61540-FBD2-4A4F-A346-B143BECCBE4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8E01-2C63-45F9-88AD-BE82D4CD0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5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49389" y="386756"/>
            <a:ext cx="8498612" cy="3377156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463548" y="3745980"/>
            <a:ext cx="4975773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7379855" y="6055618"/>
            <a:ext cx="3866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11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시 </a:t>
            </a:r>
            <a:r>
              <a:rPr lang="en-US" altLang="ko-KR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11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분 </a:t>
            </a:r>
            <a:r>
              <a:rPr lang="ko-KR" altLang="en-US" sz="1600" dirty="0" err="1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정시원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600" dirty="0" err="1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박건희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김재홍 고기륜</a:t>
            </a:r>
            <a:endParaRPr lang="en-US" altLang="ko-KR" sz="1600" dirty="0">
              <a:solidFill>
                <a:srgbClr val="7C97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02482" y="2180028"/>
            <a:ext cx="6443011" cy="1723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ROC Curve</a:t>
            </a: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vl="0" latinLnBrk="0">
              <a:defRPr/>
            </a:pP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Based</a:t>
            </a:r>
            <a:r>
              <a:rPr lang="ko-KR" altLang="en-US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4000" b="1" kern="0" dirty="0">
                <a:ln w="12700">
                  <a:noFill/>
                </a:ln>
                <a:solidFill>
                  <a:srgbClr val="7C97C2"/>
                </a:solidFill>
              </a:rPr>
              <a:t>On</a:t>
            </a:r>
            <a:r>
              <a:rPr lang="ko-KR" altLang="en-US" sz="4000" b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PCA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763912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  <a:stCxn id="17" idx="3"/>
          </p:cNvCxnSpPr>
          <p:nvPr/>
        </p:nvCxnSpPr>
        <p:spPr>
          <a:xfrm>
            <a:off x="11439321" y="3935075"/>
            <a:ext cx="1279" cy="293335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35682-8F24-460B-8654-668A50A03E6D}"/>
              </a:ext>
            </a:extLst>
          </p:cNvPr>
          <p:cNvSpPr txBox="1"/>
          <p:nvPr/>
        </p:nvSpPr>
        <p:spPr>
          <a:xfrm>
            <a:off x="2407344" y="1446610"/>
            <a:ext cx="93974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2486909" y="2008317"/>
            <a:ext cx="2911085" cy="0"/>
          </a:xfrm>
          <a:prstGeom prst="line">
            <a:avLst/>
          </a:prstGeom>
          <a:ln w="190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60B4C3-E746-4C88-9C5B-F5E641636D41}"/>
              </a:ext>
            </a:extLst>
          </p:cNvPr>
          <p:cNvSpPr txBox="1"/>
          <p:nvPr/>
        </p:nvSpPr>
        <p:spPr>
          <a:xfrm>
            <a:off x="2888428" y="2341221"/>
            <a:ext cx="8515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PCA </a:t>
            </a:r>
            <a:r>
              <a:rPr lang="ko-KR" alt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개념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1FE83-7D7F-4501-B75A-2ABA8E39A32E}"/>
              </a:ext>
            </a:extLst>
          </p:cNvPr>
          <p:cNvSpPr txBox="1"/>
          <p:nvPr/>
        </p:nvSpPr>
        <p:spPr>
          <a:xfrm>
            <a:off x="2888428" y="2861300"/>
            <a:ext cx="186301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PCA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원리와 사용되는 시기</a:t>
            </a:r>
            <a:endParaRPr lang="en-US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C75AC-CF65-419E-AB9F-DC36A0988B3F}"/>
              </a:ext>
            </a:extLst>
          </p:cNvPr>
          <p:cNvSpPr txBox="1"/>
          <p:nvPr/>
        </p:nvSpPr>
        <p:spPr>
          <a:xfrm>
            <a:off x="2407344" y="23414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6024B-930D-49F0-837F-18E2118CB2B4}"/>
              </a:ext>
            </a:extLst>
          </p:cNvPr>
          <p:cNvSpPr txBox="1"/>
          <p:nvPr/>
        </p:nvSpPr>
        <p:spPr>
          <a:xfrm>
            <a:off x="2888428" y="3924824"/>
            <a:ext cx="1144865" cy="295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HISTOGRAM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84A889-7CF4-458A-934D-58B06A5A9026}"/>
              </a:ext>
            </a:extLst>
          </p:cNvPr>
          <p:cNvSpPr txBox="1"/>
          <p:nvPr/>
        </p:nvSpPr>
        <p:spPr>
          <a:xfrm>
            <a:off x="2888428" y="4444903"/>
            <a:ext cx="20056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등록된 사람에 대한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authentic/imposter histogram</a:t>
            </a:r>
            <a:endParaRPr lang="en-US" altLang="ko-KR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F945E1-EA2E-4781-94ED-CAEB2492FD70}"/>
              </a:ext>
            </a:extLst>
          </p:cNvPr>
          <p:cNvSpPr txBox="1"/>
          <p:nvPr/>
        </p:nvSpPr>
        <p:spPr>
          <a:xfrm>
            <a:off x="2407344" y="3925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937A8D-5CA4-4992-A01D-E236192B6226}"/>
              </a:ext>
            </a:extLst>
          </p:cNvPr>
          <p:cNvCxnSpPr>
            <a:cxnSpLocks/>
          </p:cNvCxnSpPr>
          <p:nvPr/>
        </p:nvCxnSpPr>
        <p:spPr>
          <a:xfrm>
            <a:off x="2486909" y="3545213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22619E-5CC3-4921-9129-05D4E36534FA}"/>
              </a:ext>
            </a:extLst>
          </p:cNvPr>
          <p:cNvCxnSpPr>
            <a:cxnSpLocks/>
          </p:cNvCxnSpPr>
          <p:nvPr/>
        </p:nvCxnSpPr>
        <p:spPr>
          <a:xfrm>
            <a:off x="2486909" y="5128816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32A932-F713-4BF9-A495-3B745DA40B0B}"/>
              </a:ext>
            </a:extLst>
          </p:cNvPr>
          <p:cNvCxnSpPr>
            <a:cxnSpLocks/>
          </p:cNvCxnSpPr>
          <p:nvPr/>
        </p:nvCxnSpPr>
        <p:spPr>
          <a:xfrm>
            <a:off x="7209151" y="2008317"/>
            <a:ext cx="2911085" cy="0"/>
          </a:xfrm>
          <a:prstGeom prst="line">
            <a:avLst/>
          </a:prstGeom>
          <a:ln w="190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0CCE5D-1E08-4C13-8C97-8EAAC126F5A7}"/>
              </a:ext>
            </a:extLst>
          </p:cNvPr>
          <p:cNvSpPr txBox="1"/>
          <p:nvPr/>
        </p:nvSpPr>
        <p:spPr>
          <a:xfrm>
            <a:off x="7610670" y="2341221"/>
            <a:ext cx="1015021" cy="295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ROC Curve</a:t>
            </a:r>
            <a:endParaRPr lang="en-US" altLang="ko-KR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5531F-7FE2-4C44-8238-04143E539388}"/>
              </a:ext>
            </a:extLst>
          </p:cNvPr>
          <p:cNvSpPr txBox="1"/>
          <p:nvPr/>
        </p:nvSpPr>
        <p:spPr>
          <a:xfrm>
            <a:off x="7610670" y="2861300"/>
            <a:ext cx="18998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데이터에 대한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FAR/FRR</a:t>
            </a:r>
          </a:p>
          <a:p>
            <a:pPr>
              <a:lnSpc>
                <a:spcPct val="120000"/>
              </a:lnSpc>
            </a:pPr>
            <a:r>
              <a:rPr lang="en-US" sz="1050" spc="-50" dirty="0" err="1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Threshhold</a:t>
            </a:r>
            <a:r>
              <a:rPr 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-1~1</a:t>
            </a:r>
            <a:endParaRPr lang="en-US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B4A7A-FFFD-4A87-8A68-B94E80EC4C96}"/>
              </a:ext>
            </a:extLst>
          </p:cNvPr>
          <p:cNvSpPr txBox="1"/>
          <p:nvPr/>
        </p:nvSpPr>
        <p:spPr>
          <a:xfrm>
            <a:off x="7129586" y="2341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193AB-26CA-4B2D-B666-EB7C6DF54BB5}"/>
              </a:ext>
            </a:extLst>
          </p:cNvPr>
          <p:cNvSpPr txBox="1"/>
          <p:nvPr/>
        </p:nvSpPr>
        <p:spPr>
          <a:xfrm>
            <a:off x="7610670" y="3924824"/>
            <a:ext cx="106952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최종모델선정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AAC5B-D740-45DC-B623-30270A34D910}"/>
              </a:ext>
            </a:extLst>
          </p:cNvPr>
          <p:cNvSpPr txBox="1"/>
          <p:nvPr/>
        </p:nvSpPr>
        <p:spPr>
          <a:xfrm>
            <a:off x="7129586" y="3925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F35E196-7631-479D-A945-F57A000CEAB3}"/>
              </a:ext>
            </a:extLst>
          </p:cNvPr>
          <p:cNvCxnSpPr>
            <a:cxnSpLocks/>
          </p:cNvCxnSpPr>
          <p:nvPr/>
        </p:nvCxnSpPr>
        <p:spPr>
          <a:xfrm>
            <a:off x="7209151" y="3545213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76AE0D-1CB6-414D-9E3A-70BE07B3A0F9}"/>
              </a:ext>
            </a:extLst>
          </p:cNvPr>
          <p:cNvCxnSpPr>
            <a:cxnSpLocks/>
          </p:cNvCxnSpPr>
          <p:nvPr/>
        </p:nvCxnSpPr>
        <p:spPr>
          <a:xfrm>
            <a:off x="7209151" y="5128816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452EC0-837C-47DE-A4B8-D5D751B8301E}"/>
              </a:ext>
            </a:extLst>
          </p:cNvPr>
          <p:cNvSpPr txBox="1"/>
          <p:nvPr/>
        </p:nvSpPr>
        <p:spPr>
          <a:xfrm>
            <a:off x="7610670" y="4444903"/>
            <a:ext cx="211949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Eigenvector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threshold 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따른 모델 성능 비교</a:t>
            </a:r>
            <a:endParaRPr lang="en-US" altLang="ko-KR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8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1"/>
    </mc:Choice>
    <mc:Fallback xmlns="">
      <p:transition spd="slow" advTm="135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46689" y="150205"/>
            <a:ext cx="5745843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PCA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개념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 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D572B5-9C2C-44EC-8D90-AC544AEF4768}"/>
              </a:ext>
            </a:extLst>
          </p:cNvPr>
          <p:cNvSpPr/>
          <p:nvPr/>
        </p:nvSpPr>
        <p:spPr>
          <a:xfrm>
            <a:off x="4055960" y="1573244"/>
            <a:ext cx="506481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다차원 특징의 벡터로 이루어진 고차원의 정보를 유지하며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저차원으로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축소하여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다변량</a:t>
            </a:r>
            <a:r>
              <a:rPr lang="ko-KR" altLang="en-US" sz="1100" dirty="0" smtClean="0">
                <a:solidFill>
                  <a:schemeClr val="tx1"/>
                </a:solidFill>
              </a:rPr>
              <a:t> 데이터를 처리하는 방법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차원에 상관없는 변량의 집합으로 기준 축을 변환하여 특징 벡터를 재배치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영상인식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주성분 </a:t>
            </a:r>
            <a:r>
              <a:rPr lang="ko-KR" altLang="en-US" sz="1100" dirty="0" smtClean="0">
                <a:solidFill>
                  <a:schemeClr val="tx1"/>
                </a:solidFill>
              </a:rPr>
              <a:t>찾기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데이터 압축 등에 활용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0D9ACF-E085-4F65-9565-49BF4EE6D3FC}"/>
              </a:ext>
            </a:extLst>
          </p:cNvPr>
          <p:cNvSpPr/>
          <p:nvPr/>
        </p:nvSpPr>
        <p:spPr>
          <a:xfrm>
            <a:off x="4055959" y="2800032"/>
            <a:ext cx="5395419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특이값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분해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(SVD)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의 개념 이용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데이터의 차원을 줄이고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변환을 위해 </a:t>
            </a: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고윳값과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고유벡터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행렬연산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사용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0DC7F22-F7EA-4124-8870-7323312A8AD0}"/>
              </a:ext>
            </a:extLst>
          </p:cNvPr>
          <p:cNvSpPr/>
          <p:nvPr/>
        </p:nvSpPr>
        <p:spPr>
          <a:xfrm>
            <a:off x="546689" y="17626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 smtClean="0">
                <a:solidFill>
                  <a:prstClr val="white"/>
                </a:solidFill>
              </a:rPr>
              <a:t>PCA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의 정의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F17D156-8FC5-477E-8DC0-8AFF76E7CB78}"/>
              </a:ext>
            </a:extLst>
          </p:cNvPr>
          <p:cNvGrpSpPr/>
          <p:nvPr/>
        </p:nvGrpSpPr>
        <p:grpSpPr>
          <a:xfrm>
            <a:off x="654639" y="1856335"/>
            <a:ext cx="540000" cy="540000"/>
            <a:chOff x="1687272" y="1112939"/>
            <a:chExt cx="540000" cy="5400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7958432-1A31-411B-9B34-819563363C52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861F074B-9DA8-4556-A14B-6760D6524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DA9519C-75AA-4A2F-87F4-CA569BA0E799}"/>
              </a:ext>
            </a:extLst>
          </p:cNvPr>
          <p:cNvSpPr/>
          <p:nvPr/>
        </p:nvSpPr>
        <p:spPr>
          <a:xfrm>
            <a:off x="546689" y="3051954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smtClean="0">
                <a:solidFill>
                  <a:prstClr val="white"/>
                </a:solidFill>
              </a:rPr>
              <a:t>선형대수학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4E3A1F6-DDAE-4F94-9DD9-F9D4785BA161}"/>
              </a:ext>
            </a:extLst>
          </p:cNvPr>
          <p:cNvGrpSpPr/>
          <p:nvPr/>
        </p:nvGrpSpPr>
        <p:grpSpPr>
          <a:xfrm>
            <a:off x="654639" y="3145677"/>
            <a:ext cx="540000" cy="540000"/>
            <a:chOff x="1687272" y="2619994"/>
            <a:chExt cx="540000" cy="54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3CED303-89C7-4C72-939A-762B0D133DED}"/>
                </a:ext>
              </a:extLst>
            </p:cNvPr>
            <p:cNvSpPr/>
            <p:nvPr/>
          </p:nvSpPr>
          <p:spPr>
            <a:xfrm>
              <a:off x="1687272" y="261999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20322DAB-599B-41F5-8838-78BE1C6A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177" y="2769630"/>
              <a:ext cx="282439" cy="25040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E233ACC-49F4-495B-BE0D-3357D482002B}"/>
                  </a:ext>
                </a:extLst>
              </p:cNvPr>
              <p:cNvSpPr/>
              <p:nvPr/>
            </p:nvSpPr>
            <p:spPr>
              <a:xfrm>
                <a:off x="1629075" y="4120041"/>
                <a:ext cx="8267688" cy="928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D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고유벡터를 구할 때 크기가 너무 커서 </a:t>
                </a:r>
                <a:r>
                  <a:rPr lang="ko-KR" altLang="en-US" dirty="0" err="1" smtClean="0"/>
                  <a:t>연산량이</a:t>
                </a:r>
                <a:r>
                  <a:rPr lang="ko-KR" altLang="en-US" dirty="0" smtClean="0"/>
                  <a:t> 많음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 x D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고유벡터의 좌변에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를 곱하면 </a:t>
                </a:r>
                <a:r>
                  <a:rPr lang="en-US" altLang="ko-KR" dirty="0" smtClean="0"/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고유벡터가 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E233ACC-49F4-495B-BE0D-3357D4820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5" y="4120041"/>
                <a:ext cx="8267688" cy="928524"/>
              </a:xfrm>
              <a:prstGeom prst="rect">
                <a:avLst/>
              </a:prstGeom>
              <a:blipFill>
                <a:blip r:embed="rId2"/>
                <a:stretch>
                  <a:fillRect l="-516" t="-3289" r="-516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850296" y="5698836"/>
            <a:ext cx="2034155" cy="61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150X150 = 22500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4915" y="5444920"/>
            <a:ext cx="92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  <p:sp>
        <p:nvSpPr>
          <p:cNvPr id="8" name="오른쪽 화살표 7"/>
          <p:cNvSpPr/>
          <p:nvPr/>
        </p:nvSpPr>
        <p:spPr>
          <a:xfrm>
            <a:off x="4137891" y="5828145"/>
            <a:ext cx="1108364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499695" y="5616264"/>
            <a:ext cx="895928" cy="78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등호 9"/>
          <p:cNvSpPr/>
          <p:nvPr/>
        </p:nvSpPr>
        <p:spPr>
          <a:xfrm>
            <a:off x="6725959" y="5651498"/>
            <a:ext cx="812800" cy="6950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51244" y="5698836"/>
            <a:ext cx="2034155" cy="61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05863" y="5444920"/>
            <a:ext cx="92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349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9434501" y="4702338"/>
            <a:ext cx="14477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siwon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몇일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471078" y="2404188"/>
            <a:ext cx="15897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gh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300258" y="4702338"/>
            <a:ext cx="176055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sanga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4D7D14-F6D2-428D-9ADE-819044D39FC0}"/>
              </a:ext>
            </a:extLst>
          </p:cNvPr>
          <p:cNvSpPr/>
          <p:nvPr/>
        </p:nvSpPr>
        <p:spPr>
          <a:xfrm>
            <a:off x="546689" y="150205"/>
            <a:ext cx="5745843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히스토그램</a:t>
            </a:r>
            <a:endParaRPr lang="en-US" altLang="ko-KR" sz="3200" b="1" kern="0" dirty="0">
              <a:ln w="12700">
                <a:noFill/>
              </a:ln>
              <a:solidFill>
                <a:srgbClr val="7C97C2"/>
              </a:solidFill>
              <a:latin typeface="으뜸돋움MR" panose="02000503000000020003" pitchFamily="2" charset="-127"/>
              <a:ea typeface="으뜸돋움MR" panose="02000503000000020003" pitchFamily="2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84400" y="1616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87691" y="3984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7" y="1677856"/>
            <a:ext cx="3192571" cy="2042914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5805566" y="1616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8857" y="3984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69" y="1742214"/>
            <a:ext cx="3192571" cy="20429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9426732" y="2404188"/>
            <a:ext cx="15897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7" y="4007902"/>
            <a:ext cx="3171611" cy="20813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22" y="4067650"/>
            <a:ext cx="3224786" cy="20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0EBAA80-5178-4C33-B8B1-40495146BB8D}"/>
              </a:ext>
            </a:extLst>
          </p:cNvPr>
          <p:cNvSpPr/>
          <p:nvPr/>
        </p:nvSpPr>
        <p:spPr>
          <a:xfrm>
            <a:off x="519793" y="284671"/>
            <a:ext cx="6303794" cy="74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ROC Curve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48184-A4C7-487D-AE30-B3D069078516}"/>
              </a:ext>
            </a:extLst>
          </p:cNvPr>
          <p:cNvSpPr/>
          <p:nvPr/>
        </p:nvSpPr>
        <p:spPr>
          <a:xfrm>
            <a:off x="2953966" y="1332356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Code</a:t>
            </a:r>
            <a:endParaRPr lang="ko-KR" altLang="en-US" b="1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27" y="1893887"/>
            <a:ext cx="4791075" cy="3305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9" y="1768188"/>
            <a:ext cx="4208313" cy="34308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33ACC-49F4-495B-BE0D-3357D482002B}"/>
              </a:ext>
            </a:extLst>
          </p:cNvPr>
          <p:cNvSpPr/>
          <p:nvPr/>
        </p:nvSpPr>
        <p:spPr>
          <a:xfrm>
            <a:off x="1629075" y="5814023"/>
            <a:ext cx="8267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/>
              <a:t>나를 타인으로 인식 </a:t>
            </a:r>
            <a:r>
              <a:rPr lang="en-US" altLang="ko-KR" sz="2400" dirty="0" smtClean="0"/>
              <a:t>&gt;&gt; </a:t>
            </a:r>
            <a:r>
              <a:rPr lang="en-US" altLang="ko-KR" sz="2400" dirty="0" smtClean="0">
                <a:solidFill>
                  <a:srgbClr val="FF0000"/>
                </a:solidFill>
              </a:rPr>
              <a:t>FRR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타인을 나로 인식 </a:t>
            </a:r>
            <a:r>
              <a:rPr lang="en-US" altLang="ko-KR" sz="2400" dirty="0" smtClean="0"/>
              <a:t>&gt;&gt; </a:t>
            </a:r>
            <a:r>
              <a:rPr lang="en-US" altLang="ko-KR" sz="2400" dirty="0" smtClean="0">
                <a:solidFill>
                  <a:srgbClr val="FF0000"/>
                </a:solidFill>
              </a:rPr>
              <a:t>FAR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19345787"/>
              </p:ext>
            </p:extLst>
          </p:nvPr>
        </p:nvGraphicFramePr>
        <p:xfrm>
          <a:off x="4976840" y="1952622"/>
          <a:ext cx="5047885" cy="342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0EBAA80-5178-4C33-B8B1-40495146BB8D}"/>
              </a:ext>
            </a:extLst>
          </p:cNvPr>
          <p:cNvSpPr/>
          <p:nvPr/>
        </p:nvSpPr>
        <p:spPr>
          <a:xfrm>
            <a:off x="519793" y="284671"/>
            <a:ext cx="6303794" cy="74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최종모델선정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FF521A4-2891-43AF-A978-CCCF6309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64288"/>
              </p:ext>
            </p:extLst>
          </p:nvPr>
        </p:nvGraphicFramePr>
        <p:xfrm>
          <a:off x="775853" y="2415972"/>
          <a:ext cx="4706549" cy="2747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2">
                  <a:extLst>
                    <a:ext uri="{9D8B030D-6E8A-4147-A177-3AD203B41FA5}">
                      <a16:colId xmlns:a16="http://schemas.microsoft.com/office/drawing/2014/main" val="408383764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541263160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242241150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1829323103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3259439025"/>
                    </a:ext>
                  </a:extLst>
                </a:gridCol>
              </a:tblGrid>
              <a:tr h="3924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Eigen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1601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Authentic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0.592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0.568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0.553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731846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0.319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0.312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0.306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586296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Imposter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-0.193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60114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0.202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74204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&amp; FRR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Threshold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6573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0.064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47197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48184-A4C7-487D-AE30-B3D069078516}"/>
              </a:ext>
            </a:extLst>
          </p:cNvPr>
          <p:cNvSpPr/>
          <p:nvPr/>
        </p:nvSpPr>
        <p:spPr>
          <a:xfrm>
            <a:off x="1403334" y="1952622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고유벡터 값의</a:t>
            </a:r>
            <a:r>
              <a:rPr lang="en-US" altLang="ko-KR" b="1" dirty="0"/>
              <a:t> </a:t>
            </a:r>
            <a:r>
              <a:rPr lang="ko-KR" altLang="en-US" b="1" dirty="0" smtClean="0"/>
              <a:t>변화에 따른 </a:t>
            </a:r>
            <a:r>
              <a:rPr lang="en-US" altLang="ko-KR" b="1" dirty="0" smtClean="0"/>
              <a:t>EER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D92C3-BE01-4B8A-A588-186C2578D019}"/>
              </a:ext>
            </a:extLst>
          </p:cNvPr>
          <p:cNvSpPr/>
          <p:nvPr/>
        </p:nvSpPr>
        <p:spPr>
          <a:xfrm>
            <a:off x="7069379" y="3294677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059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CE9721-EA92-4304-AA32-D489ADDE8572}"/>
              </a:ext>
            </a:extLst>
          </p:cNvPr>
          <p:cNvSpPr/>
          <p:nvPr/>
        </p:nvSpPr>
        <p:spPr>
          <a:xfrm>
            <a:off x="9245609" y="3156177"/>
            <a:ext cx="2370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Threshold</a:t>
            </a:r>
            <a:r>
              <a:rPr lang="ko-KR" altLang="en-US" dirty="0" smtClean="0"/>
              <a:t> </a:t>
            </a:r>
            <a:r>
              <a:rPr lang="ko-KR" altLang="en-US" dirty="0"/>
              <a:t>: </a:t>
            </a:r>
            <a:r>
              <a:rPr lang="en-US" altLang="ko-KR" dirty="0" smtClean="0"/>
              <a:t>0.2</a:t>
            </a:r>
          </a:p>
          <a:p>
            <a:endParaRPr lang="ko-KR" altLang="en-US" dirty="0"/>
          </a:p>
          <a:p>
            <a:r>
              <a:rPr lang="en-US" altLang="ko-KR" dirty="0" smtClean="0"/>
              <a:t>Eigen Vector : 25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4EBE8F-C203-409B-8B11-F4C09818AA49}"/>
              </a:ext>
            </a:extLst>
          </p:cNvPr>
          <p:cNvSpPr/>
          <p:nvPr/>
        </p:nvSpPr>
        <p:spPr>
          <a:xfrm>
            <a:off x="519793" y="284671"/>
            <a:ext cx="5745843" cy="103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Q&amp;A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C97C2"/>
                </a:solidFill>
              </a:rPr>
              <a:t>Pinpoint the most risk factors of heart disease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F9D58B-26D6-4D02-BA39-49D93D8A39B8}"/>
              </a:ext>
            </a:extLst>
          </p:cNvPr>
          <p:cNvCxnSpPr>
            <a:cxnSpLocks/>
          </p:cNvCxnSpPr>
          <p:nvPr/>
        </p:nvCxnSpPr>
        <p:spPr>
          <a:xfrm>
            <a:off x="3451412" y="1228725"/>
            <a:ext cx="713700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물음표">
            <a:extLst>
              <a:ext uri="{FF2B5EF4-FFF2-40B4-BE49-F238E27FC236}">
                <a16:creationId xmlns:a16="http://schemas.microsoft.com/office/drawing/2014/main" id="{2DD448EE-3C97-42D7-BA20-CEE0243A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50659" y="2891118"/>
            <a:ext cx="2330824" cy="2330824"/>
          </a:xfrm>
          <a:prstGeom prst="rect">
            <a:avLst/>
          </a:prstGeom>
        </p:spPr>
      </p:pic>
      <p:pic>
        <p:nvPicPr>
          <p:cNvPr id="33" name="그래픽 32" descr="물음표">
            <a:extLst>
              <a:ext uri="{FF2B5EF4-FFF2-40B4-BE49-F238E27FC236}">
                <a16:creationId xmlns:a16="http://schemas.microsoft.com/office/drawing/2014/main" id="{D96EE6A6-360A-4E99-95DD-31343100C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30665">
            <a:off x="5715425" y="2469622"/>
            <a:ext cx="1532115" cy="1532115"/>
          </a:xfrm>
          <a:prstGeom prst="rect">
            <a:avLst/>
          </a:prstGeom>
        </p:spPr>
      </p:pic>
      <p:pic>
        <p:nvPicPr>
          <p:cNvPr id="34" name="그래픽 33" descr="물음표">
            <a:extLst>
              <a:ext uri="{FF2B5EF4-FFF2-40B4-BE49-F238E27FC236}">
                <a16:creationId xmlns:a16="http://schemas.microsoft.com/office/drawing/2014/main" id="{3AE81AA9-ED21-448C-A6E1-AF87CC0A15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00157" y="2172780"/>
            <a:ext cx="856286" cy="856286"/>
          </a:xfrm>
          <a:prstGeom prst="rect">
            <a:avLst/>
          </a:prstGeom>
        </p:spPr>
      </p:pic>
      <p:pic>
        <p:nvPicPr>
          <p:cNvPr id="35" name="그래픽 34" descr="물음표">
            <a:extLst>
              <a:ext uri="{FF2B5EF4-FFF2-40B4-BE49-F238E27FC236}">
                <a16:creationId xmlns:a16="http://schemas.microsoft.com/office/drawing/2014/main" id="{C270A90E-54FF-4D0A-8D0D-CAC760F7A6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30665">
            <a:off x="7437002" y="1947391"/>
            <a:ext cx="450778" cy="450778"/>
          </a:xfrm>
          <a:prstGeom prst="rect">
            <a:avLst/>
          </a:prstGeom>
        </p:spPr>
      </p:pic>
      <p:pic>
        <p:nvPicPr>
          <p:cNvPr id="39" name="그래픽 38" descr="물음표">
            <a:extLst>
              <a:ext uri="{FF2B5EF4-FFF2-40B4-BE49-F238E27FC236}">
                <a16:creationId xmlns:a16="http://schemas.microsoft.com/office/drawing/2014/main" id="{13425F70-E24D-4B17-9B69-A5FFC7F4D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78868" y="1763805"/>
            <a:ext cx="192498" cy="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79"/>
    </mc:Choice>
    <mc:Fallback xmlns="">
      <p:transition spd="slow" advTm="3707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197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 Sans CJK KR Black</vt:lpstr>
      <vt:lpstr>Noto Sans CJK KR Bold</vt:lpstr>
      <vt:lpstr>Noto Sans CJK KR Regular</vt:lpstr>
      <vt:lpstr>맑은 고딕</vt:lpstr>
      <vt:lpstr>으뜸돋움MR</vt:lpstr>
      <vt:lpstr>Arial</vt:lpstr>
      <vt:lpstr>Cambria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86</cp:revision>
  <dcterms:created xsi:type="dcterms:W3CDTF">2020-10-01T01:25:49Z</dcterms:created>
  <dcterms:modified xsi:type="dcterms:W3CDTF">2021-06-03T08:47:34Z</dcterms:modified>
</cp:coreProperties>
</file>