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6" r:id="rId2"/>
    <p:sldId id="286" r:id="rId3"/>
    <p:sldId id="278" r:id="rId4"/>
    <p:sldId id="259" r:id="rId5"/>
    <p:sldId id="316" r:id="rId6"/>
    <p:sldId id="317" r:id="rId7"/>
    <p:sldId id="30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명준" initials="김" lastIdx="1" clrIdx="0">
    <p:extLst>
      <p:ext uri="{19B8F6BF-5375-455C-9EA6-DF929625EA0E}">
        <p15:presenceInfo xmlns:p15="http://schemas.microsoft.com/office/powerpoint/2012/main" userId="S::5288062@stu.kmu.ac.kr::597c392c-0420-4f9e-95ec-e6859007ec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BCE3"/>
    <a:srgbClr val="7C97C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1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46-4FFA-8237-479D8BE995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53-44C4-B1C0-C7724DBCD4BE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0.93100000000000005</c:v>
                </c:pt>
                <c:pt idx="1">
                  <c:v>5.8999999999999997E-2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46-4FFA-8237-479D8BE995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61540-FBD2-4A4F-A346-B143BECCBE46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58E01-2C63-45F9-88AD-BE82D4CD0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5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2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97B7-EA58-4606-8AEF-85F667A7621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6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949389" y="386756"/>
            <a:ext cx="8498612" cy="3377156"/>
          </a:xfrm>
          <a:prstGeom prst="rect">
            <a:avLst/>
          </a:prstGeom>
          <a:pattFill prst="pct5">
            <a:fgClr>
              <a:srgbClr val="7C97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6463548" y="3745980"/>
            <a:ext cx="4975773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1935589" y="1412755"/>
            <a:ext cx="2052000" cy="0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7379855" y="6055618"/>
            <a:ext cx="38668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7C97C2"/>
                </a:solidFill>
                <a:latin typeface="Cambria" panose="02040503050406030204" pitchFamily="18" charset="0"/>
              </a:rPr>
              <a:t>11</a:t>
            </a:r>
            <a:r>
              <a:rPr lang="ko-KR" altLang="en-US" sz="1600" dirty="0" smtClean="0">
                <a:solidFill>
                  <a:srgbClr val="7C97C2"/>
                </a:solidFill>
                <a:latin typeface="Cambria" panose="02040503050406030204" pitchFamily="18" charset="0"/>
              </a:rPr>
              <a:t>시 </a:t>
            </a:r>
            <a:r>
              <a:rPr lang="en-US" altLang="ko-KR" sz="1600" dirty="0" smtClean="0">
                <a:solidFill>
                  <a:srgbClr val="7C97C2"/>
                </a:solidFill>
                <a:latin typeface="Cambria" panose="02040503050406030204" pitchFamily="18" charset="0"/>
              </a:rPr>
              <a:t>11</a:t>
            </a:r>
            <a:r>
              <a:rPr lang="ko-KR" altLang="en-US" sz="1600" dirty="0" smtClean="0">
                <a:solidFill>
                  <a:srgbClr val="7C97C2"/>
                </a:solidFill>
                <a:latin typeface="Cambria" panose="02040503050406030204" pitchFamily="18" charset="0"/>
              </a:rPr>
              <a:t>분 </a:t>
            </a:r>
            <a:r>
              <a:rPr lang="ko-KR" altLang="en-US" sz="1600" dirty="0" err="1" smtClean="0">
                <a:solidFill>
                  <a:srgbClr val="7C97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정시원</a:t>
            </a:r>
            <a:r>
              <a:rPr lang="ko-KR" altLang="en-US" sz="1600" dirty="0" smtClean="0">
                <a:solidFill>
                  <a:srgbClr val="7C97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ko-KR" altLang="en-US" sz="1600" dirty="0" err="1" smtClean="0">
                <a:solidFill>
                  <a:srgbClr val="7C97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박건희</a:t>
            </a:r>
            <a:r>
              <a:rPr lang="ko-KR" altLang="en-US" sz="1600" dirty="0" smtClean="0">
                <a:solidFill>
                  <a:srgbClr val="7C97C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김재홍 고기륜</a:t>
            </a:r>
            <a:endParaRPr lang="en-US" altLang="ko-KR" sz="1600" dirty="0">
              <a:solidFill>
                <a:srgbClr val="7C97C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02482" y="2180028"/>
            <a:ext cx="6443011" cy="172354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6600" b="1" kern="0" dirty="0" smtClean="0">
                <a:ln w="12700">
                  <a:solidFill>
                    <a:srgbClr val="7C97C2"/>
                  </a:solidFill>
                </a:ln>
                <a:solidFill>
                  <a:schemeClr val="bg1"/>
                </a:solidFill>
              </a:rPr>
              <a:t>ROC Curve</a:t>
            </a:r>
            <a:r>
              <a:rPr lang="en-US" altLang="ko-KR" sz="4000" b="1" kern="0" dirty="0" smtClean="0">
                <a:ln w="12700">
                  <a:noFill/>
                </a:ln>
                <a:solidFill>
                  <a:srgbClr val="7C97C2"/>
                </a:solidFill>
              </a:rPr>
              <a:t> </a:t>
            </a:r>
            <a:r>
              <a:rPr lang="en-US" altLang="ko-KR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 </a:t>
            </a:r>
          </a:p>
          <a:p>
            <a:pPr lvl="0" latinLnBrk="0">
              <a:defRPr/>
            </a:pPr>
            <a:r>
              <a:rPr lang="en-US" altLang="ko-KR" sz="4000" b="1" kern="0" dirty="0" smtClean="0">
                <a:ln w="12700">
                  <a:noFill/>
                </a:ln>
                <a:solidFill>
                  <a:srgbClr val="7C97C2"/>
                </a:solidFill>
              </a:rPr>
              <a:t>Based</a:t>
            </a:r>
            <a:r>
              <a:rPr lang="ko-KR" altLang="en-US" sz="4000" b="1" kern="0" dirty="0" smtClean="0">
                <a:ln w="12700">
                  <a:noFill/>
                </a:ln>
                <a:solidFill>
                  <a:srgbClr val="7C97C2"/>
                </a:solidFill>
              </a:rPr>
              <a:t> </a:t>
            </a:r>
            <a:r>
              <a:rPr lang="en-US" altLang="ko-KR" sz="4000" b="1" kern="0" dirty="0">
                <a:ln w="12700">
                  <a:noFill/>
                </a:ln>
                <a:solidFill>
                  <a:srgbClr val="7C97C2"/>
                </a:solidFill>
              </a:rPr>
              <a:t>On</a:t>
            </a:r>
            <a:r>
              <a:rPr lang="ko-KR" altLang="en-US" sz="4000" b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  <a:r>
              <a:rPr lang="en-US" altLang="ko-KR" sz="4000" b="1" kern="0" dirty="0" smtClean="0">
                <a:ln w="12700">
                  <a:noFill/>
                </a:ln>
                <a:solidFill>
                  <a:srgbClr val="7C97C2"/>
                </a:solidFill>
              </a:rPr>
              <a:t>PCA</a:t>
            </a:r>
            <a:endParaRPr lang="en-US" altLang="ko-KR" sz="4000" b="1" kern="0" dirty="0">
              <a:ln w="12700">
                <a:noFill/>
              </a:ln>
              <a:solidFill>
                <a:srgbClr val="7C97C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077575" y="3763912"/>
            <a:ext cx="361746" cy="342326"/>
          </a:xfrm>
          <a:prstGeom prst="rect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386755"/>
            <a:ext cx="11448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  <a:stCxn id="17" idx="3"/>
          </p:cNvCxnSpPr>
          <p:nvPr/>
        </p:nvCxnSpPr>
        <p:spPr>
          <a:xfrm>
            <a:off x="11439321" y="3935075"/>
            <a:ext cx="1279" cy="2933351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86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9DE8C2C-7103-4948-BAAE-28C3BDE1C9BD}"/>
              </a:ext>
            </a:extLst>
          </p:cNvPr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14D48-B48C-4501-86F0-B26AA4F7A5B5}"/>
              </a:ext>
            </a:extLst>
          </p:cNvPr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EC5F64-FA2D-4F0B-842A-BE3C11173CCA}"/>
              </a:ext>
            </a:extLst>
          </p:cNvPr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E582DC-2770-4E41-963F-DE929E0BE66C}"/>
              </a:ext>
            </a:extLst>
          </p:cNvPr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835682-8F24-460B-8654-668A50A03E6D}"/>
              </a:ext>
            </a:extLst>
          </p:cNvPr>
          <p:cNvSpPr txBox="1"/>
          <p:nvPr/>
        </p:nvSpPr>
        <p:spPr>
          <a:xfrm>
            <a:off x="2407344" y="1446610"/>
            <a:ext cx="939744" cy="41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b="1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7C97C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INDEX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BEFFD81-9B78-43F4-9FE6-9E89AD647A52}"/>
              </a:ext>
            </a:extLst>
          </p:cNvPr>
          <p:cNvCxnSpPr>
            <a:cxnSpLocks/>
          </p:cNvCxnSpPr>
          <p:nvPr/>
        </p:nvCxnSpPr>
        <p:spPr>
          <a:xfrm>
            <a:off x="2486909" y="2008317"/>
            <a:ext cx="2911085" cy="0"/>
          </a:xfrm>
          <a:prstGeom prst="line">
            <a:avLst/>
          </a:prstGeom>
          <a:ln w="19050">
            <a:solidFill>
              <a:srgbClr val="7C97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60B4C3-E746-4C88-9C5B-F5E641636D41}"/>
              </a:ext>
            </a:extLst>
          </p:cNvPr>
          <p:cNvSpPr txBox="1"/>
          <p:nvPr/>
        </p:nvSpPr>
        <p:spPr>
          <a:xfrm>
            <a:off x="2888428" y="2341221"/>
            <a:ext cx="85151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7C97C2"/>
                </a:solidFill>
                <a:latin typeface="Noto Sans CJK KR Regular" panose="020B0500000000000000" pitchFamily="34" charset="-127"/>
                <a:ea typeface="Noto Sans CJK KR Bold" panose="020B0800000000000000" pitchFamily="34" charset="-127"/>
              </a:rPr>
              <a:t>PCA </a:t>
            </a:r>
            <a:r>
              <a:rPr lang="ko-KR" altLang="en-US" sz="1200" b="1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7C97C2"/>
                </a:solidFill>
                <a:latin typeface="Noto Sans CJK KR Regular" panose="020B0500000000000000" pitchFamily="34" charset="-127"/>
                <a:ea typeface="Noto Sans CJK KR Bold" panose="020B0800000000000000" pitchFamily="34" charset="-127"/>
              </a:rPr>
              <a:t>개념</a:t>
            </a:r>
            <a:endParaRPr lang="en-US" sz="1200" b="1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7C97C2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1FE83-7D7F-4501-B75A-2ABA8E39A32E}"/>
              </a:ext>
            </a:extLst>
          </p:cNvPr>
          <p:cNvSpPr txBox="1"/>
          <p:nvPr/>
        </p:nvSpPr>
        <p:spPr>
          <a:xfrm>
            <a:off x="2888428" y="2861300"/>
            <a:ext cx="186301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PCA</a:t>
            </a:r>
            <a:r>
              <a:rPr lang="ko-KR" altLang="en-US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원리와 사용되는 시기</a:t>
            </a:r>
            <a:endParaRPr lang="en-US" sz="105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chemeClr val="tx1">
                  <a:alpha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C75AC-CF65-419E-AB9F-DC36A0988B3F}"/>
              </a:ext>
            </a:extLst>
          </p:cNvPr>
          <p:cNvSpPr txBox="1"/>
          <p:nvPr/>
        </p:nvSpPr>
        <p:spPr>
          <a:xfrm>
            <a:off x="2407344" y="234143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accent5">
                    <a:lumMod val="75000"/>
                    <a:alpha val="8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chemeClr val="accent5">
                  <a:lumMod val="75000"/>
                  <a:alpha val="8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16024B-930D-49F0-837F-18E2118CB2B4}"/>
              </a:ext>
            </a:extLst>
          </p:cNvPr>
          <p:cNvSpPr txBox="1"/>
          <p:nvPr/>
        </p:nvSpPr>
        <p:spPr>
          <a:xfrm>
            <a:off x="2888428" y="3924824"/>
            <a:ext cx="1144865" cy="295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7C97C2"/>
                </a:solidFill>
                <a:latin typeface="Noto Sans CJK KR Regular" panose="020B0500000000000000" pitchFamily="34" charset="-127"/>
                <a:ea typeface="Noto Sans CJK KR Bold" panose="020B0800000000000000" pitchFamily="34" charset="-127"/>
              </a:rPr>
              <a:t>HISTOGRAM</a:t>
            </a:r>
            <a:endParaRPr lang="en-US" sz="1200" b="1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7C97C2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84A889-7CF4-458A-934D-58B06A5A9026}"/>
              </a:ext>
            </a:extLst>
          </p:cNvPr>
          <p:cNvSpPr txBox="1"/>
          <p:nvPr/>
        </p:nvSpPr>
        <p:spPr>
          <a:xfrm>
            <a:off x="2888428" y="4444903"/>
            <a:ext cx="200567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각각의 등록된 사람에 대한</a:t>
            </a:r>
            <a:r>
              <a:rPr lang="en-US" altLang="ko-KR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/>
            </a:r>
            <a:br>
              <a:rPr lang="en-US" altLang="ko-KR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authentic/imposter histogram</a:t>
            </a:r>
            <a:endParaRPr lang="en-US" altLang="ko-KR" sz="105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chemeClr val="tx1">
                  <a:alpha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F945E1-EA2E-4781-94ED-CAEB2492FD70}"/>
              </a:ext>
            </a:extLst>
          </p:cNvPr>
          <p:cNvSpPr txBox="1"/>
          <p:nvPr/>
        </p:nvSpPr>
        <p:spPr>
          <a:xfrm>
            <a:off x="2407344" y="39250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accent5">
                    <a:lumMod val="75000"/>
                    <a:alpha val="8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chemeClr val="accent5">
                  <a:lumMod val="75000"/>
                  <a:alpha val="8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B937A8D-5CA4-4992-A01D-E236192B6226}"/>
              </a:ext>
            </a:extLst>
          </p:cNvPr>
          <p:cNvCxnSpPr>
            <a:cxnSpLocks/>
          </p:cNvCxnSpPr>
          <p:nvPr/>
        </p:nvCxnSpPr>
        <p:spPr>
          <a:xfrm>
            <a:off x="2486909" y="3545213"/>
            <a:ext cx="2519199" cy="0"/>
          </a:xfrm>
          <a:prstGeom prst="line">
            <a:avLst/>
          </a:prstGeom>
          <a:ln w="6350">
            <a:solidFill>
              <a:srgbClr val="7C97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F22619E-5CC3-4921-9129-05D4E36534FA}"/>
              </a:ext>
            </a:extLst>
          </p:cNvPr>
          <p:cNvCxnSpPr>
            <a:cxnSpLocks/>
          </p:cNvCxnSpPr>
          <p:nvPr/>
        </p:nvCxnSpPr>
        <p:spPr>
          <a:xfrm>
            <a:off x="2486909" y="5128816"/>
            <a:ext cx="2519199" cy="0"/>
          </a:xfrm>
          <a:prstGeom prst="line">
            <a:avLst/>
          </a:prstGeom>
          <a:ln w="6350">
            <a:solidFill>
              <a:srgbClr val="7C97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832A932-F713-4BF9-A495-3B745DA40B0B}"/>
              </a:ext>
            </a:extLst>
          </p:cNvPr>
          <p:cNvCxnSpPr>
            <a:cxnSpLocks/>
          </p:cNvCxnSpPr>
          <p:nvPr/>
        </p:nvCxnSpPr>
        <p:spPr>
          <a:xfrm>
            <a:off x="7209151" y="2008317"/>
            <a:ext cx="2911085" cy="0"/>
          </a:xfrm>
          <a:prstGeom prst="line">
            <a:avLst/>
          </a:prstGeom>
          <a:ln w="19050">
            <a:solidFill>
              <a:srgbClr val="7C97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0CCE5D-1E08-4C13-8C97-8EAAC126F5A7}"/>
              </a:ext>
            </a:extLst>
          </p:cNvPr>
          <p:cNvSpPr txBox="1"/>
          <p:nvPr/>
        </p:nvSpPr>
        <p:spPr>
          <a:xfrm>
            <a:off x="7610670" y="2341221"/>
            <a:ext cx="1015021" cy="295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7C97C2"/>
                </a:solidFill>
                <a:latin typeface="Noto Sans CJK KR Regular" panose="020B0500000000000000" pitchFamily="34" charset="-127"/>
                <a:ea typeface="Noto Sans CJK KR Bold" panose="020B0800000000000000" pitchFamily="34" charset="-127"/>
              </a:rPr>
              <a:t>ROC Curve</a:t>
            </a:r>
            <a:endParaRPr lang="en-US" altLang="ko-KR" sz="1200" b="1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7C97C2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E5531F-7FE2-4C44-8238-04143E539388}"/>
              </a:ext>
            </a:extLst>
          </p:cNvPr>
          <p:cNvSpPr txBox="1"/>
          <p:nvPr/>
        </p:nvSpPr>
        <p:spPr>
          <a:xfrm>
            <a:off x="7610670" y="2861300"/>
            <a:ext cx="1899879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전체 데이터에 대한 </a:t>
            </a:r>
            <a:r>
              <a:rPr lang="en-US" altLang="ko-KR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FAR/FRR</a:t>
            </a:r>
          </a:p>
          <a:p>
            <a:pPr>
              <a:lnSpc>
                <a:spcPct val="120000"/>
              </a:lnSpc>
            </a:pPr>
            <a:r>
              <a:rPr lang="en-US" sz="1050" spc="-50" dirty="0" err="1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Threshhold</a:t>
            </a:r>
            <a:r>
              <a:rPr lang="en-US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-1~1</a:t>
            </a:r>
            <a:endParaRPr lang="en-US" sz="105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chemeClr val="tx1">
                  <a:alpha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2B4A7A-FFFD-4A87-8A68-B94E80EC4C96}"/>
              </a:ext>
            </a:extLst>
          </p:cNvPr>
          <p:cNvSpPr txBox="1"/>
          <p:nvPr/>
        </p:nvSpPr>
        <p:spPr>
          <a:xfrm>
            <a:off x="7129586" y="2341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accent5">
                    <a:lumMod val="75000"/>
                    <a:alpha val="8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1193AB-26CA-4B2D-B666-EB7C6DF54BB5}"/>
              </a:ext>
            </a:extLst>
          </p:cNvPr>
          <p:cNvSpPr txBox="1"/>
          <p:nvPr/>
        </p:nvSpPr>
        <p:spPr>
          <a:xfrm>
            <a:off x="7610670" y="3924824"/>
            <a:ext cx="106952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7C97C2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최종모델선정</a:t>
            </a:r>
            <a:endParaRPr lang="en-US" sz="1200" b="1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7C97C2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5AAC5B-D740-45DC-B623-30270A34D910}"/>
              </a:ext>
            </a:extLst>
          </p:cNvPr>
          <p:cNvSpPr txBox="1"/>
          <p:nvPr/>
        </p:nvSpPr>
        <p:spPr>
          <a:xfrm>
            <a:off x="7129586" y="392503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accent5">
                    <a:lumMod val="75000"/>
                    <a:alpha val="8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chemeClr val="accent5">
                  <a:lumMod val="75000"/>
                  <a:alpha val="8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F35E196-7631-479D-A945-F57A000CEAB3}"/>
              </a:ext>
            </a:extLst>
          </p:cNvPr>
          <p:cNvCxnSpPr>
            <a:cxnSpLocks/>
          </p:cNvCxnSpPr>
          <p:nvPr/>
        </p:nvCxnSpPr>
        <p:spPr>
          <a:xfrm>
            <a:off x="7209151" y="3545213"/>
            <a:ext cx="2519199" cy="0"/>
          </a:xfrm>
          <a:prstGeom prst="line">
            <a:avLst/>
          </a:prstGeom>
          <a:ln w="6350">
            <a:solidFill>
              <a:srgbClr val="7C97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476AE0D-1CB6-414D-9E3A-70BE07B3A0F9}"/>
              </a:ext>
            </a:extLst>
          </p:cNvPr>
          <p:cNvCxnSpPr>
            <a:cxnSpLocks/>
          </p:cNvCxnSpPr>
          <p:nvPr/>
        </p:nvCxnSpPr>
        <p:spPr>
          <a:xfrm>
            <a:off x="7209151" y="5128816"/>
            <a:ext cx="2519199" cy="0"/>
          </a:xfrm>
          <a:prstGeom prst="line">
            <a:avLst/>
          </a:prstGeom>
          <a:ln w="6350">
            <a:solidFill>
              <a:srgbClr val="7C97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452EC0-837C-47DE-A4B8-D5D751B8301E}"/>
              </a:ext>
            </a:extLst>
          </p:cNvPr>
          <p:cNvSpPr txBox="1"/>
          <p:nvPr/>
        </p:nvSpPr>
        <p:spPr>
          <a:xfrm>
            <a:off x="7610670" y="4444903"/>
            <a:ext cx="211949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Eigenvector</a:t>
            </a:r>
            <a:r>
              <a:rPr lang="ko-KR" altLang="en-US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값과 </a:t>
            </a:r>
            <a:r>
              <a:rPr lang="en-US" altLang="ko-KR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threshold </a:t>
            </a:r>
            <a:r>
              <a:rPr lang="ko-KR" altLang="en-US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값에 </a:t>
            </a:r>
            <a:r>
              <a:rPr lang="en-US" altLang="ko-KR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/>
            </a:r>
            <a:br>
              <a:rPr lang="en-US" altLang="ko-KR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050" spc="-50" dirty="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따른 모델 성능 비교</a:t>
            </a:r>
            <a:endParaRPr lang="en-US" altLang="ko-KR" sz="105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chemeClr val="tx1">
                  <a:alpha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8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91"/>
    </mc:Choice>
    <mc:Fallback xmlns="">
      <p:transition spd="slow" advTm="1359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46689" y="150205"/>
            <a:ext cx="5745843" cy="74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kern="0" dirty="0" smtClean="0">
                <a:ln w="12700">
                  <a:noFill/>
                </a:ln>
                <a:solidFill>
                  <a:srgbClr val="7C97C2"/>
                </a:solidFill>
                <a:latin typeface="으뜸돋움MR" panose="02000503000000020003" pitchFamily="2" charset="-127"/>
                <a:ea typeface="으뜸돋움MR" panose="02000503000000020003" pitchFamily="2" charset="-127"/>
              </a:rPr>
              <a:t>PCA </a:t>
            </a: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  <a:latin typeface="으뜸돋움MR" panose="02000503000000020003" pitchFamily="2" charset="-127"/>
                <a:ea typeface="으뜸돋움MR" panose="02000503000000020003" pitchFamily="2" charset="-127"/>
              </a:rPr>
              <a:t>개념 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654639" y="1094259"/>
            <a:ext cx="10216561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DD572B5-9C2C-44EC-8D90-AC544AEF4768}"/>
              </a:ext>
            </a:extLst>
          </p:cNvPr>
          <p:cNvSpPr/>
          <p:nvPr/>
        </p:nvSpPr>
        <p:spPr>
          <a:xfrm>
            <a:off x="4055960" y="1573244"/>
            <a:ext cx="5064810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/>
                </a:solidFill>
              </a:rPr>
              <a:t>다차원 특징의 벡터로 이루어진 고차원의 정보를 유지하며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저차원으로</a:t>
            </a:r>
            <a:r>
              <a:rPr lang="ko-KR" altLang="en-US" sz="1100" dirty="0" smtClean="0">
                <a:solidFill>
                  <a:schemeClr val="tx1"/>
                </a:solidFill>
              </a:rPr>
              <a:t> 축소하여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다변량</a:t>
            </a:r>
            <a:r>
              <a:rPr lang="ko-KR" altLang="en-US" sz="1100" dirty="0" smtClean="0">
                <a:solidFill>
                  <a:schemeClr val="tx1"/>
                </a:solidFill>
              </a:rPr>
              <a:t> 데이터를 처리하는 방법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/>
                </a:solidFill>
              </a:rPr>
              <a:t>차원에 상관없는 변량의 집합으로 기준 축을 변환하여 특징 벡터를 재배치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/>
                </a:solidFill>
              </a:rPr>
              <a:t>영상인식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주성분 찾기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데이터 압축 등에 활용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80D9ACF-E085-4F65-9565-49BF4EE6D3FC}"/>
              </a:ext>
            </a:extLst>
          </p:cNvPr>
          <p:cNvSpPr/>
          <p:nvPr/>
        </p:nvSpPr>
        <p:spPr>
          <a:xfrm>
            <a:off x="4055959" y="2800032"/>
            <a:ext cx="5395419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원리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특이값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분해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(SVD)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의 개념 이용</a:t>
            </a:r>
            <a:endParaRPr lang="en-US" altLang="ko-KR" sz="11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데이터의 차원을 줄이고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변환을 위해 </a:t>
            </a:r>
            <a:r>
              <a:rPr lang="ko-KR" altLang="en-US" sz="11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고윳값과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고유벡터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행렬연산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사용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0DC7F22-F7EA-4124-8870-7323312A8AD0}"/>
              </a:ext>
            </a:extLst>
          </p:cNvPr>
          <p:cNvSpPr/>
          <p:nvPr/>
        </p:nvSpPr>
        <p:spPr>
          <a:xfrm>
            <a:off x="546689" y="1762612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7C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ko-KR" sz="1600" b="1" dirty="0" smtClean="0">
                <a:solidFill>
                  <a:prstClr val="white"/>
                </a:solidFill>
              </a:rPr>
              <a:t>PCA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의 정의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F17D156-8FC5-477E-8DC0-8AFF76E7CB78}"/>
              </a:ext>
            </a:extLst>
          </p:cNvPr>
          <p:cNvGrpSpPr/>
          <p:nvPr/>
        </p:nvGrpSpPr>
        <p:grpSpPr>
          <a:xfrm>
            <a:off x="654639" y="1856335"/>
            <a:ext cx="540000" cy="540000"/>
            <a:chOff x="1687272" y="1112939"/>
            <a:chExt cx="540000" cy="540000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7958432-1A31-411B-9B34-819563363C52}"/>
                </a:ext>
              </a:extLst>
            </p:cNvPr>
            <p:cNvSpPr/>
            <p:nvPr/>
          </p:nvSpPr>
          <p:spPr>
            <a:xfrm>
              <a:off x="1687272" y="111293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861F074B-9DA8-4556-A14B-6760D65249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8820" y="1250989"/>
              <a:ext cx="156903" cy="26389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</p:grp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1DA9519C-75AA-4A2F-87F4-CA569BA0E799}"/>
              </a:ext>
            </a:extLst>
          </p:cNvPr>
          <p:cNvSpPr/>
          <p:nvPr/>
        </p:nvSpPr>
        <p:spPr>
          <a:xfrm>
            <a:off x="546689" y="3051954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7C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 dirty="0" smtClean="0">
                <a:solidFill>
                  <a:prstClr val="white"/>
                </a:solidFill>
              </a:rPr>
              <a:t>선형대수학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4E3A1F6-DDAE-4F94-9DD9-F9D4785BA161}"/>
              </a:ext>
            </a:extLst>
          </p:cNvPr>
          <p:cNvGrpSpPr/>
          <p:nvPr/>
        </p:nvGrpSpPr>
        <p:grpSpPr>
          <a:xfrm>
            <a:off x="654639" y="3145677"/>
            <a:ext cx="540000" cy="540000"/>
            <a:chOff x="1687272" y="2619994"/>
            <a:chExt cx="540000" cy="540000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B3CED303-89C7-4C72-939A-762B0D133DED}"/>
                </a:ext>
              </a:extLst>
            </p:cNvPr>
            <p:cNvSpPr/>
            <p:nvPr/>
          </p:nvSpPr>
          <p:spPr>
            <a:xfrm>
              <a:off x="1687272" y="2619994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20322DAB-599B-41F5-8838-78BE1C6A1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177" y="2769630"/>
              <a:ext cx="282439" cy="25040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E233ACC-49F4-495B-BE0D-3357D482002B}"/>
                  </a:ext>
                </a:extLst>
              </p:cNvPr>
              <p:cNvSpPr/>
              <p:nvPr/>
            </p:nvSpPr>
            <p:spPr>
              <a:xfrm>
                <a:off x="1629075" y="4120041"/>
                <a:ext cx="8267688" cy="928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 smtClean="0"/>
                  <a:t>D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고유벡터를 구할 때 크기가 너무 커서 </a:t>
                </a:r>
                <a:r>
                  <a:rPr lang="ko-KR" altLang="en-US" dirty="0" err="1" smtClean="0"/>
                  <a:t>연산량이</a:t>
                </a:r>
                <a:r>
                  <a:rPr lang="ko-KR" altLang="en-US" dirty="0" smtClean="0"/>
                  <a:t> 많음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 smtClean="0"/>
                  <a:t> x D </a:t>
                </a:r>
                <a:r>
                  <a:rPr lang="ko-KR" altLang="en-US" dirty="0" smtClean="0"/>
                  <a:t>사용</a:t>
                </a:r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고유벡터의 좌변에 </a:t>
                </a:r>
                <a:r>
                  <a:rPr lang="en-US" altLang="ko-KR" dirty="0" smtClean="0"/>
                  <a:t>D</a:t>
                </a:r>
                <a:r>
                  <a:rPr lang="ko-KR" altLang="en-US" dirty="0" smtClean="0"/>
                  <a:t>를 곱하면 </a:t>
                </a:r>
                <a:r>
                  <a:rPr lang="en-US" altLang="ko-KR" dirty="0" smtClean="0"/>
                  <a:t>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고유벡터가 된다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E233ACC-49F4-495B-BE0D-3357D4820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075" y="4120041"/>
                <a:ext cx="8267688" cy="928524"/>
              </a:xfrm>
              <a:prstGeom prst="rect">
                <a:avLst/>
              </a:prstGeom>
              <a:blipFill>
                <a:blip r:embed="rId2"/>
                <a:stretch>
                  <a:fillRect l="-516" t="-3289" r="-516"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1850296" y="5698836"/>
            <a:ext cx="2034155" cy="618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150X150 = 22500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4915" y="5444920"/>
            <a:ext cx="923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이미지</a:t>
            </a:r>
            <a:endParaRPr lang="ko-KR" altLang="en-US" sz="1050" dirty="0"/>
          </a:p>
        </p:txBody>
      </p:sp>
      <p:sp>
        <p:nvSpPr>
          <p:cNvPr id="8" name="오른쪽 화살표 7"/>
          <p:cNvSpPr/>
          <p:nvPr/>
        </p:nvSpPr>
        <p:spPr>
          <a:xfrm>
            <a:off x="4137891" y="5828145"/>
            <a:ext cx="1108364" cy="341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499695" y="5616264"/>
            <a:ext cx="895928" cy="783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PCA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등호 9"/>
          <p:cNvSpPr/>
          <p:nvPr/>
        </p:nvSpPr>
        <p:spPr>
          <a:xfrm>
            <a:off x="6725959" y="5651498"/>
            <a:ext cx="812800" cy="69503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51244" y="5698836"/>
            <a:ext cx="2034155" cy="618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05863" y="5444920"/>
            <a:ext cx="923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이미지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3498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9434501" y="4702338"/>
            <a:ext cx="144777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siwon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471078" y="2404188"/>
            <a:ext cx="158973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gh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300258" y="4702338"/>
            <a:ext cx="176055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sanga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4D7D14-F6D2-428D-9ADE-819044D39FC0}"/>
              </a:ext>
            </a:extLst>
          </p:cNvPr>
          <p:cNvSpPr/>
          <p:nvPr/>
        </p:nvSpPr>
        <p:spPr>
          <a:xfrm>
            <a:off x="546689" y="150205"/>
            <a:ext cx="5745843" cy="74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  <a:latin typeface="으뜸돋움MR" panose="02000503000000020003" pitchFamily="2" charset="-127"/>
                <a:ea typeface="으뜸돋움MR" panose="02000503000000020003" pitchFamily="2" charset="-127"/>
              </a:rPr>
              <a:t>히스토그램</a:t>
            </a:r>
            <a:endParaRPr lang="en-US" altLang="ko-KR" sz="3200" b="1" kern="0" dirty="0">
              <a:ln w="12700">
                <a:noFill/>
              </a:ln>
              <a:solidFill>
                <a:srgbClr val="7C97C2"/>
              </a:solidFill>
              <a:latin typeface="으뜸돋움MR" panose="02000503000000020003" pitchFamily="2" charset="-127"/>
              <a:ea typeface="으뜸돋움MR" panose="02000503000000020003" pitchFamily="2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184400" y="1616364"/>
            <a:ext cx="3497579" cy="2268146"/>
          </a:xfrm>
          <a:prstGeom prst="roundRect">
            <a:avLst>
              <a:gd name="adj" fmla="val 503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187691" y="3984364"/>
            <a:ext cx="3497579" cy="2268146"/>
          </a:xfrm>
          <a:prstGeom prst="roundRect">
            <a:avLst>
              <a:gd name="adj" fmla="val 503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>
            <a:off x="654639" y="1094259"/>
            <a:ext cx="10216561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87" y="1677856"/>
            <a:ext cx="3192571" cy="2042914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5805566" y="1616364"/>
            <a:ext cx="3497579" cy="2268146"/>
          </a:xfrm>
          <a:prstGeom prst="roundRect">
            <a:avLst>
              <a:gd name="adj" fmla="val 503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808857" y="3984364"/>
            <a:ext cx="3497579" cy="2268146"/>
          </a:xfrm>
          <a:prstGeom prst="roundRect">
            <a:avLst>
              <a:gd name="adj" fmla="val 503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069" y="1742214"/>
            <a:ext cx="3192571" cy="204291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9426732" y="2404188"/>
            <a:ext cx="158973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roc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87" y="4007902"/>
            <a:ext cx="3171611" cy="20813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22" y="4067650"/>
            <a:ext cx="3224786" cy="209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6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0EBAA80-5178-4C33-B8B1-40495146BB8D}"/>
              </a:ext>
            </a:extLst>
          </p:cNvPr>
          <p:cNvSpPr/>
          <p:nvPr/>
        </p:nvSpPr>
        <p:spPr>
          <a:xfrm>
            <a:off x="519793" y="284671"/>
            <a:ext cx="6303794" cy="74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kern="0" dirty="0" smtClean="0">
                <a:ln w="12700">
                  <a:noFill/>
                </a:ln>
                <a:solidFill>
                  <a:srgbClr val="7C97C2"/>
                </a:solidFill>
                <a:latin typeface="으뜸돋움MR" panose="02000503000000020003" pitchFamily="2" charset="-127"/>
                <a:ea typeface="으뜸돋움MR" panose="02000503000000020003" pitchFamily="2" charset="-127"/>
              </a:rPr>
              <a:t>ROC Curve</a:t>
            </a:r>
            <a:endParaRPr lang="en-US" altLang="ko-KR" sz="1000" kern="0" dirty="0">
              <a:solidFill>
                <a:srgbClr val="7C97C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F48184-A4C7-487D-AE30-B3D069078516}"/>
              </a:ext>
            </a:extLst>
          </p:cNvPr>
          <p:cNvSpPr/>
          <p:nvPr/>
        </p:nvSpPr>
        <p:spPr>
          <a:xfrm>
            <a:off x="2953966" y="1332356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Code</a:t>
            </a:r>
            <a:endParaRPr lang="ko-KR" altLang="en-US" b="1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654639" y="1094259"/>
            <a:ext cx="10216561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827" y="1893887"/>
            <a:ext cx="4791075" cy="3305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9" y="1768188"/>
            <a:ext cx="4208313" cy="343087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233ACC-49F4-495B-BE0D-3357D482002B}"/>
              </a:ext>
            </a:extLst>
          </p:cNvPr>
          <p:cNvSpPr/>
          <p:nvPr/>
        </p:nvSpPr>
        <p:spPr>
          <a:xfrm>
            <a:off x="1629075" y="5814023"/>
            <a:ext cx="8267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/>
              <a:t>나를 타인으로 인식 </a:t>
            </a:r>
            <a:r>
              <a:rPr lang="en-US" altLang="ko-KR" sz="2400" dirty="0" smtClean="0"/>
              <a:t>&gt;&gt; </a:t>
            </a:r>
            <a:r>
              <a:rPr lang="en-US" altLang="ko-KR" sz="2400" dirty="0" smtClean="0">
                <a:solidFill>
                  <a:srgbClr val="FF0000"/>
                </a:solidFill>
              </a:rPr>
              <a:t>FRR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타인을 나로 인식 </a:t>
            </a:r>
            <a:r>
              <a:rPr lang="en-US" altLang="ko-KR" sz="2400" dirty="0" smtClean="0"/>
              <a:t>&gt;&gt; </a:t>
            </a:r>
            <a:r>
              <a:rPr lang="en-US" altLang="ko-KR" sz="2400" dirty="0" smtClean="0">
                <a:solidFill>
                  <a:srgbClr val="FF0000"/>
                </a:solidFill>
              </a:rPr>
              <a:t>FAR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619345787"/>
              </p:ext>
            </p:extLst>
          </p:nvPr>
        </p:nvGraphicFramePr>
        <p:xfrm>
          <a:off x="4976840" y="1952622"/>
          <a:ext cx="5047885" cy="3423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A0EBAA80-5178-4C33-B8B1-40495146BB8D}"/>
              </a:ext>
            </a:extLst>
          </p:cNvPr>
          <p:cNvSpPr/>
          <p:nvPr/>
        </p:nvSpPr>
        <p:spPr>
          <a:xfrm>
            <a:off x="519793" y="284671"/>
            <a:ext cx="6303794" cy="74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  <a:latin typeface="으뜸돋움MR" panose="02000503000000020003" pitchFamily="2" charset="-127"/>
                <a:ea typeface="으뜸돋움MR" panose="02000503000000020003" pitchFamily="2" charset="-127"/>
              </a:rPr>
              <a:t>최종모델선정</a:t>
            </a:r>
            <a:endParaRPr lang="en-US" altLang="ko-KR" sz="1000" kern="0" dirty="0">
              <a:solidFill>
                <a:srgbClr val="7C97C2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6FF521A4-2891-43AF-A978-CCCF63091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64288"/>
              </p:ext>
            </p:extLst>
          </p:nvPr>
        </p:nvGraphicFramePr>
        <p:xfrm>
          <a:off x="775853" y="2415972"/>
          <a:ext cx="4706549" cy="27471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2">
                  <a:extLst>
                    <a:ext uri="{9D8B030D-6E8A-4147-A177-3AD203B41FA5}">
                      <a16:colId xmlns:a16="http://schemas.microsoft.com/office/drawing/2014/main" val="408383764"/>
                    </a:ext>
                  </a:extLst>
                </a:gridCol>
                <a:gridCol w="979054">
                  <a:extLst>
                    <a:ext uri="{9D8B030D-6E8A-4147-A177-3AD203B41FA5}">
                      <a16:colId xmlns:a16="http://schemas.microsoft.com/office/drawing/2014/main" val="1541263160"/>
                    </a:ext>
                  </a:extLst>
                </a:gridCol>
                <a:gridCol w="802231">
                  <a:extLst>
                    <a:ext uri="{9D8B030D-6E8A-4147-A177-3AD203B41FA5}">
                      <a16:colId xmlns:a16="http://schemas.microsoft.com/office/drawing/2014/main" val="242241150"/>
                    </a:ext>
                  </a:extLst>
                </a:gridCol>
                <a:gridCol w="802231">
                  <a:extLst>
                    <a:ext uri="{9D8B030D-6E8A-4147-A177-3AD203B41FA5}">
                      <a16:colId xmlns:a16="http://schemas.microsoft.com/office/drawing/2014/main" val="1829323103"/>
                    </a:ext>
                  </a:extLst>
                </a:gridCol>
                <a:gridCol w="802231">
                  <a:extLst>
                    <a:ext uri="{9D8B030D-6E8A-4147-A177-3AD203B41FA5}">
                      <a16:colId xmlns:a16="http://schemas.microsoft.com/office/drawing/2014/main" val="3259439025"/>
                    </a:ext>
                  </a:extLst>
                </a:gridCol>
              </a:tblGrid>
              <a:tr h="3924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Eigen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Vector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931601"/>
                  </a:ext>
                </a:extLst>
              </a:tr>
              <a:tr h="39245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Authentic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평균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0.592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0.568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0.553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731846"/>
                  </a:ext>
                </a:extLst>
              </a:tr>
              <a:tr h="392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표준편차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0.319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0.312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0.306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586296"/>
                  </a:ext>
                </a:extLst>
              </a:tr>
              <a:tr h="39245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Imposter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평균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-0.193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-0.184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-0.179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060114"/>
                  </a:ext>
                </a:extLst>
              </a:tr>
              <a:tr h="392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표준편차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0.202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0.192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0.186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574204"/>
                  </a:ext>
                </a:extLst>
              </a:tr>
              <a:tr h="39245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FAR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&amp; FRR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Threshold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886573"/>
                  </a:ext>
                </a:extLst>
              </a:tr>
              <a:tr h="392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0.064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0.061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0.059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47197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97F48184-A4C7-487D-AE30-B3D069078516}"/>
              </a:ext>
            </a:extLst>
          </p:cNvPr>
          <p:cNvSpPr/>
          <p:nvPr/>
        </p:nvSpPr>
        <p:spPr>
          <a:xfrm>
            <a:off x="1403334" y="1952622"/>
            <a:ext cx="3451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고유벡터 값의</a:t>
            </a:r>
            <a:r>
              <a:rPr lang="en-US" altLang="ko-KR" b="1" dirty="0"/>
              <a:t> </a:t>
            </a:r>
            <a:r>
              <a:rPr lang="ko-KR" altLang="en-US" b="1" dirty="0" smtClean="0"/>
              <a:t>변화에 따른 </a:t>
            </a:r>
            <a:r>
              <a:rPr lang="en-US" altLang="ko-KR" b="1" dirty="0" smtClean="0"/>
              <a:t>EER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3D92C3-BE01-4B8A-A588-186C2578D019}"/>
              </a:ext>
            </a:extLst>
          </p:cNvPr>
          <p:cNvSpPr/>
          <p:nvPr/>
        </p:nvSpPr>
        <p:spPr>
          <a:xfrm>
            <a:off x="7069379" y="3294677"/>
            <a:ext cx="1002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EER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059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CE9721-EA92-4304-AA32-D489ADDE8572}"/>
              </a:ext>
            </a:extLst>
          </p:cNvPr>
          <p:cNvSpPr/>
          <p:nvPr/>
        </p:nvSpPr>
        <p:spPr>
          <a:xfrm>
            <a:off x="9245609" y="3156177"/>
            <a:ext cx="23709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Threshold</a:t>
            </a:r>
            <a:r>
              <a:rPr lang="ko-KR" altLang="en-US" dirty="0" smtClean="0"/>
              <a:t> </a:t>
            </a:r>
            <a:r>
              <a:rPr lang="ko-KR" altLang="en-US" dirty="0"/>
              <a:t>: </a:t>
            </a:r>
            <a:r>
              <a:rPr lang="en-US" altLang="ko-KR" dirty="0" smtClean="0"/>
              <a:t>0.2</a:t>
            </a:r>
          </a:p>
          <a:p>
            <a:endParaRPr lang="ko-KR" altLang="en-US" dirty="0"/>
          </a:p>
          <a:p>
            <a:r>
              <a:rPr lang="en-US" altLang="ko-KR" dirty="0" smtClean="0"/>
              <a:t>Eigen Vector : 25</a:t>
            </a:r>
            <a:endParaRPr lang="ko-KR" alt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654639" y="1094259"/>
            <a:ext cx="10216561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04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4EBE8F-C203-409B-8B11-F4C09818AA49}"/>
              </a:ext>
            </a:extLst>
          </p:cNvPr>
          <p:cNvSpPr/>
          <p:nvPr/>
        </p:nvSpPr>
        <p:spPr>
          <a:xfrm>
            <a:off x="519793" y="284671"/>
            <a:ext cx="5745843" cy="103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srgbClr val="7C97C2"/>
                </a:solidFill>
                <a:latin typeface="으뜸돋움MR" panose="02000503000000020003" pitchFamily="2" charset="-127"/>
                <a:ea typeface="으뜸돋움MR" panose="02000503000000020003" pitchFamily="2" charset="-127"/>
              </a:rPr>
              <a:t>Q&amp;A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7C97C2"/>
                </a:solidFill>
              </a:rPr>
              <a:t>Pinpoint the most risk factors of heart disease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5F9D58B-26D6-4D02-BA39-49D93D8A39B8}"/>
              </a:ext>
            </a:extLst>
          </p:cNvPr>
          <p:cNvCxnSpPr>
            <a:cxnSpLocks/>
          </p:cNvCxnSpPr>
          <p:nvPr/>
        </p:nvCxnSpPr>
        <p:spPr>
          <a:xfrm>
            <a:off x="3451412" y="1228725"/>
            <a:ext cx="7137009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물음표">
            <a:extLst>
              <a:ext uri="{FF2B5EF4-FFF2-40B4-BE49-F238E27FC236}">
                <a16:creationId xmlns:a16="http://schemas.microsoft.com/office/drawing/2014/main" id="{2DD448EE-3C97-42D7-BA20-CEE0243A5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0659" y="2891118"/>
            <a:ext cx="2330824" cy="2330824"/>
          </a:xfrm>
          <a:prstGeom prst="rect">
            <a:avLst/>
          </a:prstGeom>
        </p:spPr>
      </p:pic>
      <p:pic>
        <p:nvPicPr>
          <p:cNvPr id="33" name="그래픽 32" descr="물음표">
            <a:extLst>
              <a:ext uri="{FF2B5EF4-FFF2-40B4-BE49-F238E27FC236}">
                <a16:creationId xmlns:a16="http://schemas.microsoft.com/office/drawing/2014/main" id="{D96EE6A6-360A-4E99-95DD-31343100CD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30665">
            <a:off x="5715425" y="2469622"/>
            <a:ext cx="1532115" cy="1532115"/>
          </a:xfrm>
          <a:prstGeom prst="rect">
            <a:avLst/>
          </a:prstGeom>
        </p:spPr>
      </p:pic>
      <p:pic>
        <p:nvPicPr>
          <p:cNvPr id="34" name="그래픽 33" descr="물음표">
            <a:extLst>
              <a:ext uri="{FF2B5EF4-FFF2-40B4-BE49-F238E27FC236}">
                <a16:creationId xmlns:a16="http://schemas.microsoft.com/office/drawing/2014/main" id="{3AE81AA9-ED21-448C-A6E1-AF87CC0A15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157" y="2172780"/>
            <a:ext cx="856286" cy="856286"/>
          </a:xfrm>
          <a:prstGeom prst="rect">
            <a:avLst/>
          </a:prstGeom>
        </p:spPr>
      </p:pic>
      <p:pic>
        <p:nvPicPr>
          <p:cNvPr id="35" name="그래픽 34" descr="물음표">
            <a:extLst>
              <a:ext uri="{FF2B5EF4-FFF2-40B4-BE49-F238E27FC236}">
                <a16:creationId xmlns:a16="http://schemas.microsoft.com/office/drawing/2014/main" id="{C270A90E-54FF-4D0A-8D0D-CAC760F7A6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30665">
            <a:off x="7437002" y="1947391"/>
            <a:ext cx="450778" cy="450778"/>
          </a:xfrm>
          <a:prstGeom prst="rect">
            <a:avLst/>
          </a:prstGeom>
        </p:spPr>
      </p:pic>
      <p:pic>
        <p:nvPicPr>
          <p:cNvPr id="39" name="그래픽 38" descr="물음표">
            <a:extLst>
              <a:ext uri="{FF2B5EF4-FFF2-40B4-BE49-F238E27FC236}">
                <a16:creationId xmlns:a16="http://schemas.microsoft.com/office/drawing/2014/main" id="{13425F70-E24D-4B17-9B69-A5FFC7F4D3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8868" y="1763805"/>
            <a:ext cx="192498" cy="19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79"/>
    </mc:Choice>
    <mc:Fallback xmlns="">
      <p:transition spd="slow" advTm="37079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198</Words>
  <Application>Microsoft Office PowerPoint</Application>
  <PresentationFormat>와이드스크린</PresentationFormat>
  <Paragraphs>86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Noto Sans CJK KR Black</vt:lpstr>
      <vt:lpstr>Noto Sans CJK KR Bold</vt:lpstr>
      <vt:lpstr>Noto Sans CJK KR Regular</vt:lpstr>
      <vt:lpstr>맑은 고딕</vt:lpstr>
      <vt:lpstr>으뜸돋움MR</vt:lpstr>
      <vt:lpstr>Arial</vt:lpstr>
      <vt:lpstr>Cambria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사용자</cp:lastModifiedBy>
  <cp:revision>88</cp:revision>
  <dcterms:created xsi:type="dcterms:W3CDTF">2020-10-01T01:25:49Z</dcterms:created>
  <dcterms:modified xsi:type="dcterms:W3CDTF">2021-06-03T17:04:16Z</dcterms:modified>
</cp:coreProperties>
</file>