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74" r:id="rId4"/>
    <p:sldId id="276" r:id="rId5"/>
    <p:sldId id="269" r:id="rId6"/>
    <p:sldId id="270" r:id="rId7"/>
    <p:sldId id="271" r:id="rId8"/>
    <p:sldId id="273" r:id="rId9"/>
    <p:sldId id="272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JIN HONG." initials="YH" lastIdx="1" clrIdx="0">
    <p:extLst>
      <p:ext uri="{19B8F6BF-5375-455C-9EA6-DF929625EA0E}">
        <p15:presenceInfo xmlns:p15="http://schemas.microsoft.com/office/powerpoint/2012/main" userId="YUJIN HONG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BB6"/>
    <a:srgbClr val="AFABAB"/>
    <a:srgbClr val="0000AA"/>
    <a:srgbClr val="D1D5D9"/>
    <a:srgbClr val="C3C7CB"/>
    <a:srgbClr val="C5C9CD"/>
    <a:srgbClr val="74190A"/>
    <a:srgbClr val="00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E699CD2-4B07-4B95-AE27-0C22721997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145BF0-7A6F-407A-8A61-16666CBD33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B5396-55A3-417F-AC63-9F5C32F828D5}" type="datetimeFigureOut">
              <a:rPr lang="ko-KR" altLang="en-US" smtClean="0">
                <a:latin typeface="둥근모꼴" panose="00000500000000000000" pitchFamily="50" charset="-127"/>
                <a:ea typeface="둥근모꼴" panose="00000500000000000000" pitchFamily="50" charset="-127"/>
              </a:rPr>
              <a:t>2019-11-27</a:t>
            </a:fld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20F341-993C-4176-A093-368B0046A4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A1FD6F-0DB7-43B4-A2D0-0B38E46CBF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01CED-A051-46C7-B704-EF9063852DBD}" type="slidenum">
              <a:rPr lang="ko-KR" altLang="en-US" smtClean="0">
                <a:latin typeface="둥근모꼴" panose="00000500000000000000" pitchFamily="50" charset="-127"/>
                <a:ea typeface="둥근모꼴" panose="00000500000000000000" pitchFamily="50" charset="-127"/>
              </a:rPr>
              <a:t>‹#›</a:t>
            </a:fld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22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둥근모꼴" panose="00000500000000000000" pitchFamily="50" charset="-127"/>
                <a:ea typeface="둥근모꼴" panose="000005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둥근모꼴" panose="00000500000000000000" pitchFamily="50" charset="-127"/>
                <a:ea typeface="둥근모꼴" panose="00000500000000000000" pitchFamily="50" charset="-127"/>
              </a:defRPr>
            </a:lvl1pPr>
          </a:lstStyle>
          <a:p>
            <a:fld id="{BEB76071-CC7C-4637-8DFA-D2FEF548FCD9}" type="datetimeFigureOut">
              <a:rPr lang="ko-KR" altLang="en-US" smtClean="0"/>
              <a:pPr/>
              <a:t>2019-11-27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둥근모꼴" panose="00000500000000000000" pitchFamily="50" charset="-127"/>
                <a:ea typeface="둥근모꼴" panose="000005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둥근모꼴" panose="00000500000000000000" pitchFamily="50" charset="-127"/>
                <a:ea typeface="둥근모꼴" panose="00000500000000000000" pitchFamily="50" charset="-127"/>
              </a:defRPr>
            </a:lvl1pPr>
          </a:lstStyle>
          <a:p>
            <a:fld id="{4E3D37A3-8BD4-42A6-B3BC-B569597445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75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둥근모꼴" panose="00000500000000000000" pitchFamily="50" charset="-127"/>
        <a:ea typeface="둥근모꼴" panose="00000500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둥근모꼴" panose="00000500000000000000" pitchFamily="50" charset="-127"/>
        <a:ea typeface="둥근모꼴" panose="00000500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둥근모꼴" panose="00000500000000000000" pitchFamily="50" charset="-127"/>
        <a:ea typeface="둥근모꼴" panose="00000500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둥근모꼴" panose="00000500000000000000" pitchFamily="50" charset="-127"/>
        <a:ea typeface="둥근모꼴" panose="00000500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둥근모꼴" panose="00000500000000000000" pitchFamily="50" charset="-127"/>
        <a:ea typeface="둥근모꼴" panose="00000500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F416B-AE5E-482E-8B44-72835D21F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106" y="923875"/>
            <a:ext cx="9144000" cy="2387600"/>
          </a:xfrm>
          <a:ln w="28575">
            <a:solidFill>
              <a:schemeClr val="bg1"/>
            </a:solidFill>
          </a:ln>
        </p:spPr>
        <p:txBody>
          <a:bodyPr anchor="ctr" anchorCtr="0"/>
          <a:lstStyle>
            <a:lvl1pPr algn="ctr">
              <a:defRPr sz="60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5E7A89-1C46-4708-A59D-B02119BEB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6453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DD483-760F-4FC1-B193-51694F56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34C85-A866-4C3A-9825-98C9E2D6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21790-885E-465C-A383-8E3A6AE4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A5192A1-A31E-4F75-B6F8-7C018A0E1E8C}"/>
              </a:ext>
            </a:extLst>
          </p:cNvPr>
          <p:cNvSpPr txBox="1">
            <a:spLocks/>
          </p:cNvSpPr>
          <p:nvPr userDrawn="1"/>
        </p:nvSpPr>
        <p:spPr>
          <a:xfrm>
            <a:off x="1623527" y="1011786"/>
            <a:ext cx="8976049" cy="2211777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25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01B24-6632-45DF-861E-91FCBC94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91A8E-1A77-42D3-B06C-12B2FC9B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A2A37-6AA1-4095-9C95-4E028DB0E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17D8F6-9B6D-4967-8313-20045164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76EB7-B86B-4AF6-BC07-8CBED225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9AE60-3C3F-4F9F-BBC1-E3E647E6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4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B00A9-C588-47AB-A0ED-963DBC105CA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157D2-A2ED-4C45-ADFE-DAC57A781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40FDFC-39E2-4358-8B60-2077B640E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D7BB01-1426-473A-8A4D-978D029E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C20DC3-BEF5-4BE4-8FD1-70524B26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9ADF7-0B70-4360-B4A4-DF44D6B7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9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9AE84A-E575-40A3-B2AA-9F3BCCD5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D1F0F7-3F15-4E69-9072-370419DB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438406-4924-475F-825D-CE160627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82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C3315-19AF-42F9-9E24-6AF850AB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6EFCC5-2EDC-4097-8F81-DF03D7068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676643-4C01-4A63-9616-C0411E862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0E510C-242B-48C4-92B4-23EE14D1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EDB6D9-86B0-4DCE-AA85-A82262B7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AA245B-5F83-4391-BE58-DD1C6670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67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B4766-5940-4829-ABD1-380A6674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24F9BA-7296-4479-8240-515DC2941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0E1A4-4C94-413A-B3C5-DC60FC67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08E6A-D5C5-4752-B492-45BB09A4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FB72B-6A9C-4197-B956-B30AF306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24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12A594-82DA-4007-A4A9-701FBBC7E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612239-F5A9-42E0-A61B-46DC7DA6C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1B57E-C9E1-44D1-8589-F9E21867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6AED6-B7A3-4F01-B5C1-4565C8DE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93527-3E57-4D05-827C-185B6930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63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C2EC5A4-D1DD-473A-B0D0-7109C19CDB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FF416B-AE5E-482E-8B44-72835D21F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106" y="923875"/>
            <a:ext cx="9144000" cy="2387600"/>
          </a:xfrm>
          <a:ln w="28575">
            <a:solidFill>
              <a:schemeClr val="bg1"/>
            </a:solidFill>
          </a:ln>
        </p:spPr>
        <p:txBody>
          <a:bodyPr anchor="ctr" anchorCtr="0"/>
          <a:lstStyle>
            <a:lvl1pPr algn="ctr">
              <a:defRPr sz="60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5E7A89-1C46-4708-A59D-B02119BEB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6453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DD483-760F-4FC1-B193-51694F56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34C85-A866-4C3A-9825-98C9E2D6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21790-885E-465C-A383-8E3A6AE4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A5192A1-A31E-4F75-B6F8-7C018A0E1E8C}"/>
              </a:ext>
            </a:extLst>
          </p:cNvPr>
          <p:cNvSpPr txBox="1">
            <a:spLocks/>
          </p:cNvSpPr>
          <p:nvPr userDrawn="1"/>
        </p:nvSpPr>
        <p:spPr>
          <a:xfrm>
            <a:off x="1623527" y="1011786"/>
            <a:ext cx="8976049" cy="2211777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8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7F0F9-C213-4F8F-8CB2-95EA7878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BE626-0F89-47E2-ABB2-A82FBDE5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5785-95E7-46D4-8995-9CAF1969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2A2D12-1EA8-43E0-AEF9-591C19123A4E}"/>
              </a:ext>
            </a:extLst>
          </p:cNvPr>
          <p:cNvSpPr txBox="1"/>
          <p:nvPr userDrawn="1"/>
        </p:nvSpPr>
        <p:spPr>
          <a:xfrm>
            <a:off x="662474" y="447868"/>
            <a:ext cx="1030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FF00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INDEX</a:t>
            </a:r>
            <a:endParaRPr lang="ko-KR" altLang="en-US" sz="2000" dirty="0">
              <a:solidFill>
                <a:srgbClr val="FFFF00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0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8C687-D72C-4B89-870B-6413E0E85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3143"/>
            <a:ext cx="10515600" cy="53369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r>
              <a:rPr lang="ko-KR" altLang="en-US" dirty="0" err="1"/>
              <a:t>포텐갚은</a:t>
            </a:r>
            <a:r>
              <a:rPr lang="ko-KR" altLang="en-US" dirty="0"/>
              <a:t> </a:t>
            </a:r>
            <a:r>
              <a:rPr lang="ko-KR" altLang="en-US" dirty="0" err="1"/>
              <a:t>펨창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7F0F9-C213-4F8F-8CB2-95EA7878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BE626-0F89-47E2-ABB2-A82FBDE5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5785-95E7-46D4-8995-9CAF1969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7FF40-9F50-4560-91FB-B0EA650CE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959"/>
            <a:ext cx="10515600" cy="4301005"/>
          </a:xfrm>
          <a:ln w="12700">
            <a:solidFill>
              <a:schemeClr val="bg2"/>
            </a:solidFill>
          </a:ln>
        </p:spPr>
        <p:txBody>
          <a:bodyPr>
            <a:normAutofit/>
          </a:bodyPr>
          <a:lstStyle>
            <a:lvl1pPr marL="228600" indent="-228600">
              <a:buFont typeface="둥근모꼴" panose="00000500000000000000" pitchFamily="50" charset="-127"/>
              <a:buChar char="★"/>
              <a:defRPr sz="2000">
                <a:solidFill>
                  <a:schemeClr val="bg2">
                    <a:lumMod val="90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B9A936-523E-417F-B310-85D4AC3C54ED}"/>
              </a:ext>
            </a:extLst>
          </p:cNvPr>
          <p:cNvCxnSpPr/>
          <p:nvPr userDrawn="1"/>
        </p:nvCxnSpPr>
        <p:spPr>
          <a:xfrm>
            <a:off x="838200" y="1530220"/>
            <a:ext cx="105156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88BE7-277A-4ECC-BB34-9A67A81A94A4}"/>
              </a:ext>
            </a:extLst>
          </p:cNvPr>
          <p:cNvSpPr/>
          <p:nvPr userDrawn="1"/>
        </p:nvSpPr>
        <p:spPr>
          <a:xfrm>
            <a:off x="838200" y="6306781"/>
            <a:ext cx="10515600" cy="343653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ENTER=Next   ESC=Exit   Backspace=Back   </a:t>
            </a:r>
            <a:r>
              <a:rPr lang="en-US" altLang="ko-KR" sz="1400" dirty="0" err="1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Ctrl+P</a:t>
            </a:r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=Pen   </a:t>
            </a:r>
            <a:r>
              <a:rPr lang="en-US" altLang="ko-KR" sz="1400" dirty="0" err="1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Ctrl+E</a:t>
            </a:r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=Eraser </a:t>
            </a:r>
            <a:endParaRPr lang="ko-KR" altLang="en-US" sz="1400" dirty="0">
              <a:solidFill>
                <a:schemeClr val="tx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69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219EF3C-EE57-4674-9470-138B48E607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3C8C687-D72C-4B89-870B-6413E0E85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3143"/>
            <a:ext cx="10515600" cy="53369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r>
              <a:rPr lang="ko-KR" altLang="en-US" dirty="0" err="1"/>
              <a:t>포텐갚은</a:t>
            </a:r>
            <a:r>
              <a:rPr lang="ko-KR" altLang="en-US" dirty="0"/>
              <a:t> </a:t>
            </a:r>
            <a:r>
              <a:rPr lang="ko-KR" altLang="en-US" dirty="0" err="1"/>
              <a:t>펨창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28E711-4EBF-4FE8-9681-6147619E07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0" b="2560"/>
          <a:stretch/>
        </p:blipFill>
        <p:spPr>
          <a:xfrm>
            <a:off x="838200" y="1415078"/>
            <a:ext cx="10515600" cy="465915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7FF40-9F50-4560-91FB-B0EA650CE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93" y="1535298"/>
            <a:ext cx="10346096" cy="426990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7B6B08-E664-40C0-90D6-81DA26FAAD42}"/>
              </a:ext>
            </a:extLst>
          </p:cNvPr>
          <p:cNvSpPr/>
          <p:nvPr userDrawn="1"/>
        </p:nvSpPr>
        <p:spPr>
          <a:xfrm>
            <a:off x="838200" y="6033449"/>
            <a:ext cx="10515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18A71A-3C06-4269-84F0-2052AFDA318D}"/>
              </a:ext>
            </a:extLst>
          </p:cNvPr>
          <p:cNvSpPr/>
          <p:nvPr userDrawn="1"/>
        </p:nvSpPr>
        <p:spPr>
          <a:xfrm rot="5400000" flipV="1">
            <a:off x="9001366" y="3721795"/>
            <a:ext cx="465914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8609D2-0838-454F-9A7A-ECFAE2F8200E}"/>
              </a:ext>
            </a:extLst>
          </p:cNvPr>
          <p:cNvSpPr/>
          <p:nvPr userDrawn="1"/>
        </p:nvSpPr>
        <p:spPr>
          <a:xfrm>
            <a:off x="838200" y="6306781"/>
            <a:ext cx="10515600" cy="343653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ENTER=Next   ESC=Exit   Backspace=Back   </a:t>
            </a:r>
            <a:r>
              <a:rPr lang="en-US" altLang="ko-KR" sz="1400" dirty="0" err="1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Ctrl+P</a:t>
            </a:r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=Pen   </a:t>
            </a:r>
            <a:r>
              <a:rPr lang="en-US" altLang="ko-KR" sz="1400" dirty="0" err="1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Ctrl+E</a:t>
            </a:r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=Eraser </a:t>
            </a:r>
            <a:endParaRPr lang="ko-KR" altLang="en-US" sz="1400" dirty="0">
              <a:solidFill>
                <a:schemeClr val="tx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33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8C687-D72C-4B89-870B-6413E0E85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3143"/>
            <a:ext cx="10515600" cy="533692"/>
          </a:xfrm>
          <a:solidFill>
            <a:srgbClr val="0B0BB6"/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r>
              <a:rPr lang="ko-KR" altLang="en-US" dirty="0" err="1"/>
              <a:t>펨코인들의</a:t>
            </a:r>
            <a:r>
              <a:rPr lang="ko-KR" altLang="en-US" dirty="0"/>
              <a:t> 특징을 알아보자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7FF40-9F50-4560-91FB-B0EA650CE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083" y="2124356"/>
            <a:ext cx="7122058" cy="1078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7B6B08-E664-40C0-90D6-81DA26FAAD42}"/>
              </a:ext>
            </a:extLst>
          </p:cNvPr>
          <p:cNvSpPr/>
          <p:nvPr userDrawn="1"/>
        </p:nvSpPr>
        <p:spPr>
          <a:xfrm>
            <a:off x="2467083" y="3273786"/>
            <a:ext cx="7307268" cy="126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18A71A-3C06-4269-84F0-2052AFDA318D}"/>
              </a:ext>
            </a:extLst>
          </p:cNvPr>
          <p:cNvSpPr/>
          <p:nvPr userDrawn="1"/>
        </p:nvSpPr>
        <p:spPr>
          <a:xfrm rot="5400000" flipV="1">
            <a:off x="8811197" y="2402178"/>
            <a:ext cx="1810143" cy="1161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8609D2-0838-454F-9A7A-ECFAE2F8200E}"/>
              </a:ext>
            </a:extLst>
          </p:cNvPr>
          <p:cNvSpPr/>
          <p:nvPr userDrawn="1"/>
        </p:nvSpPr>
        <p:spPr>
          <a:xfrm>
            <a:off x="838200" y="6306781"/>
            <a:ext cx="10515600" cy="343653"/>
          </a:xfrm>
          <a:prstGeom prst="rect">
            <a:avLst/>
          </a:prstGeom>
          <a:solidFill>
            <a:srgbClr val="0B0BB6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ENTER=Next   ESC=Exit   Backspace=Back   </a:t>
            </a:r>
            <a:r>
              <a:rPr lang="en-US" altLang="ko-KR" sz="14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Ctrl+P</a:t>
            </a:r>
            <a:r>
              <a:rPr lang="en-US" altLang="ko-KR" sz="14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=Pen   </a:t>
            </a:r>
            <a:r>
              <a:rPr lang="en-US" altLang="ko-KR" sz="14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Ctrl+E</a:t>
            </a:r>
            <a:r>
              <a:rPr lang="en-US" altLang="ko-KR" sz="14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=Eraser </a:t>
            </a:r>
            <a:endParaRPr lang="ko-KR" altLang="en-US" sz="14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44C8C-AADB-4E7D-B9A9-712232D4C0B6}"/>
              </a:ext>
            </a:extLst>
          </p:cNvPr>
          <p:cNvSpPr/>
          <p:nvPr userDrawn="1"/>
        </p:nvSpPr>
        <p:spPr>
          <a:xfrm>
            <a:off x="2324325" y="1461883"/>
            <a:ext cx="7343192" cy="1867889"/>
          </a:xfrm>
          <a:prstGeom prst="rect">
            <a:avLst/>
          </a:prstGeom>
          <a:solidFill>
            <a:srgbClr val="0B0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38184F7-BD9B-44C7-87C7-1067F065D0D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324326" y="1465745"/>
            <a:ext cx="7343192" cy="332039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pPr lvl="0"/>
            <a:r>
              <a:rPr lang="ko-KR" altLang="en-US" dirty="0"/>
              <a:t>하나같이 다들 잘생김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45DEE89-AC16-4DCB-AB47-1C192027F59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80957" y="4808502"/>
            <a:ext cx="4887855" cy="94549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C5817A-7654-44BE-8802-1712A9C9613E}"/>
              </a:ext>
            </a:extLst>
          </p:cNvPr>
          <p:cNvSpPr/>
          <p:nvPr userDrawn="1"/>
        </p:nvSpPr>
        <p:spPr>
          <a:xfrm>
            <a:off x="980957" y="5840804"/>
            <a:ext cx="5014964" cy="111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81FD45-9C3E-456B-AD0B-E17C59383946}"/>
              </a:ext>
            </a:extLst>
          </p:cNvPr>
          <p:cNvSpPr/>
          <p:nvPr userDrawn="1"/>
        </p:nvSpPr>
        <p:spPr>
          <a:xfrm rot="5400000" flipV="1">
            <a:off x="5071557" y="4935085"/>
            <a:ext cx="1730627" cy="118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E25F25-4199-485A-802F-47B3FE44EB8A}"/>
              </a:ext>
            </a:extLst>
          </p:cNvPr>
          <p:cNvSpPr/>
          <p:nvPr userDrawn="1"/>
        </p:nvSpPr>
        <p:spPr>
          <a:xfrm>
            <a:off x="838199" y="4357134"/>
            <a:ext cx="5039619" cy="1524049"/>
          </a:xfrm>
          <a:prstGeom prst="rect">
            <a:avLst/>
          </a:prstGeom>
          <a:solidFill>
            <a:srgbClr val="0B0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F31B0D6-835D-4C39-A173-0145CADF232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058032"/>
            <a:ext cx="5039619" cy="291163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pPr lvl="0"/>
            <a:r>
              <a:rPr lang="ko-KR" altLang="en-US" dirty="0"/>
              <a:t>모두모두 행복할거야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DF62D26-49CC-45E2-B973-9E3FEC6AE8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38834" y="4830220"/>
            <a:ext cx="4887855" cy="94549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1184C2-D775-464B-8CF6-D145925C2CBB}"/>
              </a:ext>
            </a:extLst>
          </p:cNvPr>
          <p:cNvSpPr/>
          <p:nvPr userDrawn="1"/>
        </p:nvSpPr>
        <p:spPr>
          <a:xfrm>
            <a:off x="6338834" y="5862522"/>
            <a:ext cx="5014964" cy="111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8F6D03-282E-44C6-9C21-32C3AD6FA89D}"/>
              </a:ext>
            </a:extLst>
          </p:cNvPr>
          <p:cNvSpPr/>
          <p:nvPr userDrawn="1"/>
        </p:nvSpPr>
        <p:spPr>
          <a:xfrm rot="5400000" flipV="1">
            <a:off x="10429434" y="4956803"/>
            <a:ext cx="1730627" cy="118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F41CE4-56EA-4165-960D-08C120B9344E}"/>
              </a:ext>
            </a:extLst>
          </p:cNvPr>
          <p:cNvSpPr/>
          <p:nvPr userDrawn="1"/>
        </p:nvSpPr>
        <p:spPr>
          <a:xfrm>
            <a:off x="6196076" y="4264958"/>
            <a:ext cx="5039619" cy="1637943"/>
          </a:xfrm>
          <a:prstGeom prst="rect">
            <a:avLst/>
          </a:prstGeom>
          <a:solidFill>
            <a:srgbClr val="0B0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E1477EF-18BE-4028-B09C-3B8CBE3E148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96077" y="4079750"/>
            <a:ext cx="5039619" cy="291163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pPr lvl="0"/>
            <a:r>
              <a:rPr lang="ko-KR" altLang="en-US" dirty="0" err="1"/>
              <a:t>김거슨님</a:t>
            </a:r>
            <a:r>
              <a:rPr lang="ko-KR" altLang="en-US" dirty="0"/>
              <a:t> 어디에 </a:t>
            </a:r>
            <a:r>
              <a:rPr lang="ko-KR" altLang="en-US" dirty="0" err="1"/>
              <a:t>있으신가요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39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219EF3C-EE57-4674-9470-138B48E607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3C8C687-D72C-4B89-870B-6413E0E85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3143"/>
            <a:ext cx="10515600" cy="53369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r>
              <a:rPr lang="ko-KR" altLang="en-US" dirty="0" err="1"/>
              <a:t>포텐갚은</a:t>
            </a:r>
            <a:r>
              <a:rPr lang="ko-KR" altLang="en-US" dirty="0"/>
              <a:t> </a:t>
            </a:r>
            <a:r>
              <a:rPr lang="ko-KR" altLang="en-US" dirty="0" err="1"/>
              <a:t>펨창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28E711-4EBF-4FE8-9681-6147619E07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0" b="2560"/>
          <a:stretch/>
        </p:blipFill>
        <p:spPr>
          <a:xfrm>
            <a:off x="838200" y="1415078"/>
            <a:ext cx="10515600" cy="465915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7FF40-9F50-4560-91FB-B0EA650CE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93" y="1535298"/>
            <a:ext cx="10346096" cy="426990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7B6B08-E664-40C0-90D6-81DA26FAAD42}"/>
              </a:ext>
            </a:extLst>
          </p:cNvPr>
          <p:cNvSpPr/>
          <p:nvPr userDrawn="1"/>
        </p:nvSpPr>
        <p:spPr>
          <a:xfrm>
            <a:off x="838200" y="6033449"/>
            <a:ext cx="10515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18A71A-3C06-4269-84F0-2052AFDA318D}"/>
              </a:ext>
            </a:extLst>
          </p:cNvPr>
          <p:cNvSpPr/>
          <p:nvPr userDrawn="1"/>
        </p:nvSpPr>
        <p:spPr>
          <a:xfrm rot="5400000" flipV="1">
            <a:off x="9001366" y="3721795"/>
            <a:ext cx="465914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08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296630C-6D1E-4333-AB20-7A32779139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5A28E8-03B1-4F11-990D-A24894410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86198"/>
            <a:ext cx="5157787" cy="4482161"/>
          </a:xfrm>
          <a:ln w="34925" cmpd="dbl">
            <a:solidFill>
              <a:schemeClr val="bg2"/>
            </a:solidFill>
          </a:ln>
        </p:spPr>
        <p:txBody>
          <a:bodyPr/>
          <a:lstStyle>
            <a:lvl1pPr>
              <a:defRPr sz="18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pPr lvl="0"/>
            <a:endParaRPr lang="en-US" altLang="ko-KR" dirty="0"/>
          </a:p>
          <a:p>
            <a:pPr lvl="0"/>
            <a:r>
              <a:rPr lang="en-US" altLang="ko-KR" dirty="0"/>
              <a:t>Prince of Persia</a:t>
            </a:r>
          </a:p>
          <a:p>
            <a:pPr lvl="0"/>
            <a:r>
              <a:rPr lang="en-US" altLang="ko-KR" dirty="0"/>
              <a:t>Raptor</a:t>
            </a:r>
          </a:p>
          <a:p>
            <a:pPr lvl="0"/>
            <a:r>
              <a:rPr lang="en-US" altLang="ko-KR" dirty="0" err="1"/>
              <a:t>Galaga</a:t>
            </a:r>
            <a:endParaRPr lang="en-US" altLang="ko-KR" dirty="0"/>
          </a:p>
          <a:p>
            <a:pPr lvl="0"/>
            <a:r>
              <a:rPr lang="en-US" altLang="ko-KR" dirty="0"/>
              <a:t>SimCity</a:t>
            </a:r>
          </a:p>
          <a:p>
            <a:pPr lvl="0"/>
            <a:r>
              <a:rPr lang="en-US" altLang="ko-KR" dirty="0"/>
              <a:t>Angel</a:t>
            </a:r>
          </a:p>
          <a:p>
            <a:pPr lvl="0"/>
            <a:r>
              <a:rPr lang="en-US" altLang="ko-KR" dirty="0"/>
              <a:t>Capture</a:t>
            </a:r>
          </a:p>
          <a:p>
            <a:pPr lvl="0"/>
            <a:r>
              <a:rPr lang="en-US" altLang="ko-KR" dirty="0"/>
              <a:t>Scorch</a:t>
            </a:r>
          </a:p>
          <a:p>
            <a:pPr lvl="0"/>
            <a:r>
              <a:rPr lang="en-US" altLang="ko-KR" dirty="0"/>
              <a:t>Link386</a:t>
            </a:r>
          </a:p>
          <a:p>
            <a:pPr lvl="0"/>
            <a:r>
              <a:rPr lang="en-US" altLang="ko-KR" dirty="0" err="1"/>
              <a:t>MagaManX</a:t>
            </a:r>
            <a:endParaRPr lang="en-US" altLang="ko-KR" dirty="0"/>
          </a:p>
          <a:p>
            <a:pPr lvl="0"/>
            <a:r>
              <a:rPr lang="en-US" altLang="ko-KR" dirty="0" err="1"/>
              <a:t>PinBall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5ADF74-2E7C-45A8-9123-9A43BE9B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5819D-0EEF-4163-9380-462ADCFF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FF912C-5DCB-4F77-B9CE-F7CEE234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6B6EACE-A397-45A5-ADDC-0E53482B15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3143"/>
            <a:ext cx="10515600" cy="53369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r>
              <a:rPr lang="ko-KR" altLang="en-US" dirty="0" err="1"/>
              <a:t>포텐갚은</a:t>
            </a:r>
            <a:r>
              <a:rPr lang="ko-KR" altLang="en-US" dirty="0"/>
              <a:t> </a:t>
            </a:r>
            <a:r>
              <a:rPr lang="ko-KR" altLang="en-US" dirty="0" err="1"/>
              <a:t>펨창</a:t>
            </a:r>
            <a:endParaRPr lang="ko-KR" altLang="en-US" dirty="0"/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D52E04CE-B4BE-4EE0-941D-3537291668D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6013" y="1586198"/>
            <a:ext cx="5157787" cy="4482161"/>
          </a:xfrm>
          <a:ln w="34925" cmpd="dbl">
            <a:solidFill>
              <a:schemeClr val="bg2"/>
            </a:solidFill>
          </a:ln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265A2B-EFE1-4A8E-8D95-D191527FAC74}"/>
              </a:ext>
            </a:extLst>
          </p:cNvPr>
          <p:cNvSpPr/>
          <p:nvPr userDrawn="1"/>
        </p:nvSpPr>
        <p:spPr>
          <a:xfrm>
            <a:off x="838200" y="6306781"/>
            <a:ext cx="10515600" cy="343653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ENTER=Next   ESC=Exit   Backspace=Back   </a:t>
            </a:r>
            <a:r>
              <a:rPr lang="en-US" altLang="ko-KR" sz="1400" dirty="0" err="1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Ctrl+P</a:t>
            </a:r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=Pen   </a:t>
            </a:r>
            <a:r>
              <a:rPr lang="en-US" altLang="ko-KR" sz="1400" dirty="0" err="1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Ctrl+E</a:t>
            </a:r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=Eraser </a:t>
            </a:r>
            <a:endParaRPr lang="ko-KR" altLang="en-US" sz="1400" dirty="0">
              <a:solidFill>
                <a:schemeClr val="tx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21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6CD8E84-7074-4630-A27C-2E13050D3E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2639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32ADA2-CA12-4804-84AE-B39A756F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558AD1-2A72-4A93-86A8-12F4E1D4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41797D-8E4C-47AF-BCD4-00BB9A94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2130C1-65F6-4F59-9366-2F9471E4EFB0}"/>
              </a:ext>
            </a:extLst>
          </p:cNvPr>
          <p:cNvSpPr/>
          <p:nvPr userDrawn="1"/>
        </p:nvSpPr>
        <p:spPr>
          <a:xfrm>
            <a:off x="1780591" y="1600195"/>
            <a:ext cx="8630817" cy="3415004"/>
          </a:xfrm>
          <a:prstGeom prst="rect">
            <a:avLst/>
          </a:prstGeom>
          <a:solidFill>
            <a:srgbClr val="AFABAB"/>
          </a:solidFill>
          <a:ln w="73025" cmpd="dbl">
            <a:solidFill>
              <a:srgbClr val="7419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74190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http://blog.naver.com/doritos921211/MS DOS PPT</a:t>
            </a:r>
          </a:p>
          <a:p>
            <a:pPr algn="ctr"/>
            <a:endParaRPr lang="en-US" altLang="ko-KR" sz="1900" dirty="0">
              <a:solidFill>
                <a:srgbClr val="74190A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  <a:p>
            <a:pPr algn="ctr"/>
            <a:r>
              <a:rPr lang="en-US" altLang="ko-KR" sz="1900" dirty="0">
                <a:solidFill>
                  <a:srgbClr val="74190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Copyright © </a:t>
            </a:r>
            <a:r>
              <a:rPr lang="en-US" altLang="ko-KR" sz="1900" dirty="0" err="1">
                <a:solidFill>
                  <a:srgbClr val="74190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Retroboy</a:t>
            </a:r>
            <a:r>
              <a:rPr lang="en-US" altLang="ko-KR" sz="1900" dirty="0">
                <a:solidFill>
                  <a:srgbClr val="74190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199X – 2017</a:t>
            </a:r>
          </a:p>
          <a:p>
            <a:pPr algn="ctr"/>
            <a:r>
              <a:rPr lang="en-US" altLang="ko-KR" sz="1900" dirty="0">
                <a:solidFill>
                  <a:srgbClr val="74190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All rights reserved.</a:t>
            </a:r>
          </a:p>
          <a:p>
            <a:pPr algn="ctr"/>
            <a:endParaRPr lang="en-US" altLang="ko-KR" sz="1900" dirty="0">
              <a:solidFill>
                <a:srgbClr val="74190A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  <a:p>
            <a:pPr algn="ctr"/>
            <a:r>
              <a:rPr lang="en-US" altLang="ko-KR" sz="1900" dirty="0">
                <a:solidFill>
                  <a:srgbClr val="74190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&lt;Q&amp;A : doritos921211@gmail.com&gt;</a:t>
            </a:r>
            <a:endParaRPr lang="ko-KR" altLang="en-US" sz="1900" dirty="0">
              <a:solidFill>
                <a:srgbClr val="74190A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78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A63005-BC70-409D-910E-25C6FC99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333E24-F4A5-4D9E-95D1-C9D568EE3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23195-0205-4989-A6A8-ABAAAF4EB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</a:defRPr>
            </a:lvl1pPr>
          </a:lstStyle>
          <a:p>
            <a:fld id="{A94D2651-E68A-4C9A-9BE4-AA1A8DB2873D}" type="datetimeFigureOut">
              <a:rPr lang="ko-KR" altLang="en-US" smtClean="0"/>
              <a:pPr/>
              <a:t>2019-11-27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370B1-AEF5-480E-B879-BDB8F8B58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C85A5-5F30-4441-9C72-805B14475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</a:defRPr>
            </a:lvl1pPr>
          </a:lstStyle>
          <a:p>
            <a:fld id="{357C4ACB-22E9-468A-A6D9-0EAB088745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55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50" r:id="rId4"/>
    <p:sldLayoutId id="2147483662" r:id="rId5"/>
    <p:sldLayoutId id="2147483665" r:id="rId6"/>
    <p:sldLayoutId id="2147483663" r:id="rId7"/>
    <p:sldLayoutId id="2147483653" r:id="rId8"/>
    <p:sldLayoutId id="2147483654" r:id="rId9"/>
    <p:sldLayoutId id="2147483656" r:id="rId10"/>
    <p:sldLayoutId id="2147483652" r:id="rId11"/>
    <p:sldLayoutId id="2147483655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둥근모꼴" panose="00000500000000000000" pitchFamily="50" charset="-127"/>
          <a:ea typeface="둥근모꼴" panose="00000500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둥근모꼴" panose="00000500000000000000" pitchFamily="50" charset="-127"/>
          <a:ea typeface="둥근모꼴" panose="00000500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둥근모꼴" panose="00000500000000000000" pitchFamily="50" charset="-127"/>
          <a:ea typeface="둥근모꼴" panose="00000500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둥근모꼴" panose="00000500000000000000" pitchFamily="50" charset="-127"/>
          <a:ea typeface="둥근모꼴" panose="00000500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둥근모꼴" panose="00000500000000000000" pitchFamily="50" charset="-127"/>
          <a:ea typeface="둥근모꼴" panose="00000500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둥근모꼴" panose="00000500000000000000" pitchFamily="50" charset="-127"/>
          <a:ea typeface="둥근모꼴" panose="00000500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015B3-3926-451A-AA02-E5574DEAD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106" y="923875"/>
            <a:ext cx="9144000" cy="2387600"/>
          </a:xfrm>
        </p:spPr>
        <p:txBody>
          <a:bodyPr/>
          <a:lstStyle/>
          <a:p>
            <a:r>
              <a:rPr lang="en-US" altLang="ko-KR" dirty="0"/>
              <a:t>Term Project </a:t>
            </a:r>
            <a:br>
              <a:rPr lang="en-US" altLang="ko-KR" dirty="0"/>
            </a:br>
            <a:r>
              <a:rPr lang="en-US" altLang="ko-KR" dirty="0"/>
              <a:t>– MIPS Simulator 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453998-0C8E-4AFB-923E-CFC081A3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1106" y="3959800"/>
            <a:ext cx="9144000" cy="1655762"/>
          </a:xfrm>
        </p:spPr>
        <p:txBody>
          <a:bodyPr anchor="ctr" anchorCtr="0"/>
          <a:lstStyle/>
          <a:p>
            <a:r>
              <a:rPr lang="ko-KR" altLang="en-US" sz="4000" dirty="0" err="1"/>
              <a:t>컴퓨터구조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44790DC-5DBF-4DDF-8E87-C6737D10D5A4}"/>
              </a:ext>
            </a:extLst>
          </p:cNvPr>
          <p:cNvGrpSpPr/>
          <p:nvPr/>
        </p:nvGrpSpPr>
        <p:grpSpPr>
          <a:xfrm>
            <a:off x="8592085" y="4951990"/>
            <a:ext cx="3515023" cy="1748822"/>
            <a:chOff x="9541209" y="4998288"/>
            <a:chExt cx="3515023" cy="1748822"/>
          </a:xfrm>
        </p:grpSpPr>
        <p:grpSp>
          <p:nvGrpSpPr>
            <p:cNvPr id="30" name="그룹 29"/>
            <p:cNvGrpSpPr/>
            <p:nvPr/>
          </p:nvGrpSpPr>
          <p:grpSpPr>
            <a:xfrm>
              <a:off x="9541209" y="4998288"/>
              <a:ext cx="3515023" cy="1748822"/>
              <a:chOff x="8840908" y="5073102"/>
              <a:chExt cx="3515023" cy="1748822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9807581" y="5290530"/>
                <a:ext cx="303990" cy="1362117"/>
                <a:chOff x="9900846" y="5111879"/>
                <a:chExt cx="211500" cy="1084602"/>
              </a:xfrm>
            </p:grpSpPr>
            <p:cxnSp>
              <p:nvCxnSpPr>
                <p:cNvPr id="6" name="직선 연결선 5">
                  <a:extLst>
                    <a:ext uri="{FF2B5EF4-FFF2-40B4-BE49-F238E27FC236}">
                      <a16:creationId xmlns:a16="http://schemas.microsoft.com/office/drawing/2014/main" id="{8018D73D-B989-42D3-9912-FD41FED1D0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00846" y="5111879"/>
                  <a:ext cx="0" cy="1084602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 6">
                  <a:extLst>
                    <a:ext uri="{FF2B5EF4-FFF2-40B4-BE49-F238E27FC236}">
                      <a16:creationId xmlns:a16="http://schemas.microsoft.com/office/drawing/2014/main" id="{E7E45C3D-3B6E-4BF4-AA6D-1AF84677AB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00846" y="5476534"/>
                  <a:ext cx="211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05B6B2C6-8436-4C50-8C90-93AAA0D816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00846" y="5811635"/>
                  <a:ext cx="211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7C3B4C69-BE18-43DF-8AEA-6505AC9295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00846" y="6196481"/>
                  <a:ext cx="211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10201735" y="5162959"/>
                <a:ext cx="20500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>
                    <a:solidFill>
                      <a:schemeClr val="bg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권기원</a:t>
                </a:r>
                <a:r>
                  <a:rPr lang="ko-KR" altLang="en-US" dirty="0">
                    <a:solidFill>
                      <a:schemeClr val="bg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201300162</a:t>
                </a:r>
                <a:endPara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0201734" y="5603943"/>
                <a:ext cx="2050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김정수 </a:t>
                </a:r>
                <a:r>
                  <a:rPr lang="en-US" altLang="ko-KR" dirty="0">
                    <a:solidFill>
                      <a:schemeClr val="bg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201901046</a:t>
                </a:r>
                <a:endPara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213876" y="6008996"/>
                <a:ext cx="2142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>
                    <a:solidFill>
                      <a:schemeClr val="bg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윤영택</a:t>
                </a:r>
                <a:r>
                  <a:rPr lang="ko-KR" altLang="en-US" dirty="0">
                    <a:solidFill>
                      <a:schemeClr val="bg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201602173</a:t>
                </a:r>
                <a:endPara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213880" y="6452592"/>
                <a:ext cx="2037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>
                    <a:solidFill>
                      <a:schemeClr val="bg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홍창훈</a:t>
                </a:r>
                <a:r>
                  <a:rPr lang="ko-KR" altLang="en-US" dirty="0">
                    <a:solidFill>
                      <a:schemeClr val="bg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  <a:cs typeface="둥근모꼴" panose="00000500000000000000" pitchFamily="50" charset="-127"/>
                  </a:rPr>
                  <a:t>201603801</a:t>
                </a:r>
                <a:endPara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8840908" y="5073102"/>
                <a:ext cx="7396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</a:rPr>
                  <a:t> </a:t>
                </a:r>
                <a:r>
                  <a:rPr lang="en-US" altLang="ko-KR" sz="2200" dirty="0">
                    <a:solidFill>
                      <a:schemeClr val="bg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</a:rPr>
                  <a:t>1</a:t>
                </a:r>
                <a:r>
                  <a:rPr lang="ko-KR" altLang="en-US" sz="2200" dirty="0">
                    <a:solidFill>
                      <a:schemeClr val="bg1"/>
                    </a:solidFill>
                    <a:latin typeface="둥근모꼴" panose="00000500000000000000" pitchFamily="50" charset="-127"/>
                    <a:ea typeface="둥근모꼴" panose="00000500000000000000" pitchFamily="50" charset="-127"/>
                  </a:rPr>
                  <a:t>조</a:t>
                </a: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7E45C3D-3B6E-4BF4-AA6D-1AF84677AB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7581" y="5290530"/>
                <a:ext cx="30399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7E45C3D-3B6E-4BF4-AA6D-1AF84677AB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0843" y="5215071"/>
              <a:ext cx="23843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852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D1934152-C0FD-478A-8530-2DE7148CDD79}"/>
              </a:ext>
            </a:extLst>
          </p:cNvPr>
          <p:cNvGrpSpPr/>
          <p:nvPr/>
        </p:nvGrpSpPr>
        <p:grpSpPr>
          <a:xfrm>
            <a:off x="144568" y="114078"/>
            <a:ext cx="11925512" cy="6610918"/>
            <a:chOff x="144568" y="114078"/>
            <a:chExt cx="11925512" cy="661091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54CADFA6-B0C4-43E1-81C1-C659A58B3262}"/>
                </a:ext>
              </a:extLst>
            </p:cNvPr>
            <p:cNvSpPr txBox="1">
              <a:spLocks/>
            </p:cNvSpPr>
            <p:nvPr/>
          </p:nvSpPr>
          <p:spPr>
            <a:xfrm>
              <a:off x="144568" y="114078"/>
              <a:ext cx="11925512" cy="661091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/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endParaRPr>
            </a:p>
          </p:txBody>
        </p:sp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E340987F-353C-4EE5-A776-7CEDD858CD0F}"/>
                </a:ext>
              </a:extLst>
            </p:cNvPr>
            <p:cNvSpPr txBox="1">
              <a:spLocks/>
            </p:cNvSpPr>
            <p:nvPr/>
          </p:nvSpPr>
          <p:spPr>
            <a:xfrm>
              <a:off x="224444" y="191194"/>
              <a:ext cx="11762509" cy="645898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/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66F876-ADA6-41A8-8CE4-25D3C892834B}"/>
              </a:ext>
            </a:extLst>
          </p:cNvPr>
          <p:cNvSpPr/>
          <p:nvPr/>
        </p:nvSpPr>
        <p:spPr>
          <a:xfrm>
            <a:off x="4593024" y="2957872"/>
            <a:ext cx="30059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-300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77635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14EE26-DBFA-4356-BD06-029C685B2F5D}"/>
              </a:ext>
            </a:extLst>
          </p:cNvPr>
          <p:cNvCxnSpPr/>
          <p:nvPr/>
        </p:nvCxnSpPr>
        <p:spPr>
          <a:xfrm>
            <a:off x="224444" y="681135"/>
            <a:ext cx="4940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A09B46-3930-41A1-A9F9-7446E6885215}"/>
              </a:ext>
            </a:extLst>
          </p:cNvPr>
          <p:cNvCxnSpPr>
            <a:cxnSpLocks/>
          </p:cNvCxnSpPr>
          <p:nvPr/>
        </p:nvCxnSpPr>
        <p:spPr>
          <a:xfrm>
            <a:off x="1436914" y="681135"/>
            <a:ext cx="8397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DA9EEF-FF53-4C07-8136-02CF1BBF25A5}"/>
              </a:ext>
            </a:extLst>
          </p:cNvPr>
          <p:cNvCxnSpPr>
            <a:cxnSpLocks/>
          </p:cNvCxnSpPr>
          <p:nvPr/>
        </p:nvCxnSpPr>
        <p:spPr>
          <a:xfrm>
            <a:off x="503853" y="681135"/>
            <a:ext cx="0" cy="1092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A6D08C-7BD8-472B-BAD9-76E7DA44C4D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03853" y="1773198"/>
            <a:ext cx="1869244" cy="51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750448-6572-4176-B7F5-477C20061DBC}"/>
              </a:ext>
            </a:extLst>
          </p:cNvPr>
          <p:cNvSpPr txBox="1"/>
          <p:nvPr/>
        </p:nvSpPr>
        <p:spPr>
          <a:xfrm>
            <a:off x="2373097" y="1480810"/>
            <a:ext cx="1263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목 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7A16C7D-5011-42D9-BA87-C4185E2C8430}"/>
              </a:ext>
            </a:extLst>
          </p:cNvPr>
          <p:cNvGrpSpPr/>
          <p:nvPr/>
        </p:nvGrpSpPr>
        <p:grpSpPr>
          <a:xfrm>
            <a:off x="4000129" y="1768741"/>
            <a:ext cx="4135810" cy="4496264"/>
            <a:chOff x="2749567" y="1631246"/>
            <a:chExt cx="4135810" cy="4496264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6FD0C37-DA17-4643-A19A-D7CBE7959242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2758638" y="1631246"/>
              <a:ext cx="419078" cy="44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018D73D-B989-42D3-9912-FD41FED1D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8636" y="1635705"/>
              <a:ext cx="1" cy="42618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7E45C3D-3B6E-4BF4-AA6D-1AF84677AB59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2776776" y="3379771"/>
              <a:ext cx="400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5B6B2C6-8436-4C50-8C90-93AAA0D816F5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 flipV="1">
              <a:off x="2749567" y="4151742"/>
              <a:ext cx="417578" cy="8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C3B4C69-BE18-43DF-8AEA-6505AC9295CA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>
              <a:off x="2769206" y="4964799"/>
              <a:ext cx="408510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77716" y="3148938"/>
              <a:ext cx="2433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사용 함수 설명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67145" y="3921777"/>
              <a:ext cx="2434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작동 순서 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77716" y="5665845"/>
              <a:ext cx="2480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프로그램 작동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177716" y="4733966"/>
              <a:ext cx="3707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발생 오류 원인 및 수정</a:t>
              </a:r>
            </a:p>
          </p:txBody>
        </p:sp>
      </p:grpSp>
      <p:sp>
        <p:nvSpPr>
          <p:cNvPr id="58" name="제목 1">
            <a:extLst>
              <a:ext uri="{FF2B5EF4-FFF2-40B4-BE49-F238E27FC236}">
                <a16:creationId xmlns:a16="http://schemas.microsoft.com/office/drawing/2014/main" id="{02E015B3-3926-451A-AA02-E5574DEAD18C}"/>
              </a:ext>
            </a:extLst>
          </p:cNvPr>
          <p:cNvSpPr txBox="1">
            <a:spLocks/>
          </p:cNvSpPr>
          <p:nvPr/>
        </p:nvSpPr>
        <p:spPr>
          <a:xfrm>
            <a:off x="144568" y="114078"/>
            <a:ext cx="11925512" cy="6610918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sp>
        <p:nvSpPr>
          <p:cNvPr id="64" name="제목 1">
            <a:extLst>
              <a:ext uri="{FF2B5EF4-FFF2-40B4-BE49-F238E27FC236}">
                <a16:creationId xmlns:a16="http://schemas.microsoft.com/office/drawing/2014/main" id="{02E015B3-3926-451A-AA02-E5574DEAD18C}"/>
              </a:ext>
            </a:extLst>
          </p:cNvPr>
          <p:cNvSpPr txBox="1">
            <a:spLocks/>
          </p:cNvSpPr>
          <p:nvPr/>
        </p:nvSpPr>
        <p:spPr>
          <a:xfrm>
            <a:off x="224444" y="191194"/>
            <a:ext cx="11762509" cy="6458988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B0EBE3-766E-4909-8F11-7A0D526CD5E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3636967" y="1773197"/>
            <a:ext cx="372231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93C0E2A-1B35-49F2-A8CA-9BE1BB5ED9CC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4009198" y="6034173"/>
            <a:ext cx="4190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25C6CA-D82A-46D1-8A80-722A8896BB08}"/>
              </a:ext>
            </a:extLst>
          </p:cNvPr>
          <p:cNvSpPr txBox="1"/>
          <p:nvPr/>
        </p:nvSpPr>
        <p:spPr>
          <a:xfrm>
            <a:off x="4428278" y="1537908"/>
            <a:ext cx="248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목표 설정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28278" y="2418674"/>
            <a:ext cx="248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역할 분담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7E45C3D-3B6E-4BF4-AA6D-1AF84677AB59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4000130" y="2649507"/>
            <a:ext cx="4281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08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4CADFA6-B0C4-43E1-81C1-C659A58B3262}"/>
              </a:ext>
            </a:extLst>
          </p:cNvPr>
          <p:cNvSpPr txBox="1">
            <a:spLocks/>
          </p:cNvSpPr>
          <p:nvPr/>
        </p:nvSpPr>
        <p:spPr>
          <a:xfrm>
            <a:off x="144568" y="114078"/>
            <a:ext cx="11925512" cy="6610918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340987F-353C-4EE5-A776-7CEDD858CD0F}"/>
              </a:ext>
            </a:extLst>
          </p:cNvPr>
          <p:cNvSpPr txBox="1">
            <a:spLocks/>
          </p:cNvSpPr>
          <p:nvPr/>
        </p:nvSpPr>
        <p:spPr>
          <a:xfrm>
            <a:off x="224444" y="191194"/>
            <a:ext cx="11762509" cy="6458988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CF2508B-7864-4385-B546-34F3BCED66BF}"/>
              </a:ext>
            </a:extLst>
          </p:cNvPr>
          <p:cNvGrpSpPr/>
          <p:nvPr/>
        </p:nvGrpSpPr>
        <p:grpSpPr>
          <a:xfrm>
            <a:off x="224446" y="332640"/>
            <a:ext cx="3028041" cy="373415"/>
            <a:chOff x="224446" y="332640"/>
            <a:chExt cx="3028041" cy="3734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CFB9AB-65A1-4E0E-B78E-C20DE24ECA9C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224446" y="517274"/>
              <a:ext cx="537866" cy="20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B24E43-EE74-4275-BE0F-ADC0976214EC}"/>
                </a:ext>
              </a:extLst>
            </p:cNvPr>
            <p:cNvSpPr txBox="1"/>
            <p:nvPr/>
          </p:nvSpPr>
          <p:spPr>
            <a:xfrm>
              <a:off x="762312" y="332640"/>
              <a:ext cx="1251683" cy="373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목표 설정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2164E17-BAFF-489E-9DC3-BBD378D5FF39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2013995" y="517272"/>
              <a:ext cx="1238492" cy="20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FF2CB-B89F-4BA7-BF57-EB5DCD7046D0}"/>
              </a:ext>
            </a:extLst>
          </p:cNvPr>
          <p:cNvGrpSpPr/>
          <p:nvPr/>
        </p:nvGrpSpPr>
        <p:grpSpPr>
          <a:xfrm>
            <a:off x="1983400" y="1291125"/>
            <a:ext cx="8225200" cy="1529093"/>
            <a:chOff x="2155936" y="1256005"/>
            <a:chExt cx="8225200" cy="1529093"/>
          </a:xfrm>
        </p:grpSpPr>
        <p:sp>
          <p:nvSpPr>
            <p:cNvPr id="4" name="설명선: 아래쪽 화살표 3">
              <a:extLst>
                <a:ext uri="{FF2B5EF4-FFF2-40B4-BE49-F238E27FC236}">
                  <a16:creationId xmlns:a16="http://schemas.microsoft.com/office/drawing/2014/main" id="{94EDB8BB-72F7-4C4D-8EA2-4D821AA957AD}"/>
                </a:ext>
              </a:extLst>
            </p:cNvPr>
            <p:cNvSpPr/>
            <p:nvPr/>
          </p:nvSpPr>
          <p:spPr>
            <a:xfrm>
              <a:off x="2155936" y="1256005"/>
              <a:ext cx="8225200" cy="1529093"/>
            </a:xfrm>
            <a:prstGeom prst="downArrowCallou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둥근모꼴" panose="00000500000000000000" pitchFamily="50" charset="-127"/>
                <a:ea typeface="둥근모꼴" panose="00000500000000000000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AB05CDE-A7F9-4BA1-B5AA-F94F7B5120C6}"/>
                </a:ext>
              </a:extLst>
            </p:cNvPr>
            <p:cNvSpPr/>
            <p:nvPr/>
          </p:nvSpPr>
          <p:spPr>
            <a:xfrm>
              <a:off x="2176710" y="1497331"/>
              <a:ext cx="818365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800" b="1" cap="none" spc="-3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9~10</a:t>
              </a:r>
              <a:r>
                <a:rPr lang="ko-KR" altLang="en-US" sz="2800" b="1" cap="none" spc="-3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주차 </a:t>
              </a:r>
              <a:r>
                <a:rPr lang="en-US" altLang="ko-KR" sz="2800" b="1" cap="none" spc="-3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: ALU, LOAD, MEM, REG </a:t>
              </a:r>
              <a:r>
                <a:rPr lang="ko-KR" altLang="en-US" sz="2800" b="1" cap="none" spc="-3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함수 제작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1672161-50AA-4DF0-9928-3FDC70AACB04}"/>
              </a:ext>
            </a:extLst>
          </p:cNvPr>
          <p:cNvGrpSpPr/>
          <p:nvPr/>
        </p:nvGrpSpPr>
        <p:grpSpPr>
          <a:xfrm>
            <a:off x="1935173" y="3061544"/>
            <a:ext cx="8291052" cy="1529093"/>
            <a:chOff x="2107710" y="1256005"/>
            <a:chExt cx="8291052" cy="1529093"/>
          </a:xfrm>
        </p:grpSpPr>
        <p:sp>
          <p:nvSpPr>
            <p:cNvPr id="23" name="설명선: 아래쪽 화살표 22">
              <a:extLst>
                <a:ext uri="{FF2B5EF4-FFF2-40B4-BE49-F238E27FC236}">
                  <a16:creationId xmlns:a16="http://schemas.microsoft.com/office/drawing/2014/main" id="{BF8CCE76-068F-49D0-94DC-D669FE619164}"/>
                </a:ext>
              </a:extLst>
            </p:cNvPr>
            <p:cNvSpPr/>
            <p:nvPr/>
          </p:nvSpPr>
          <p:spPr>
            <a:xfrm>
              <a:off x="2155936" y="1256005"/>
              <a:ext cx="8225200" cy="1529093"/>
            </a:xfrm>
            <a:prstGeom prst="downArrowCallou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둥근모꼴" panose="00000500000000000000" pitchFamily="50" charset="-127"/>
                <a:ea typeface="둥근모꼴" panose="00000500000000000000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1F097F9-C6DC-4E31-80BE-69D4A910497E}"/>
                </a:ext>
              </a:extLst>
            </p:cNvPr>
            <p:cNvSpPr/>
            <p:nvPr/>
          </p:nvSpPr>
          <p:spPr>
            <a:xfrm>
              <a:off x="2107710" y="1497331"/>
              <a:ext cx="829105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800" b="1" cap="none" spc="-3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11</a:t>
              </a:r>
              <a:r>
                <a:rPr lang="ko-KR" altLang="en-US" sz="2800" b="1" cap="none" spc="-3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주차 </a:t>
              </a:r>
              <a:r>
                <a:rPr lang="en-US" altLang="ko-KR" sz="2800" b="1" cap="none" spc="-3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: </a:t>
              </a:r>
              <a:r>
                <a:rPr lang="ko-KR" altLang="en-US" sz="2800" b="1" cap="none" spc="-3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제어 명령어 </a:t>
              </a:r>
              <a:r>
                <a:rPr lang="en-US" altLang="ko-KR" sz="2800" b="1" cap="none" spc="-3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(s, g, r, m </a:t>
              </a:r>
              <a:r>
                <a:rPr lang="ko-KR" altLang="en-US" sz="2800" b="1" cap="none" spc="-3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등</a:t>
              </a:r>
              <a:r>
                <a:rPr lang="en-US" altLang="ko-KR" sz="2800" b="1" cap="none" spc="-3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) </a:t>
              </a:r>
              <a:r>
                <a:rPr lang="ko-KR" altLang="en-US" sz="2800" b="1" cap="none" spc="-3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제작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A1231C2-1DD8-48E8-B67F-8A04CFC40FF6}"/>
              </a:ext>
            </a:extLst>
          </p:cNvPr>
          <p:cNvGrpSpPr/>
          <p:nvPr/>
        </p:nvGrpSpPr>
        <p:grpSpPr>
          <a:xfrm>
            <a:off x="1973577" y="4851199"/>
            <a:ext cx="8214247" cy="998621"/>
            <a:chOff x="1973577" y="4851199"/>
            <a:chExt cx="8214247" cy="99862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D8827F4-893B-4ACE-AE99-E6F9FD0D5E1F}"/>
                </a:ext>
              </a:extLst>
            </p:cNvPr>
            <p:cNvSpPr/>
            <p:nvPr/>
          </p:nvSpPr>
          <p:spPr>
            <a:xfrm>
              <a:off x="1973577" y="4851199"/>
              <a:ext cx="8214247" cy="998621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둥근모꼴" panose="00000500000000000000" pitchFamily="50" charset="-127"/>
                <a:ea typeface="둥근모꼴" panose="00000500000000000000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BAAA903-EC54-43BB-AF6F-55F038C8969F}"/>
                </a:ext>
              </a:extLst>
            </p:cNvPr>
            <p:cNvSpPr/>
            <p:nvPr/>
          </p:nvSpPr>
          <p:spPr>
            <a:xfrm>
              <a:off x="2390426" y="5088899"/>
              <a:ext cx="738054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800" b="1" cap="none" spc="-3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12</a:t>
              </a:r>
              <a:r>
                <a:rPr lang="ko-KR" altLang="en-US" sz="2800" b="1" cap="none" spc="-3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주차 </a:t>
              </a:r>
              <a:r>
                <a:rPr lang="en-US" altLang="ko-KR" sz="2800" b="1" cap="none" spc="-3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: </a:t>
              </a:r>
              <a:r>
                <a:rPr lang="ko-KR" altLang="en-US" sz="2800" b="1" cap="none" spc="-30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최종 디버깅 및 발표자료 정리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22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4CADFA6-B0C4-43E1-81C1-C659A58B3262}"/>
              </a:ext>
            </a:extLst>
          </p:cNvPr>
          <p:cNvSpPr txBox="1">
            <a:spLocks/>
          </p:cNvSpPr>
          <p:nvPr/>
        </p:nvSpPr>
        <p:spPr>
          <a:xfrm>
            <a:off x="144568" y="114078"/>
            <a:ext cx="11925512" cy="6610918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340987F-353C-4EE5-A776-7CEDD858CD0F}"/>
              </a:ext>
            </a:extLst>
          </p:cNvPr>
          <p:cNvSpPr txBox="1">
            <a:spLocks/>
          </p:cNvSpPr>
          <p:nvPr/>
        </p:nvSpPr>
        <p:spPr>
          <a:xfrm>
            <a:off x="224444" y="191194"/>
            <a:ext cx="11762509" cy="6458988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CF2508B-7864-4385-B546-34F3BCED66BF}"/>
              </a:ext>
            </a:extLst>
          </p:cNvPr>
          <p:cNvGrpSpPr/>
          <p:nvPr/>
        </p:nvGrpSpPr>
        <p:grpSpPr>
          <a:xfrm>
            <a:off x="224446" y="332640"/>
            <a:ext cx="3028041" cy="373415"/>
            <a:chOff x="224446" y="332640"/>
            <a:chExt cx="3028041" cy="3734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CFB9AB-65A1-4E0E-B78E-C20DE24ECA9C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224446" y="517274"/>
              <a:ext cx="537866" cy="20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B24E43-EE74-4275-BE0F-ADC0976214EC}"/>
                </a:ext>
              </a:extLst>
            </p:cNvPr>
            <p:cNvSpPr txBox="1"/>
            <p:nvPr/>
          </p:nvSpPr>
          <p:spPr>
            <a:xfrm>
              <a:off x="762312" y="332640"/>
              <a:ext cx="1251683" cy="373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역할 분담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2164E17-BAFF-489E-9DC3-BBD378D5FF39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2013995" y="517272"/>
              <a:ext cx="1238492" cy="20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3995C65-23A6-41C7-898A-7C7039BE9835}"/>
              </a:ext>
            </a:extLst>
          </p:cNvPr>
          <p:cNvGrpSpPr/>
          <p:nvPr/>
        </p:nvGrpSpPr>
        <p:grpSpPr>
          <a:xfrm>
            <a:off x="2488276" y="909546"/>
            <a:ext cx="7215448" cy="4405746"/>
            <a:chOff x="2497974" y="1216664"/>
            <a:chExt cx="7215448" cy="440574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2497974" y="1216664"/>
              <a:ext cx="7215448" cy="4405746"/>
            </a:xfrm>
            <a:prstGeom prst="round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둥근모꼴" panose="00000500000000000000" pitchFamily="50" charset="-127"/>
                <a:ea typeface="둥근모꼴" panose="00000500000000000000" pitchFamily="50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497974" y="1216664"/>
              <a:ext cx="7215448" cy="4405746"/>
              <a:chOff x="2497974" y="1216664"/>
              <a:chExt cx="7215448" cy="4405746"/>
            </a:xfrm>
          </p:grpSpPr>
          <p:cxnSp>
            <p:nvCxnSpPr>
              <p:cNvPr id="5" name="직선 연결선 4"/>
              <p:cNvCxnSpPr>
                <a:stCxn id="2" idx="1"/>
                <a:endCxn id="2" idx="3"/>
              </p:cNvCxnSpPr>
              <p:nvPr/>
            </p:nvCxnSpPr>
            <p:spPr>
              <a:xfrm>
                <a:off x="2497974" y="3419537"/>
                <a:ext cx="7215448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>
                <a:stCxn id="2" idx="0"/>
                <a:endCxn id="2" idx="2"/>
              </p:cNvCxnSpPr>
              <p:nvPr/>
            </p:nvCxnSpPr>
            <p:spPr>
              <a:xfrm>
                <a:off x="6105698" y="1216664"/>
                <a:ext cx="0" cy="440574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/>
            <p:cNvSpPr/>
            <p:nvPr/>
          </p:nvSpPr>
          <p:spPr>
            <a:xfrm>
              <a:off x="4993871" y="2574292"/>
              <a:ext cx="2223654" cy="1690490"/>
            </a:xfrm>
            <a:prstGeom prst="ellips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둥근모꼴" panose="00000500000000000000" pitchFamily="50" charset="-127"/>
                <a:ea typeface="둥근모꼴" panose="00000500000000000000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97079" y="2902947"/>
              <a:ext cx="908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권기원</a:t>
              </a:r>
              <a:endPara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45635" y="2902947"/>
              <a:ext cx="959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김정수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45635" y="3561489"/>
              <a:ext cx="95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윤영택</a:t>
              </a:r>
              <a:endPara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93828" y="3561489"/>
              <a:ext cx="911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홍창훈</a:t>
              </a:r>
              <a:endPara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48576" y="1939364"/>
              <a:ext cx="3129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실질적인 연산을 수행하는 </a:t>
              </a:r>
              <a:r>
                <a:rPr lang="en-US" altLang="ko-KR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ALU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함수 제작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07689" y="4381807"/>
              <a:ext cx="283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디버깅 및 발표자료 제작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65977" y="4243307"/>
              <a:ext cx="2558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LOAD, step 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등 실행에 관련된 함수 제작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27957" y="1939364"/>
              <a:ext cx="223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디버깅 및 </a:t>
              </a:r>
              <a:r>
                <a:rPr lang="ko-KR" altLang="en-US" dirty="0" err="1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콘솔창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 인터페이스 제작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B0BFE8-A207-4129-AC70-36886521E4D5}"/>
              </a:ext>
            </a:extLst>
          </p:cNvPr>
          <p:cNvSpPr txBox="1"/>
          <p:nvPr/>
        </p:nvSpPr>
        <p:spPr>
          <a:xfrm>
            <a:off x="1200487" y="5520824"/>
            <a:ext cx="987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  <a:latin typeface="둥근모꼴" panose="00000500000000000000" pitchFamily="50" charset="-127"/>
                <a:ea typeface="둥근모꼴" panose="00000500000000000000" pitchFamily="50" charset="-127"/>
              </a:rPr>
              <a:t>프로젝트 초반엔 임의대로 역할을 나눴지만 진행하면서 각자 자신 있는 부분에 좀 더 집중</a:t>
            </a:r>
          </a:p>
        </p:txBody>
      </p:sp>
    </p:spTree>
    <p:extLst>
      <p:ext uri="{BB962C8B-B14F-4D97-AF65-F5344CB8AC3E}">
        <p14:creationId xmlns:p14="http://schemas.microsoft.com/office/powerpoint/2010/main" val="33325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4CADFA6-B0C4-43E1-81C1-C659A58B3262}"/>
              </a:ext>
            </a:extLst>
          </p:cNvPr>
          <p:cNvSpPr txBox="1">
            <a:spLocks/>
          </p:cNvSpPr>
          <p:nvPr/>
        </p:nvSpPr>
        <p:spPr>
          <a:xfrm>
            <a:off x="144568" y="114078"/>
            <a:ext cx="11925512" cy="6610918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340987F-353C-4EE5-A776-7CEDD858CD0F}"/>
              </a:ext>
            </a:extLst>
          </p:cNvPr>
          <p:cNvSpPr txBox="1">
            <a:spLocks/>
          </p:cNvSpPr>
          <p:nvPr/>
        </p:nvSpPr>
        <p:spPr>
          <a:xfrm>
            <a:off x="224444" y="191194"/>
            <a:ext cx="11762509" cy="6458988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CF2508B-7864-4385-B546-34F3BCED66BF}"/>
              </a:ext>
            </a:extLst>
          </p:cNvPr>
          <p:cNvGrpSpPr/>
          <p:nvPr/>
        </p:nvGrpSpPr>
        <p:grpSpPr>
          <a:xfrm>
            <a:off x="224446" y="332641"/>
            <a:ext cx="3028041" cy="369332"/>
            <a:chOff x="224446" y="332641"/>
            <a:chExt cx="3028041" cy="369332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CFB9AB-65A1-4E0E-B78E-C20DE24ECA9C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224446" y="517273"/>
              <a:ext cx="537866" cy="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B24E43-EE74-4275-BE0F-ADC0976214EC}"/>
                </a:ext>
              </a:extLst>
            </p:cNvPr>
            <p:cNvSpPr txBox="1"/>
            <p:nvPr/>
          </p:nvSpPr>
          <p:spPr>
            <a:xfrm>
              <a:off x="762312" y="332641"/>
              <a:ext cx="187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사용 함수 설명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2164E17-BAFF-489E-9DC3-BBD378D5FF39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2639027" y="517272"/>
              <a:ext cx="613460" cy="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1C645100-226E-4768-8A5F-993A78E0A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37" y="1501834"/>
            <a:ext cx="3742955" cy="33128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03A1FA-C902-44D2-BAA8-A6F20FAB9876}"/>
              </a:ext>
            </a:extLst>
          </p:cNvPr>
          <p:cNvSpPr txBox="1"/>
          <p:nvPr/>
        </p:nvSpPr>
        <p:spPr>
          <a:xfrm>
            <a:off x="1437222" y="4891849"/>
            <a:ext cx="1998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rPr>
              <a:t>&lt;</a:t>
            </a:r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rPr>
              <a:t>파일로드 함수</a:t>
            </a:r>
            <a:r>
              <a:rPr lang="en-US" altLang="ko-KR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5DF0B4D-E5D7-47D8-9E14-DC63237C9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41" y="493095"/>
            <a:ext cx="3363758" cy="33115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1B29B8-FCF1-473F-9976-D296B12DF184}"/>
              </a:ext>
            </a:extLst>
          </p:cNvPr>
          <p:cNvSpPr/>
          <p:nvPr/>
        </p:nvSpPr>
        <p:spPr>
          <a:xfrm>
            <a:off x="6457382" y="3825192"/>
            <a:ext cx="2324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rPr>
              <a:t>메모리 접근 함수</a:t>
            </a:r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FDE77B-C758-4DC1-8A18-11C0CAF63E7E}"/>
              </a:ext>
            </a:extLst>
          </p:cNvPr>
          <p:cNvSpPr txBox="1"/>
          <p:nvPr/>
        </p:nvSpPr>
        <p:spPr>
          <a:xfrm>
            <a:off x="5105235" y="5901131"/>
            <a:ext cx="2293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rPr>
              <a:t>&lt;</a:t>
            </a:r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rPr>
              <a:t>레지스터 접근 함수</a:t>
            </a:r>
            <a:r>
              <a:rPr lang="en-US" altLang="ko-KR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F13805F-A1A6-4C26-9CDF-14CA19D85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235" y="4866899"/>
            <a:ext cx="5342541" cy="10342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362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4CADFA6-B0C4-43E1-81C1-C659A58B3262}"/>
              </a:ext>
            </a:extLst>
          </p:cNvPr>
          <p:cNvSpPr txBox="1">
            <a:spLocks/>
          </p:cNvSpPr>
          <p:nvPr/>
        </p:nvSpPr>
        <p:spPr>
          <a:xfrm>
            <a:off x="144568" y="114078"/>
            <a:ext cx="11925512" cy="6610918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340987F-353C-4EE5-A776-7CEDD858CD0F}"/>
              </a:ext>
            </a:extLst>
          </p:cNvPr>
          <p:cNvSpPr txBox="1">
            <a:spLocks/>
          </p:cNvSpPr>
          <p:nvPr/>
        </p:nvSpPr>
        <p:spPr>
          <a:xfrm>
            <a:off x="224444" y="191194"/>
            <a:ext cx="11762509" cy="6458988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1B29B8-FCF1-473F-9976-D296B12DF184}"/>
              </a:ext>
            </a:extLst>
          </p:cNvPr>
          <p:cNvSpPr/>
          <p:nvPr/>
        </p:nvSpPr>
        <p:spPr>
          <a:xfrm>
            <a:off x="2732587" y="4829871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rPr>
              <a:t>&lt;ALU </a:t>
            </a:r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rPr>
              <a:t>함수</a:t>
            </a:r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063B16-FDF6-4262-AF4C-E1C2F44B0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0" y="1516972"/>
            <a:ext cx="5342540" cy="32771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CBB9B2CC-4BEF-439C-BCFC-04AA060E1EEC}"/>
              </a:ext>
            </a:extLst>
          </p:cNvPr>
          <p:cNvGrpSpPr/>
          <p:nvPr/>
        </p:nvGrpSpPr>
        <p:grpSpPr>
          <a:xfrm>
            <a:off x="224446" y="332641"/>
            <a:ext cx="3028041" cy="369332"/>
            <a:chOff x="224446" y="332641"/>
            <a:chExt cx="3028041" cy="369332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F4E02A5-A4C9-4822-AC6A-D9376B9E58A8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 flipV="1">
              <a:off x="224446" y="517273"/>
              <a:ext cx="537866" cy="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8C3B94-281E-427B-BEF9-3EF7C550BC50}"/>
                </a:ext>
              </a:extLst>
            </p:cNvPr>
            <p:cNvSpPr txBox="1"/>
            <p:nvPr/>
          </p:nvSpPr>
          <p:spPr>
            <a:xfrm>
              <a:off x="762312" y="332641"/>
              <a:ext cx="187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사용 함수 설명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83A8A3B-13CF-47EA-8A0D-3AC1CC37456C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H="1">
              <a:off x="2639027" y="517272"/>
              <a:ext cx="613460" cy="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8AE52E-A9A4-4AF3-A34E-153DB2BDA49C}"/>
              </a:ext>
            </a:extLst>
          </p:cNvPr>
          <p:cNvSpPr/>
          <p:nvPr/>
        </p:nvSpPr>
        <p:spPr>
          <a:xfrm>
            <a:off x="7549981" y="4858119"/>
            <a:ext cx="2324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rPr>
              <a:t>&lt;</a:t>
            </a:r>
            <a:r>
              <a:rPr lang="ko-KR" altLang="en-US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rPr>
              <a:t>필드별</a:t>
            </a:r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rPr>
              <a:t> 저장 함수</a:t>
            </a:r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ABF99F-B83C-4551-98B6-AE27EC535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658" y="1516972"/>
            <a:ext cx="3111063" cy="33128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1045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4CADFA6-B0C4-43E1-81C1-C659A58B3262}"/>
              </a:ext>
            </a:extLst>
          </p:cNvPr>
          <p:cNvSpPr txBox="1">
            <a:spLocks/>
          </p:cNvSpPr>
          <p:nvPr/>
        </p:nvSpPr>
        <p:spPr>
          <a:xfrm>
            <a:off x="144568" y="114078"/>
            <a:ext cx="11925512" cy="6610918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340987F-353C-4EE5-A776-7CEDD858CD0F}"/>
              </a:ext>
            </a:extLst>
          </p:cNvPr>
          <p:cNvSpPr txBox="1">
            <a:spLocks/>
          </p:cNvSpPr>
          <p:nvPr/>
        </p:nvSpPr>
        <p:spPr>
          <a:xfrm>
            <a:off x="224444" y="191194"/>
            <a:ext cx="11762509" cy="6458988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CA2A51-30E6-4CE7-8A88-4FE29F31C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01" y="1309689"/>
            <a:ext cx="4570511" cy="407727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8DE18201-AB02-40FE-BAC6-643D4434F9A3}"/>
              </a:ext>
            </a:extLst>
          </p:cNvPr>
          <p:cNvGrpSpPr/>
          <p:nvPr/>
        </p:nvGrpSpPr>
        <p:grpSpPr>
          <a:xfrm>
            <a:off x="224449" y="332641"/>
            <a:ext cx="3282679" cy="369332"/>
            <a:chOff x="224450" y="332641"/>
            <a:chExt cx="3028038" cy="369332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9E825E3-DEC4-46A8-9F57-DE22A429FB0B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224450" y="517273"/>
              <a:ext cx="537863" cy="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05F7A7-CAC8-48FA-9CBE-2AD559F98A53}"/>
                </a:ext>
              </a:extLst>
            </p:cNvPr>
            <p:cNvSpPr txBox="1"/>
            <p:nvPr/>
          </p:nvSpPr>
          <p:spPr>
            <a:xfrm>
              <a:off x="762313" y="332641"/>
              <a:ext cx="1156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작동 순서 </a:t>
              </a:r>
              <a:endPara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61A76DE-EECF-4AF3-95AB-B4DA471446E7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H="1">
              <a:off x="1919160" y="517272"/>
              <a:ext cx="1333328" cy="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AB6628-AB45-49AC-8E52-655C85AAD5FA}"/>
              </a:ext>
            </a:extLst>
          </p:cNvPr>
          <p:cNvSpPr/>
          <p:nvPr/>
        </p:nvSpPr>
        <p:spPr>
          <a:xfrm>
            <a:off x="345405" y="1217114"/>
            <a:ext cx="6819496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(‘go’ </a:t>
            </a:r>
            <a:r>
              <a:rPr lang="ko-KR" alt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실행을 전제로</a:t>
            </a:r>
            <a:r>
              <a:rPr lang="en-US" altLang="ko-K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)</a:t>
            </a:r>
          </a:p>
          <a:p>
            <a:endParaRPr lang="en-US" altLang="ko-K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둥근모꼴" panose="00000500000000000000" pitchFamily="50" charset="-127"/>
              <a:ea typeface="둥근모꼴" panose="000005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콘솔창에 </a:t>
            </a:r>
            <a:r>
              <a:rPr lang="en-US" altLang="ko-K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‘l’ </a:t>
            </a:r>
            <a:r>
              <a:rPr lang="ko-KR" alt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또는</a:t>
            </a:r>
            <a:r>
              <a:rPr lang="en-US" altLang="ko-K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 ‘L’ </a:t>
            </a:r>
            <a:r>
              <a:rPr lang="ko-KR" alt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을 입력 후 파일이름을 입력해 파일 로드</a:t>
            </a:r>
            <a:endParaRPr lang="en-US" altLang="ko-K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둥근모꼴" panose="00000500000000000000" pitchFamily="50" charset="-127"/>
              <a:ea typeface="둥근모꼴" panose="00000500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둥근모꼴" panose="00000500000000000000" pitchFamily="50" charset="-127"/>
              <a:ea typeface="둥근모꼴" panose="00000500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bin </a:t>
            </a:r>
            <a:r>
              <a:rPr lang="ko-KR" alt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파일의 명령어 및 데이터 개수를 읽은 뒤 </a:t>
            </a:r>
            <a:endParaRPr lang="en-US" altLang="ko-K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둥근모꼴" panose="00000500000000000000" pitchFamily="50" charset="-127"/>
              <a:ea typeface="둥근모꼴" panose="00000500000000000000" pitchFamily="50" charset="-127"/>
            </a:endParaRPr>
          </a:p>
          <a:p>
            <a:r>
              <a:rPr lang="en-US" altLang="ko-K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     </a:t>
            </a:r>
            <a:r>
              <a:rPr lang="ko-KR" alt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명령어와 데이터를 구분해 배열로 구현한 메모리에 각각 저장</a:t>
            </a:r>
            <a:endParaRPr lang="en-US" altLang="ko-K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둥근모꼴" panose="00000500000000000000" pitchFamily="50" charset="-127"/>
              <a:ea typeface="둥근모꼴" panose="00000500000000000000" pitchFamily="50" charset="-127"/>
            </a:endParaRPr>
          </a:p>
          <a:p>
            <a:endParaRPr lang="en-US" altLang="ko-K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둥근모꼴" panose="00000500000000000000" pitchFamily="50" charset="-127"/>
              <a:ea typeface="둥근모꼴" panose="00000500000000000000" pitchFamily="50" charset="-127"/>
            </a:endParaRPr>
          </a:p>
          <a:p>
            <a:r>
              <a:rPr lang="en-US" altLang="ko-K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3. </a:t>
            </a:r>
            <a:r>
              <a:rPr lang="en-US" altLang="ko-K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PC</a:t>
            </a:r>
            <a:r>
              <a:rPr lang="ko-KR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에 저장된 주소에서 명령어를 인출하여</a:t>
            </a:r>
            <a:endParaRPr lang="en-US" altLang="ko-K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둥근모꼴" panose="00000500000000000000" pitchFamily="50" charset="-127"/>
              <a:ea typeface="둥근모꼴" panose="00000500000000000000" pitchFamily="50" charset="-127"/>
            </a:endParaRPr>
          </a:p>
          <a:p>
            <a:r>
              <a:rPr lang="en-US" altLang="ko-K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     op</a:t>
            </a:r>
            <a:r>
              <a:rPr lang="ko-KR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코드를 통해 명령어 타입을 해석</a:t>
            </a:r>
            <a:endParaRPr lang="en-US" altLang="ko-K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둥근모꼴" panose="00000500000000000000" pitchFamily="50" charset="-127"/>
              <a:ea typeface="둥근모꼴" panose="00000500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둥근모꼴" panose="00000500000000000000" pitchFamily="50" charset="-127"/>
              <a:ea typeface="둥근모꼴" panose="00000500000000000000" pitchFamily="50" charset="-127"/>
            </a:endParaRPr>
          </a:p>
          <a:p>
            <a:r>
              <a:rPr lang="en-US" altLang="ko-K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4.  </a:t>
            </a:r>
            <a:r>
              <a:rPr lang="ko-KR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명령어 타입에 따라</a:t>
            </a:r>
            <a:endParaRPr lang="en-US" altLang="ko-K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둥근모꼴" panose="00000500000000000000" pitchFamily="50" charset="-127"/>
              <a:ea typeface="둥근모꼴" panose="00000500000000000000" pitchFamily="50" charset="-127"/>
            </a:endParaRPr>
          </a:p>
          <a:p>
            <a:r>
              <a:rPr lang="en-US" altLang="ko-K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     </a:t>
            </a:r>
            <a:r>
              <a:rPr lang="ko-KR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명령어가 필요로 하는 매개변수를 </a:t>
            </a:r>
            <a:r>
              <a:rPr lang="en-US" altLang="ko-K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ALU</a:t>
            </a:r>
            <a:r>
              <a:rPr lang="ko-KR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함수에 전달</a:t>
            </a:r>
            <a:endParaRPr lang="en-US" altLang="ko-K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둥근모꼴" panose="00000500000000000000" pitchFamily="50" charset="-127"/>
              <a:ea typeface="둥근모꼴" panose="00000500000000000000" pitchFamily="50" charset="-127"/>
            </a:endParaRPr>
          </a:p>
          <a:p>
            <a:endParaRPr lang="en-US" altLang="ko-K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둥근모꼴" panose="00000500000000000000" pitchFamily="50" charset="-127"/>
              <a:ea typeface="둥근모꼴" panose="00000500000000000000" pitchFamily="50" charset="-127"/>
            </a:endParaRPr>
          </a:p>
          <a:p>
            <a:r>
              <a:rPr lang="en-US" altLang="ko-K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5.  ‘g’ </a:t>
            </a:r>
            <a:r>
              <a:rPr lang="ko-KR" alt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또는 </a:t>
            </a:r>
            <a:r>
              <a:rPr lang="en-US" altLang="ko-K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‘G’ </a:t>
            </a:r>
            <a:r>
              <a:rPr lang="ko-KR" alt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를 입력 시 현재 </a:t>
            </a:r>
            <a:r>
              <a:rPr lang="en-US" altLang="ko-K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PC</a:t>
            </a:r>
            <a:r>
              <a:rPr lang="ko-KR" alt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위치에서 명령어를 끝까지 처리</a:t>
            </a:r>
            <a:endParaRPr lang="en-US" altLang="ko-K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둥근모꼴" panose="00000500000000000000" pitchFamily="50" charset="-127"/>
              <a:ea typeface="둥근모꼴" panose="00000500000000000000" pitchFamily="50" charset="-127"/>
            </a:endParaRPr>
          </a:p>
          <a:p>
            <a:r>
              <a:rPr lang="ko-KR" alt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     </a:t>
            </a:r>
            <a:r>
              <a:rPr lang="en-US" altLang="ko-K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- PC</a:t>
            </a:r>
            <a:r>
              <a:rPr lang="ko-KR" alt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와 명령어 필드별로 출력</a:t>
            </a:r>
            <a:endParaRPr lang="en-US" altLang="ko-K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둥근모꼴" panose="00000500000000000000" pitchFamily="50" charset="-127"/>
              <a:ea typeface="둥근모꼴" panose="00000500000000000000" pitchFamily="50" charset="-127"/>
            </a:endParaRPr>
          </a:p>
          <a:p>
            <a:r>
              <a:rPr lang="en-US" altLang="ko-K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     - syscall</a:t>
            </a:r>
            <a:r>
              <a:rPr lang="en-US" altLang="ko-K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10 </a:t>
            </a:r>
            <a:r>
              <a:rPr lang="ko-KR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명령어 또는 </a:t>
            </a:r>
            <a:r>
              <a:rPr lang="en-US" altLang="ko-K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break point</a:t>
            </a:r>
            <a:r>
              <a:rPr lang="ko-KR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둥근모꼴" panose="00000500000000000000" pitchFamily="50" charset="-127"/>
                <a:ea typeface="둥근모꼴" panose="00000500000000000000" pitchFamily="50" charset="-127"/>
              </a:rPr>
              <a:t>에서 중지</a:t>
            </a:r>
            <a:endParaRPr lang="ko-KR" alt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44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4CADFA6-B0C4-43E1-81C1-C659A58B3262}"/>
              </a:ext>
            </a:extLst>
          </p:cNvPr>
          <p:cNvSpPr txBox="1">
            <a:spLocks/>
          </p:cNvSpPr>
          <p:nvPr/>
        </p:nvSpPr>
        <p:spPr>
          <a:xfrm>
            <a:off x="144568" y="114078"/>
            <a:ext cx="11925512" cy="6610918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340987F-353C-4EE5-A776-7CEDD858CD0F}"/>
              </a:ext>
            </a:extLst>
          </p:cNvPr>
          <p:cNvSpPr txBox="1">
            <a:spLocks/>
          </p:cNvSpPr>
          <p:nvPr/>
        </p:nvSpPr>
        <p:spPr>
          <a:xfrm>
            <a:off x="224444" y="191194"/>
            <a:ext cx="11762509" cy="6458988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1FE81AE-F3D8-4379-A3DC-39A8D19F91D4}"/>
              </a:ext>
            </a:extLst>
          </p:cNvPr>
          <p:cNvGrpSpPr/>
          <p:nvPr/>
        </p:nvGrpSpPr>
        <p:grpSpPr>
          <a:xfrm>
            <a:off x="224449" y="332641"/>
            <a:ext cx="3259531" cy="369332"/>
            <a:chOff x="224449" y="332641"/>
            <a:chExt cx="3028039" cy="369332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0BFAD35-B56B-4E51-A35D-DA43E5F900A2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 flipV="1">
              <a:off x="224449" y="517273"/>
              <a:ext cx="537863" cy="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572F295-D888-4408-A246-452EA44EA4B2}"/>
                </a:ext>
              </a:extLst>
            </p:cNvPr>
            <p:cNvSpPr txBox="1"/>
            <p:nvPr/>
          </p:nvSpPr>
          <p:spPr>
            <a:xfrm>
              <a:off x="762312" y="332641"/>
              <a:ext cx="1995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오류 발생 및 해결 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F4D9787-81AC-4653-99E2-7F454ABD629B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2757866" y="517272"/>
              <a:ext cx="494622" cy="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ABDD252-EFC4-453E-82ED-50ACE21CA1C3}"/>
              </a:ext>
            </a:extLst>
          </p:cNvPr>
          <p:cNvGrpSpPr/>
          <p:nvPr/>
        </p:nvGrpSpPr>
        <p:grpSpPr>
          <a:xfrm>
            <a:off x="513940" y="821320"/>
            <a:ext cx="10253941" cy="2373296"/>
            <a:chOff x="513940" y="1295879"/>
            <a:chExt cx="10253941" cy="23732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639B61-3DDA-468B-BEFD-1DCC9E2DEAAF}"/>
                </a:ext>
              </a:extLst>
            </p:cNvPr>
            <p:cNvSpPr txBox="1"/>
            <p:nvPr/>
          </p:nvSpPr>
          <p:spPr>
            <a:xfrm>
              <a:off x="513940" y="1665211"/>
              <a:ext cx="1025394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ᆞ문제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== 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명령어 및 데이터 메모리와 달리 스택 메모리는 </a:t>
              </a:r>
            </a:p>
            <a:p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높은 곳에서 낮은 곳으로 증가하므로 오프셋을 다르게 구해야 한다</a:t>
              </a:r>
              <a:r>
                <a:rPr lang="en-US" altLang="ko-KR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.</a:t>
              </a:r>
            </a:p>
            <a:p>
              <a:endPara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endParaRPr>
            </a:p>
            <a:p>
              <a:r>
                <a:rPr lang="ko-KR" altLang="en-US" dirty="0" err="1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ᆞ</a:t>
              </a:r>
              <a:r>
                <a:rPr lang="ko-KR" altLang="en-US" dirty="0" err="1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오류</a:t>
              </a:r>
              <a:r>
                <a:rPr lang="ko-KR" altLang="en-US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 </a:t>
              </a:r>
              <a:r>
                <a:rPr lang="en-US" altLang="ko-KR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== </a:t>
              </a:r>
              <a:r>
                <a:rPr lang="ko-KR" altLang="en-US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비트</a:t>
              </a:r>
              <a:r>
                <a:rPr lang="en-US" altLang="ko-KR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XOR</a:t>
              </a:r>
              <a:r>
                <a:rPr lang="ko-KR" altLang="en-US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을 이용해 오프셋을 구하려 했으나 잘못된 주소로 접근하는 </a:t>
              </a:r>
              <a:r>
                <a:rPr lang="ko-KR" altLang="en-US" spc="-150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오류가 발생했다</a:t>
              </a:r>
              <a:r>
                <a:rPr lang="en-US" altLang="ko-KR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.</a:t>
              </a:r>
            </a:p>
            <a:p>
              <a:endPara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endParaRPr>
            </a:p>
            <a:p>
              <a:r>
                <a:rPr lang="ko-KR" altLang="en-US" dirty="0" err="1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ᆞ해결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== 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비트 </a:t>
              </a:r>
              <a:r>
                <a:rPr lang="ko-KR" altLang="en-US" dirty="0" err="1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쉬프트와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 비트</a:t>
              </a:r>
              <a:r>
                <a:rPr lang="en-US" altLang="ko-KR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NOT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을 이용해 오프셋을 구했다</a:t>
              </a:r>
              <a:r>
                <a:rPr lang="en-US" altLang="ko-KR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15CD99-67C7-4F87-B428-9E8FDA72B0D1}"/>
                </a:ext>
              </a:extLst>
            </p:cNvPr>
            <p:cNvSpPr txBox="1"/>
            <p:nvPr/>
          </p:nvSpPr>
          <p:spPr>
            <a:xfrm>
              <a:off x="1092546" y="1295879"/>
              <a:ext cx="27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&lt;</a:t>
              </a:r>
              <a:r>
                <a:rPr lang="ko-KR" altLang="en-US" b="1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메모리 접근 함수</a:t>
              </a:r>
              <a:r>
                <a:rPr lang="en-US" altLang="ko-KR" b="1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&gt;</a:t>
              </a:r>
              <a:endPara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CEA870A-3E36-4075-87E7-1CA32C3018A1}"/>
                </a:ext>
              </a:extLst>
            </p:cNvPr>
            <p:cNvGrpSpPr/>
            <p:nvPr/>
          </p:nvGrpSpPr>
          <p:grpSpPr>
            <a:xfrm>
              <a:off x="513940" y="1480545"/>
              <a:ext cx="10253941" cy="2188630"/>
              <a:chOff x="513940" y="1480545"/>
              <a:chExt cx="10253941" cy="218863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0D48C72E-48D4-4E59-9D1B-41AA5F1E5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40" y="1480545"/>
                <a:ext cx="0" cy="218863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6DF48FE3-3782-46DB-9854-348E11DB7B44}"/>
                  </a:ext>
                </a:extLst>
              </p:cNvPr>
              <p:cNvGrpSpPr/>
              <p:nvPr/>
            </p:nvGrpSpPr>
            <p:grpSpPr>
              <a:xfrm>
                <a:off x="513940" y="1480545"/>
                <a:ext cx="10253941" cy="2188630"/>
                <a:chOff x="513940" y="1480545"/>
                <a:chExt cx="10253941" cy="2188630"/>
              </a:xfrm>
            </p:grpSpPr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1BDF595A-20C2-4974-97CA-AA3E9AE33311}"/>
                    </a:ext>
                  </a:extLst>
                </p:cNvPr>
                <p:cNvCxnSpPr>
                  <a:cxnSpLocks/>
                  <a:stCxn id="10" idx="3"/>
                </p:cNvCxnSpPr>
                <p:nvPr/>
              </p:nvCxnSpPr>
              <p:spPr>
                <a:xfrm>
                  <a:off x="3819646" y="1480545"/>
                  <a:ext cx="6948235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1B49C7D8-1426-4330-B60B-5FC3174D118D}"/>
                    </a:ext>
                  </a:extLst>
                </p:cNvPr>
                <p:cNvCxnSpPr/>
                <p:nvPr/>
              </p:nvCxnSpPr>
              <p:spPr>
                <a:xfrm>
                  <a:off x="10767881" y="1480545"/>
                  <a:ext cx="0" cy="218863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27DA0C5C-2EEE-455B-B6D1-66CC31DE9EAC}"/>
                    </a:ext>
                  </a:extLst>
                </p:cNvPr>
                <p:cNvCxnSpPr>
                  <a:cxnSpLocks/>
                  <a:stCxn id="10" idx="1"/>
                </p:cNvCxnSpPr>
                <p:nvPr/>
              </p:nvCxnSpPr>
              <p:spPr>
                <a:xfrm flipH="1">
                  <a:off x="513940" y="1480545"/>
                  <a:ext cx="578606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ADB8547F-F82D-4519-B2C1-A61A361EFC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40" y="3669175"/>
                  <a:ext cx="10253941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B89049C-ADCD-40BD-9CD9-7D6B5DEE33B7}"/>
              </a:ext>
            </a:extLst>
          </p:cNvPr>
          <p:cNvGrpSpPr/>
          <p:nvPr/>
        </p:nvGrpSpPr>
        <p:grpSpPr>
          <a:xfrm>
            <a:off x="528549" y="3444254"/>
            <a:ext cx="10253941" cy="2400657"/>
            <a:chOff x="513940" y="1295879"/>
            <a:chExt cx="10253941" cy="240065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F543080-B1E2-489A-90FA-9226D8551D32}"/>
                </a:ext>
              </a:extLst>
            </p:cNvPr>
            <p:cNvSpPr txBox="1"/>
            <p:nvPr/>
          </p:nvSpPr>
          <p:spPr>
            <a:xfrm>
              <a:off x="513940" y="1665211"/>
              <a:ext cx="1025394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ᆞ문제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== 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메인 함수에서 사용자로부터 입력을 받을 시</a:t>
              </a:r>
              <a:r>
                <a:rPr lang="en-US" altLang="ko-KR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문자열</a:t>
              </a:r>
              <a:r>
                <a:rPr lang="en-US" altLang="ko-KR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(</a:t>
              </a:r>
              <a:r>
                <a:rPr lang="en-US" altLang="ko-KR" dirty="0" err="1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sr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나 </a:t>
              </a:r>
              <a:r>
                <a:rPr lang="en-US" altLang="ko-KR" dirty="0" err="1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sm</a:t>
              </a:r>
              <a:r>
                <a:rPr lang="en-US" altLang="ko-KR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)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 또한 </a:t>
              </a:r>
              <a:r>
                <a:rPr lang="ko-KR" altLang="en-US" spc="-150" dirty="0" err="1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입력받아야</a:t>
              </a:r>
              <a:r>
                <a:rPr lang="ko-KR" altLang="en-US" spc="-150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 한다</a:t>
              </a:r>
              <a:r>
                <a:rPr lang="en-US" altLang="ko-KR" spc="-150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.</a:t>
              </a:r>
            </a:p>
            <a:p>
              <a:endPara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endParaRPr>
            </a:p>
            <a:p>
              <a:r>
                <a:rPr lang="ko-KR" altLang="en-US" dirty="0" err="1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ᆞ</a:t>
              </a:r>
              <a:r>
                <a:rPr lang="ko-KR" altLang="en-US" dirty="0" err="1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오류</a:t>
              </a:r>
              <a:r>
                <a:rPr lang="ko-KR" altLang="en-US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 </a:t>
              </a:r>
              <a:r>
                <a:rPr lang="en-US" altLang="ko-KR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== </a:t>
              </a:r>
              <a:r>
                <a:rPr lang="ko-KR" altLang="en-US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입력 값을 받는 변수</a:t>
              </a:r>
              <a:r>
                <a:rPr lang="en-US" altLang="ko-KR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(input)</a:t>
              </a:r>
              <a:r>
                <a:rPr lang="ko-KR" altLang="en-US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를 </a:t>
              </a:r>
              <a:r>
                <a:rPr lang="en-US" altLang="ko-KR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char</a:t>
              </a:r>
              <a:r>
                <a:rPr lang="ko-KR" altLang="en-US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형으로 선언해 </a:t>
              </a:r>
              <a:r>
                <a:rPr lang="en-US" altLang="ko-KR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‘</a:t>
              </a:r>
              <a:r>
                <a:rPr lang="en-US" altLang="ko-KR" dirty="0" err="1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sr</a:t>
              </a:r>
              <a:r>
                <a:rPr lang="en-US" altLang="ko-KR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’</a:t>
              </a:r>
              <a:r>
                <a:rPr lang="ko-KR" altLang="en-US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과 </a:t>
              </a:r>
              <a:r>
                <a:rPr lang="en-US" altLang="ko-KR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‘</a:t>
              </a:r>
              <a:r>
                <a:rPr lang="en-US" altLang="ko-KR" dirty="0" err="1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sm</a:t>
              </a:r>
              <a:r>
                <a:rPr lang="en-US" altLang="ko-KR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’</a:t>
              </a:r>
              <a:r>
                <a:rPr lang="ko-KR" altLang="en-US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을</a:t>
              </a:r>
              <a:r>
                <a:rPr lang="en-US" altLang="ko-KR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 </a:t>
              </a:r>
              <a:r>
                <a:rPr lang="ko-KR" altLang="en-US" dirty="0" err="1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입력받으면</a:t>
              </a:r>
              <a:endParaRPr lang="en-US" altLang="ko-KR" dirty="0">
                <a:solidFill>
                  <a:srgbClr val="FFFF00"/>
                </a:solidFill>
                <a:latin typeface="둥근모꼴" panose="00000500000000000000" pitchFamily="50" charset="-127"/>
                <a:ea typeface="둥근모꼴" panose="00000500000000000000" pitchFamily="50" charset="-127"/>
              </a:endParaRPr>
            </a:p>
            <a:p>
              <a:r>
                <a:rPr lang="en-US" altLang="ko-KR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s(step)</a:t>
              </a:r>
              <a:r>
                <a:rPr lang="ko-KR" altLang="en-US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으로 실행되는 오류가 발생했다</a:t>
              </a:r>
              <a:r>
                <a:rPr lang="en-US" altLang="ko-KR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.</a:t>
              </a:r>
            </a:p>
            <a:p>
              <a:endPara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endParaRPr>
            </a:p>
            <a:p>
              <a:r>
                <a:rPr lang="ko-KR" altLang="en-US" dirty="0" err="1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ᆞ해결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== </a:t>
              </a:r>
              <a:r>
                <a:rPr lang="en-US" altLang="ko-KR" dirty="0" err="1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base_input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이라는 이름의 </a:t>
              </a:r>
              <a:r>
                <a:rPr lang="en-US" altLang="ko-KR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char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형 배열을 선언해 </a:t>
              </a:r>
              <a:r>
                <a:rPr lang="en-US" altLang="ko-KR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&lt;</a:t>
              </a:r>
              <a:r>
                <a:rPr lang="en-US" altLang="ko-KR" dirty="0" err="1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string.h</a:t>
              </a:r>
              <a:r>
                <a:rPr lang="en-US" altLang="ko-KR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&gt;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의 </a:t>
              </a:r>
              <a:r>
                <a:rPr lang="en-US" altLang="ko-KR" dirty="0" err="1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strcmp</a:t>
              </a:r>
              <a:r>
                <a:rPr lang="en-US" altLang="ko-KR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함수를 이용해 문자열을 </a:t>
              </a:r>
              <a:r>
                <a:rPr lang="ko-KR" altLang="en-US" dirty="0" err="1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입력받았다</a:t>
              </a:r>
              <a:r>
                <a:rPr lang="en-US" altLang="ko-KR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ABC82F-850A-43DE-8374-76B744B345F4}"/>
                </a:ext>
              </a:extLst>
            </p:cNvPr>
            <p:cNvSpPr txBox="1"/>
            <p:nvPr/>
          </p:nvSpPr>
          <p:spPr>
            <a:xfrm>
              <a:off x="1092546" y="1295879"/>
              <a:ext cx="27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&lt;</a:t>
              </a:r>
              <a:r>
                <a:rPr lang="ko-KR" altLang="en-US" b="1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메인 함수 입력</a:t>
              </a:r>
              <a:r>
                <a:rPr lang="en-US" altLang="ko-KR" b="1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&gt;</a:t>
              </a:r>
              <a:endPara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93502EA-6BE1-405C-84C1-689807635DA0}"/>
                </a:ext>
              </a:extLst>
            </p:cNvPr>
            <p:cNvGrpSpPr/>
            <p:nvPr/>
          </p:nvGrpSpPr>
          <p:grpSpPr>
            <a:xfrm>
              <a:off x="513940" y="1480545"/>
              <a:ext cx="10253941" cy="2188630"/>
              <a:chOff x="513940" y="1480545"/>
              <a:chExt cx="10253941" cy="2188630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7680F4D6-3B6B-4F8A-BC1F-63FED2A02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40" y="1480545"/>
                <a:ext cx="0" cy="218863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077A1AE6-C5C4-4452-B21A-E4284C9CAEB9}"/>
                  </a:ext>
                </a:extLst>
              </p:cNvPr>
              <p:cNvGrpSpPr/>
              <p:nvPr/>
            </p:nvGrpSpPr>
            <p:grpSpPr>
              <a:xfrm>
                <a:off x="513940" y="1480545"/>
                <a:ext cx="10253941" cy="2188630"/>
                <a:chOff x="513940" y="1480545"/>
                <a:chExt cx="10253941" cy="2188630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E31951AE-13D6-40B3-8830-AC3BDA4E56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9371" y="1480545"/>
                  <a:ext cx="7298510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78639D4F-188B-4A6D-A123-0D6B95F9808A}"/>
                    </a:ext>
                  </a:extLst>
                </p:cNvPr>
                <p:cNvCxnSpPr/>
                <p:nvPr/>
              </p:nvCxnSpPr>
              <p:spPr>
                <a:xfrm>
                  <a:off x="10767881" y="1480545"/>
                  <a:ext cx="0" cy="218863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5CDBBC1A-1761-4154-9C66-6C5B023F1607}"/>
                    </a:ext>
                  </a:extLst>
                </p:cNvPr>
                <p:cNvCxnSpPr>
                  <a:cxnSpLocks/>
                  <a:stCxn id="42" idx="1"/>
                </p:cNvCxnSpPr>
                <p:nvPr/>
              </p:nvCxnSpPr>
              <p:spPr>
                <a:xfrm flipH="1">
                  <a:off x="513940" y="1480545"/>
                  <a:ext cx="578606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59B4A19D-6AA0-41EC-9D77-652EB33B7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40" y="3669175"/>
                  <a:ext cx="10253941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8697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D1934152-C0FD-478A-8530-2DE7148CDD79}"/>
              </a:ext>
            </a:extLst>
          </p:cNvPr>
          <p:cNvGrpSpPr/>
          <p:nvPr/>
        </p:nvGrpSpPr>
        <p:grpSpPr>
          <a:xfrm>
            <a:off x="144568" y="114078"/>
            <a:ext cx="11925512" cy="6610918"/>
            <a:chOff x="144568" y="114078"/>
            <a:chExt cx="11925512" cy="661091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54CADFA6-B0C4-43E1-81C1-C659A58B3262}"/>
                </a:ext>
              </a:extLst>
            </p:cNvPr>
            <p:cNvSpPr txBox="1">
              <a:spLocks/>
            </p:cNvSpPr>
            <p:nvPr/>
          </p:nvSpPr>
          <p:spPr>
            <a:xfrm>
              <a:off x="144568" y="114078"/>
              <a:ext cx="11925512" cy="661091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/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endParaRPr>
            </a:p>
          </p:txBody>
        </p:sp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E340987F-353C-4EE5-A776-7CEDD858CD0F}"/>
                </a:ext>
              </a:extLst>
            </p:cNvPr>
            <p:cNvSpPr txBox="1">
              <a:spLocks/>
            </p:cNvSpPr>
            <p:nvPr/>
          </p:nvSpPr>
          <p:spPr>
            <a:xfrm>
              <a:off x="224444" y="191194"/>
              <a:ext cx="11762509" cy="645898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/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1FE81AE-F3D8-4379-A3DC-39A8D19F91D4}"/>
              </a:ext>
            </a:extLst>
          </p:cNvPr>
          <p:cNvGrpSpPr/>
          <p:nvPr/>
        </p:nvGrpSpPr>
        <p:grpSpPr>
          <a:xfrm>
            <a:off x="224449" y="332641"/>
            <a:ext cx="3259531" cy="369332"/>
            <a:chOff x="224449" y="332641"/>
            <a:chExt cx="3028039" cy="369332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0BFAD35-B56B-4E51-A35D-DA43E5F900A2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 flipV="1">
              <a:off x="224449" y="517273"/>
              <a:ext cx="537863" cy="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572F295-D888-4408-A246-452EA44EA4B2}"/>
                </a:ext>
              </a:extLst>
            </p:cNvPr>
            <p:cNvSpPr txBox="1"/>
            <p:nvPr/>
          </p:nvSpPr>
          <p:spPr>
            <a:xfrm>
              <a:off x="762312" y="332641"/>
              <a:ext cx="1995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오류 발생 및 해결 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F4D9787-81AC-4653-99E2-7F454ABD629B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2757866" y="517272"/>
              <a:ext cx="494622" cy="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ABDD252-EFC4-453E-82ED-50ACE21CA1C3}"/>
              </a:ext>
            </a:extLst>
          </p:cNvPr>
          <p:cNvGrpSpPr/>
          <p:nvPr/>
        </p:nvGrpSpPr>
        <p:grpSpPr>
          <a:xfrm>
            <a:off x="513940" y="821320"/>
            <a:ext cx="10253941" cy="2400657"/>
            <a:chOff x="513940" y="1295879"/>
            <a:chExt cx="10253941" cy="24006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639B61-3DDA-468B-BEFD-1DCC9E2DEAAF}"/>
                </a:ext>
              </a:extLst>
            </p:cNvPr>
            <p:cNvSpPr txBox="1"/>
            <p:nvPr/>
          </p:nvSpPr>
          <p:spPr>
            <a:xfrm>
              <a:off x="513940" y="1665211"/>
              <a:ext cx="1025394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ᆞ문제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== ALU 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연산 시 음수나 양수를 구분해 연산하여야 한다</a:t>
              </a:r>
              <a:r>
                <a:rPr lang="en-US" altLang="ko-KR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.</a:t>
              </a:r>
            </a:p>
            <a:p>
              <a:endPara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endParaRPr>
            </a:p>
            <a:p>
              <a:r>
                <a:rPr lang="ko-KR" altLang="en-US" dirty="0" err="1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ᆞ</a:t>
              </a:r>
              <a:r>
                <a:rPr lang="ko-KR" altLang="en-US" dirty="0" err="1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오류</a:t>
              </a:r>
              <a:r>
                <a:rPr lang="ko-KR" altLang="en-US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 </a:t>
              </a:r>
              <a:r>
                <a:rPr lang="en-US" altLang="ko-KR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== </a:t>
              </a:r>
              <a:r>
                <a:rPr lang="ko-KR" altLang="en-US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레지스터에 오프셋을 저장할 때 오프셋이 음수인지 양수인지 판단이 불가한 경우가 발생한다</a:t>
              </a:r>
              <a:r>
                <a:rPr lang="en-US" altLang="ko-KR" dirty="0">
                  <a:solidFill>
                    <a:srgbClr val="FFFF00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.</a:t>
              </a:r>
            </a:p>
            <a:p>
              <a:endPara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endParaRPr>
            </a:p>
            <a:p>
              <a:r>
                <a:rPr lang="ko-KR" altLang="en-US" dirty="0" err="1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ᆞ해결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== </a:t>
              </a:r>
              <a:r>
                <a:rPr lang="en-US" altLang="ko-KR" dirty="0" err="1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addi</a:t>
              </a:r>
              <a:r>
                <a:rPr lang="en-US" altLang="ko-KR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명령어의 오프셋이 음수라고 판단되면 부호비트를 </a:t>
              </a:r>
              <a:r>
                <a:rPr lang="en-US" altLang="ko-KR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1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로 채우고 </a:t>
              </a:r>
              <a:r>
                <a:rPr lang="en-US" altLang="ko-KR" dirty="0" err="1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ori</a:t>
              </a:r>
              <a:r>
                <a:rPr lang="en-US" altLang="ko-KR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명령어의 오프셋은 </a:t>
              </a:r>
              <a:r>
                <a:rPr lang="en-US" altLang="ko-KR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unsigned </a:t>
              </a:r>
              <a:r>
                <a:rPr lang="ko-KR" altLang="en-US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형으로 생각해 저장하는 방식으로 문제를 해결했다</a:t>
              </a:r>
              <a:r>
                <a:rPr lang="en-US" altLang="ko-KR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15CD99-67C7-4F87-B428-9E8FDA72B0D1}"/>
                </a:ext>
              </a:extLst>
            </p:cNvPr>
            <p:cNvSpPr txBox="1"/>
            <p:nvPr/>
          </p:nvSpPr>
          <p:spPr>
            <a:xfrm>
              <a:off x="1092546" y="1295879"/>
              <a:ext cx="3328984" cy="379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&lt;ALU</a:t>
              </a:r>
              <a:r>
                <a:rPr lang="ko-KR" altLang="en-US" b="1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연산 시 부호 구분</a:t>
              </a:r>
              <a:r>
                <a:rPr lang="en-US" altLang="ko-KR" b="1" dirty="0">
                  <a:solidFill>
                    <a:schemeClr val="bg1"/>
                  </a:solidFill>
                  <a:latin typeface="둥근모꼴" panose="00000500000000000000" pitchFamily="50" charset="-127"/>
                  <a:ea typeface="둥근모꼴" panose="00000500000000000000" pitchFamily="50" charset="-127"/>
                </a:rPr>
                <a:t>&gt;</a:t>
              </a:r>
              <a:endPara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CEA870A-3E36-4075-87E7-1CA32C3018A1}"/>
                </a:ext>
              </a:extLst>
            </p:cNvPr>
            <p:cNvGrpSpPr/>
            <p:nvPr/>
          </p:nvGrpSpPr>
          <p:grpSpPr>
            <a:xfrm>
              <a:off x="513940" y="1480545"/>
              <a:ext cx="10253941" cy="2188630"/>
              <a:chOff x="513940" y="1480545"/>
              <a:chExt cx="10253941" cy="218863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0D48C72E-48D4-4E59-9D1B-41AA5F1E5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40" y="1480545"/>
                <a:ext cx="0" cy="218863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6DF48FE3-3782-46DB-9854-348E11DB7B44}"/>
                  </a:ext>
                </a:extLst>
              </p:cNvPr>
              <p:cNvGrpSpPr/>
              <p:nvPr/>
            </p:nvGrpSpPr>
            <p:grpSpPr>
              <a:xfrm>
                <a:off x="513940" y="1480545"/>
                <a:ext cx="10253941" cy="2188630"/>
                <a:chOff x="513940" y="1480545"/>
                <a:chExt cx="10253941" cy="2188630"/>
              </a:xfrm>
            </p:grpSpPr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1BDF595A-20C2-4974-97CA-AA3E9AE33311}"/>
                    </a:ext>
                  </a:extLst>
                </p:cNvPr>
                <p:cNvCxnSpPr>
                  <a:cxnSpLocks/>
                  <a:stCxn id="10" idx="3"/>
                </p:cNvCxnSpPr>
                <p:nvPr/>
              </p:nvCxnSpPr>
              <p:spPr>
                <a:xfrm flipV="1">
                  <a:off x="4421530" y="1480545"/>
                  <a:ext cx="6346351" cy="484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1B49C7D8-1426-4330-B60B-5FC3174D118D}"/>
                    </a:ext>
                  </a:extLst>
                </p:cNvPr>
                <p:cNvCxnSpPr/>
                <p:nvPr/>
              </p:nvCxnSpPr>
              <p:spPr>
                <a:xfrm>
                  <a:off x="10767881" y="1480545"/>
                  <a:ext cx="0" cy="218863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27DA0C5C-2EEE-455B-B6D1-66CC31DE9EAC}"/>
                    </a:ext>
                  </a:extLst>
                </p:cNvPr>
                <p:cNvCxnSpPr>
                  <a:cxnSpLocks/>
                  <a:stCxn id="10" idx="1"/>
                </p:cNvCxnSpPr>
                <p:nvPr/>
              </p:nvCxnSpPr>
              <p:spPr>
                <a:xfrm flipH="1" flipV="1">
                  <a:off x="513942" y="1480545"/>
                  <a:ext cx="578604" cy="484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ADB8547F-F82D-4519-B2C1-A61A361EFC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40" y="3669175"/>
                  <a:ext cx="10253941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6908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진한 그림자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447</Words>
  <Application>Microsoft Office PowerPoint</Application>
  <PresentationFormat>와이드스크린</PresentationFormat>
  <Paragraphs>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둥근모꼴</vt:lpstr>
      <vt:lpstr>Arial</vt:lpstr>
      <vt:lpstr>Office 테마</vt:lpstr>
      <vt:lpstr>Term Project  – MIPS Simulator 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hyunjun choi</dc:creator>
  <cp:lastModifiedBy>윤영택</cp:lastModifiedBy>
  <cp:revision>56</cp:revision>
  <dcterms:created xsi:type="dcterms:W3CDTF">2017-10-31T18:56:04Z</dcterms:created>
  <dcterms:modified xsi:type="dcterms:W3CDTF">2019-11-27T14:13:08Z</dcterms:modified>
</cp:coreProperties>
</file>