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k+D5uXvqpfl4FuhSYU+Z/6epv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1B8385-5339-4B76-9159-F2D63DCB17B8}">
  <a:tblStyle styleId="{771B8385-5339-4B76-9159-F2D63DCB17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6"/>
  </p:normalViewPr>
  <p:slideViewPr>
    <p:cSldViewPr snapToGrid="0">
      <p:cViewPr varScale="1">
        <p:scale>
          <a:sx n="64" d="100"/>
          <a:sy n="64" d="100"/>
        </p:scale>
        <p:origin x="200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e1caee1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</a:rPr>
              <a:t>단점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데이터 중복</a:t>
            </a:r>
            <a:r>
              <a:rPr lang="en-US">
                <a:solidFill>
                  <a:schemeClr val="dk1"/>
                </a:solidFill>
              </a:rPr>
              <a:t>: 슬라이딩 과정에서 데이터의 중복이 발생하므로, 중복된 정보가 많을 경우 학습에 시간이 오래 걸리거나 과적합(overfitting) 가능성이 있을 수 있습니다.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b="1">
                <a:solidFill>
                  <a:schemeClr val="dk1"/>
                </a:solidFill>
              </a:rPr>
              <a:t>윈도우 크기 선택</a:t>
            </a:r>
            <a:r>
              <a:rPr lang="en-US">
                <a:solidFill>
                  <a:schemeClr val="dk1"/>
                </a:solidFill>
              </a:rPr>
              <a:t>: 윈도우 크기가 지나치게 작거나 크면 모델 성능에 악영향을 미칠 수 있으므로, 적절한 윈도우 크기를 찾는 것이 중요합니다.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슬라이싱 윈도우 기법은 주로 </a:t>
            </a:r>
            <a:r>
              <a:rPr lang="en-US" b="1">
                <a:solidFill>
                  <a:schemeClr val="dk1"/>
                </a:solidFill>
              </a:rPr>
              <a:t>LSTM</a:t>
            </a:r>
            <a:r>
              <a:rPr lang="en-US">
                <a:solidFill>
                  <a:schemeClr val="dk1"/>
                </a:solidFill>
              </a:rPr>
              <a:t>이나 </a:t>
            </a:r>
            <a:r>
              <a:rPr lang="en-US" b="1">
                <a:solidFill>
                  <a:schemeClr val="dk1"/>
                </a:solidFill>
              </a:rPr>
              <a:t>GRU</a:t>
            </a:r>
            <a:r>
              <a:rPr lang="en-US">
                <a:solidFill>
                  <a:schemeClr val="dk1"/>
                </a:solidFill>
              </a:rPr>
              <a:t> 같은 **순환 신경망(RNN)**에서 시계열 데이터 또는 순차적 특징을 잘 학습하도록 도와주는 데 유용한 방법입니다.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12" name="Google Shape;212;g30ae1caee1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ae1caee1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26" name="Google Shape;226;g30ae1caee1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7117ab2f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43" name="Google Shape;243;g307117ab2f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ca00d1ab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55" name="Google Shape;255;g2fca00d1ab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ae1caee1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69" name="Google Shape;269;g30ae1caee1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ae1caee1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30ae1caee1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ae1caee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292" name="Google Shape;292;g30ae1caee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ca00d1a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04" name="Google Shape;304;g2fca00d1a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ca00d1ab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18" name="Google Shape;318;g2fca00d1ab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ca00d1ab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33" name="Google Shape;333;g2fca00d1ab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ca00d1a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46" name="Google Shape;346;g2fca00d1a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ca00d1ab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60" name="Google Shape;360;g2fca00d1ab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ca00d1ab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g2fca00d1ab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ca00d1ab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82" name="Google Shape;382;g2fca00d1ab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ca00d1ab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398" name="Google Shape;398;g2fca00d1ab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ca00d1ab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411" name="Google Shape;411;g2fca00d1ab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ca00d1ab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423" name="Google Shape;423;g2fca00d1ab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ca00d1ab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b="1">
                <a:solidFill>
                  <a:schemeClr val="dk1"/>
                </a:solidFill>
              </a:rPr>
              <a:t>데이터가 한쪽으로 치우치는 경향</a:t>
            </a:r>
            <a:r>
              <a:rPr lang="en-US" sz="1000">
                <a:solidFill>
                  <a:schemeClr val="dk1"/>
                </a:solidFill>
              </a:rPr>
              <a:t>은 데이터의 분포가 비대칭적이라는 의미일 수 있으며, PCA를 통해 이 경향을 시각적으로 볼 수 있습니다.</a:t>
            </a:r>
            <a:endParaRPr sz="1000"/>
          </a:p>
        </p:txBody>
      </p:sp>
      <p:sp>
        <p:nvSpPr>
          <p:cNvPr id="436" name="Google Shape;436;g2fca00d1ab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ca00d1ab2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  <p:sp>
        <p:nvSpPr>
          <p:cNvPr id="449" name="Google Shape;449;g2fca00d1ab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fca00d1ab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  <p:sp>
        <p:nvSpPr>
          <p:cNvPr id="462" name="Google Shape;462;g2fca00d1ab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ca00d1ab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475" name="Google Shape;475;g2fca00d1ab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8fc6b8531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g2f8fc6b8531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f8fc6b853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g2f8fc6b853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0" name="Google Shape;5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8fb724ac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f8fb724ac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117ab2f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307117ab2f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e1caee1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166" name="Google Shape;166;g30ae1caee1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ae1caee1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/>
          </a:p>
        </p:txBody>
      </p:sp>
      <p:sp>
        <p:nvSpPr>
          <p:cNvPr id="181" name="Google Shape;181;g30ae1caee1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e1caee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solidFill>
                  <a:schemeClr val="dk1"/>
                </a:solidFill>
              </a:rPr>
              <a:t>대중들이 쉽게 구매하기 어려운 억원 이상의 미술품 시장의 데이터를 제거했다.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50">
                <a:solidFill>
                  <a:schemeClr val="dk1"/>
                </a:solidFill>
              </a:rPr>
              <a:t>데이터 간의 편차를 줄여 데이터의 정규성을 높이기 위한 방법으로 낙찰가를 log로 변환해서 사용했다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95" name="Google Shape;195;g30ae1caee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datalab.naver.com/keyword/trendSearch.nave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mu-um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artprice.net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talab.naver.com/keyword/trendSearch.naver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ungWooJang0324/artpricing.gi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atalab.naver.com/keyword/trendSearch.nave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mu-um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artprice.net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0" cy="9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9461500"/>
            <a:ext cx="177165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42200" y="2628900"/>
            <a:ext cx="33909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7416800" y="2717800"/>
            <a:ext cx="34544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Tensorflow 활용 기초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3200" y="3670300"/>
            <a:ext cx="178816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endParaRPr sz="62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1629975" y="7177150"/>
            <a:ext cx="50250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서강대학교 정보통신대학원</a:t>
            </a:r>
            <a:endParaRPr sz="30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학부 : 데이터 사이언스/인공지능</a:t>
            </a:r>
            <a:endParaRPr sz="30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지도 교수: 정화민 교수</a:t>
            </a:r>
            <a:endParaRPr sz="30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학번 : A71052 </a:t>
            </a:r>
            <a:endParaRPr sz="30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이름 : 장정우</a:t>
            </a:r>
            <a:endParaRPr sz="30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6050" y="3860800"/>
            <a:ext cx="179832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다면적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요소를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활용한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미술품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경매가</a:t>
            </a:r>
            <a:r>
              <a:rPr lang="en-US" sz="6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예측</a:t>
            </a:r>
            <a:endParaRPr sz="6000" b="1" dirty="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849675" y="1485788"/>
            <a:ext cx="1485825" cy="140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4020800" y="1028700"/>
            <a:ext cx="33147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3294A"/>
                </a:solidFill>
                <a:latin typeface="Arial"/>
                <a:ea typeface="Arial"/>
                <a:cs typeface="Arial"/>
                <a:sym typeface="Arial"/>
              </a:rPr>
              <a:t>DATE. 202410</a:t>
            </a:r>
            <a:r>
              <a:rPr lang="en-US">
                <a:solidFill>
                  <a:srgbClr val="23294A"/>
                </a:solidFill>
              </a:rPr>
              <a:t>19</a:t>
            </a:r>
            <a:endParaRPr>
              <a:solidFill>
                <a:srgbClr val="2329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0ae1caee10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0ae1caee10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0ae1caee10_0_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0ae1caee10_0_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0ae1caee10_0_85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19" name="Google Shape;219;g30ae1caee10_0_85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0ae1caee10_0_85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dirty="0">
                <a:solidFill>
                  <a:srgbClr val="7180CB"/>
                </a:solidFill>
              </a:rPr>
              <a:t>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30ae1caee10_0_85"/>
          <p:cNvSpPr txBox="1"/>
          <p:nvPr/>
        </p:nvSpPr>
        <p:spPr>
          <a:xfrm>
            <a:off x="8275450" y="3007100"/>
            <a:ext cx="259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사용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30ae1caee10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8974" y="3658049"/>
            <a:ext cx="11623326" cy="2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0ae1caee10_0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2725" y="6710549"/>
            <a:ext cx="10916399" cy="240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0ae1caee10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0ae1caee10_0_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0ae1caee10_0_1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0ae1caee10_0_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0ae1caee10_0_106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33" name="Google Shape;233;g30ae1caee10_0_106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0ae1caee10_0_106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0ae1caee10_0_106"/>
          <p:cNvSpPr txBox="1"/>
          <p:nvPr/>
        </p:nvSpPr>
        <p:spPr>
          <a:xfrm>
            <a:off x="1729850" y="3153400"/>
            <a:ext cx="74895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트렌드 데이터 : </a:t>
            </a:r>
            <a:endParaRPr sz="20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b="1">
                <a:solidFill>
                  <a:schemeClr val="dk1"/>
                </a:solidFill>
              </a:rPr>
              <a:t>작품의 낙찰일을 기준으로 시장 전체의 해당 작가의 트렌드 파악: 30일, 90일, 180일, 365일 동안의 낙찰 총액과 낙찰 횟수</a:t>
            </a:r>
            <a:r>
              <a:rPr lang="en-US" sz="2000">
                <a:solidFill>
                  <a:schemeClr val="dk1"/>
                </a:solidFill>
              </a:rPr>
              <a:t>를 변수로 생성하였습니다</a:t>
            </a:r>
            <a:r>
              <a:rPr lang="en-US" sz="2000" b="1">
                <a:solidFill>
                  <a:schemeClr val="dk1"/>
                </a:solidFill>
              </a:rPr>
              <a:t>. 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b="1">
                <a:solidFill>
                  <a:schemeClr val="dk1"/>
                </a:solidFill>
              </a:rPr>
              <a:t>반기 및 분기별 트렌드 변화 파악: </a:t>
            </a:r>
            <a:r>
              <a:rPr lang="en-US" sz="2000">
                <a:solidFill>
                  <a:schemeClr val="dk1"/>
                </a:solidFill>
              </a:rPr>
              <a:t>직전 반기와 그 이전 반기의 트렌드 변화를 파악하기 위해, </a:t>
            </a:r>
            <a:r>
              <a:rPr lang="en-US" sz="2000" b="1">
                <a:solidFill>
                  <a:schemeClr val="dk1"/>
                </a:solidFill>
              </a:rPr>
              <a:t>최근 분기의 미술품 판매액과 판매 횟수, 비율을 계산</a:t>
            </a:r>
            <a:r>
              <a:rPr lang="en-US" sz="2000">
                <a:solidFill>
                  <a:schemeClr val="dk1"/>
                </a:solidFill>
              </a:rPr>
              <a:t>해서 변수로 추가했습니다. 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36" name="Google Shape;236;g30ae1caee10_0_106"/>
          <p:cNvSpPr txBox="1"/>
          <p:nvPr/>
        </p:nvSpPr>
        <p:spPr>
          <a:xfrm>
            <a:off x="10933625" y="3016888"/>
            <a:ext cx="544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경제적 데이터에 대해 </a:t>
            </a:r>
            <a:r>
              <a:rPr lang="en-US" sz="2000">
                <a:solidFill>
                  <a:schemeClr val="dk1"/>
                </a:solidFill>
              </a:rPr>
              <a:t>수집된 독립변수의 종류</a:t>
            </a:r>
            <a:endParaRPr sz="2000" b="1">
              <a:solidFill>
                <a:schemeClr val="dk1"/>
              </a:solidFill>
            </a:endParaRPr>
          </a:p>
        </p:txBody>
      </p:sp>
      <p:grpSp>
        <p:nvGrpSpPr>
          <p:cNvPr id="237" name="Google Shape;237;g30ae1caee10_0_106"/>
          <p:cNvGrpSpPr/>
          <p:nvPr/>
        </p:nvGrpSpPr>
        <p:grpSpPr>
          <a:xfrm>
            <a:off x="11206418" y="3607477"/>
            <a:ext cx="5172818" cy="3154323"/>
            <a:chOff x="10384900" y="4150200"/>
            <a:chExt cx="6601350" cy="4025425"/>
          </a:xfrm>
        </p:grpSpPr>
        <p:pic>
          <p:nvPicPr>
            <p:cNvPr id="238" name="Google Shape;238;g30ae1caee10_0_10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56475" y="4150200"/>
              <a:ext cx="6159350" cy="57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30ae1caee10_0_10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384900" y="4657375"/>
              <a:ext cx="6601350" cy="351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0" name="Google Shape;240;g30ae1caee10_0_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0025" y="6859776"/>
            <a:ext cx="5811899" cy="2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07117ab2f0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07117ab2f0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07117ab2f0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07117ab2f0_0_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07117ab2f0_0_66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250" name="Google Shape;250;g307117ab2f0_0_66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모델링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07117ab2f0_0_66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07117ab2f0_0_66"/>
          <p:cNvSpPr txBox="1"/>
          <p:nvPr/>
        </p:nvSpPr>
        <p:spPr>
          <a:xfrm>
            <a:off x="1681550" y="3111500"/>
            <a:ext cx="146883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1.</a:t>
            </a:r>
            <a:r>
              <a:rPr lang="en-US" sz="2000" b="1">
                <a:solidFill>
                  <a:schemeClr val="dk1"/>
                </a:solidFill>
              </a:rPr>
              <a:t>	MLP 사용 : </a:t>
            </a:r>
            <a:endParaRPr sz="2000" b="1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MLP란 완전 연결 신경망(Fully Connected Neural Network)으로, 입력층(input layer), 하나 이상의 은닉층(hidden layer), 그리고 출력층(output layer)으로 구성되어있습니다.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 	</a:t>
            </a:r>
            <a:r>
              <a:rPr lang="en-US" sz="2000" b="1">
                <a:solidFill>
                  <a:schemeClr val="dk1"/>
                </a:solidFill>
              </a:rPr>
              <a:t>과적합 방지 </a:t>
            </a:r>
            <a:r>
              <a:rPr lang="en-US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과적합을 방지하기 위해 훈련 데이터로는 4개의 Layer를 사용했고, Dropout은 0.2로 사용하였습니다. 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각 난수별로 모델의 최적 파라미터를 탐색한 후 최적 파라미터로 학습한 결과값의 평균으로 진행하였습니다. 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Early stopping을 사용하여 일정횟수 이상 연속하여 하락하게 되는경우 학습을 종료하도록 하였습니다.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	</a:t>
            </a:r>
            <a:r>
              <a:rPr lang="en-US" sz="2000" b="1">
                <a:solidFill>
                  <a:schemeClr val="dk1"/>
                </a:solidFill>
              </a:rPr>
              <a:t>모델구성을 위한 하이퍼 파라미터 구성</a:t>
            </a:r>
            <a:endParaRPr sz="2000" b="1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모든 조합을 시도하고 그중 가장 성능이 좋은 조합을 선택하는 Gridsearch방법을 선택하였습니다.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 	</a:t>
            </a:r>
            <a:r>
              <a:rPr lang="en-US" sz="2000" b="1">
                <a:solidFill>
                  <a:schemeClr val="dk1"/>
                </a:solidFill>
              </a:rPr>
              <a:t>Optimizer의 사용</a:t>
            </a:r>
            <a:endParaRPr sz="2000" b="1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Optimizer로는 Adam을 사용하였습니다.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fca00d1ab2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fca00d1ab2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fca00d1ab2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fca00d1ab2_0_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fca00d1ab2_0_54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262" name="Google Shape;262;g2fca00d1ab2_0_54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모델링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fca00d1ab2_0_54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fca00d1ab2_0_54"/>
          <p:cNvSpPr txBox="1"/>
          <p:nvPr/>
        </p:nvSpPr>
        <p:spPr>
          <a:xfrm>
            <a:off x="1681550" y="3111500"/>
            <a:ext cx="1468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GridSearch 란?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65" name="Google Shape;265;g2fca00d1ab2_0_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4200" y="3848100"/>
            <a:ext cx="145923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ca00d1ab2_0_54"/>
          <p:cNvSpPr txBox="1"/>
          <p:nvPr/>
        </p:nvSpPr>
        <p:spPr>
          <a:xfrm>
            <a:off x="2267850" y="8504475"/>
            <a:ext cx="1209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조합을 탐색후 최적의 하이퍼파라미터를 선택합니다.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0ae1caee10_0_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0ae1caee1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0ae1caee1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0ae1caee10_0_1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0ae1caee10_0_165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276" name="Google Shape;276;g30ae1caee10_0_165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모델링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0ae1caee10_0_165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0ae1caee10_0_165"/>
          <p:cNvSpPr txBox="1"/>
          <p:nvPr/>
        </p:nvSpPr>
        <p:spPr>
          <a:xfrm>
            <a:off x="1681550" y="3111500"/>
            <a:ext cx="1468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가격 예측을 위한 MLP 모델 구조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279" name="Google Shape;279;g30ae1caee10_0_1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250" y="3798300"/>
            <a:ext cx="10592198" cy="538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E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0ae1caee10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0ae1caee10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200" y="2743200"/>
            <a:ext cx="3390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0ae1caee10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0ae1caee10_0_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400" y="9461500"/>
            <a:ext cx="17716501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0ae1caee10_0_129"/>
          <p:cNvSpPr txBox="1"/>
          <p:nvPr/>
        </p:nvSpPr>
        <p:spPr>
          <a:xfrm>
            <a:off x="7416800" y="2832100"/>
            <a:ext cx="3454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en-US" sz="2400">
                <a:solidFill>
                  <a:srgbClr val="7180CB"/>
                </a:solidFill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0ae1caee10_0_129"/>
          <p:cNvSpPr txBox="1"/>
          <p:nvPr/>
        </p:nvSpPr>
        <p:spPr>
          <a:xfrm>
            <a:off x="107950" y="4420650"/>
            <a:ext cx="180594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1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0ae1caee10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0ae1caee10_0_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0ae1caee10_0_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0ae1caee10_0_1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0ae1caee10_0_152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299" name="Google Shape;299;g30ae1caee10_0_152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 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0ae1caee10_0_152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30ae1caee10_0_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4400" y="3238500"/>
            <a:ext cx="11987523" cy="573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2fca00d1ab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fca00d1ab2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fca00d1ab2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fca00d1ab2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fca00d1ab2_0_0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11" name="Google Shape;311;g2fca00d1ab2_0_0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결과 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fca00d1ab2_0_0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2fca00d1ab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0713" y="2981088"/>
            <a:ext cx="7521676" cy="596313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fca00d1ab2_0_0"/>
          <p:cNvSpPr/>
          <p:nvPr/>
        </p:nvSpPr>
        <p:spPr>
          <a:xfrm>
            <a:off x="2855150" y="4660650"/>
            <a:ext cx="965700" cy="3967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fca00d1ab2_0_0"/>
          <p:cNvSpPr txBox="1"/>
          <p:nvPr/>
        </p:nvSpPr>
        <p:spPr>
          <a:xfrm>
            <a:off x="8838425" y="3810900"/>
            <a:ext cx="8187600" cy="30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실험 결과 :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전체 변수를 대상으로 모델링을 진행할 때 </a:t>
            </a:r>
            <a:r>
              <a:rPr lang="en-US" sz="2200" b="1">
                <a:solidFill>
                  <a:schemeClr val="dk1"/>
                </a:solidFill>
              </a:rPr>
              <a:t>작가 및 작품 데이터와 경제적 데이터의 조합</a:t>
            </a:r>
            <a:r>
              <a:rPr lang="en-US" sz="2200">
                <a:solidFill>
                  <a:schemeClr val="dk1"/>
                </a:solidFill>
              </a:rPr>
              <a:t>이 </a:t>
            </a:r>
            <a:r>
              <a:rPr lang="en-US" sz="2200" b="1">
                <a:solidFill>
                  <a:schemeClr val="dk1"/>
                </a:solidFill>
              </a:rPr>
              <a:t>가장 높은 평가 결과</a:t>
            </a:r>
            <a:r>
              <a:rPr lang="en-US" sz="2200">
                <a:solidFill>
                  <a:schemeClr val="dk1"/>
                </a:solidFill>
              </a:rPr>
              <a:t>를 보였습니다.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작가 및 작품 데이터 자체로 비교했을때는 좋지 않은 평가 결과를 보였습니다. 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2fca00d1ab2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fca00d1ab2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fca00d1ab2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fca00d1ab2_0_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fca00d1ab2_0_67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25" name="Google Shape;325;g2fca00d1ab2_0_67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결과 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fca00d1ab2_0_67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2fca00d1ab2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4725" y="3101925"/>
            <a:ext cx="11258550" cy="40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fca00d1ab2_0_67"/>
          <p:cNvSpPr txBox="1"/>
          <p:nvPr/>
        </p:nvSpPr>
        <p:spPr>
          <a:xfrm>
            <a:off x="4172875" y="3111500"/>
            <a:ext cx="471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층화추출 데이터를 활용한 실험의 전체 및 각 가격군의 MAPE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fca00d1ab2_0_67"/>
          <p:cNvSpPr txBox="1"/>
          <p:nvPr/>
        </p:nvSpPr>
        <p:spPr>
          <a:xfrm>
            <a:off x="9133125" y="3111500"/>
            <a:ext cx="573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데이터를 활용한 실험의 전체 및 각 가격군의 MAPE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fca00d1ab2_0_67"/>
          <p:cNvSpPr txBox="1"/>
          <p:nvPr/>
        </p:nvSpPr>
        <p:spPr>
          <a:xfrm>
            <a:off x="3514725" y="6803825"/>
            <a:ext cx="12092400" cy="24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층화추출 실험 결과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데이터를 결합한 경우에 비해,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데이터를 포함한 예측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약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낮았습니다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작가, 경제, 트렌드 데이터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만을 사용한 것보다 더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효과적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임을 확인할 수 있었습니다.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하지만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데이터만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예측할 때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정확도는 낮았습니다.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시계열 실험 결과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작가 및 경제적 지표, 트렌드 데이터를 결합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 방식이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약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가량 낮아졌습니다.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데이터를 사용하지 않은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예측이 시계열 예측에 더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효과적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임을 확인할 수  있었습니다. 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2fca00d1ab2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fca00d1ab2_0_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fca00d1ab2_0_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fca00d1ab2_0_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fca00d1ab2_0_86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40" name="Google Shape;340;g2fca00d1ab2_0_86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결과 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fca00d1ab2_0_86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fca00d1ab2_0_86"/>
          <p:cNvSpPr txBox="1"/>
          <p:nvPr/>
        </p:nvSpPr>
        <p:spPr>
          <a:xfrm>
            <a:off x="1519475" y="3111500"/>
            <a:ext cx="1209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층화추출과 시계열 분석의 차이점: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g2fca00d1ab2_0_86"/>
          <p:cNvGraphicFramePr/>
          <p:nvPr/>
        </p:nvGraphicFramePr>
        <p:xfrm>
          <a:off x="2052388" y="4365925"/>
          <a:ext cx="13841650" cy="3485550"/>
        </p:xfrm>
        <a:graphic>
          <a:graphicData uri="http://schemas.openxmlformats.org/drawingml/2006/table">
            <a:tbl>
              <a:tblPr>
                <a:noFill/>
                <a:tableStyleId>{771B8385-5339-4B76-9159-F2D63DCB17B8}</a:tableStyleId>
              </a:tblPr>
              <a:tblGrid>
                <a:gridCol w="15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구분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층화추출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시계열 분석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데이터 성격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범주형 데이터 또는 그룹이 나뉜 데이터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시간에 따라 순차적으로 변화하는 데이터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데이터 분할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각 그룹에서 일정 비율로 샘플 추출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시간 순서를 유지하며 훈련 및 테스트 데이터 분할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사용 목적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그룹별로 대표성을 가지는 샘플 추출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시간에 따른 데이터 분석 및 미래 예측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특징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그룹 간 차이를 고려해 균형 있게 샘플링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시간에 따른 패턴 분석, 추세 및 계절성 고려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예시</a:t>
                      </a:r>
                      <a:endParaRPr sz="2000" b="1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고객의 성별, 연령대 등 그룹별로 데이터 샘플링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주가, 날씨, 경제 지표 등의 시간 흐름에 따른 변화</a:t>
                      </a:r>
                      <a:endParaRPr sz="2000"/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282700" y="9550400"/>
            <a:ext cx="3124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7180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6243300" y="9563100"/>
            <a:ext cx="1181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651501" y="3358011"/>
            <a:ext cx="1104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727865" y="4155430"/>
            <a:ext cx="3183736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연구</a:t>
            </a:r>
            <a:r>
              <a:rPr lang="en-US" sz="3200" dirty="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배경</a:t>
            </a:r>
            <a:r>
              <a:rPr lang="en-US" sz="3200" dirty="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lang="en-US" sz="3200" dirty="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목적</a:t>
            </a:r>
            <a:endParaRPr sz="3200" b="0" i="0" u="none" strike="noStrike" cap="none" dirty="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1932726" y="3358011"/>
            <a:ext cx="1104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376400" y="4081900"/>
            <a:ext cx="43932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32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787900" y="914400"/>
            <a:ext cx="8712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37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737100" y="1346200"/>
            <a:ext cx="88265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435351" y="6494461"/>
            <a:ext cx="1104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190751" y="7218361"/>
            <a:ext cx="3581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32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4282226" y="6494461"/>
            <a:ext cx="1104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>
                <a:solidFill>
                  <a:srgbClr val="7180CB"/>
                </a:solidFill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3037626" y="7218361"/>
            <a:ext cx="3581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32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8858789" y="6418261"/>
            <a:ext cx="1104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200">
                <a:solidFill>
                  <a:srgbClr val="7180CB"/>
                </a:solidFill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614189" y="7142161"/>
            <a:ext cx="3581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개인 실험 결과</a:t>
            </a:r>
            <a:endParaRPr sz="32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2fca00d1ab2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fca00d1ab2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fca00d1ab2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fca00d1ab2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fca00d1ab2_0_15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53" name="Google Shape;353;g2fca00d1ab2_0_15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한계 및 개선 방향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fca00d1ab2_0_15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fca00d1ab2_0_15"/>
          <p:cNvSpPr txBox="1"/>
          <p:nvPr/>
        </p:nvSpPr>
        <p:spPr>
          <a:xfrm>
            <a:off x="1640400" y="3314600"/>
            <a:ext cx="15253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데이터 양의 부족</a:t>
            </a:r>
            <a:r>
              <a:rPr lang="en-US" sz="2000">
                <a:solidFill>
                  <a:schemeClr val="dk1"/>
                </a:solidFill>
              </a:rPr>
              <a:t>: 약 1만 개의 데이터로는 모델이 충분한 학습을 하기 어려워서 더 많은 데이터 필요.  경매 기록이 지속적으로 누적되면 더 많은 데이터 제공 가능.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이미지 데이터의 제한</a:t>
            </a:r>
            <a:r>
              <a:rPr lang="en-US" sz="2000">
                <a:solidFill>
                  <a:schemeClr val="dk1"/>
                </a:solidFill>
              </a:rPr>
              <a:t>: 이미지 품질이 낮고, 워터마크 제거 과정에서 이미지가 변형되는 현상 발생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변수 선택의 비합리성</a:t>
            </a:r>
            <a:r>
              <a:rPr lang="en-US" sz="2000">
                <a:solidFill>
                  <a:schemeClr val="dk1"/>
                </a:solidFill>
              </a:rPr>
              <a:t>: 선형적인 방식으로 변수를 선택했지만, </a:t>
            </a:r>
            <a:r>
              <a:rPr lang="en-US" sz="2000" b="1">
                <a:solidFill>
                  <a:schemeClr val="dk1"/>
                </a:solidFill>
              </a:rPr>
              <a:t>비선형 모델과의 부조화 가능성.  </a:t>
            </a:r>
            <a:r>
              <a:rPr lang="en-US" sz="2000">
                <a:solidFill>
                  <a:schemeClr val="dk1"/>
                </a:solidFill>
              </a:rPr>
              <a:t>비선형 모델에 맞춘 보다 합리적인 변수 선택 방법 필요.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외부 요인 반영 부족</a:t>
            </a:r>
            <a:r>
              <a:rPr lang="en-US" sz="2000">
                <a:solidFill>
                  <a:schemeClr val="dk1"/>
                </a:solidFill>
              </a:rPr>
              <a:t>: </a:t>
            </a:r>
            <a:r>
              <a:rPr lang="en-US" sz="2000" b="1">
                <a:solidFill>
                  <a:schemeClr val="dk1"/>
                </a:solidFill>
              </a:rPr>
              <a:t>경제적 변수 외에 다른 외부 요인들이 충분히 반영되지 않았을 가능성</a:t>
            </a:r>
            <a:r>
              <a:rPr lang="en-US" sz="2000">
                <a:solidFill>
                  <a:schemeClr val="dk1"/>
                </a:solidFill>
              </a:rPr>
              <a:t>이 있음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6" name="Google Shape;356;g2fca00d1ab2_0_15"/>
          <p:cNvSpPr txBox="1"/>
          <p:nvPr/>
        </p:nvSpPr>
        <p:spPr>
          <a:xfrm>
            <a:off x="1640400" y="6649200"/>
            <a:ext cx="152532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데이터의 추가 확보</a:t>
            </a:r>
            <a:r>
              <a:rPr lang="en-US" sz="2000">
                <a:solidFill>
                  <a:schemeClr val="dk1"/>
                </a:solidFill>
              </a:rPr>
              <a:t>: 경매 기록이 지속적으로 누적되면 더 많은 데이터 제공 가능.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변수 선택의 개선</a:t>
            </a:r>
            <a:r>
              <a:rPr lang="en-US" sz="2000">
                <a:solidFill>
                  <a:schemeClr val="dk1"/>
                </a:solidFill>
              </a:rPr>
              <a:t>: 비선형 모델에 맞춘 보다 합리적인 변수 선택 방법 필요.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모델링 다각화</a:t>
            </a:r>
            <a:r>
              <a:rPr lang="en-US" sz="2000">
                <a:solidFill>
                  <a:schemeClr val="dk1"/>
                </a:solidFill>
              </a:rPr>
              <a:t>: 다양한 변수와 큐레이터의 텍스트 데이터를 수집하여 예측 방안을 다각화.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모델의 다양화</a:t>
            </a:r>
            <a:r>
              <a:rPr lang="en-US" sz="2000">
                <a:solidFill>
                  <a:schemeClr val="dk1"/>
                </a:solidFill>
              </a:rPr>
              <a:t>: 비선형적인 모델을 도입하여 예측의 정확도를 높이는 연구 방안 제시.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357" name="Google Shape;357;g2fca00d1ab2_0_15"/>
          <p:cNvSpPr txBox="1"/>
          <p:nvPr/>
        </p:nvSpPr>
        <p:spPr>
          <a:xfrm>
            <a:off x="1825600" y="6047000"/>
            <a:ext cx="1209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개선 방향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fca00d1ab2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fca00d1ab2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fca00d1ab2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2fca00d1ab2_0_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fca00d1ab2_0_36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67" name="Google Shape;367;g2fca00d1ab2_0_36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추후 연구 방향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fca00d1ab2_0_36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fca00d1ab2_0_36"/>
          <p:cNvSpPr txBox="1"/>
          <p:nvPr/>
        </p:nvSpPr>
        <p:spPr>
          <a:xfrm>
            <a:off x="1640400" y="3314600"/>
            <a:ext cx="15253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텍스트 데이터의 활용</a:t>
            </a:r>
            <a:r>
              <a:rPr lang="en-US" sz="2000">
                <a:solidFill>
                  <a:schemeClr val="dk1"/>
                </a:solidFill>
              </a:rPr>
              <a:t>: 큐레이터나 전문가의 의견 텍스트를 분석에 포함하여 예측 변수 다양화.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모델링 접근의 확장</a:t>
            </a:r>
            <a:r>
              <a:rPr lang="en-US" sz="2000">
                <a:solidFill>
                  <a:schemeClr val="dk1"/>
                </a:solidFill>
              </a:rPr>
              <a:t>: 머신러닝 또는 딥러닝 모델을 사용하여 비선형적 경매 예측 성능 개선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E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2fca00d1ab2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fca00d1ab2_0_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200" y="2743200"/>
            <a:ext cx="3390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fca00d1ab2_0_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fca00d1ab2_0_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400" y="9461500"/>
            <a:ext cx="17716501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fca00d1ab2_0_111"/>
          <p:cNvSpPr txBox="1"/>
          <p:nvPr/>
        </p:nvSpPr>
        <p:spPr>
          <a:xfrm>
            <a:off x="7416800" y="2832100"/>
            <a:ext cx="3454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en-US" sz="2400">
                <a:solidFill>
                  <a:srgbClr val="7180CB"/>
                </a:solidFill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fca00d1ab2_0_111"/>
          <p:cNvSpPr txBox="1"/>
          <p:nvPr/>
        </p:nvSpPr>
        <p:spPr>
          <a:xfrm>
            <a:off x="107950" y="4420650"/>
            <a:ext cx="180594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개인 실험 결과</a:t>
            </a:r>
            <a:endParaRPr sz="1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2fca00d1ab2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2fca00d1ab2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fca00d1ab2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fca00d1ab2_0_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fca00d1ab2_0_135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389" name="Google Shape;389;g2fca00d1ab2_0_135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방법-데이터 수집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fca00d1ab2_0_135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fca00d1ab2_0_135"/>
          <p:cNvSpPr txBox="1"/>
          <p:nvPr/>
        </p:nvSpPr>
        <p:spPr>
          <a:xfrm>
            <a:off x="1419050" y="3008100"/>
            <a:ext cx="7969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작가 작품 데이터 및 이미지 데이터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미술품 경매 기록: </a:t>
            </a:r>
            <a:r>
              <a:rPr lang="en-US" sz="2000" b="1">
                <a:solidFill>
                  <a:schemeClr val="dk1"/>
                </a:solidFill>
              </a:rPr>
              <a:t>KArtprice</a:t>
            </a:r>
            <a:r>
              <a:rPr lang="en-US" sz="2000">
                <a:solidFill>
                  <a:schemeClr val="dk1"/>
                </a:solidFill>
              </a:rPr>
              <a:t>(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http://kartprice.net/</a:t>
            </a:r>
            <a:r>
              <a:rPr lang="en-US" sz="2000">
                <a:solidFill>
                  <a:schemeClr val="dk1"/>
                </a:solidFill>
              </a:rPr>
              <a:t>) : 2016~2021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작가 데이터:  뮤:움(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http://www.mu-um.com/</a:t>
            </a:r>
            <a:r>
              <a:rPr lang="en-US" sz="2000">
                <a:solidFill>
                  <a:schemeClr val="dk1"/>
                </a:solidFill>
              </a:rPr>
              <a:t>) ,위키피디아 한국민족문화대백과사전 경기도미술관 등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2" name="Google Shape;392;g2fca00d1ab2_0_135"/>
          <p:cNvSpPr txBox="1"/>
          <p:nvPr/>
        </p:nvSpPr>
        <p:spPr>
          <a:xfrm>
            <a:off x="1419050" y="5080000"/>
            <a:ext cx="7969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	경제적 데이터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S&amp;P 500,KOSPI 100, MSCI World, MSCI Emerging, XAU_USD(금 현물 가격)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KOSIS  :한국 외환보유액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주택금융통계시스템(부동산통계지수)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93" name="Google Shape;393;g2fca00d1ab2_0_135"/>
          <p:cNvSpPr txBox="1"/>
          <p:nvPr/>
        </p:nvSpPr>
        <p:spPr>
          <a:xfrm>
            <a:off x="1419050" y="7193400"/>
            <a:ext cx="77559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	트렌드 데이터: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네이버 트렌드(httsp://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datalab.naver.com/keyword/trendSearch.naver</a:t>
            </a:r>
            <a:r>
              <a:rPr lang="en-US" sz="2000">
                <a:solidFill>
                  <a:schemeClr val="dk1"/>
                </a:solidFill>
              </a:rPr>
              <a:t>) : 미술품 경매, 미술품 경매업체, 미술품 렌탈 조사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94" name="Google Shape;394;g2fca00d1ab2_0_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10272" y="2888675"/>
            <a:ext cx="5059775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fca00d1ab2_0_1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665377" y="5296513"/>
            <a:ext cx="5503380" cy="38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fca00d1ab2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fca00d1ab2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fca00d1ab2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2fca00d1ab2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2fca00d1ab2_0_120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05" name="Google Shape;405;g2fca00d1ab2_0_120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방법-데이터 전처리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fca00d1ab2_0_120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fca00d1ab2_0_120"/>
          <p:cNvSpPr txBox="1"/>
          <p:nvPr/>
        </p:nvSpPr>
        <p:spPr>
          <a:xfrm>
            <a:off x="1360725" y="3493100"/>
            <a:ext cx="58317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작가 작품 데이터 및 이미지 데이터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작가 : '이상범' '남관' '이응노' '전광영' '김정희' '오세창' '서세옥' '이성자' '김기창'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작가의 작품들을 추출하여 작품의 크기(standard), 장르(genre), 기법(technique), 페이지(source), 날짜(date),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price(가격)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나누어 전처리- PCA적용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g2fca00d1ab2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5863" y="3130550"/>
            <a:ext cx="606742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fca00d1ab2_0_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fca00d1ab2_0_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fca00d1ab2_0_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fca00d1ab2_0_1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fca00d1ab2_0_158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18" name="Google Shape;418;g2fca00d1ab2_0_158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방법-데이터 전처리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fca00d1ab2_0_158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fca00d1ab2_0_158"/>
          <p:cNvSpPr txBox="1"/>
          <p:nvPr/>
        </p:nvSpPr>
        <p:spPr>
          <a:xfrm>
            <a:off x="1360725" y="3493100"/>
            <a:ext cx="15473400" cy="6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PCA</a:t>
            </a:r>
            <a:r>
              <a:rPr lang="en-US" sz="2000">
                <a:solidFill>
                  <a:schemeClr val="dk1"/>
                </a:solidFill>
              </a:rPr>
              <a:t> (Principal Component Analysis)는 고차원의 데이터를 저차원으로 변환하는 </a:t>
            </a:r>
            <a:r>
              <a:rPr lang="en-US" sz="2000" b="1">
                <a:solidFill>
                  <a:schemeClr val="dk1"/>
                </a:solidFill>
              </a:rPr>
              <a:t>차원 축소 기법</a:t>
            </a:r>
            <a:r>
              <a:rPr lang="en-US" sz="2000">
                <a:solidFill>
                  <a:schemeClr val="dk1"/>
                </a:solidFill>
              </a:rPr>
              <a:t>입니다. 데이터 내의 변동성을 최대한 유지하면서, 서로 상관관계가 있는 여러 변수를 소수의 </a:t>
            </a:r>
            <a:r>
              <a:rPr lang="en-US" sz="2000" b="1">
                <a:solidFill>
                  <a:schemeClr val="dk1"/>
                </a:solidFill>
              </a:rPr>
              <a:t>주성분</a:t>
            </a:r>
            <a:r>
              <a:rPr lang="en-US" sz="2000">
                <a:solidFill>
                  <a:schemeClr val="dk1"/>
                </a:solidFill>
              </a:rPr>
              <a:t>(Principal Components)으로 표현합니다. 이 과정을 통해 데이터의 복잡성을 줄이고, 핵심적인 패턴을 더 쉽게 파악할 수 있습니다.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PCA의 주요 개념</a:t>
            </a:r>
            <a:endParaRPr sz="22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차원 축소</a:t>
            </a:r>
            <a:r>
              <a:rPr lang="en-US" sz="2000">
                <a:solidFill>
                  <a:schemeClr val="dk1"/>
                </a:solidFill>
              </a:rPr>
              <a:t>: 많은 변수(특징)가 있는 데이터를 중요한 정보는 유지하면서 저차원 공간으로 변환.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주성분(Principal Components)</a:t>
            </a:r>
            <a:r>
              <a:rPr lang="en-US" sz="2000">
                <a:solidFill>
                  <a:schemeClr val="dk1"/>
                </a:solidFill>
              </a:rPr>
              <a:t>: 데이터를 변환한 후 새롭게 생성된 축으로, 가장 많은 변동성을 설명하는 새로운 축입니다.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첫 번째 주성분(PC1)은 데이터의 분산을 가장 많이 설명하는 방향.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두 번째 주성분(PC2)은 첫 번째 주성분과 직교하며, 그다음으로 많은 분산을 설명하는 방향.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</a:rPr>
              <a:t>PCA의 주요 목적</a:t>
            </a:r>
            <a:endParaRPr sz="22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데이터 시각화: 고차원의 데이터를 2D 또는 3D로 변환해 시각적으로 분석하기 쉽도록 도와줍니다.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노이즈 제거</a:t>
            </a:r>
            <a:r>
              <a:rPr lang="en-US" sz="2000">
                <a:solidFill>
                  <a:schemeClr val="dk1"/>
                </a:solidFill>
              </a:rPr>
              <a:t>: 중요하지 않은 변수를 제거함으로써 데이터의 노이즈를 줄이고, 중요한 변수만을 남겨 분석을 간소화.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모델 성능 향상</a:t>
            </a:r>
            <a:r>
              <a:rPr lang="en-US" sz="2000">
                <a:solidFill>
                  <a:schemeClr val="dk1"/>
                </a:solidFill>
              </a:rPr>
              <a:t>: 차원이 높은 데이터는 모델 학습에 부담이 될 수 있는데, 차원을 축소하여 계산 비용을 줄이고 </a:t>
            </a:r>
            <a:r>
              <a:rPr lang="en-US" sz="2000" b="1">
                <a:solidFill>
                  <a:schemeClr val="dk1"/>
                </a:solidFill>
              </a:rPr>
              <a:t>과적합(overfitting)</a:t>
            </a:r>
            <a:r>
              <a:rPr lang="en-US" sz="2000">
                <a:solidFill>
                  <a:schemeClr val="dk1"/>
                </a:solidFill>
              </a:rPr>
              <a:t>을 방지.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2fca00d1ab2_0_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2fca00d1ab2_0_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2fca00d1ab2_0_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fca00d1ab2_0_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fca00d1ab2_0_170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30" name="Google Shape;430;g2fca00d1ab2_0_170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방법-데이터 전처리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2fca00d1ab2_0_170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fca00d1ab2_0_170"/>
          <p:cNvSpPr txBox="1"/>
          <p:nvPr/>
        </p:nvSpPr>
        <p:spPr>
          <a:xfrm>
            <a:off x="1360725" y="3493100"/>
            <a:ext cx="72507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경제적 데이터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소비자물가상승률, 콜금리, 소비자동향지수 (CSI), GDP: 국가지표체계(http://www.index.go.kr)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KOSIS  :한국 외환보유액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주택금융통계시스템(부동산통계지수)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나누어 전처리- PCA적용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3" name="Google Shape;433;g2fca00d1ab2_0_1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24338" y="3070225"/>
            <a:ext cx="6143625" cy="62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g2fca00d1ab2_0_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fca00d1ab2_0_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fca00d1ab2_0_1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fca00d1ab2_0_1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fca00d1ab2_0_194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43" name="Google Shape;443;g2fca00d1ab2_0_194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방법-데이터 전처리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fca00d1ab2_0_194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dirty="0">
                <a:solidFill>
                  <a:srgbClr val="7180CB"/>
                </a:solidFill>
              </a:rPr>
              <a:t>29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fca00d1ab2_0_194"/>
          <p:cNvSpPr txBox="1"/>
          <p:nvPr/>
        </p:nvSpPr>
        <p:spPr>
          <a:xfrm>
            <a:off x="1360725" y="3493100"/>
            <a:ext cx="7250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트렌드 데이터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네이버 트렌드(httsp://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datalab.naver.com/keyword/trendSearch.naver</a:t>
            </a:r>
            <a:r>
              <a:rPr lang="en-US" sz="2000">
                <a:solidFill>
                  <a:schemeClr val="dk1"/>
                </a:solidFill>
              </a:rPr>
              <a:t>) : 미술품 경매, 미술품 경매업체, 미술품 렌탈 조사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PCA적용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46" name="Google Shape;446;g2fca00d1ab2_0_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33774" y="3042263"/>
            <a:ext cx="5672125" cy="58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2fca00d1ab2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2fca00d1ab2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2fca00d1ab2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2fca00d1ab2_0_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fca00d1ab2_0_207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56" name="Google Shape;456;g2fca00d1ab2_0_207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 데이터 모델링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fca00d1ab2_0_207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fca00d1ab2_0_207"/>
          <p:cNvSpPr txBox="1"/>
          <p:nvPr/>
        </p:nvSpPr>
        <p:spPr>
          <a:xfrm>
            <a:off x="1360725" y="3493100"/>
            <a:ext cx="13257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선형 회귀 모델</a:t>
            </a:r>
            <a:r>
              <a:rPr lang="en-US" sz="2000">
                <a:solidFill>
                  <a:schemeClr val="dk1"/>
                </a:solidFill>
              </a:rPr>
              <a:t>(Linear, Ridge, Lasso)과 </a:t>
            </a:r>
            <a:r>
              <a:rPr lang="en-US" sz="2000" b="1">
                <a:solidFill>
                  <a:schemeClr val="dk1"/>
                </a:solidFill>
              </a:rPr>
              <a:t>다층 퍼셉트론(MLP) 모델</a:t>
            </a:r>
            <a:r>
              <a:rPr lang="en-US" sz="2000">
                <a:solidFill>
                  <a:schemeClr val="dk1"/>
                </a:solidFill>
              </a:rPr>
              <a:t>을 비교하여 성능을 평가하는 방식을 사용했습니다.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MLP 레이어는 4개로 구성하였습니다.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선형회귀 모델중 가장 성능이 좋은 것을 가져오는 GridSearch를 사용하였습니다.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59" name="Google Shape;459;g2fca00d1ab2_0_2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0725" y="4956700"/>
            <a:ext cx="161544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2fca00d1ab2_0_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fca00d1ab2_0_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2fca00d1ab2_0_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fca00d1ab2_0_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fca00d1ab2_0_222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69" name="Google Shape;469;g2fca00d1ab2_0_222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방법- 데이터 모델링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fca00d1ab2_0_222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fca00d1ab2_0_222"/>
          <p:cNvSpPr txBox="1"/>
          <p:nvPr/>
        </p:nvSpPr>
        <p:spPr>
          <a:xfrm>
            <a:off x="3434925" y="6198900"/>
            <a:ext cx="138657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Feature Group 평가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각 Feature 그룹의 PCA1, PCA2, PCA3 구성 요소별로 모델링 후 RMSE, MAE, MAPE 성능을 평가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1. ALL (PC1 + PC2 + PC3)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전체 PCA 구성 요소를 사용해 모델 학습 및 예측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2. PC1, PC2, PC3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각각의 PCA 구성 요소를 사용해 모델 학습 및 예측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472" name="Google Shape;472;g2fca00d1ab2_0_222"/>
          <p:cNvPicPr preferRelativeResize="0"/>
          <p:nvPr/>
        </p:nvPicPr>
        <p:blipFill rotWithShape="1">
          <a:blip r:embed="rId6">
            <a:alphaModFix/>
          </a:blip>
          <a:srcRect b="42902"/>
          <a:stretch/>
        </p:blipFill>
        <p:spPr>
          <a:xfrm>
            <a:off x="3830175" y="2972775"/>
            <a:ext cx="11551785" cy="31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E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0" cy="9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200" y="3429000"/>
            <a:ext cx="3390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400" y="9461500"/>
            <a:ext cx="177165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416800" y="3517900"/>
            <a:ext cx="34544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CHAPTER 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4300" y="4578475"/>
            <a:ext cx="180594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0">
                <a:solidFill>
                  <a:srgbClr val="FFFFFF"/>
                </a:solidFill>
              </a:rPr>
              <a:t>연구 배경 및 목적</a:t>
            </a:r>
            <a:endParaRPr sz="1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g2fca00d1ab2_0_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2fca00d1ab2_0_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2fca00d1ab2_0_2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2fca00d1ab2_0_2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2fca00d1ab2_0_239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실험 결과 및 결론</a:t>
            </a:r>
            <a:endParaRPr sz="2400">
              <a:solidFill>
                <a:srgbClr val="7180CB"/>
              </a:solidFill>
            </a:endParaRPr>
          </a:p>
        </p:txBody>
      </p:sp>
      <p:sp>
        <p:nvSpPr>
          <p:cNvPr id="482" name="Google Shape;482;g2fca00d1ab2_0_239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실험 결과</a:t>
            </a:r>
            <a:endParaRPr sz="68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2fca00d1ab2_0_239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fca00d1ab2_0_239"/>
          <p:cNvSpPr txBox="1"/>
          <p:nvPr/>
        </p:nvSpPr>
        <p:spPr>
          <a:xfrm>
            <a:off x="2793450" y="3314600"/>
            <a:ext cx="11027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데이터의 부족으로 각 Feature Group별로 확연한 차이는 확인 할 수 없었습니다.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추후에 이미지와 더많은 트렌드 데이터, 경제 데이터를 기준으로 실험 해보고자 합니다. 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 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485" name="Google Shape;485;g2fca00d1ab2_0_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9924" y="4175824"/>
            <a:ext cx="7153650" cy="4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E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g2f8fc6b8531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2f8fc6b8531_1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200" y="3429000"/>
            <a:ext cx="3390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f8fc6b8531_1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2f8fc6b8531_1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400" y="9461500"/>
            <a:ext cx="17716501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2f8fc6b8531_1_3"/>
          <p:cNvSpPr txBox="1"/>
          <p:nvPr/>
        </p:nvSpPr>
        <p:spPr>
          <a:xfrm>
            <a:off x="7416800" y="3517900"/>
            <a:ext cx="3454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CHAPTER 035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f8fc6b8531_1_3"/>
          <p:cNvSpPr txBox="1"/>
          <p:nvPr/>
        </p:nvSpPr>
        <p:spPr>
          <a:xfrm>
            <a:off x="114300" y="4191000"/>
            <a:ext cx="180594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0"/>
              <a:buFont typeface="Arial"/>
              <a:buNone/>
            </a:pPr>
            <a:r>
              <a:rPr lang="en-US" sz="1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3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g2f8fc6b8531_1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50" y="28575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2f8fc6b8531_1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f8fc6b8531_1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g2f8fc6b8531_1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2f8fc6b8531_1_12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37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2400" b="0" i="0" u="none" strike="noStrike" cap="none">
              <a:solidFill>
                <a:srgbClr val="7180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f8fc6b8531_1_12"/>
          <p:cNvSpPr txBox="1"/>
          <p:nvPr/>
        </p:nvSpPr>
        <p:spPr>
          <a:xfrm>
            <a:off x="4737100" y="1346200"/>
            <a:ext cx="88266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 b="0" i="0" u="none" strike="noStrike" cap="none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참조(논문)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f8fc6b8531_1_12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f8fc6b8531_1_12"/>
          <p:cNvSpPr txBox="1"/>
          <p:nvPr/>
        </p:nvSpPr>
        <p:spPr>
          <a:xfrm>
            <a:off x="1739550" y="3650925"/>
            <a:ext cx="15322500" cy="239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 dirty="0" err="1">
                <a:solidFill>
                  <a:schemeClr val="dk1"/>
                </a:solidFill>
              </a:rPr>
              <a:t>이미지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및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다면적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요소를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활용한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미술품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경매가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예측</a:t>
            </a:r>
            <a:r>
              <a:rPr lang="en-US" sz="2500" dirty="0">
                <a:solidFill>
                  <a:schemeClr val="dk1"/>
                </a:solidFill>
              </a:rPr>
              <a:t>. </a:t>
            </a:r>
            <a:r>
              <a:rPr lang="en-US" sz="2500" dirty="0" err="1">
                <a:solidFill>
                  <a:schemeClr val="dk1"/>
                </a:solidFill>
              </a:rPr>
              <a:t>서울과학기술대학교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일반대학원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데이터사이언스학과</a:t>
            </a:r>
            <a:r>
              <a:rPr lang="en-US" sz="2500" dirty="0">
                <a:solidFill>
                  <a:schemeClr val="dk1"/>
                </a:solidFill>
              </a:rPr>
              <a:t> - </a:t>
            </a:r>
            <a:r>
              <a:rPr lang="en-US" sz="2500" dirty="0" err="1">
                <a:solidFill>
                  <a:schemeClr val="dk1"/>
                </a:solidFill>
              </a:rPr>
              <a:t>김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종</a:t>
            </a:r>
            <a:r>
              <a:rPr lang="en-US" sz="2500" dirty="0">
                <a:solidFill>
                  <a:schemeClr val="dk1"/>
                </a:solidFill>
              </a:rPr>
              <a:t> </a:t>
            </a:r>
            <a:r>
              <a:rPr lang="en-US" sz="2500" dirty="0" err="1">
                <a:solidFill>
                  <a:schemeClr val="dk1"/>
                </a:solidFill>
              </a:rPr>
              <a:t>백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발표자료에서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사용된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코드들은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GitHub에서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확인하실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주소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5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https://github.com/JungWooJang0324/artpricing.git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0" cy="9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9461500"/>
            <a:ext cx="177165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500" y="4813300"/>
            <a:ext cx="27305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3"/>
          <p:cNvSpPr txBox="1"/>
          <p:nvPr/>
        </p:nvSpPr>
        <p:spPr>
          <a:xfrm>
            <a:off x="14020800" y="1028700"/>
            <a:ext cx="33147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3294A"/>
                </a:solidFill>
                <a:latin typeface="Arial"/>
                <a:ea typeface="Arial"/>
                <a:cs typeface="Arial"/>
                <a:sym typeface="Arial"/>
              </a:rPr>
              <a:t>DATE. 20241003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 txBox="1"/>
          <p:nvPr/>
        </p:nvSpPr>
        <p:spPr>
          <a:xfrm>
            <a:off x="927100" y="4889500"/>
            <a:ext cx="27940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 txBox="1"/>
          <p:nvPr/>
        </p:nvSpPr>
        <p:spPr>
          <a:xfrm>
            <a:off x="952500" y="5886775"/>
            <a:ext cx="899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sz="5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065575" y="1623575"/>
            <a:ext cx="1485825" cy="1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0" cy="9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4787900" y="914400"/>
            <a:ext cx="8712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37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7180CB"/>
                </a:solidFill>
              </a:rPr>
              <a:t>연구 배경 및 목적</a:t>
            </a:r>
            <a:endParaRPr sz="2400" b="0" i="0" u="none" strike="noStrike" cap="none">
              <a:solidFill>
                <a:srgbClr val="7180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737100" y="1346200"/>
            <a:ext cx="88265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연구 배경 및 목적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328100" y="7954250"/>
            <a:ext cx="15990000" cy="12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7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최근 많은 사람들의 미술에 대한 관심사가 늘어나면서 미술시장에서의 투자에 대한 관심도 함께 상승한 것을 확인 할 수 있습니다. </a:t>
            </a:r>
            <a:endParaRPr sz="1700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17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선행연구 중에 2010년 이전까지는 헤도닉 가격 예측,</a:t>
            </a:r>
            <a:r>
              <a:rPr lang="en-US" sz="1700">
                <a:solidFill>
                  <a:schemeClr val="dk1"/>
                </a:solidFill>
              </a:rPr>
              <a:t>결정트리 모형을 이용한 가격 예측과 을 . LSTM 활용한 가격 예측 등이 존재하여 미술품의 물리적 특성이나 작가의 정보를 바탕으로 가격을 예측하는 데 중점을 두었지만, 대중의 인식변화나 다양한 외부 요인들에 대한 것을 반영하지 못한다는 점에서 한계에 도달했습니다 .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본 연구는 미술품의 이미지, 경제적 데이터, 트렌드 데이터를 결합하여 딥러닝 모델을 통해 미술품 경매 가격을 예측할 수 있습니다. </a:t>
            </a:r>
            <a:endParaRPr sz="1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449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350" y="2944326"/>
            <a:ext cx="9022751" cy="43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E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f8fb724ac0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f8fb724ac0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200" y="2743200"/>
            <a:ext cx="33909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8fb724ac0_0_1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300" y="787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f8fb724ac0_0_1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9400" y="9461500"/>
            <a:ext cx="17716501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f8fb724ac0_0_114"/>
          <p:cNvSpPr txBox="1"/>
          <p:nvPr/>
        </p:nvSpPr>
        <p:spPr>
          <a:xfrm>
            <a:off x="7416800" y="2832100"/>
            <a:ext cx="3454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62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f8fb724ac0_0_114"/>
          <p:cNvSpPr txBox="1"/>
          <p:nvPr/>
        </p:nvSpPr>
        <p:spPr>
          <a:xfrm>
            <a:off x="107950" y="4420650"/>
            <a:ext cx="180594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1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07117ab2f0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07117ab2f0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07117ab2f0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07117ab2f0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07117ab2f0_0_44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58" name="Google Shape;158;g307117ab2f0_0_44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수집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07117ab2f0_0_44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07117ab2f0_0_44"/>
          <p:cNvSpPr txBox="1"/>
          <p:nvPr/>
        </p:nvSpPr>
        <p:spPr>
          <a:xfrm>
            <a:off x="1419750" y="9372600"/>
            <a:ext cx="1243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07117ab2f0_0_44"/>
          <p:cNvSpPr txBox="1"/>
          <p:nvPr/>
        </p:nvSpPr>
        <p:spPr>
          <a:xfrm>
            <a:off x="1627900" y="3092513"/>
            <a:ext cx="99753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작가 작품 데이터 및 이미지 데이터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미술품 경매 기록: Artprice(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http://kartprice.net/</a:t>
            </a:r>
            <a:r>
              <a:rPr lang="en-US" sz="2000">
                <a:solidFill>
                  <a:schemeClr val="dk1"/>
                </a:solidFill>
              </a:rPr>
              <a:t>) : 2016~2021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작가 데이터:  뮤:움(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http://www.mu-um.com/</a:t>
            </a:r>
            <a:r>
              <a:rPr lang="en-US" sz="2000">
                <a:solidFill>
                  <a:schemeClr val="dk1"/>
                </a:solidFill>
              </a:rPr>
              <a:t>) ,위키피디아 한국민족문화대백과사전 경기도미술관 등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" name="Google Shape;162;g307117ab2f0_0_44"/>
          <p:cNvSpPr txBox="1"/>
          <p:nvPr/>
        </p:nvSpPr>
        <p:spPr>
          <a:xfrm>
            <a:off x="1627900" y="5045988"/>
            <a:ext cx="99753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	경제적 데이터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S&amp;P 500,KOSPI 100, MSCI World, MSCI Emerging, XAU_USD(금 현물 가격)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한국 1년 국체 금리 확인 : 인베스팅닷컴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소비자물가상승률, 콜금리, 소비자동향지수 (CSI), GDP: 국가지표체계(http://www.index.go.kr)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KOSIS  :한국 외환보유액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주택금융통계시스템(부동산통계지수)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3" name="Google Shape;163;g307117ab2f0_0_44"/>
          <p:cNvSpPr txBox="1"/>
          <p:nvPr/>
        </p:nvSpPr>
        <p:spPr>
          <a:xfrm>
            <a:off x="1558625" y="7924288"/>
            <a:ext cx="13421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 	트렌드 데이터: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solidFill>
                  <a:schemeClr val="dk1"/>
                </a:solidFill>
              </a:rPr>
              <a:t>네이버 트렌드(httsp://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datalab.naver.com/keyword/trendSearch.naver</a:t>
            </a:r>
            <a:r>
              <a:rPr lang="en-US" sz="2000">
                <a:solidFill>
                  <a:schemeClr val="dk1"/>
                </a:solidFill>
              </a:rPr>
              <a:t>) : 미술품 경매, 미술품 경매업체, 미술품 렌탈 조사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0ae1caee10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0ae1caee10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0ae1caee10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0ae1caee10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0ae1caee10_0_22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73" name="Google Shape;173;g30ae1caee10_0_22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0ae1caee10_0_22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0ae1caee10_0_22"/>
          <p:cNvSpPr txBox="1"/>
          <p:nvPr/>
        </p:nvSpPr>
        <p:spPr>
          <a:xfrm>
            <a:off x="1419750" y="9372600"/>
            <a:ext cx="1243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0ae1caee10_0_22"/>
          <p:cNvSpPr txBox="1"/>
          <p:nvPr/>
        </p:nvSpPr>
        <p:spPr>
          <a:xfrm>
            <a:off x="1729850" y="3153400"/>
            <a:ext cx="78132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작가 작품 데이터 전처리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범주형 데이터 더미화</a:t>
            </a:r>
            <a:r>
              <a:rPr lang="en-US" sz="2000">
                <a:solidFill>
                  <a:schemeClr val="dk1"/>
                </a:solidFill>
              </a:rPr>
              <a:t>: 작가의 정보나 미술품의 재질, 경매업체 등의 범주형 데이터는 </a:t>
            </a:r>
            <a:r>
              <a:rPr lang="en-US" sz="2000" b="1">
                <a:solidFill>
                  <a:schemeClr val="dk1"/>
                </a:solidFill>
              </a:rPr>
              <a:t>one-hot encoding</a:t>
            </a:r>
            <a:r>
              <a:rPr lang="en-US" sz="2000">
                <a:solidFill>
                  <a:schemeClr val="dk1"/>
                </a:solidFill>
              </a:rPr>
              <a:t> 방식으로 더미화했습니다.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결측값 처리</a:t>
            </a:r>
            <a:r>
              <a:rPr lang="en-US" sz="2000">
                <a:solidFill>
                  <a:schemeClr val="dk1"/>
                </a:solidFill>
              </a:rPr>
              <a:t>: 작품의 제작연도가 미상인 경우에는 작가의 생몰년도와 주요 활동 시기를 기준으로 제작연도를 추정하여 결측값을 작성하였습니다. (해당 과정 중에서 공식적인 작가의 생몰연도를 알 수 없고 작가의 개인전 단체전 수상횟수를 파악하기 </a:t>
            </a:r>
            <a:r>
              <a:rPr lang="en-US" sz="2000" b="1">
                <a:solidFill>
                  <a:schemeClr val="dk1"/>
                </a:solidFill>
              </a:rPr>
              <a:t>어려운 조선시대 작가들을 제거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규격 계산</a:t>
            </a:r>
            <a:r>
              <a:rPr lang="en-US" sz="2000">
                <a:solidFill>
                  <a:schemeClr val="dk1"/>
                </a:solidFill>
              </a:rPr>
              <a:t>: 미술품의 가로와 세로 면적을 바탕으로 면적 값을 계산하여 데이터에 추가하였습니다.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</a:t>
            </a:r>
            <a:r>
              <a:rPr lang="en-US" sz="2000" b="1">
                <a:solidFill>
                  <a:schemeClr val="dk1"/>
                </a:solidFill>
              </a:rPr>
              <a:t>이미지 데이터 전처리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워터마크 제거</a:t>
            </a:r>
            <a:r>
              <a:rPr lang="en-US" sz="2000">
                <a:solidFill>
                  <a:schemeClr val="dk1"/>
                </a:solidFill>
              </a:rPr>
              <a:t>: 수집한 이미지 데이터에 포함된 워터마크를 제거하기 위해 </a:t>
            </a:r>
            <a:r>
              <a:rPr lang="en-US" sz="2000" b="1">
                <a:solidFill>
                  <a:schemeClr val="dk1"/>
                </a:solidFill>
              </a:rPr>
              <a:t>노이즈 제거 인페인팅</a:t>
            </a:r>
            <a:r>
              <a:rPr lang="en-US" sz="2000">
                <a:solidFill>
                  <a:schemeClr val="dk1"/>
                </a:solidFill>
              </a:rPr>
              <a:t> 기법을 사용했습니다.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이미지 특성 추출</a:t>
            </a:r>
            <a:r>
              <a:rPr lang="en-US" sz="2000">
                <a:solidFill>
                  <a:schemeClr val="dk1"/>
                </a:solidFill>
              </a:rPr>
              <a:t>: 전처리된 이미지는 </a:t>
            </a:r>
            <a:r>
              <a:rPr lang="en-US" sz="2000" b="1">
                <a:solidFill>
                  <a:schemeClr val="dk1"/>
                </a:solidFill>
              </a:rPr>
              <a:t>VGG16 전이 학습 모델</a:t>
            </a:r>
            <a:r>
              <a:rPr lang="en-US" sz="2000">
                <a:solidFill>
                  <a:schemeClr val="dk1"/>
                </a:solidFill>
              </a:rPr>
              <a:t>을 사용해 이미지의 특징을 추출하였습니다. 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77" name="Google Shape;177;g30ae1caee10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7675" y="3666475"/>
            <a:ext cx="5765850" cy="4884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g30ae1caee10_0_22"/>
          <p:cNvSpPr txBox="1"/>
          <p:nvPr/>
        </p:nvSpPr>
        <p:spPr>
          <a:xfrm>
            <a:off x="10921299" y="3009338"/>
            <a:ext cx="606991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작가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작품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데이터에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대해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수집된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독립변수의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종류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0ae1caee10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399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0ae1caee10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0ae1caee10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0ae1caee10_0_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0ae1caee10_0_62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88" name="Google Shape;188;g30ae1caee10_0_62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0ae1caee10_0_62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30ae1caee10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50" y="3684200"/>
            <a:ext cx="8988098" cy="5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0ae1caee10_0_62"/>
          <p:cNvSpPr txBox="1"/>
          <p:nvPr/>
        </p:nvSpPr>
        <p:spPr>
          <a:xfrm>
            <a:off x="8275450" y="3007100"/>
            <a:ext cx="259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사용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0ae1caee10_0_62"/>
          <p:cNvSpPr/>
          <p:nvPr/>
        </p:nvSpPr>
        <p:spPr>
          <a:xfrm>
            <a:off x="4878400" y="6379950"/>
            <a:ext cx="8518500" cy="1206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0CB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30ae1caee10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279400"/>
            <a:ext cx="17716501" cy="97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0ae1caee10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28194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0ae1caee10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" y="9372600"/>
            <a:ext cx="1680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0ae1caee10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400" y="279400"/>
            <a:ext cx="17716501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0ae1caee10_0_45"/>
          <p:cNvSpPr txBox="1"/>
          <p:nvPr/>
        </p:nvSpPr>
        <p:spPr>
          <a:xfrm>
            <a:off x="4787900" y="914400"/>
            <a:ext cx="8712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방법론 및 모델 설계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02" name="Google Shape;202;g30ae1caee10_0_45"/>
          <p:cNvSpPr txBox="1"/>
          <p:nvPr/>
        </p:nvSpPr>
        <p:spPr>
          <a:xfrm>
            <a:off x="3515025" y="1346100"/>
            <a:ext cx="109164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2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6800">
                <a:solidFill>
                  <a:srgbClr val="23294A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6800" b="0" i="0" u="none" strike="noStrike" cap="none">
              <a:solidFill>
                <a:srgbClr val="2329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0ae1caee10_0_45"/>
          <p:cNvSpPr txBox="1"/>
          <p:nvPr/>
        </p:nvSpPr>
        <p:spPr>
          <a:xfrm>
            <a:off x="16243300" y="9563100"/>
            <a:ext cx="1181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altLang="ko-KR" sz="1500" b="0" i="0" u="none" strike="noStrike" cap="none" dirty="0">
                <a:solidFill>
                  <a:srgbClr val="7180CB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0ae1caee10_0_45"/>
          <p:cNvSpPr txBox="1"/>
          <p:nvPr/>
        </p:nvSpPr>
        <p:spPr>
          <a:xfrm>
            <a:off x="1729850" y="3153400"/>
            <a:ext cx="7489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경제적 데이터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슬라이싱 윈도우 기법</a:t>
            </a:r>
            <a:r>
              <a:rPr lang="en-US" sz="2000">
                <a:solidFill>
                  <a:schemeClr val="dk1"/>
                </a:solidFill>
              </a:rPr>
              <a:t>: 데이터가 일간, 월간, 혹은 분기별로 갱신되는 경우, </a:t>
            </a:r>
            <a:r>
              <a:rPr lang="en-US" sz="2000" b="1">
                <a:solidFill>
                  <a:schemeClr val="dk1"/>
                </a:solidFill>
              </a:rPr>
              <a:t>경매 낙찰일 직전의 데이터를 활용</a:t>
            </a:r>
            <a:r>
              <a:rPr lang="en-US" sz="2000">
                <a:solidFill>
                  <a:schemeClr val="dk1"/>
                </a:solidFill>
              </a:rPr>
              <a:t>하여 데이터 누수 방지를 위해 </a:t>
            </a:r>
            <a:r>
              <a:rPr lang="en-US" sz="2000" b="1">
                <a:solidFill>
                  <a:schemeClr val="dk1"/>
                </a:solidFill>
              </a:rPr>
              <a:t>슬라이싱 윈도우 기법</a:t>
            </a:r>
            <a:r>
              <a:rPr lang="en-US" sz="2000">
                <a:solidFill>
                  <a:schemeClr val="dk1"/>
                </a:solidFill>
              </a:rPr>
              <a:t>이 사용되었습니다.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파생 변수 생성</a:t>
            </a:r>
            <a:r>
              <a:rPr lang="en-US" sz="2000">
                <a:solidFill>
                  <a:schemeClr val="dk1"/>
                </a:solidFill>
              </a:rPr>
              <a:t>: 이동평균(MA), 모멘텀(momentum), 상대강도지수(RSI), MACD 등 금융 데이터를 바탕으로 </a:t>
            </a:r>
            <a:r>
              <a:rPr lang="en-US" sz="2000" b="1">
                <a:solidFill>
                  <a:schemeClr val="dk1"/>
                </a:solidFill>
              </a:rPr>
              <a:t>파생 변수를 생성</a:t>
            </a:r>
            <a:r>
              <a:rPr lang="en-US" sz="2000">
                <a:solidFill>
                  <a:schemeClr val="dk1"/>
                </a:solidFill>
              </a:rPr>
              <a:t>했어. 이를 통해 경제적 데이터가 어떻게 변화하고 있는지, 그 추세를 반영할 수 있게 하였습니다 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05" name="Google Shape;205;g30ae1caee10_0_45"/>
          <p:cNvSpPr txBox="1"/>
          <p:nvPr/>
        </p:nvSpPr>
        <p:spPr>
          <a:xfrm>
            <a:off x="10933625" y="3016888"/>
            <a:ext cx="5445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경제적 데이터에 대해 </a:t>
            </a:r>
            <a:r>
              <a:rPr lang="en-US" sz="2000">
                <a:solidFill>
                  <a:schemeClr val="dk1"/>
                </a:solidFill>
              </a:rPr>
              <a:t>수집된 독립변수의 종류</a:t>
            </a:r>
            <a:endParaRPr sz="2000" b="1">
              <a:solidFill>
                <a:schemeClr val="dk1"/>
              </a:solidFill>
            </a:endParaRPr>
          </a:p>
        </p:txBody>
      </p:sp>
      <p:grpSp>
        <p:nvGrpSpPr>
          <p:cNvPr id="206" name="Google Shape;206;g30ae1caee10_0_45"/>
          <p:cNvGrpSpPr/>
          <p:nvPr/>
        </p:nvGrpSpPr>
        <p:grpSpPr>
          <a:xfrm>
            <a:off x="11206418" y="3607477"/>
            <a:ext cx="5172818" cy="3154323"/>
            <a:chOff x="10384900" y="4150200"/>
            <a:chExt cx="6601350" cy="4025425"/>
          </a:xfrm>
        </p:grpSpPr>
        <p:pic>
          <p:nvPicPr>
            <p:cNvPr id="207" name="Google Shape;207;g30ae1caee10_0_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56475" y="4150200"/>
              <a:ext cx="6159350" cy="57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30ae1caee10_0_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384900" y="4657375"/>
              <a:ext cx="6601350" cy="3518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" name="Google Shape;209;g30ae1caee10_0_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0025" y="6859776"/>
            <a:ext cx="5811899" cy="2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2025</Words>
  <Application>Microsoft Macintosh PowerPoint</Application>
  <PresentationFormat>사용자 지정</PresentationFormat>
  <Paragraphs>252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장정우 모코엠시스</cp:lastModifiedBy>
  <cp:revision>5</cp:revision>
  <dcterms:created xsi:type="dcterms:W3CDTF">2006-08-16T00:00:00Z</dcterms:created>
  <dcterms:modified xsi:type="dcterms:W3CDTF">2024-10-19T19:24:48Z</dcterms:modified>
</cp:coreProperties>
</file>