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=""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=""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=""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=""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=""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ADB35B03-3A85-437C-B94D-836136977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2"/>
            <a:ext cx="12192000" cy="61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ownews.kr/73684" TargetMode="External"/><Relationship Id="rId2" Type="http://schemas.openxmlformats.org/officeDocument/2006/relationships/hyperlink" Target="http://www.nptc.co.kr/field/lm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=""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학습관리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=""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214179" y="1266063"/>
            <a:ext cx="8980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교육 시스템</a:t>
            </a:r>
            <a:endParaRPr lang="en-US" altLang="ko-KR" dirty="0"/>
          </a:p>
          <a:p>
            <a:r>
              <a:rPr lang="ko-KR" altLang="en-US" dirty="0"/>
              <a:t>  학생    </a:t>
            </a:r>
            <a:r>
              <a:rPr lang="en-US" altLang="ko-KR" dirty="0"/>
              <a:t>: </a:t>
            </a:r>
            <a:r>
              <a:rPr lang="ko-KR" altLang="en-US" dirty="0"/>
              <a:t>과정 신청</a:t>
            </a:r>
            <a:r>
              <a:rPr lang="en-US" altLang="ko-KR" dirty="0"/>
              <a:t>/</a:t>
            </a:r>
            <a:r>
              <a:rPr lang="ko-KR" altLang="en-US" dirty="0"/>
              <a:t>시험</a:t>
            </a:r>
            <a:r>
              <a:rPr lang="en-US" altLang="ko-KR" dirty="0"/>
              <a:t>/</a:t>
            </a:r>
            <a:r>
              <a:rPr lang="ko-KR" altLang="en-US" dirty="0"/>
              <a:t>과제 제출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  <a:r>
              <a:rPr lang="en-US" altLang="ko-KR" dirty="0"/>
              <a:t>/Q&amp;A</a:t>
            </a:r>
          </a:p>
          <a:p>
            <a:r>
              <a:rPr lang="ko-KR" altLang="en-US" dirty="0"/>
              <a:t>  강사    </a:t>
            </a:r>
            <a:r>
              <a:rPr lang="en-US" altLang="ko-KR" dirty="0"/>
              <a:t>:</a:t>
            </a:r>
            <a:r>
              <a:rPr lang="ko-KR" altLang="en-US" dirty="0"/>
              <a:t> 강의 계획서 제출</a:t>
            </a:r>
            <a:r>
              <a:rPr lang="en-US" altLang="ko-KR" dirty="0"/>
              <a:t>/</a:t>
            </a:r>
            <a:r>
              <a:rPr lang="ko-KR" altLang="en-US" dirty="0"/>
              <a:t>학습 자료</a:t>
            </a:r>
            <a:r>
              <a:rPr lang="en-US" altLang="ko-KR" dirty="0"/>
              <a:t>/</a:t>
            </a:r>
            <a:r>
              <a:rPr lang="ko-KR" altLang="en-US" dirty="0"/>
              <a:t>시험 결과 확인</a:t>
            </a:r>
            <a:r>
              <a:rPr lang="en-US" altLang="ko-KR" dirty="0"/>
              <a:t>/</a:t>
            </a:r>
            <a:r>
              <a:rPr lang="ko-KR" altLang="en-US" dirty="0"/>
              <a:t>과제 출제</a:t>
            </a:r>
            <a:r>
              <a:rPr lang="en-US" altLang="ko-KR" dirty="0"/>
              <a:t>/</a:t>
            </a:r>
            <a:r>
              <a:rPr lang="ko-KR" altLang="en-US" dirty="0"/>
              <a:t>진도</a:t>
            </a:r>
            <a:r>
              <a:rPr lang="en-US" altLang="ko-KR" dirty="0"/>
              <a:t>/</a:t>
            </a:r>
            <a:r>
              <a:rPr lang="ko-KR" altLang="en-US" dirty="0"/>
              <a:t>설문결과</a:t>
            </a:r>
            <a:r>
              <a:rPr lang="en-US" altLang="ko-KR" dirty="0"/>
              <a:t>/Q&amp;A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과정 개설</a:t>
            </a:r>
            <a:r>
              <a:rPr lang="en-US" altLang="ko-KR" dirty="0"/>
              <a:t>/</a:t>
            </a:r>
            <a:r>
              <a:rPr lang="ko-KR" altLang="en-US" dirty="0"/>
              <a:t>상담</a:t>
            </a:r>
            <a:r>
              <a:rPr lang="en-US" altLang="ko-KR" dirty="0"/>
              <a:t>/</a:t>
            </a:r>
            <a:r>
              <a:rPr lang="ko-KR" altLang="en-US" dirty="0"/>
              <a:t>시험문제 출제</a:t>
            </a:r>
            <a:r>
              <a:rPr lang="en-US" altLang="ko-KR" dirty="0"/>
              <a:t>/</a:t>
            </a:r>
            <a:r>
              <a:rPr lang="ko-KR" altLang="en-US" dirty="0"/>
              <a:t>강의실</a:t>
            </a:r>
            <a:r>
              <a:rPr lang="en-US" altLang="ko-KR" dirty="0"/>
              <a:t>(</a:t>
            </a:r>
            <a:r>
              <a:rPr lang="ko-KR" altLang="en-US" dirty="0"/>
              <a:t>장비</a:t>
            </a:r>
            <a:r>
              <a:rPr lang="en-US" altLang="ko-KR" dirty="0"/>
              <a:t>)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학생 이력서</a:t>
            </a:r>
            <a:r>
              <a:rPr lang="en-US" altLang="ko-KR" dirty="0"/>
              <a:t>/</a:t>
            </a:r>
            <a:r>
              <a:rPr lang="ko-KR" altLang="en-US" dirty="0"/>
              <a:t>취업</a:t>
            </a:r>
            <a:r>
              <a:rPr lang="en-US" altLang="ko-KR" dirty="0"/>
              <a:t>/</a:t>
            </a:r>
            <a:r>
              <a:rPr lang="ko-KR" altLang="en-US" dirty="0"/>
              <a:t>설문결과</a:t>
            </a:r>
            <a:r>
              <a:rPr lang="en-US" altLang="ko-KR" dirty="0"/>
              <a:t>/</a:t>
            </a:r>
            <a:r>
              <a:rPr lang="ko-KR" altLang="en-US" dirty="0"/>
              <a:t>학생관리</a:t>
            </a:r>
            <a:r>
              <a:rPr lang="en-US" altLang="ko-KR" dirty="0"/>
              <a:t>/</a:t>
            </a:r>
            <a:r>
              <a:rPr lang="ko-KR" altLang="en-US" dirty="0"/>
              <a:t>강사관리</a:t>
            </a: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9429734" y="1266063"/>
            <a:ext cx="218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강사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관리자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573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LMS</a:t>
            </a:r>
            <a:r>
              <a:rPr lang="ko-KR" altLang="en-US" dirty="0"/>
              <a:t> 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2"/>
              </a:rPr>
              <a:t>http://www.nptc.co.kr/field/lms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3"/>
              </a:rPr>
              <a:t>https://slownews.kr/73684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Happy</a:t>
            </a:r>
            <a:r>
              <a:rPr lang="ko-KR" altLang="en-US" sz="2000" dirty="0"/>
              <a:t> </a:t>
            </a:r>
            <a:r>
              <a:rPr lang="en-US" altLang="ko-KR" sz="2000" dirty="0"/>
              <a:t>Job</a:t>
            </a:r>
            <a:r>
              <a:rPr lang="ko-KR" altLang="en-US" sz="2000" dirty="0"/>
              <a:t> </a:t>
            </a:r>
            <a:r>
              <a:rPr lang="en-US" altLang="ko-KR" sz="2000" dirty="0"/>
              <a:t>LMS(Learning Management </a:t>
            </a:r>
            <a:r>
              <a:rPr lang="en-US" altLang="ko-KR" sz="2000" dirty="0" err="1"/>
              <a:t>Ssystem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746814" y="937685"/>
            <a:ext cx="2681069" cy="344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수강 신청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강의 목록 확인 후 수강 </a:t>
            </a:r>
            <a:r>
              <a:rPr lang="ko-KR" altLang="en-US" sz="1000" dirty="0" err="1">
                <a:solidFill>
                  <a:schemeClr val="tx1"/>
                </a:solidFill>
              </a:rPr>
              <a:t>싱청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관리자 강의 정보 관리 화면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시험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별 본시험 실시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별 재시험 실시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본시험 </a:t>
            </a:r>
            <a:r>
              <a:rPr lang="en-US" altLang="ko-KR" sz="1000" dirty="0">
                <a:solidFill>
                  <a:prstClr val="black"/>
                </a:solidFill>
              </a:rPr>
              <a:t>60</a:t>
            </a:r>
            <a:r>
              <a:rPr lang="ko-KR" altLang="en-US" sz="1000" dirty="0">
                <a:solidFill>
                  <a:prstClr val="black"/>
                </a:solidFill>
              </a:rPr>
              <a:t>점 미만 과락 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과제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별 과제 제출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강사 출제 과제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별 질의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강사 답변 등록 내용 확인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4056143" y="937685"/>
            <a:ext cx="3896358" cy="55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과정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과정 등록 및 강사 </a:t>
            </a:r>
            <a:r>
              <a:rPr lang="en-US" altLang="ko-KR" sz="1000" dirty="0">
                <a:solidFill>
                  <a:schemeClr val="tx1"/>
                </a:solidFill>
              </a:rPr>
              <a:t>Mapping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장비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강의실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강의실별 장비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상담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학생 상담 결과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시험 문제 출제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별 본시험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재시험 문제 출제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취업 및 이력서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수강 학생의 이력서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취업 회사 이력 관리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ko-KR" altLang="en-US" sz="1000" dirty="0">
                <a:solidFill>
                  <a:prstClr val="black"/>
                </a:solidFill>
              </a:rPr>
              <a:t>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6. </a:t>
            </a:r>
            <a:r>
              <a:rPr lang="ko-KR" altLang="en-US" dirty="0">
                <a:solidFill>
                  <a:prstClr val="black"/>
                </a:solidFill>
              </a:rPr>
              <a:t>설문 결과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설문 조사 결과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관리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학생 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강사 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7881C4C-2F7E-441D-92F4-2724EE047DF7}"/>
              </a:ext>
            </a:extLst>
          </p:cNvPr>
          <p:cNvSpPr/>
          <p:nvPr/>
        </p:nvSpPr>
        <p:spPr>
          <a:xfrm>
            <a:off x="8489334" y="937685"/>
            <a:ext cx="3306434" cy="501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강사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강의 계획서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할당된 과정의 강의 계획서 </a:t>
            </a:r>
            <a:r>
              <a:rPr lang="en-US" altLang="ko-KR" sz="1000" dirty="0">
                <a:solidFill>
                  <a:schemeClr val="tx1"/>
                </a:solidFill>
              </a:rPr>
              <a:t>Upload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학습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자료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과정에 필요한 학습 자료 </a:t>
            </a:r>
            <a:r>
              <a:rPr lang="en-US" altLang="ko-KR" sz="1000" dirty="0">
                <a:solidFill>
                  <a:prstClr val="black"/>
                </a:solidFill>
              </a:rPr>
              <a:t>Upload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시험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본시험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재시험 결과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과제 및 진도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별 과제 출제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과정별 진도 입력</a:t>
            </a: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설문 결과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설문 조사 결과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Q&amp;A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별 질의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답변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학생 관리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별 학생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74619"/>
            <a:ext cx="8238840" cy="3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8074020" y="872250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11582317" y="844542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804019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3298135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806131" y="844542"/>
            <a:ext cx="4272466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8078597" y="855472"/>
            <a:ext cx="3503720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목록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신청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97523" y="1828800"/>
            <a:ext cx="192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로그인 후 과정 목록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4972196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별 학생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0F9A6E2-A729-441B-B4B8-4B39DD467B9C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780146" y="1656921"/>
            <a:ext cx="219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4080885" y="220802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출제 및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4972196" y="1810328"/>
            <a:ext cx="891311" cy="3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6014533" y="2207142"/>
            <a:ext cx="1782618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설문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조사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3779D969-30A1-4443-918E-09C23A075FC1}"/>
              </a:ext>
            </a:extLst>
          </p:cNvPr>
          <p:cNvSpPr/>
          <p:nvPr/>
        </p:nvSpPr>
        <p:spPr>
          <a:xfrm>
            <a:off x="985302" y="332892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설문 등록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00FDD1D1-BBD5-427A-83BD-B1114291089F}"/>
              </a:ext>
            </a:extLst>
          </p:cNvPr>
          <p:cNvSpPr/>
          <p:nvPr/>
        </p:nvSpPr>
        <p:spPr>
          <a:xfrm>
            <a:off x="997524" y="220802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목록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4E762D21-E878-43FE-9CA1-1AC654FD21B3}"/>
              </a:ext>
            </a:extLst>
          </p:cNvPr>
          <p:cNvCxnSpPr>
            <a:cxnSpLocks/>
            <a:stCxn id="29" idx="1"/>
            <a:endCxn id="61" idx="3"/>
          </p:cNvCxnSpPr>
          <p:nvPr/>
        </p:nvCxnSpPr>
        <p:spPr>
          <a:xfrm flipH="1">
            <a:off x="2780146" y="2361435"/>
            <a:ext cx="1300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F73D9BE5-0B1B-4E78-980B-12B0DCE223B8}"/>
              </a:ext>
            </a:extLst>
          </p:cNvPr>
          <p:cNvSpPr/>
          <p:nvPr/>
        </p:nvSpPr>
        <p:spPr>
          <a:xfrm>
            <a:off x="997524" y="273082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제출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FD8608A-4D54-4E44-9CFF-A068515BCAA4}"/>
              </a:ext>
            </a:extLst>
          </p:cNvPr>
          <p:cNvCxnSpPr>
            <a:cxnSpLocks/>
            <a:stCxn id="61" idx="2"/>
            <a:endCxn id="70" idx="0"/>
          </p:cNvCxnSpPr>
          <p:nvPr/>
        </p:nvCxnSpPr>
        <p:spPr>
          <a:xfrm>
            <a:off x="1888835" y="2514842"/>
            <a:ext cx="0" cy="21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5F426DED-FE24-417E-96B7-E48262FC514A}"/>
              </a:ext>
            </a:extLst>
          </p:cNvPr>
          <p:cNvCxnSpPr>
            <a:cxnSpLocks/>
            <a:stCxn id="70" idx="2"/>
            <a:endCxn id="29" idx="2"/>
          </p:cNvCxnSpPr>
          <p:nvPr/>
        </p:nvCxnSpPr>
        <p:spPr>
          <a:xfrm rot="5400000" flipH="1" flipV="1">
            <a:off x="3169117" y="1234559"/>
            <a:ext cx="522795" cy="3083361"/>
          </a:xfrm>
          <a:prstGeom prst="bentConnector3">
            <a:avLst>
              <a:gd name="adj1" fmla="val -26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BC40152-12F7-448D-8DDE-25DA3CB34640}"/>
              </a:ext>
            </a:extLst>
          </p:cNvPr>
          <p:cNvSpPr txBox="1"/>
          <p:nvPr/>
        </p:nvSpPr>
        <p:spPr>
          <a:xfrm>
            <a:off x="985301" y="3633244"/>
            <a:ext cx="192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과정 종료 후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="" xmlns:a16="http://schemas.microsoft.com/office/drawing/2014/main" id="{D842123B-3362-412D-ABA5-3CE364308CCE}"/>
              </a:ext>
            </a:extLst>
          </p:cNvPr>
          <p:cNvCxnSpPr>
            <a:cxnSpLocks/>
            <a:stCxn id="97" idx="3"/>
            <a:endCxn id="38" idx="2"/>
          </p:cNvCxnSpPr>
          <p:nvPr/>
        </p:nvCxnSpPr>
        <p:spPr>
          <a:xfrm flipV="1">
            <a:off x="2767924" y="2506313"/>
            <a:ext cx="4137918" cy="9760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27D2DC4D-1FEF-4E62-9B1A-36ED5FCD309D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5863507" y="1810328"/>
            <a:ext cx="1042335" cy="396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F710BB-C516-4984-8CC8-7C0C8528760F}"/>
              </a:ext>
            </a:extLst>
          </p:cNvPr>
          <p:cNvSpPr/>
          <p:nvPr/>
        </p:nvSpPr>
        <p:spPr>
          <a:xfrm>
            <a:off x="985302" y="402893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r>
              <a:rPr lang="ko-KR" altLang="en-US" sz="1200" dirty="0">
                <a:solidFill>
                  <a:schemeClr val="tx1"/>
                </a:solidFill>
              </a:rPr>
              <a:t> 등록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C8520C6E-3BE0-47EF-A4D1-531E7F383ECF}"/>
              </a:ext>
            </a:extLst>
          </p:cNvPr>
          <p:cNvSpPr/>
          <p:nvPr/>
        </p:nvSpPr>
        <p:spPr>
          <a:xfrm>
            <a:off x="4080885" y="402893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E08678D-8FEB-4062-B732-4AEBABC679C8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2767924" y="4182341"/>
            <a:ext cx="1312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4080885" y="450244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답변 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E1748A33-2E5A-4D73-B3E7-0931BC88BFCE}"/>
              </a:ext>
            </a:extLst>
          </p:cNvPr>
          <p:cNvCxnSpPr>
            <a:cxnSpLocks/>
            <a:stCxn id="92" idx="2"/>
            <a:endCxn id="100" idx="0"/>
          </p:cNvCxnSpPr>
          <p:nvPr/>
        </p:nvCxnSpPr>
        <p:spPr>
          <a:xfrm>
            <a:off x="4972196" y="4335748"/>
            <a:ext cx="0" cy="16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4671927-6643-418D-A8A2-6EB55139A978}"/>
              </a:ext>
            </a:extLst>
          </p:cNvPr>
          <p:cNvSpPr/>
          <p:nvPr/>
        </p:nvSpPr>
        <p:spPr>
          <a:xfrm>
            <a:off x="997523" y="450244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039C287E-64C8-49C3-8760-462252092A55}"/>
              </a:ext>
            </a:extLst>
          </p:cNvPr>
          <p:cNvCxnSpPr>
            <a:cxnSpLocks/>
            <a:stCxn id="88" idx="2"/>
            <a:endCxn id="102" idx="0"/>
          </p:cNvCxnSpPr>
          <p:nvPr/>
        </p:nvCxnSpPr>
        <p:spPr>
          <a:xfrm>
            <a:off x="1876613" y="4335748"/>
            <a:ext cx="12221" cy="16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EB4A156A-0FBB-4D49-9E87-B4852A5887BB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 flipH="1">
            <a:off x="2780145" y="4655847"/>
            <a:ext cx="1300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2EBE7087-C87C-4A3A-BFCF-66AA2B7FC4B4}"/>
              </a:ext>
            </a:extLst>
          </p:cNvPr>
          <p:cNvSpPr/>
          <p:nvPr/>
        </p:nvSpPr>
        <p:spPr>
          <a:xfrm>
            <a:off x="8936858" y="554275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과정별 시험문제 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393E9654-1DC0-4835-86DE-6276D164FD08}"/>
              </a:ext>
            </a:extLst>
          </p:cNvPr>
          <p:cNvSpPr txBox="1"/>
          <p:nvPr/>
        </p:nvSpPr>
        <p:spPr>
          <a:xfrm>
            <a:off x="9605840" y="5867900"/>
            <a:ext cx="1303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본시험</a:t>
            </a:r>
            <a:r>
              <a:rPr lang="en-US" altLang="ko-KR" sz="1100" dirty="0"/>
              <a:t>/</a:t>
            </a:r>
            <a:r>
              <a:rPr lang="ko-KR" altLang="en-US" sz="1100" dirty="0"/>
              <a:t>재시험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1E260E1D-C669-4555-9463-C5C5E7285FCE}"/>
              </a:ext>
            </a:extLst>
          </p:cNvPr>
          <p:cNvSpPr/>
          <p:nvPr/>
        </p:nvSpPr>
        <p:spPr>
          <a:xfrm>
            <a:off x="985300" y="5542757"/>
            <a:ext cx="193338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본시험 응시 및 자동 채점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883DB7A1-702C-4817-A027-31D9DC504011}"/>
              </a:ext>
            </a:extLst>
          </p:cNvPr>
          <p:cNvCxnSpPr>
            <a:cxnSpLocks/>
            <a:stCxn id="109" idx="1"/>
            <a:endCxn id="114" idx="3"/>
          </p:cNvCxnSpPr>
          <p:nvPr/>
        </p:nvCxnSpPr>
        <p:spPr>
          <a:xfrm flipH="1">
            <a:off x="2918687" y="5696164"/>
            <a:ext cx="6018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BE72D498-C4A9-48D2-8219-CA61A62F574F}"/>
              </a:ext>
            </a:extLst>
          </p:cNvPr>
          <p:cNvSpPr/>
          <p:nvPr/>
        </p:nvSpPr>
        <p:spPr>
          <a:xfrm>
            <a:off x="775575" y="6169670"/>
            <a:ext cx="235815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재시험 시험 응시 및 자동 채점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7A871FB2-9D81-4C40-A046-EE1B8D9C59F7}"/>
              </a:ext>
            </a:extLst>
          </p:cNvPr>
          <p:cNvCxnSpPr>
            <a:cxnSpLocks/>
            <a:stCxn id="114" idx="2"/>
            <a:endCxn id="121" idx="0"/>
          </p:cNvCxnSpPr>
          <p:nvPr/>
        </p:nvCxnSpPr>
        <p:spPr>
          <a:xfrm>
            <a:off x="1951994" y="5849571"/>
            <a:ext cx="2661" cy="320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7D7A1A6-CEE4-48A2-967C-B0E6F7EBF452}"/>
              </a:ext>
            </a:extLst>
          </p:cNvPr>
          <p:cNvSpPr/>
          <p:nvPr/>
        </p:nvSpPr>
        <p:spPr>
          <a:xfrm>
            <a:off x="4852227" y="61683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D18BDCC-010C-4FAF-9680-433500352ADD}"/>
              </a:ext>
            </a:extLst>
          </p:cNvPr>
          <p:cNvSpPr txBox="1"/>
          <p:nvPr/>
        </p:nvSpPr>
        <p:spPr>
          <a:xfrm>
            <a:off x="1892641" y="5845995"/>
            <a:ext cx="192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60</a:t>
            </a:r>
            <a:r>
              <a:rPr lang="ko-KR" altLang="en-US" sz="1100" dirty="0"/>
              <a:t>점 미만 시 재시험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54875FFF-236B-4532-B01D-049064AC9A74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 flipV="1">
            <a:off x="3133734" y="6321793"/>
            <a:ext cx="1718493" cy="1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B30559C-00D6-488E-AF85-0166DB9AC7D2}"/>
              </a:ext>
            </a:extLst>
          </p:cNvPr>
          <p:cNvCxnSpPr>
            <a:cxnSpLocks/>
            <a:stCxn id="125" idx="3"/>
            <a:endCxn id="134" idx="1"/>
          </p:cNvCxnSpPr>
          <p:nvPr/>
        </p:nvCxnSpPr>
        <p:spPr>
          <a:xfrm>
            <a:off x="6634849" y="6321793"/>
            <a:ext cx="2302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A92D0025-FD8F-415D-A55D-AD6B39D021B5}"/>
              </a:ext>
            </a:extLst>
          </p:cNvPr>
          <p:cNvSpPr/>
          <p:nvPr/>
        </p:nvSpPr>
        <p:spPr>
          <a:xfrm>
            <a:off x="8936858" y="61683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29CDEE20-4CB5-4713-AE1E-D68B650ED893}"/>
              </a:ext>
            </a:extLst>
          </p:cNvPr>
          <p:cNvSpPr/>
          <p:nvPr/>
        </p:nvSpPr>
        <p:spPr>
          <a:xfrm>
            <a:off x="5653384" y="5053650"/>
            <a:ext cx="2136072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과정별 학습 자료 </a:t>
            </a:r>
            <a:r>
              <a:rPr lang="en-US" altLang="ko-KR" sz="1200" dirty="0">
                <a:solidFill>
                  <a:prstClr val="black"/>
                </a:solidFill>
              </a:rPr>
              <a:t>Upload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69938023-1640-435E-83F7-0A015308F05D}"/>
              </a:ext>
            </a:extLst>
          </p:cNvPr>
          <p:cNvSpPr/>
          <p:nvPr/>
        </p:nvSpPr>
        <p:spPr>
          <a:xfrm>
            <a:off x="771019" y="5035757"/>
            <a:ext cx="234593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과정별 학습 자료 </a:t>
            </a:r>
            <a:r>
              <a:rPr lang="en-US" altLang="ko-KR" sz="1200" dirty="0">
                <a:solidFill>
                  <a:prstClr val="black"/>
                </a:solidFill>
              </a:rPr>
              <a:t>Download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717CF2A3-5865-4D74-9104-435C17087B28}"/>
              </a:ext>
            </a:extLst>
          </p:cNvPr>
          <p:cNvCxnSpPr>
            <a:cxnSpLocks/>
            <a:stCxn id="139" idx="1"/>
            <a:endCxn id="142" idx="3"/>
          </p:cNvCxnSpPr>
          <p:nvPr/>
        </p:nvCxnSpPr>
        <p:spPr>
          <a:xfrm flipH="1" flipV="1">
            <a:off x="3116958" y="5189164"/>
            <a:ext cx="2536426" cy="14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D36BE99A-391A-4203-9516-413BC9B79F2E}"/>
              </a:ext>
            </a:extLst>
          </p:cNvPr>
          <p:cNvSpPr/>
          <p:nvPr/>
        </p:nvSpPr>
        <p:spPr>
          <a:xfrm>
            <a:off x="8791286" y="1503514"/>
            <a:ext cx="234445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관리 및 강사 </a:t>
            </a:r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DA62EB2E-F89F-4AE0-9420-6CC15B9AA995}"/>
              </a:ext>
            </a:extLst>
          </p:cNvPr>
          <p:cNvSpPr/>
          <p:nvPr/>
        </p:nvSpPr>
        <p:spPr>
          <a:xfrm>
            <a:off x="6253864" y="4471231"/>
            <a:ext cx="172291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계획서 </a:t>
            </a:r>
            <a:r>
              <a:rPr lang="en-US" altLang="ko-KR" sz="1200" dirty="0">
                <a:solidFill>
                  <a:schemeClr val="tx1"/>
                </a:solidFill>
              </a:rPr>
              <a:t>Upload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="" xmlns:a16="http://schemas.microsoft.com/office/drawing/2014/main" id="{C7018BA2-6935-474E-9E9E-1FC5129C4906}"/>
              </a:ext>
            </a:extLst>
          </p:cNvPr>
          <p:cNvCxnSpPr>
            <a:cxnSpLocks/>
            <a:stCxn id="149" idx="1"/>
            <a:endCxn id="150" idx="3"/>
          </p:cNvCxnSpPr>
          <p:nvPr/>
        </p:nvCxnSpPr>
        <p:spPr>
          <a:xfrm rot="10800000" flipV="1">
            <a:off x="7976782" y="1656920"/>
            <a:ext cx="814504" cy="2967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="" xmlns:a16="http://schemas.microsoft.com/office/drawing/2014/main" id="{0E09E418-1714-4B02-B44E-64FA6059207A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V="1">
            <a:off x="5905400" y="2506339"/>
            <a:ext cx="2814310" cy="1115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74E72C62-D65B-40AC-AF9A-48006B94F5AF}"/>
              </a:ext>
            </a:extLst>
          </p:cNvPr>
          <p:cNvSpPr/>
          <p:nvPr/>
        </p:nvSpPr>
        <p:spPr>
          <a:xfrm>
            <a:off x="9043184" y="195934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별 학생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DDBADB55-068D-470E-8A02-91774B50E065}"/>
              </a:ext>
            </a:extLst>
          </p:cNvPr>
          <p:cNvSpPr/>
          <p:nvPr/>
        </p:nvSpPr>
        <p:spPr>
          <a:xfrm>
            <a:off x="9043184" y="240702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별 상담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27F3278A-AD00-4ACC-BED1-605FEFC3F4F5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>
            <a:off x="9934495" y="2266155"/>
            <a:ext cx="0" cy="14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F7E30D49-949D-484E-AD9C-D544F4319F23}"/>
              </a:ext>
            </a:extLst>
          </p:cNvPr>
          <p:cNvSpPr/>
          <p:nvPr/>
        </p:nvSpPr>
        <p:spPr>
          <a:xfrm>
            <a:off x="9072203" y="3332736"/>
            <a:ext cx="1782618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설문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조사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9" name="연결선: 꺾임 178">
            <a:extLst>
              <a:ext uri="{FF2B5EF4-FFF2-40B4-BE49-F238E27FC236}">
                <a16:creationId xmlns="" xmlns:a16="http://schemas.microsoft.com/office/drawing/2014/main" id="{60D39D9C-D6DF-4415-B0B3-0BD3C048E728}"/>
              </a:ext>
            </a:extLst>
          </p:cNvPr>
          <p:cNvCxnSpPr>
            <a:cxnSpLocks/>
            <a:stCxn id="97" idx="3"/>
            <a:endCxn id="178" idx="1"/>
          </p:cNvCxnSpPr>
          <p:nvPr/>
        </p:nvCxnSpPr>
        <p:spPr>
          <a:xfrm flipV="1">
            <a:off x="2767924" y="3482322"/>
            <a:ext cx="6304279" cy="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="" xmlns:a16="http://schemas.microsoft.com/office/drawing/2014/main" id="{13D15C3C-6082-45E5-A7C2-DDB798C10B84}"/>
              </a:ext>
            </a:extLst>
          </p:cNvPr>
          <p:cNvSpPr/>
          <p:nvPr/>
        </p:nvSpPr>
        <p:spPr>
          <a:xfrm>
            <a:off x="9043184" y="287658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이력서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87" name="연결선: 꺾임 186">
            <a:extLst>
              <a:ext uri="{FF2B5EF4-FFF2-40B4-BE49-F238E27FC236}">
                <a16:creationId xmlns="" xmlns:a16="http://schemas.microsoft.com/office/drawing/2014/main" id="{107A1509-A0F8-4C81-8214-3A597B95804D}"/>
              </a:ext>
            </a:extLst>
          </p:cNvPr>
          <p:cNvCxnSpPr>
            <a:cxnSpLocks/>
            <a:stCxn id="168" idx="3"/>
            <a:endCxn id="184" idx="3"/>
          </p:cNvCxnSpPr>
          <p:nvPr/>
        </p:nvCxnSpPr>
        <p:spPr>
          <a:xfrm>
            <a:off x="10825806" y="2112748"/>
            <a:ext cx="12700" cy="9172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8C527CB7-6366-4E4C-A6BD-23CA788BAAE2}"/>
              </a:ext>
            </a:extLst>
          </p:cNvPr>
          <p:cNvSpPr/>
          <p:nvPr/>
        </p:nvSpPr>
        <p:spPr>
          <a:xfrm>
            <a:off x="9076740" y="380777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강의실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="" xmlns:a16="http://schemas.microsoft.com/office/drawing/2014/main" id="{8DC9F497-BBA0-4E70-9007-B4DC654B7BFF}"/>
              </a:ext>
            </a:extLst>
          </p:cNvPr>
          <p:cNvSpPr/>
          <p:nvPr/>
        </p:nvSpPr>
        <p:spPr>
          <a:xfrm>
            <a:off x="9076740" y="4264159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장비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="" xmlns:a16="http://schemas.microsoft.com/office/drawing/2014/main" id="{ADC22D0E-250C-47B2-8E1F-D3207369B6D6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>
            <a:off x="9968051" y="4114584"/>
            <a:ext cx="0" cy="14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="" xmlns:a16="http://schemas.microsoft.com/office/drawing/2014/main" id="{03B09298-FD64-425E-81FD-802B148CC3D5}"/>
              </a:ext>
            </a:extLst>
          </p:cNvPr>
          <p:cNvSpPr/>
          <p:nvPr/>
        </p:nvSpPr>
        <p:spPr>
          <a:xfrm>
            <a:off x="9076740" y="477542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학생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학생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과정 신청 정보 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과정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진행 중인 과정 정보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강의 계획서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강사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강사 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767105" y="937684"/>
            <a:ext cx="2681069" cy="386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LMS</a:t>
            </a:r>
            <a:r>
              <a:rPr lang="ko-KR" altLang="en-US" dirty="0">
                <a:solidFill>
                  <a:schemeClr val="tx1"/>
                </a:solidFill>
              </a:rPr>
              <a:t>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수강정보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과정 </a:t>
            </a:r>
            <a:r>
              <a:rPr lang="ko-KR" altLang="en-US" sz="1000" dirty="0" smtClean="0">
                <a:solidFill>
                  <a:prstClr val="black"/>
                </a:solidFill>
              </a:rPr>
              <a:t>수</a:t>
            </a:r>
            <a:r>
              <a:rPr lang="ko-KR" altLang="en-US" sz="1000" dirty="0">
                <a:solidFill>
                  <a:prstClr val="black"/>
                </a:solidFill>
              </a:rPr>
              <a:t>강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신청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시험 문제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본시험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재시험 문제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시험 결과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본시험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재시험 결과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과제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출제 과제 및 제출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학습 자료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학습 자료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 Q&amp;A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Q&amp;A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미력서 정보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미력서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강의실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강의실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강의실 크기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강의실 명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장비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강의실 별 장비 정보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74619"/>
            <a:ext cx="8238840" cy="3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8074020" y="872250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11582317" y="844542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804019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3298135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806131" y="844542"/>
            <a:ext cx="4272466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8078597" y="855472"/>
            <a:ext cx="3503720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460A084-0DBF-4576-8276-C52E9146E501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화면 목록</a:t>
            </a:r>
            <a:endParaRPr lang="ko-KR" alt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01BC7CA-209C-4A1E-8BA0-D17229B03F95}"/>
              </a:ext>
            </a:extLst>
          </p:cNvPr>
          <p:cNvSpPr txBox="1"/>
          <p:nvPr/>
        </p:nvSpPr>
        <p:spPr>
          <a:xfrm>
            <a:off x="507996" y="1389624"/>
            <a:ext cx="2646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정보</a:t>
            </a:r>
            <a:endParaRPr lang="en-US" altLang="ko-KR" dirty="0"/>
          </a:p>
          <a:p>
            <a:r>
              <a:rPr lang="en-US" altLang="ko-KR" sz="1200" dirty="0"/>
              <a:t>   -</a:t>
            </a:r>
            <a:r>
              <a:rPr lang="en-US" altLang="ko-KR" dirty="0"/>
              <a:t> </a:t>
            </a:r>
            <a:r>
              <a:rPr lang="ko-KR" altLang="en-US" sz="1200" dirty="0"/>
              <a:t>회원 가입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강의 목록</a:t>
            </a:r>
            <a:r>
              <a:rPr lang="en-US" altLang="ko-KR" sz="1200" dirty="0"/>
              <a:t>(</a:t>
            </a:r>
            <a:r>
              <a:rPr lang="ko-KR" altLang="en-US" sz="1200" dirty="0"/>
              <a:t>신청</a:t>
            </a:r>
            <a:r>
              <a:rPr lang="en-US" altLang="ko-KR" sz="1200" dirty="0"/>
              <a:t>) 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학습 자료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수강 목록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과제 제출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설문 조사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응시</a:t>
            </a:r>
            <a:endParaRPr lang="en-US" altLang="ko-KR" sz="1200" dirty="0"/>
          </a:p>
          <a:p>
            <a:r>
              <a:rPr lang="en-US" altLang="ko-KR" sz="1200" dirty="0"/>
              <a:t>   - Q&amp;A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E2D32A-3581-40B0-A542-D26A5EB397FD}"/>
              </a:ext>
            </a:extLst>
          </p:cNvPr>
          <p:cNvSpPr txBox="1"/>
          <p:nvPr/>
        </p:nvSpPr>
        <p:spPr>
          <a:xfrm>
            <a:off x="4117981" y="1389624"/>
            <a:ext cx="2646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정보</a:t>
            </a:r>
            <a:endParaRPr lang="en-US" altLang="ko-KR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강의</a:t>
            </a:r>
            <a:r>
              <a:rPr lang="en-US" altLang="ko-KR" sz="1200" dirty="0"/>
              <a:t> </a:t>
            </a:r>
            <a:r>
              <a:rPr lang="ko-KR" altLang="en-US" sz="1200" dirty="0"/>
              <a:t>계획서 등록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학습 자료 관리</a:t>
            </a:r>
            <a:r>
              <a:rPr lang="en-US" altLang="ko-KR" sz="1200" dirty="0"/>
              <a:t> 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강의 목록 및 수강인원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설문 결과</a:t>
            </a:r>
            <a:r>
              <a:rPr lang="en-US" altLang="ko-KR" sz="1200" dirty="0"/>
              <a:t>(</a:t>
            </a:r>
            <a:r>
              <a:rPr lang="ko-KR" altLang="en-US" sz="1200" dirty="0"/>
              <a:t>평가 관리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과제 출제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결과 조회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Q&amp;A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5C5E898-F304-4EDB-B049-3ECAFB9097E2}"/>
              </a:ext>
            </a:extLst>
          </p:cNvPr>
          <p:cNvSpPr txBox="1"/>
          <p:nvPr/>
        </p:nvSpPr>
        <p:spPr>
          <a:xfrm>
            <a:off x="8385870" y="1389624"/>
            <a:ext cx="2646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정보</a:t>
            </a:r>
            <a:endParaRPr lang="en-US" altLang="ko-KR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공지사항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상담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상장 관리</a:t>
            </a:r>
            <a:r>
              <a:rPr lang="en-US" altLang="ko-KR" sz="1200" dirty="0"/>
              <a:t> 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과정별 수강 인원 목록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설문 결과</a:t>
            </a:r>
            <a:r>
              <a:rPr lang="en-US" altLang="ko-KR" sz="1200" dirty="0"/>
              <a:t>(</a:t>
            </a:r>
            <a:r>
              <a:rPr lang="ko-KR" altLang="en-US" sz="1200" dirty="0"/>
              <a:t>평가 관리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문제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대상자 조회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학생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강사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강의실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장비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이력서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취업 정보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통계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만족도</a:t>
            </a:r>
            <a:r>
              <a:rPr lang="en-US" altLang="ko-KR" sz="1200" dirty="0"/>
              <a:t>, </a:t>
            </a:r>
            <a:r>
              <a:rPr lang="ko-KR" altLang="en-US" sz="1200" dirty="0"/>
              <a:t>수강인원</a:t>
            </a:r>
            <a:r>
              <a:rPr lang="en-US" altLang="ko-KR" sz="1200" dirty="0"/>
              <a:t>, </a:t>
            </a:r>
            <a:r>
              <a:rPr lang="ko-KR" altLang="en-US" sz="1200" dirty="0"/>
              <a:t>과락 통계</a:t>
            </a:r>
            <a:r>
              <a:rPr lang="en-US" altLang="ko-KR" sz="1200" dirty="0"/>
              <a:t>)</a:t>
            </a:r>
          </a:p>
          <a:p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751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74619"/>
            <a:ext cx="8238840" cy="3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8074020" y="872250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11582317" y="844542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804019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3298135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806131" y="844542"/>
            <a:ext cx="4272466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8078597" y="855472"/>
            <a:ext cx="3503720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646115" y="238526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목록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수강 신청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4860744" y="143376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 과정 별 학생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4018913" y="195814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출제 제출 목록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4910224" y="1740578"/>
            <a:ext cx="841831" cy="217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5902624" y="1959341"/>
            <a:ext cx="1782618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설문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조사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27D2DC4D-1FEF-4E62-9B1A-36ED5FCD309D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5752055" y="1740578"/>
            <a:ext cx="1041878" cy="21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C8520C6E-3BE0-47EF-A4D1-531E7F383ECF}"/>
              </a:ext>
            </a:extLst>
          </p:cNvPr>
          <p:cNvSpPr/>
          <p:nvPr/>
        </p:nvSpPr>
        <p:spPr>
          <a:xfrm>
            <a:off x="4069130" y="264391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목록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4061021" y="31221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답변 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E1748A33-2E5A-4D73-B3E7-0931BC88BFCE}"/>
              </a:ext>
            </a:extLst>
          </p:cNvPr>
          <p:cNvCxnSpPr>
            <a:cxnSpLocks/>
            <a:stCxn id="92" idx="2"/>
            <a:endCxn id="100" idx="0"/>
          </p:cNvCxnSpPr>
          <p:nvPr/>
        </p:nvCxnSpPr>
        <p:spPr>
          <a:xfrm flipH="1">
            <a:off x="4952332" y="2950726"/>
            <a:ext cx="8109" cy="171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2EBE7087-C87C-4A3A-BFCF-66AA2B7FC4B4}"/>
              </a:ext>
            </a:extLst>
          </p:cNvPr>
          <p:cNvSpPr/>
          <p:nvPr/>
        </p:nvSpPr>
        <p:spPr>
          <a:xfrm>
            <a:off x="9534111" y="538739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과정별 시험문제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393E9654-1DC0-4835-86DE-6276D164FD08}"/>
              </a:ext>
            </a:extLst>
          </p:cNvPr>
          <p:cNvSpPr txBox="1"/>
          <p:nvPr/>
        </p:nvSpPr>
        <p:spPr>
          <a:xfrm>
            <a:off x="10054007" y="6185371"/>
            <a:ext cx="1303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본시험</a:t>
            </a:r>
            <a:r>
              <a:rPr lang="en-US" altLang="ko-KR" sz="1100" dirty="0"/>
              <a:t>/</a:t>
            </a:r>
            <a:r>
              <a:rPr lang="ko-KR" altLang="en-US" sz="1100" dirty="0"/>
              <a:t>재시험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7D7A1A6-CEE4-48A2-967C-B0E6F7EBF452}"/>
              </a:ext>
            </a:extLst>
          </p:cNvPr>
          <p:cNvSpPr/>
          <p:nvPr/>
        </p:nvSpPr>
        <p:spPr>
          <a:xfrm>
            <a:off x="4051999" y="473829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A92D0025-FD8F-415D-A55D-AD6B39D021B5}"/>
              </a:ext>
            </a:extLst>
          </p:cNvPr>
          <p:cNvSpPr/>
          <p:nvPr/>
        </p:nvSpPr>
        <p:spPr>
          <a:xfrm>
            <a:off x="8290008" y="613093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29CDEE20-4CB5-4713-AE1E-D68B650ED893}"/>
              </a:ext>
            </a:extLst>
          </p:cNvPr>
          <p:cNvSpPr/>
          <p:nvPr/>
        </p:nvSpPr>
        <p:spPr>
          <a:xfrm>
            <a:off x="5742067" y="3782441"/>
            <a:ext cx="2136072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과정별 학습 자료 </a:t>
            </a:r>
            <a:r>
              <a:rPr lang="en-US" altLang="ko-KR" sz="1200" dirty="0">
                <a:solidFill>
                  <a:prstClr val="black"/>
                </a:solidFill>
              </a:rPr>
              <a:t>Upload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D36BE99A-391A-4203-9516-413BC9B79F2E}"/>
              </a:ext>
            </a:extLst>
          </p:cNvPr>
          <p:cNvSpPr/>
          <p:nvPr/>
        </p:nvSpPr>
        <p:spPr>
          <a:xfrm>
            <a:off x="8791286" y="1503514"/>
            <a:ext cx="234445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관리 및 강사 </a:t>
            </a:r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DA62EB2E-F89F-4AE0-9420-6CC15B9AA995}"/>
              </a:ext>
            </a:extLst>
          </p:cNvPr>
          <p:cNvSpPr/>
          <p:nvPr/>
        </p:nvSpPr>
        <p:spPr>
          <a:xfrm>
            <a:off x="5944700" y="3103993"/>
            <a:ext cx="172291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계획서 </a:t>
            </a:r>
            <a:r>
              <a:rPr lang="en-US" altLang="ko-KR" sz="1200" dirty="0">
                <a:solidFill>
                  <a:schemeClr val="tx1"/>
                </a:solidFill>
              </a:rPr>
              <a:t>Upload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="" xmlns:a16="http://schemas.microsoft.com/office/drawing/2014/main" id="{C7018BA2-6935-474E-9E9E-1FC5129C4906}"/>
              </a:ext>
            </a:extLst>
          </p:cNvPr>
          <p:cNvCxnSpPr>
            <a:cxnSpLocks/>
            <a:stCxn id="149" idx="1"/>
            <a:endCxn id="150" idx="3"/>
          </p:cNvCxnSpPr>
          <p:nvPr/>
        </p:nvCxnSpPr>
        <p:spPr>
          <a:xfrm rot="10800000" flipV="1">
            <a:off x="7667618" y="1656920"/>
            <a:ext cx="1123668" cy="16004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74E72C62-D65B-40AC-AF9A-48006B94F5AF}"/>
              </a:ext>
            </a:extLst>
          </p:cNvPr>
          <p:cNvSpPr/>
          <p:nvPr/>
        </p:nvSpPr>
        <p:spPr>
          <a:xfrm>
            <a:off x="8791286" y="199819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수강 목록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DDBADB55-068D-470E-8A02-91774B50E065}"/>
              </a:ext>
            </a:extLst>
          </p:cNvPr>
          <p:cNvSpPr/>
          <p:nvPr/>
        </p:nvSpPr>
        <p:spPr>
          <a:xfrm>
            <a:off x="8290008" y="2543844"/>
            <a:ext cx="147325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별 상담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27F3278A-AD00-4ACC-BED1-605FEFC3F4F5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 flipH="1">
            <a:off x="9026634" y="2305007"/>
            <a:ext cx="655963" cy="23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F7E30D49-949D-484E-AD9C-D544F4319F23}"/>
              </a:ext>
            </a:extLst>
          </p:cNvPr>
          <p:cNvSpPr/>
          <p:nvPr/>
        </p:nvSpPr>
        <p:spPr>
          <a:xfrm>
            <a:off x="8791286" y="3494331"/>
            <a:ext cx="1782618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설문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결과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="" xmlns:a16="http://schemas.microsoft.com/office/drawing/2014/main" id="{13D15C3C-6082-45E5-A7C2-DDB798C10B84}"/>
              </a:ext>
            </a:extLst>
          </p:cNvPr>
          <p:cNvSpPr/>
          <p:nvPr/>
        </p:nvSpPr>
        <p:spPr>
          <a:xfrm>
            <a:off x="9268310" y="29458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이력서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87" name="연결선: 꺾임 186">
            <a:extLst>
              <a:ext uri="{FF2B5EF4-FFF2-40B4-BE49-F238E27FC236}">
                <a16:creationId xmlns="" xmlns:a16="http://schemas.microsoft.com/office/drawing/2014/main" id="{107A1509-A0F8-4C81-8214-3A597B95804D}"/>
              </a:ext>
            </a:extLst>
          </p:cNvPr>
          <p:cNvCxnSpPr>
            <a:cxnSpLocks/>
            <a:stCxn id="168" idx="3"/>
            <a:endCxn id="184" idx="3"/>
          </p:cNvCxnSpPr>
          <p:nvPr/>
        </p:nvCxnSpPr>
        <p:spPr>
          <a:xfrm>
            <a:off x="10573908" y="2151600"/>
            <a:ext cx="477024" cy="947693"/>
          </a:xfrm>
          <a:prstGeom prst="bentConnector3">
            <a:avLst>
              <a:gd name="adj1" fmla="val 147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8C527CB7-6366-4E4C-A6BD-23CA788BAAE2}"/>
              </a:ext>
            </a:extLst>
          </p:cNvPr>
          <p:cNvSpPr/>
          <p:nvPr/>
        </p:nvSpPr>
        <p:spPr>
          <a:xfrm>
            <a:off x="8791282" y="400475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강의실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="" xmlns:a16="http://schemas.microsoft.com/office/drawing/2014/main" id="{8DC9F497-BBA0-4E70-9007-B4DC654B7BFF}"/>
              </a:ext>
            </a:extLst>
          </p:cNvPr>
          <p:cNvSpPr/>
          <p:nvPr/>
        </p:nvSpPr>
        <p:spPr>
          <a:xfrm>
            <a:off x="9534111" y="451626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장비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="" xmlns:a16="http://schemas.microsoft.com/office/drawing/2014/main" id="{ADC22D0E-250C-47B2-8E1F-D3207369B6D6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>
            <a:off x="9682593" y="4311572"/>
            <a:ext cx="742829" cy="204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="" xmlns:a16="http://schemas.microsoft.com/office/drawing/2014/main" id="{03B09298-FD64-425E-81FD-802B148CC3D5}"/>
              </a:ext>
            </a:extLst>
          </p:cNvPr>
          <p:cNvSpPr/>
          <p:nvPr/>
        </p:nvSpPr>
        <p:spPr>
          <a:xfrm>
            <a:off x="8290007" y="5010942"/>
            <a:ext cx="302671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관리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학생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강사 관리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7BE82CB-E9DD-4FBC-BA6D-E60FF1D43120}"/>
              </a:ext>
            </a:extLst>
          </p:cNvPr>
          <p:cNvSpPr/>
          <p:nvPr/>
        </p:nvSpPr>
        <p:spPr>
          <a:xfrm>
            <a:off x="646115" y="14082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4FCE6652-7893-4E31-B9FF-7C1B7F0DB5D2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537426" y="1715100"/>
            <a:ext cx="0" cy="16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F2C957A8-E1F6-446F-AFF1-AC4DE3F830D1}"/>
              </a:ext>
            </a:extLst>
          </p:cNvPr>
          <p:cNvSpPr/>
          <p:nvPr/>
        </p:nvSpPr>
        <p:spPr>
          <a:xfrm>
            <a:off x="646115" y="18846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A8AA657-7E07-44D8-AD30-110C15E574DC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Page Navigation</a:t>
            </a:r>
            <a:endParaRPr lang="ko-KR" altLang="en-US" sz="2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FE675DE6-9159-4CC3-976D-CCDC02C7245F}"/>
              </a:ext>
            </a:extLst>
          </p:cNvPr>
          <p:cNvCxnSpPr>
            <a:cxnSpLocks/>
            <a:stCxn id="67" idx="2"/>
            <a:endCxn id="23" idx="0"/>
          </p:cNvCxnSpPr>
          <p:nvPr/>
        </p:nvCxnSpPr>
        <p:spPr>
          <a:xfrm>
            <a:off x="1537426" y="2191440"/>
            <a:ext cx="0" cy="19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CD90B82-E634-4C67-8117-DDECC0CB49C0}"/>
              </a:ext>
            </a:extLst>
          </p:cNvPr>
          <p:cNvSpPr/>
          <p:nvPr/>
        </p:nvSpPr>
        <p:spPr>
          <a:xfrm>
            <a:off x="660249" y="287658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F7F0D20A-EF5F-4784-862C-55882426DC70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1537426" y="2692074"/>
            <a:ext cx="14134" cy="184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AD7AF377-6BB9-45BF-B7D1-FEFC219FC242}"/>
              </a:ext>
            </a:extLst>
          </p:cNvPr>
          <p:cNvSpPr/>
          <p:nvPr/>
        </p:nvSpPr>
        <p:spPr>
          <a:xfrm>
            <a:off x="646114" y="428307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응시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57E87CFE-BB55-475E-9D17-C7233FDB8852}"/>
              </a:ext>
            </a:extLst>
          </p:cNvPr>
          <p:cNvSpPr/>
          <p:nvPr/>
        </p:nvSpPr>
        <p:spPr>
          <a:xfrm>
            <a:off x="1911340" y="332509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r>
              <a:rPr lang="ko-KR" altLang="en-US" sz="1200" dirty="0">
                <a:solidFill>
                  <a:schemeClr val="tx1"/>
                </a:solidFill>
              </a:rPr>
              <a:t>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="" xmlns:a16="http://schemas.microsoft.com/office/drawing/2014/main" id="{69691115-FF4E-4134-832C-08C4F41C817F}"/>
              </a:ext>
            </a:extLst>
          </p:cNvPr>
          <p:cNvCxnSpPr>
            <a:cxnSpLocks/>
            <a:stCxn id="23" idx="3"/>
            <a:endCxn id="80" idx="0"/>
          </p:cNvCxnSpPr>
          <p:nvPr/>
        </p:nvCxnSpPr>
        <p:spPr>
          <a:xfrm>
            <a:off x="2428737" y="2538667"/>
            <a:ext cx="373914" cy="786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0D08507-FD86-49E7-B3F8-F6CFF34012FE}"/>
              </a:ext>
            </a:extLst>
          </p:cNvPr>
          <p:cNvSpPr/>
          <p:nvPr/>
        </p:nvSpPr>
        <p:spPr>
          <a:xfrm>
            <a:off x="667144" y="3782441"/>
            <a:ext cx="1782621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학습 자료 목록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9C281802-A81F-42B9-B981-CF75C841435C}"/>
              </a:ext>
            </a:extLst>
          </p:cNvPr>
          <p:cNvCxnSpPr>
            <a:cxnSpLocks/>
            <a:stCxn id="23" idx="1"/>
            <a:endCxn id="86" idx="1"/>
          </p:cNvCxnSpPr>
          <p:nvPr/>
        </p:nvCxnSpPr>
        <p:spPr>
          <a:xfrm rot="10800000" flipH="1" flipV="1">
            <a:off x="646114" y="2538666"/>
            <a:ext cx="21029" cy="1397181"/>
          </a:xfrm>
          <a:prstGeom prst="bentConnector3">
            <a:avLst>
              <a:gd name="adj1" fmla="val -10870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="" xmlns:a16="http://schemas.microsoft.com/office/drawing/2014/main" id="{DF335C25-B90D-4923-AF2F-5F174B5C270B}"/>
              </a:ext>
            </a:extLst>
          </p:cNvPr>
          <p:cNvCxnSpPr>
            <a:cxnSpLocks/>
            <a:stCxn id="23" idx="1"/>
            <a:endCxn id="77" idx="1"/>
          </p:cNvCxnSpPr>
          <p:nvPr/>
        </p:nvCxnSpPr>
        <p:spPr>
          <a:xfrm rot="10800000" flipV="1">
            <a:off x="646115" y="2538666"/>
            <a:ext cx="1" cy="1897813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A8761439-EF44-4E33-9F30-34D43A67B471}"/>
              </a:ext>
            </a:extLst>
          </p:cNvPr>
          <p:cNvSpPr/>
          <p:nvPr/>
        </p:nvSpPr>
        <p:spPr>
          <a:xfrm>
            <a:off x="1654338" y="474683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="" xmlns:a16="http://schemas.microsoft.com/office/drawing/2014/main" id="{3684CFD6-F228-42E9-BD0D-F956BBA4D2F5}"/>
              </a:ext>
            </a:extLst>
          </p:cNvPr>
          <p:cNvCxnSpPr>
            <a:cxnSpLocks/>
            <a:stCxn id="77" idx="2"/>
            <a:endCxn id="96" idx="1"/>
          </p:cNvCxnSpPr>
          <p:nvPr/>
        </p:nvCxnSpPr>
        <p:spPr>
          <a:xfrm rot="16200000" flipH="1">
            <a:off x="1440703" y="4686608"/>
            <a:ext cx="310356" cy="1169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7F781B3C-8454-4602-B55E-E07D61596A3D}"/>
              </a:ext>
            </a:extLst>
          </p:cNvPr>
          <p:cNvSpPr txBox="1"/>
          <p:nvPr/>
        </p:nvSpPr>
        <p:spPr>
          <a:xfrm>
            <a:off x="2386402" y="4311572"/>
            <a:ext cx="1023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자동 채점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08066467-2713-4318-8F06-EFEE3625F380}"/>
              </a:ext>
            </a:extLst>
          </p:cNvPr>
          <p:cNvSpPr/>
          <p:nvPr/>
        </p:nvSpPr>
        <p:spPr>
          <a:xfrm>
            <a:off x="654441" y="526336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설문 등록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11F2D2F7-DB36-48C1-BCFC-B7544E0556A1}"/>
              </a:ext>
            </a:extLst>
          </p:cNvPr>
          <p:cNvSpPr txBox="1"/>
          <p:nvPr/>
        </p:nvSpPr>
        <p:spPr>
          <a:xfrm>
            <a:off x="654440" y="5567683"/>
            <a:ext cx="192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과정 종료 후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="" xmlns:a16="http://schemas.microsoft.com/office/drawing/2014/main" id="{61DE2ED4-1829-4FDD-AF50-A750EA08FF8B}"/>
              </a:ext>
            </a:extLst>
          </p:cNvPr>
          <p:cNvCxnSpPr>
            <a:cxnSpLocks/>
            <a:stCxn id="23" idx="1"/>
            <a:endCxn id="105" idx="1"/>
          </p:cNvCxnSpPr>
          <p:nvPr/>
        </p:nvCxnSpPr>
        <p:spPr>
          <a:xfrm rot="10800000" flipH="1" flipV="1">
            <a:off x="646115" y="2538667"/>
            <a:ext cx="8326" cy="2878104"/>
          </a:xfrm>
          <a:prstGeom prst="bentConnector3">
            <a:avLst>
              <a:gd name="adj1" fmla="val -274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1EBBE2F-87DE-4DA2-A742-ECAD72574141}"/>
              </a:ext>
            </a:extLst>
          </p:cNvPr>
          <p:cNvSpPr/>
          <p:nvPr/>
        </p:nvSpPr>
        <p:spPr>
          <a:xfrm>
            <a:off x="673896" y="3325093"/>
            <a:ext cx="112738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제출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78646CF-3769-4BF2-BE59-DBEF87EC5C39}"/>
              </a:ext>
            </a:extLst>
          </p:cNvPr>
          <p:cNvCxnSpPr>
            <a:cxnSpLocks/>
            <a:stCxn id="73" idx="2"/>
            <a:endCxn id="110" idx="0"/>
          </p:cNvCxnSpPr>
          <p:nvPr/>
        </p:nvCxnSpPr>
        <p:spPr>
          <a:xfrm flipH="1">
            <a:off x="1237590" y="3183398"/>
            <a:ext cx="313970" cy="141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="" xmlns:a16="http://schemas.microsoft.com/office/drawing/2014/main" id="{99DE3B32-E36D-4124-AD67-97148211E25E}"/>
              </a:ext>
            </a:extLst>
          </p:cNvPr>
          <p:cNvCxnSpPr>
            <a:cxnSpLocks/>
            <a:stCxn id="96" idx="3"/>
            <a:endCxn id="125" idx="1"/>
          </p:cNvCxnSpPr>
          <p:nvPr/>
        </p:nvCxnSpPr>
        <p:spPr>
          <a:xfrm flipV="1">
            <a:off x="3436960" y="4891697"/>
            <a:ext cx="615039" cy="85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="" xmlns:a16="http://schemas.microsoft.com/office/drawing/2014/main" id="{AE264C92-6EF1-4AE4-BD30-3696D9A2AF72}"/>
              </a:ext>
            </a:extLst>
          </p:cNvPr>
          <p:cNvCxnSpPr>
            <a:cxnSpLocks/>
            <a:stCxn id="96" idx="2"/>
            <a:endCxn id="134" idx="1"/>
          </p:cNvCxnSpPr>
          <p:nvPr/>
        </p:nvCxnSpPr>
        <p:spPr>
          <a:xfrm rot="16200000" flipH="1">
            <a:off x="4802484" y="2796814"/>
            <a:ext cx="1230688" cy="57443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="" xmlns:a16="http://schemas.microsoft.com/office/drawing/2014/main" id="{0DBCB1B5-E3A9-4F1F-8798-F467E4B42FF3}"/>
              </a:ext>
            </a:extLst>
          </p:cNvPr>
          <p:cNvCxnSpPr>
            <a:cxnSpLocks/>
            <a:stCxn id="139" idx="1"/>
            <a:endCxn id="86" idx="3"/>
          </p:cNvCxnSpPr>
          <p:nvPr/>
        </p:nvCxnSpPr>
        <p:spPr>
          <a:xfrm flipH="1">
            <a:off x="2449765" y="3932027"/>
            <a:ext cx="3292302" cy="3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6808E192-F028-4C83-B22C-5BDEB1E3464B}"/>
              </a:ext>
            </a:extLst>
          </p:cNvPr>
          <p:cNvSpPr/>
          <p:nvPr/>
        </p:nvSpPr>
        <p:spPr>
          <a:xfrm>
            <a:off x="4051999" y="524296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설문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="" xmlns:a16="http://schemas.microsoft.com/office/drawing/2014/main" id="{08D25BA5-2EB7-484A-8D3D-7F170E165FFC}"/>
              </a:ext>
            </a:extLst>
          </p:cNvPr>
          <p:cNvCxnSpPr>
            <a:cxnSpLocks/>
            <a:stCxn id="105" idx="3"/>
            <a:endCxn id="144" idx="1"/>
          </p:cNvCxnSpPr>
          <p:nvPr/>
        </p:nvCxnSpPr>
        <p:spPr>
          <a:xfrm flipV="1">
            <a:off x="2437063" y="5396371"/>
            <a:ext cx="1614936" cy="2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="" xmlns:a16="http://schemas.microsoft.com/office/drawing/2014/main" id="{F8E21649-A2E9-4530-AF10-01C8696E600A}"/>
              </a:ext>
            </a:extLst>
          </p:cNvPr>
          <p:cNvCxnSpPr>
            <a:cxnSpLocks/>
            <a:stCxn id="125" idx="3"/>
            <a:endCxn id="178" idx="1"/>
          </p:cNvCxnSpPr>
          <p:nvPr/>
        </p:nvCxnSpPr>
        <p:spPr>
          <a:xfrm flipV="1">
            <a:off x="5834621" y="3643917"/>
            <a:ext cx="2956665" cy="1247780"/>
          </a:xfrm>
          <a:prstGeom prst="bentConnector3">
            <a:avLst>
              <a:gd name="adj1" fmla="val 72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5EFE7519-84E1-4FA8-8DFC-3685B66F0A12}"/>
              </a:ext>
            </a:extLst>
          </p:cNvPr>
          <p:cNvSpPr/>
          <p:nvPr/>
        </p:nvSpPr>
        <p:spPr>
          <a:xfrm>
            <a:off x="9815538" y="2543844"/>
            <a:ext cx="1320200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상장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A61FF93C-AC75-4864-A9B0-FCAA27AB024D}"/>
              </a:ext>
            </a:extLst>
          </p:cNvPr>
          <p:cNvSpPr/>
          <p:nvPr/>
        </p:nvSpPr>
        <p:spPr>
          <a:xfrm>
            <a:off x="8280552" y="5649357"/>
            <a:ext cx="1166196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대상자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="" xmlns:a16="http://schemas.microsoft.com/office/drawing/2014/main" id="{829C4782-62A5-4F7B-884E-CDDC078544E9}"/>
              </a:ext>
            </a:extLst>
          </p:cNvPr>
          <p:cNvCxnSpPr>
            <a:cxnSpLocks/>
            <a:stCxn id="109" idx="2"/>
            <a:endCxn id="156" idx="3"/>
          </p:cNvCxnSpPr>
          <p:nvPr/>
        </p:nvCxnSpPr>
        <p:spPr>
          <a:xfrm rot="5400000">
            <a:off x="9881806" y="5259148"/>
            <a:ext cx="108558" cy="978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="" xmlns:a16="http://schemas.microsoft.com/office/drawing/2014/main" id="{445FA2BE-69BC-4198-89F4-2B2342778977}"/>
              </a:ext>
            </a:extLst>
          </p:cNvPr>
          <p:cNvCxnSpPr>
            <a:cxnSpLocks/>
            <a:stCxn id="156" idx="2"/>
            <a:endCxn id="134" idx="0"/>
          </p:cNvCxnSpPr>
          <p:nvPr/>
        </p:nvCxnSpPr>
        <p:spPr>
          <a:xfrm>
            <a:off x="8863650" y="5956171"/>
            <a:ext cx="317669" cy="17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0E2EF8D4-7BF0-47D9-942C-467DE834B2AA}"/>
              </a:ext>
            </a:extLst>
          </p:cNvPr>
          <p:cNvSpPr/>
          <p:nvPr/>
        </p:nvSpPr>
        <p:spPr>
          <a:xfrm>
            <a:off x="10616304" y="3491537"/>
            <a:ext cx="933394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취업 정보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67" name="연결선: 꺾임 166">
            <a:extLst>
              <a:ext uri="{FF2B5EF4-FFF2-40B4-BE49-F238E27FC236}">
                <a16:creationId xmlns="" xmlns:a16="http://schemas.microsoft.com/office/drawing/2014/main" id="{9A404422-2AFE-4547-BCEF-7032B3BA8FCA}"/>
              </a:ext>
            </a:extLst>
          </p:cNvPr>
          <p:cNvCxnSpPr>
            <a:cxnSpLocks/>
            <a:stCxn id="168" idx="3"/>
            <a:endCxn id="166" idx="3"/>
          </p:cNvCxnSpPr>
          <p:nvPr/>
        </p:nvCxnSpPr>
        <p:spPr>
          <a:xfrm>
            <a:off x="10573908" y="2151600"/>
            <a:ext cx="975790" cy="1493344"/>
          </a:xfrm>
          <a:prstGeom prst="bentConnector3">
            <a:avLst>
              <a:gd name="adj1" fmla="val 1234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3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872</Words>
  <Application>Microsoft Office PowerPoint</Application>
  <PresentationFormat>사용자 지정</PresentationFormat>
  <Paragraphs>245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dbserver</cp:lastModifiedBy>
  <cp:revision>294</cp:revision>
  <dcterms:created xsi:type="dcterms:W3CDTF">2020-06-19T01:04:51Z</dcterms:created>
  <dcterms:modified xsi:type="dcterms:W3CDTF">2023-05-30T07:22:00Z</dcterms:modified>
</cp:coreProperties>
</file>