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73" r:id="rId5"/>
    <p:sldId id="259" r:id="rId6"/>
    <p:sldId id="260" r:id="rId7"/>
    <p:sldId id="262" r:id="rId8"/>
    <p:sldId id="261" r:id="rId9"/>
    <p:sldId id="280" r:id="rId10"/>
    <p:sldId id="263" r:id="rId11"/>
    <p:sldId id="296" r:id="rId12"/>
    <p:sldId id="266" r:id="rId13"/>
    <p:sldId id="282" r:id="rId14"/>
    <p:sldId id="297" r:id="rId15"/>
    <p:sldId id="281" r:id="rId16"/>
    <p:sldId id="283" r:id="rId17"/>
    <p:sldId id="284" r:id="rId18"/>
    <p:sldId id="285" r:id="rId19"/>
    <p:sldId id="264" r:id="rId20"/>
    <p:sldId id="265" r:id="rId21"/>
    <p:sldId id="274" r:id="rId22"/>
    <p:sldId id="267" r:id="rId23"/>
    <p:sldId id="268" r:id="rId24"/>
    <p:sldId id="269" r:id="rId25"/>
    <p:sldId id="279" r:id="rId26"/>
    <p:sldId id="275" r:id="rId27"/>
    <p:sldId id="278" r:id="rId28"/>
    <p:sldId id="276" r:id="rId29"/>
    <p:sldId id="277" r:id="rId30"/>
    <p:sldId id="286" r:id="rId31"/>
    <p:sldId id="287" r:id="rId32"/>
    <p:sldId id="288" r:id="rId33"/>
    <p:sldId id="292" r:id="rId34"/>
    <p:sldId id="295" r:id="rId35"/>
    <p:sldId id="290" r:id="rId36"/>
    <p:sldId id="291" r:id="rId37"/>
    <p:sldId id="289" r:id="rId38"/>
    <p:sldId id="293" r:id="rId39"/>
    <p:sldId id="294" r:id="rId40"/>
    <p:sldId id="298" r:id="rId41"/>
    <p:sldId id="299" r:id="rId42"/>
    <p:sldId id="302" r:id="rId43"/>
    <p:sldId id="300" r:id="rId44"/>
    <p:sldId id="301" r:id="rId45"/>
    <p:sldId id="303" r:id="rId46"/>
    <p:sldId id="304" r:id="rId47"/>
    <p:sldId id="306" r:id="rId48"/>
    <p:sldId id="305" r:id="rId49"/>
    <p:sldId id="308" r:id="rId50"/>
    <p:sldId id="309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07" r:id="rId59"/>
    <p:sldId id="31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hiddenSlides="1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4"/>
    <p:restoredTop sz="94669"/>
  </p:normalViewPr>
  <p:slideViewPr>
    <p:cSldViewPr snapToGrid="0">
      <p:cViewPr varScale="1">
        <p:scale>
          <a:sx n="92" d="100"/>
          <a:sy n="92" d="100"/>
        </p:scale>
        <p:origin x="20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Yuan Wu" userId="e77102ae2eb2386b" providerId="LiveId" clId="{94C9D6E2-606A-4CC1-AAD4-DEBA30E00A6A}"/>
    <pc:docChg chg="custSel addSld modSld">
      <pc:chgData name="JungYuan Wu" userId="e77102ae2eb2386b" providerId="LiveId" clId="{94C9D6E2-606A-4CC1-AAD4-DEBA30E00A6A}" dt="2018-10-12T09:44:19.270" v="2240" actId="20577"/>
      <pc:docMkLst>
        <pc:docMk/>
      </pc:docMkLst>
      <pc:sldChg chg="modSp">
        <pc:chgData name="JungYuan Wu" userId="e77102ae2eb2386b" providerId="LiveId" clId="{94C9D6E2-606A-4CC1-AAD4-DEBA30E00A6A}" dt="2018-10-08T07:55:59.086" v="1269" actId="20577"/>
        <pc:sldMkLst>
          <pc:docMk/>
          <pc:sldMk cId="798561259" sldId="296"/>
        </pc:sldMkLst>
        <pc:spChg chg="mod">
          <ac:chgData name="JungYuan Wu" userId="e77102ae2eb2386b" providerId="LiveId" clId="{94C9D6E2-606A-4CC1-AAD4-DEBA30E00A6A}" dt="2018-10-08T07:55:59.086" v="1269" actId="20577"/>
          <ac:spMkLst>
            <pc:docMk/>
            <pc:sldMk cId="798561259" sldId="296"/>
            <ac:spMk id="6" creationId="{F5E265A9-CE53-4521-AA2F-1D832B7DEA59}"/>
          </ac:spMkLst>
        </pc:spChg>
      </pc:sldChg>
      <pc:sldChg chg="addSp delSp modSp add">
        <pc:chgData name="JungYuan Wu" userId="e77102ae2eb2386b" providerId="LiveId" clId="{94C9D6E2-606A-4CC1-AAD4-DEBA30E00A6A}" dt="2018-09-20T12:13:33.290" v="668" actId="1076"/>
        <pc:sldMkLst>
          <pc:docMk/>
          <pc:sldMk cId="525736364" sldId="298"/>
        </pc:sldMkLst>
        <pc:spChg chg="del">
          <ac:chgData name="JungYuan Wu" userId="e77102ae2eb2386b" providerId="LiveId" clId="{94C9D6E2-606A-4CC1-AAD4-DEBA30E00A6A}" dt="2018-09-20T05:19:20.523" v="214" actId="478"/>
          <ac:spMkLst>
            <pc:docMk/>
            <pc:sldMk cId="525736364" sldId="298"/>
            <ac:spMk id="3" creationId="{1671693A-5F1B-41B1-AB30-856DA8ABE157}"/>
          </ac:spMkLst>
        </pc:spChg>
        <pc:spChg chg="mod">
          <ac:chgData name="JungYuan Wu" userId="e77102ae2eb2386b" providerId="LiveId" clId="{94C9D6E2-606A-4CC1-AAD4-DEBA30E00A6A}" dt="2018-09-20T05:26:08.432" v="239" actId="20577"/>
          <ac:spMkLst>
            <pc:docMk/>
            <pc:sldMk cId="525736364" sldId="298"/>
            <ac:spMk id="4" creationId="{B2500E33-E684-4C5F-A482-0FA0D63F0586}"/>
          </ac:spMkLst>
        </pc:spChg>
        <pc:spChg chg="add del mod">
          <ac:chgData name="JungYuan Wu" userId="e77102ae2eb2386b" providerId="LiveId" clId="{94C9D6E2-606A-4CC1-AAD4-DEBA30E00A6A}" dt="2018-09-20T05:19:25.269" v="215" actId="478"/>
          <ac:spMkLst>
            <pc:docMk/>
            <pc:sldMk cId="525736364" sldId="298"/>
            <ac:spMk id="5" creationId="{EA4FDAE7-9BEA-45D6-A6FC-3F4271AB9E7C}"/>
          </ac:spMkLst>
        </pc:spChg>
        <pc:picChg chg="add mod">
          <ac:chgData name="JungYuan Wu" userId="e77102ae2eb2386b" providerId="LiveId" clId="{94C9D6E2-606A-4CC1-AAD4-DEBA30E00A6A}" dt="2018-09-20T12:13:33.290" v="668" actId="1076"/>
          <ac:picMkLst>
            <pc:docMk/>
            <pc:sldMk cId="525736364" sldId="298"/>
            <ac:picMk id="2" creationId="{1519C3F4-9B09-48E1-A773-FEE33B8D4183}"/>
          </ac:picMkLst>
        </pc:picChg>
      </pc:sldChg>
      <pc:sldChg chg="addSp modSp add">
        <pc:chgData name="JungYuan Wu" userId="e77102ae2eb2386b" providerId="LiveId" clId="{94C9D6E2-606A-4CC1-AAD4-DEBA30E00A6A}" dt="2018-09-20T11:14:10.746" v="573"/>
        <pc:sldMkLst>
          <pc:docMk/>
          <pc:sldMk cId="2142574277" sldId="299"/>
        </pc:sldMkLst>
        <pc:spChg chg="add mod">
          <ac:chgData name="JungYuan Wu" userId="e77102ae2eb2386b" providerId="LiveId" clId="{94C9D6E2-606A-4CC1-AAD4-DEBA30E00A6A}" dt="2018-09-20T06:13:56.264" v="556"/>
          <ac:spMkLst>
            <pc:docMk/>
            <pc:sldMk cId="2142574277" sldId="299"/>
            <ac:spMk id="2" creationId="{A19A7705-26AA-476E-8B0C-AA51A4412F48}"/>
          </ac:spMkLst>
        </pc:spChg>
        <pc:spChg chg="add mod">
          <ac:chgData name="JungYuan Wu" userId="e77102ae2eb2386b" providerId="LiveId" clId="{94C9D6E2-606A-4CC1-AAD4-DEBA30E00A6A}" dt="2018-09-20T05:27:16.946" v="268" actId="14100"/>
          <ac:spMkLst>
            <pc:docMk/>
            <pc:sldMk cId="2142574277" sldId="299"/>
            <ac:spMk id="3" creationId="{65B5F7A1-B36A-458A-AECD-1F119BD957B4}"/>
          </ac:spMkLst>
        </pc:spChg>
        <pc:spChg chg="mod">
          <ac:chgData name="JungYuan Wu" userId="e77102ae2eb2386b" providerId="LiveId" clId="{94C9D6E2-606A-4CC1-AAD4-DEBA30E00A6A}" dt="2018-09-20T11:14:10.746" v="573"/>
          <ac:spMkLst>
            <pc:docMk/>
            <pc:sldMk cId="2142574277" sldId="299"/>
            <ac:spMk id="4" creationId="{B2500E33-E684-4C5F-A482-0FA0D63F0586}"/>
          </ac:spMkLst>
        </pc:spChg>
        <pc:spChg chg="add mod">
          <ac:chgData name="JungYuan Wu" userId="e77102ae2eb2386b" providerId="LiveId" clId="{94C9D6E2-606A-4CC1-AAD4-DEBA30E00A6A}" dt="2018-09-20T07:50:40.651" v="571"/>
          <ac:spMkLst>
            <pc:docMk/>
            <pc:sldMk cId="2142574277" sldId="299"/>
            <ac:spMk id="5" creationId="{D6634D81-DF78-4240-909A-F126ED0FA634}"/>
          </ac:spMkLst>
        </pc:spChg>
      </pc:sldChg>
      <pc:sldChg chg="addSp delSp modSp add">
        <pc:chgData name="JungYuan Wu" userId="e77102ae2eb2386b" providerId="LiveId" clId="{94C9D6E2-606A-4CC1-AAD4-DEBA30E00A6A}" dt="2018-09-20T05:33:22.652" v="463" actId="255"/>
        <pc:sldMkLst>
          <pc:docMk/>
          <pc:sldMk cId="795706696" sldId="300"/>
        </pc:sldMkLst>
        <pc:spChg chg="mod">
          <ac:chgData name="JungYuan Wu" userId="e77102ae2eb2386b" providerId="LiveId" clId="{94C9D6E2-606A-4CC1-AAD4-DEBA30E00A6A}" dt="2018-09-20T05:33:22.652" v="463" actId="255"/>
          <ac:spMkLst>
            <pc:docMk/>
            <pc:sldMk cId="795706696" sldId="300"/>
            <ac:spMk id="4" creationId="{B2500E33-E684-4C5F-A482-0FA0D63F0586}"/>
          </ac:spMkLst>
        </pc:spChg>
        <pc:spChg chg="add del">
          <ac:chgData name="JungYuan Wu" userId="e77102ae2eb2386b" providerId="LiveId" clId="{94C9D6E2-606A-4CC1-AAD4-DEBA30E00A6A}" dt="2018-09-20T05:29:32.805" v="278"/>
          <ac:spMkLst>
            <pc:docMk/>
            <pc:sldMk cId="795706696" sldId="300"/>
            <ac:spMk id="5" creationId="{87828C02-45E0-42E7-B3F6-82FEB3A0F1AA}"/>
          </ac:spMkLst>
        </pc:spChg>
        <pc:graphicFrameChg chg="add del">
          <ac:chgData name="JungYuan Wu" userId="e77102ae2eb2386b" providerId="LiveId" clId="{94C9D6E2-606A-4CC1-AAD4-DEBA30E00A6A}" dt="2018-09-20T05:29:32.805" v="278"/>
          <ac:graphicFrameMkLst>
            <pc:docMk/>
            <pc:sldMk cId="795706696" sldId="300"/>
            <ac:graphicFrameMk id="2" creationId="{8C8D382F-93DA-4B5F-B2CD-436A73A624C2}"/>
          </ac:graphicFrameMkLst>
        </pc:graphicFrameChg>
      </pc:sldChg>
      <pc:sldChg chg="modSp add">
        <pc:chgData name="JungYuan Wu" userId="e77102ae2eb2386b" providerId="LiveId" clId="{94C9D6E2-606A-4CC1-AAD4-DEBA30E00A6A}" dt="2018-10-06T07:47:29.156" v="923" actId="2711"/>
        <pc:sldMkLst>
          <pc:docMk/>
          <pc:sldMk cId="512455257" sldId="301"/>
        </pc:sldMkLst>
        <pc:spChg chg="mod">
          <ac:chgData name="JungYuan Wu" userId="e77102ae2eb2386b" providerId="LiveId" clId="{94C9D6E2-606A-4CC1-AAD4-DEBA30E00A6A}" dt="2018-10-06T07:47:29.156" v="923" actId="2711"/>
          <ac:spMkLst>
            <pc:docMk/>
            <pc:sldMk cId="512455257" sldId="301"/>
            <ac:spMk id="4" creationId="{B2500E33-E684-4C5F-A482-0FA0D63F0586}"/>
          </ac:spMkLst>
        </pc:spChg>
      </pc:sldChg>
      <pc:sldChg chg="modSp add">
        <pc:chgData name="JungYuan Wu" userId="e77102ae2eb2386b" providerId="LiveId" clId="{94C9D6E2-606A-4CC1-AAD4-DEBA30E00A6A}" dt="2018-09-20T13:00:32.324" v="921" actId="6549"/>
        <pc:sldMkLst>
          <pc:docMk/>
          <pc:sldMk cId="3669365960" sldId="302"/>
        </pc:sldMkLst>
        <pc:spChg chg="mod">
          <ac:chgData name="JungYuan Wu" userId="e77102ae2eb2386b" providerId="LiveId" clId="{94C9D6E2-606A-4CC1-AAD4-DEBA30E00A6A}" dt="2018-09-20T13:00:32.324" v="921" actId="6549"/>
          <ac:spMkLst>
            <pc:docMk/>
            <pc:sldMk cId="3669365960" sldId="302"/>
            <ac:spMk id="4" creationId="{B2500E33-E684-4C5F-A482-0FA0D63F0586}"/>
          </ac:spMkLst>
        </pc:spChg>
      </pc:sldChg>
      <pc:sldChg chg="addSp delSp modSp add">
        <pc:chgData name="JungYuan Wu" userId="e77102ae2eb2386b" providerId="LiveId" clId="{94C9D6E2-606A-4CC1-AAD4-DEBA30E00A6A}" dt="2018-10-08T07:57:50.431" v="1347" actId="20577"/>
        <pc:sldMkLst>
          <pc:docMk/>
          <pc:sldMk cId="2566547003" sldId="304"/>
        </pc:sldMkLst>
        <pc:spChg chg="mod">
          <ac:chgData name="JungYuan Wu" userId="e77102ae2eb2386b" providerId="LiveId" clId="{94C9D6E2-606A-4CC1-AAD4-DEBA30E00A6A}" dt="2018-10-07T13:11:42.565" v="1215" actId="20577"/>
          <ac:spMkLst>
            <pc:docMk/>
            <pc:sldMk cId="2566547003" sldId="304"/>
            <ac:spMk id="4" creationId="{B2500E33-E684-4C5F-A482-0FA0D63F0586}"/>
          </ac:spMkLst>
        </pc:spChg>
        <pc:spChg chg="del">
          <ac:chgData name="JungYuan Wu" userId="e77102ae2eb2386b" providerId="LiveId" clId="{94C9D6E2-606A-4CC1-AAD4-DEBA30E00A6A}" dt="2018-10-07T11:51:44.279" v="926" actId="478"/>
          <ac:spMkLst>
            <pc:docMk/>
            <pc:sldMk cId="2566547003" sldId="304"/>
            <ac:spMk id="6" creationId="{B00CC729-7ED8-D149-897B-511F40FCC963}"/>
          </ac:spMkLst>
        </pc:spChg>
        <pc:spChg chg="add mod">
          <ac:chgData name="JungYuan Wu" userId="e77102ae2eb2386b" providerId="LiveId" clId="{94C9D6E2-606A-4CC1-AAD4-DEBA30E00A6A}" dt="2018-10-08T07:57:50.431" v="1347" actId="20577"/>
          <ac:spMkLst>
            <pc:docMk/>
            <pc:sldMk cId="2566547003" sldId="304"/>
            <ac:spMk id="7" creationId="{600F846E-A403-4C9C-A35F-0388ADDD5C8A}"/>
          </ac:spMkLst>
        </pc:spChg>
        <pc:spChg chg="add del">
          <ac:chgData name="JungYuan Wu" userId="e77102ae2eb2386b" providerId="LiveId" clId="{94C9D6E2-606A-4CC1-AAD4-DEBA30E00A6A}" dt="2018-10-07T12:42:47.449" v="1047"/>
          <ac:spMkLst>
            <pc:docMk/>
            <pc:sldMk cId="2566547003" sldId="304"/>
            <ac:spMk id="8" creationId="{99809F4F-E6FF-4C46-B7F0-A52B330B241C}"/>
          </ac:spMkLst>
        </pc:spChg>
        <pc:picChg chg="del">
          <ac:chgData name="JungYuan Wu" userId="e77102ae2eb2386b" providerId="LiveId" clId="{94C9D6E2-606A-4CC1-AAD4-DEBA30E00A6A}" dt="2018-10-07T11:51:38.029" v="925" actId="478"/>
          <ac:picMkLst>
            <pc:docMk/>
            <pc:sldMk cId="2566547003" sldId="304"/>
            <ac:picMk id="5" creationId="{4AFD0C8D-7FE5-214E-970B-41CB45815592}"/>
          </ac:picMkLst>
        </pc:picChg>
      </pc:sldChg>
      <pc:sldChg chg="addSp modSp add">
        <pc:chgData name="JungYuan Wu" userId="e77102ae2eb2386b" providerId="LiveId" clId="{94C9D6E2-606A-4CC1-AAD4-DEBA30E00A6A}" dt="2018-10-09T04:56:25.097" v="1792" actId="14100"/>
        <pc:sldMkLst>
          <pc:docMk/>
          <pc:sldMk cId="3728975736" sldId="305"/>
        </pc:sldMkLst>
        <pc:spChg chg="mod">
          <ac:chgData name="JungYuan Wu" userId="e77102ae2eb2386b" providerId="LiveId" clId="{94C9D6E2-606A-4CC1-AAD4-DEBA30E00A6A}" dt="2018-10-08T07:56:44.051" v="1295" actId="20577"/>
          <ac:spMkLst>
            <pc:docMk/>
            <pc:sldMk cId="3728975736" sldId="305"/>
            <ac:spMk id="4" creationId="{B2500E33-E684-4C5F-A482-0FA0D63F0586}"/>
          </ac:spMkLst>
        </pc:spChg>
        <pc:picChg chg="add mod">
          <ac:chgData name="JungYuan Wu" userId="e77102ae2eb2386b" providerId="LiveId" clId="{94C9D6E2-606A-4CC1-AAD4-DEBA30E00A6A}" dt="2018-10-09T04:56:25.097" v="1792" actId="14100"/>
          <ac:picMkLst>
            <pc:docMk/>
            <pc:sldMk cId="3728975736" sldId="305"/>
            <ac:picMk id="2" creationId="{FBD47084-F19F-439B-9DA4-33578CA27250}"/>
          </ac:picMkLst>
        </pc:picChg>
      </pc:sldChg>
      <pc:sldChg chg="addSp delSp modSp add">
        <pc:chgData name="JungYuan Wu" userId="e77102ae2eb2386b" providerId="LiveId" clId="{94C9D6E2-606A-4CC1-AAD4-DEBA30E00A6A}" dt="2018-10-08T07:57:16.755" v="1321" actId="20577"/>
        <pc:sldMkLst>
          <pc:docMk/>
          <pc:sldMk cId="2950208430" sldId="306"/>
        </pc:sldMkLst>
        <pc:spChg chg="del mod">
          <ac:chgData name="JungYuan Wu" userId="e77102ae2eb2386b" providerId="LiveId" clId="{94C9D6E2-606A-4CC1-AAD4-DEBA30E00A6A}" dt="2018-10-07T14:02:56.848" v="1233" actId="478"/>
          <ac:spMkLst>
            <pc:docMk/>
            <pc:sldMk cId="2950208430" sldId="306"/>
            <ac:spMk id="4" creationId="{B2500E33-E684-4C5F-A482-0FA0D63F0586}"/>
          </ac:spMkLst>
        </pc:spChg>
        <pc:spChg chg="mod">
          <ac:chgData name="JungYuan Wu" userId="e77102ae2eb2386b" providerId="LiveId" clId="{94C9D6E2-606A-4CC1-AAD4-DEBA30E00A6A}" dt="2018-10-08T07:57:16.755" v="1321" actId="20577"/>
          <ac:spMkLst>
            <pc:docMk/>
            <pc:sldMk cId="2950208430" sldId="306"/>
            <ac:spMk id="7" creationId="{600F846E-A403-4C9C-A35F-0388ADDD5C8A}"/>
          </ac:spMkLst>
        </pc:spChg>
        <pc:picChg chg="add del">
          <ac:chgData name="JungYuan Wu" userId="e77102ae2eb2386b" providerId="LiveId" clId="{94C9D6E2-606A-4CC1-AAD4-DEBA30E00A6A}" dt="2018-10-07T14:18:50.887" v="1237" actId="478"/>
          <ac:picMkLst>
            <pc:docMk/>
            <pc:sldMk cId="2950208430" sldId="306"/>
            <ac:picMk id="2" creationId="{BA078D4C-8A38-4A55-9EFE-B5D7B5961002}"/>
          </ac:picMkLst>
        </pc:picChg>
        <pc:picChg chg="add mod">
          <ac:chgData name="JungYuan Wu" userId="e77102ae2eb2386b" providerId="LiveId" clId="{94C9D6E2-606A-4CC1-AAD4-DEBA30E00A6A}" dt="2018-10-07T14:19:31.378" v="1240" actId="1076"/>
          <ac:picMkLst>
            <pc:docMk/>
            <pc:sldMk cId="2950208430" sldId="306"/>
            <ac:picMk id="5" creationId="{5BA544C8-906B-4D50-AEE4-EB24EF818F4F}"/>
          </ac:picMkLst>
        </pc:picChg>
      </pc:sldChg>
      <pc:sldChg chg="delSp modSp add">
        <pc:chgData name="JungYuan Wu" userId="e77102ae2eb2386b" providerId="LiveId" clId="{94C9D6E2-606A-4CC1-AAD4-DEBA30E00A6A}" dt="2018-10-08T10:11:38.482" v="1781"/>
        <pc:sldMkLst>
          <pc:docMk/>
          <pc:sldMk cId="1654191269" sldId="307"/>
        </pc:sldMkLst>
        <pc:spChg chg="mod">
          <ac:chgData name="JungYuan Wu" userId="e77102ae2eb2386b" providerId="LiveId" clId="{94C9D6E2-606A-4CC1-AAD4-DEBA30E00A6A}" dt="2018-10-08T08:21:15.767" v="1402" actId="6549"/>
          <ac:spMkLst>
            <pc:docMk/>
            <pc:sldMk cId="1654191269" sldId="307"/>
            <ac:spMk id="3" creationId="{65B5F7A1-B36A-458A-AECD-1F119BD957B4}"/>
          </ac:spMkLst>
        </pc:spChg>
        <pc:spChg chg="mod">
          <ac:chgData name="JungYuan Wu" userId="e77102ae2eb2386b" providerId="LiveId" clId="{94C9D6E2-606A-4CC1-AAD4-DEBA30E00A6A}" dt="2018-10-08T10:11:38.482" v="1781"/>
          <ac:spMkLst>
            <pc:docMk/>
            <pc:sldMk cId="1654191269" sldId="307"/>
            <ac:spMk id="4" creationId="{B2500E33-E684-4C5F-A482-0FA0D63F0586}"/>
          </ac:spMkLst>
        </pc:spChg>
        <pc:spChg chg="del">
          <ac:chgData name="JungYuan Wu" userId="e77102ae2eb2386b" providerId="LiveId" clId="{94C9D6E2-606A-4CC1-AAD4-DEBA30E00A6A}" dt="2018-10-08T08:26:42.863" v="1692" actId="478"/>
          <ac:spMkLst>
            <pc:docMk/>
            <pc:sldMk cId="1654191269" sldId="307"/>
            <ac:spMk id="7" creationId="{600F846E-A403-4C9C-A35F-0388ADDD5C8A}"/>
          </ac:spMkLst>
        </pc:spChg>
      </pc:sldChg>
      <pc:sldChg chg="addSp delSp add">
        <pc:chgData name="JungYuan Wu" userId="e77102ae2eb2386b" providerId="LiveId" clId="{94C9D6E2-606A-4CC1-AAD4-DEBA30E00A6A}" dt="2018-10-08T13:29:17.160" v="1787"/>
        <pc:sldMkLst>
          <pc:docMk/>
          <pc:sldMk cId="1896008847" sldId="308"/>
        </pc:sldMkLst>
        <pc:spChg chg="del">
          <ac:chgData name="JungYuan Wu" userId="e77102ae2eb2386b" providerId="LiveId" clId="{94C9D6E2-606A-4CC1-AAD4-DEBA30E00A6A}" dt="2018-10-08T13:28:52.779" v="1783" actId="478"/>
          <ac:spMkLst>
            <pc:docMk/>
            <pc:sldMk cId="1896008847" sldId="308"/>
            <ac:spMk id="4" creationId="{B2500E33-E684-4C5F-A482-0FA0D63F0586}"/>
          </ac:spMkLst>
        </pc:spChg>
        <pc:spChg chg="del">
          <ac:chgData name="JungYuan Wu" userId="e77102ae2eb2386b" providerId="LiveId" clId="{94C9D6E2-606A-4CC1-AAD4-DEBA30E00A6A}" dt="2018-10-08T13:28:56.774" v="1784" actId="478"/>
          <ac:spMkLst>
            <pc:docMk/>
            <pc:sldMk cId="1896008847" sldId="308"/>
            <ac:spMk id="7" creationId="{600F846E-A403-4C9C-A35F-0388ADDD5C8A}"/>
          </ac:spMkLst>
        </pc:spChg>
        <pc:picChg chg="add del">
          <ac:chgData name="JungYuan Wu" userId="e77102ae2eb2386b" providerId="LiveId" clId="{94C9D6E2-606A-4CC1-AAD4-DEBA30E00A6A}" dt="2018-10-08T13:29:05.445" v="1786" actId="478"/>
          <ac:picMkLst>
            <pc:docMk/>
            <pc:sldMk cId="1896008847" sldId="308"/>
            <ac:picMk id="2" creationId="{FB35652A-6342-430F-8EBA-0FD769784AFF}"/>
          </ac:picMkLst>
        </pc:picChg>
        <pc:picChg chg="add">
          <ac:chgData name="JungYuan Wu" userId="e77102ae2eb2386b" providerId="LiveId" clId="{94C9D6E2-606A-4CC1-AAD4-DEBA30E00A6A}" dt="2018-10-08T13:29:17.160" v="1787"/>
          <ac:picMkLst>
            <pc:docMk/>
            <pc:sldMk cId="1896008847" sldId="308"/>
            <ac:picMk id="5" creationId="{10AA5454-A2CC-4C93-AB95-3A8023C34296}"/>
          </ac:picMkLst>
        </pc:picChg>
      </pc:sldChg>
      <pc:sldChg chg="modSp add">
        <pc:chgData name="JungYuan Wu" userId="e77102ae2eb2386b" providerId="LiveId" clId="{94C9D6E2-606A-4CC1-AAD4-DEBA30E00A6A}" dt="2018-10-12T09:41:28.841" v="2099" actId="20577"/>
        <pc:sldMkLst>
          <pc:docMk/>
          <pc:sldMk cId="2520398196" sldId="309"/>
        </pc:sldMkLst>
        <pc:spChg chg="mod">
          <ac:chgData name="JungYuan Wu" userId="e77102ae2eb2386b" providerId="LiveId" clId="{94C9D6E2-606A-4CC1-AAD4-DEBA30E00A6A}" dt="2018-10-12T09:41:28.841" v="2099" actId="20577"/>
          <ac:spMkLst>
            <pc:docMk/>
            <pc:sldMk cId="2520398196" sldId="309"/>
            <ac:spMk id="3" creationId="{65B5F7A1-B36A-458A-AECD-1F119BD957B4}"/>
          </ac:spMkLst>
        </pc:spChg>
        <pc:spChg chg="mod">
          <ac:chgData name="JungYuan Wu" userId="e77102ae2eb2386b" providerId="LiveId" clId="{94C9D6E2-606A-4CC1-AAD4-DEBA30E00A6A}" dt="2018-10-12T09:39:00.464" v="2094" actId="114"/>
          <ac:spMkLst>
            <pc:docMk/>
            <pc:sldMk cId="2520398196" sldId="309"/>
            <ac:spMk id="4" creationId="{B2500E33-E684-4C5F-A482-0FA0D63F0586}"/>
          </ac:spMkLst>
        </pc:spChg>
      </pc:sldChg>
      <pc:sldChg chg="modSp add">
        <pc:chgData name="JungYuan Wu" userId="e77102ae2eb2386b" providerId="LiveId" clId="{94C9D6E2-606A-4CC1-AAD4-DEBA30E00A6A}" dt="2018-10-12T09:44:19.270" v="2240" actId="20577"/>
        <pc:sldMkLst>
          <pc:docMk/>
          <pc:sldMk cId="1334055916" sldId="310"/>
        </pc:sldMkLst>
        <pc:spChg chg="mod">
          <ac:chgData name="JungYuan Wu" userId="e77102ae2eb2386b" providerId="LiveId" clId="{94C9D6E2-606A-4CC1-AAD4-DEBA30E00A6A}" dt="2018-10-12T09:41:34.738" v="2101" actId="27636"/>
          <ac:spMkLst>
            <pc:docMk/>
            <pc:sldMk cId="1334055916" sldId="310"/>
            <ac:spMk id="3" creationId="{65B5F7A1-B36A-458A-AECD-1F119BD957B4}"/>
          </ac:spMkLst>
        </pc:spChg>
        <pc:spChg chg="mod">
          <ac:chgData name="JungYuan Wu" userId="e77102ae2eb2386b" providerId="LiveId" clId="{94C9D6E2-606A-4CC1-AAD4-DEBA30E00A6A}" dt="2018-10-12T09:44:19.270" v="2240" actId="20577"/>
          <ac:spMkLst>
            <pc:docMk/>
            <pc:sldMk cId="1334055916" sldId="310"/>
            <ac:spMk id="4" creationId="{B2500E33-E684-4C5F-A482-0FA0D63F0586}"/>
          </ac:spMkLst>
        </pc:spChg>
      </pc:sldChg>
    </pc:docChg>
  </pc:docChgLst>
  <pc:docChgLst>
    <pc:chgData name="JungYuan Wu" userId="e77102ae2eb2386b" providerId="Windows Live" clId="Web-{59F1A1E4-0BF7-4658-B622-018B0CA33388}"/>
  </pc:docChgLst>
  <pc:docChgLst>
    <pc:chgData name="JungYuan Wu" userId="e77102ae2eb2386b" providerId="Windows Live" clId="Web-{8EBC428B-29FB-4C5F-B3E8-2AC28DA64A02}"/>
  </pc:docChgLst>
  <pc:docChgLst>
    <pc:chgData name="JungYuan Wu" userId="e77102ae2eb2386b" providerId="Windows Live" clId="Web-{0BB48B6D-8384-40CE-8CBE-EFF038634FDB}"/>
  </pc:docChgLst>
  <pc:docChgLst>
    <pc:chgData name="JungYuan Wu" userId="e77102ae2eb2386b" providerId="Windows Live" clId="Web-{AA4A9FCD-E252-4DFB-AF65-4E48B31A8DA4}"/>
  </pc:docChgLst>
  <pc:docChgLst>
    <pc:chgData name="JungYuan Wu" userId="e77102ae2eb2386b" providerId="LiveId" clId="{468260A9-2E13-4827-853B-EFB38D8AA877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kdocs.com/index.html" TargetMode="External"/><Relationship Id="rId2" Type="http://schemas.openxmlformats.org/officeDocument/2006/relationships/hyperlink" Target="https://infohost.nmt.edu/tcc/help/pubs/tkinter/web/index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kdocs.com/index.html" TargetMode="External"/><Relationship Id="rId2" Type="http://schemas.openxmlformats.org/officeDocument/2006/relationships/hyperlink" Target="https://infohost.nmt.edu/tcc/help/pubs/tkinter/web/index.ht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A9E93-1680-440D-A9A2-F3FDAA019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DD2559-DC92-4BC3-8D11-F89F01ACF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意諾威機器人程式教育中心</a:t>
            </a:r>
          </a:p>
        </p:txBody>
      </p:sp>
    </p:spTree>
    <p:extLst>
      <p:ext uri="{BB962C8B-B14F-4D97-AF65-F5344CB8AC3E}">
        <p14:creationId xmlns:p14="http://schemas.microsoft.com/office/powerpoint/2010/main" val="411934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變數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(string)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228598" y="1406245"/>
            <a:ext cx="10119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3 * 'un' + '</a:t>
            </a:r>
            <a:r>
              <a:rPr lang="en-US" altLang="zh-TW" err="1"/>
              <a:t>ium</a:t>
            </a:r>
            <a:r>
              <a:rPr lang="en-US" altLang="zh-TW"/>
              <a:t>'</a:t>
            </a:r>
          </a:p>
          <a:p>
            <a:r>
              <a:rPr lang="en-US" altLang="zh-TW"/>
              <a:t>'</a:t>
            </a:r>
            <a:r>
              <a:rPr lang="en-US" altLang="zh-TW" err="1"/>
              <a:t>unununium</a:t>
            </a:r>
            <a:r>
              <a:rPr lang="en-US" altLang="zh-TW"/>
              <a:t>’</a:t>
            </a:r>
          </a:p>
          <a:p>
            <a:r>
              <a:rPr lang="en-US" altLang="zh-TW"/>
              <a:t>&gt;&gt;&gt; '</a:t>
            </a:r>
            <a:r>
              <a:rPr lang="en-US" altLang="zh-TW" err="1"/>
              <a:t>Py</a:t>
            </a:r>
            <a:r>
              <a:rPr lang="en-US" altLang="zh-TW"/>
              <a:t>' 'thon'</a:t>
            </a:r>
          </a:p>
          <a:p>
            <a:r>
              <a:rPr lang="en-US" altLang="zh-TW"/>
              <a:t>'Python’</a:t>
            </a:r>
          </a:p>
          <a:p>
            <a:r>
              <a:rPr lang="en-US" altLang="zh-TW"/>
              <a:t>&gt;&gt;&gt; prefix + 'thon'</a:t>
            </a:r>
          </a:p>
          <a:p>
            <a:r>
              <a:rPr lang="en-US" altLang="zh-TW"/>
              <a:t>'Python’</a:t>
            </a:r>
          </a:p>
          <a:p>
            <a:r>
              <a:rPr lang="en-US" altLang="zh-TW"/>
              <a:t>&gt;&gt;&gt; word = 'Python'</a:t>
            </a:r>
          </a:p>
          <a:p>
            <a:r>
              <a:rPr lang="en-US" altLang="zh-TW"/>
              <a:t>&gt;&gt;&gt; word[0]  # character in position 0</a:t>
            </a:r>
          </a:p>
          <a:p>
            <a:r>
              <a:rPr lang="en-US" altLang="zh-TW"/>
              <a:t>'P'</a:t>
            </a:r>
          </a:p>
          <a:p>
            <a:r>
              <a:rPr lang="en-US" altLang="zh-TW"/>
              <a:t>&gt;&gt;&gt; word[5]  # character in position 5</a:t>
            </a:r>
          </a:p>
          <a:p>
            <a:r>
              <a:rPr lang="en-US" altLang="zh-TW"/>
              <a:t>'n'</a:t>
            </a:r>
          </a:p>
          <a:p>
            <a:r>
              <a:rPr lang="en-US" altLang="zh-TW"/>
              <a:t>&gt;&gt;&gt; word[-1]  # last character</a:t>
            </a:r>
          </a:p>
          <a:p>
            <a:r>
              <a:rPr lang="en-US" altLang="zh-TW"/>
              <a:t>'n'</a:t>
            </a:r>
          </a:p>
          <a:p>
            <a:r>
              <a:rPr lang="en-US" altLang="zh-TW"/>
              <a:t>&gt;&gt;&gt; word[-2]  # second-last character</a:t>
            </a:r>
          </a:p>
          <a:p>
            <a:r>
              <a:rPr lang="en-US" altLang="zh-TW"/>
              <a:t>'o'</a:t>
            </a:r>
          </a:p>
          <a:p>
            <a:r>
              <a:rPr lang="en-US" altLang="zh-TW"/>
              <a:t>&gt;&gt;&gt; word[-6]</a:t>
            </a:r>
          </a:p>
          <a:p>
            <a:r>
              <a:rPr lang="en-US" altLang="zh-TW"/>
              <a:t>'P'</a:t>
            </a:r>
          </a:p>
          <a:p>
            <a:r>
              <a:rPr lang="en-US" altLang="zh-TW"/>
              <a:t>&gt;&gt;&gt; word[0:2]  # characters from position 0 (included) to 2 (excluded)</a:t>
            </a:r>
          </a:p>
          <a:p>
            <a:r>
              <a:rPr lang="en-US" altLang="zh-TW"/>
              <a:t>'</a:t>
            </a:r>
            <a:r>
              <a:rPr lang="en-US" altLang="zh-TW" err="1"/>
              <a:t>Py</a:t>
            </a:r>
            <a:r>
              <a:rPr lang="en-US" altLang="zh-TW"/>
              <a:t>'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E87218-22AF-4C3B-A8AF-B0E50F819552}"/>
              </a:ext>
            </a:extLst>
          </p:cNvPr>
          <p:cNvSpPr txBox="1"/>
          <p:nvPr/>
        </p:nvSpPr>
        <p:spPr>
          <a:xfrm flipH="1">
            <a:off x="4882118" y="142562"/>
            <a:ext cx="7309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&gt;&gt;&gt; word[2:5]  # characters from position 2 (included) to 5 (excluded)</a:t>
            </a:r>
          </a:p>
          <a:p>
            <a:r>
              <a:rPr lang="en-US" altLang="zh-TW" sz="1600"/>
              <a:t>'</a:t>
            </a:r>
            <a:r>
              <a:rPr lang="en-US" altLang="zh-TW" sz="1600" err="1"/>
              <a:t>tho</a:t>
            </a:r>
            <a:r>
              <a:rPr lang="en-US" altLang="zh-TW" sz="1600"/>
              <a:t>'</a:t>
            </a:r>
          </a:p>
          <a:p>
            <a:r>
              <a:rPr lang="en-US" altLang="zh-TW" sz="1600"/>
              <a:t>&gt;&gt;&gt; word[:2] + word[2:]</a:t>
            </a:r>
          </a:p>
          <a:p>
            <a:r>
              <a:rPr lang="en-US" altLang="zh-TW" sz="1600"/>
              <a:t>'Python'</a:t>
            </a:r>
          </a:p>
          <a:p>
            <a:r>
              <a:rPr lang="en-US" altLang="zh-TW" sz="1600"/>
              <a:t>&gt;&gt;&gt; word[:4] + word[4:]</a:t>
            </a:r>
          </a:p>
          <a:p>
            <a:r>
              <a:rPr lang="en-US" altLang="zh-TW" sz="1600"/>
              <a:t>'Python'</a:t>
            </a:r>
          </a:p>
          <a:p>
            <a:r>
              <a:rPr lang="en-US" altLang="zh-TW" sz="1600"/>
              <a:t>&gt;&gt;&gt; word[:2]   # character from the beginning to position 2 (excluded)</a:t>
            </a:r>
          </a:p>
          <a:p>
            <a:r>
              <a:rPr lang="en-US" altLang="zh-TW" sz="1600"/>
              <a:t>'</a:t>
            </a:r>
            <a:r>
              <a:rPr lang="en-US" altLang="zh-TW" sz="1600" err="1"/>
              <a:t>Py</a:t>
            </a:r>
            <a:r>
              <a:rPr lang="en-US" altLang="zh-TW" sz="1600"/>
              <a:t>'</a:t>
            </a:r>
          </a:p>
          <a:p>
            <a:r>
              <a:rPr lang="en-US" altLang="zh-TW" sz="1600"/>
              <a:t>&gt;&gt;&gt; word[4:]   # characters from position 4 (included) to the end</a:t>
            </a:r>
          </a:p>
          <a:p>
            <a:r>
              <a:rPr lang="en-US" altLang="zh-TW" sz="1600"/>
              <a:t>'on'</a:t>
            </a:r>
          </a:p>
          <a:p>
            <a:r>
              <a:rPr lang="en-US" altLang="zh-TW" sz="1600"/>
              <a:t>&gt;&gt;&gt; word[-2:]  # characters from the second-last (included) to the end</a:t>
            </a:r>
          </a:p>
          <a:p>
            <a:r>
              <a:rPr lang="en-US" altLang="zh-TW" sz="1600"/>
              <a:t>'on'</a:t>
            </a:r>
            <a:endParaRPr lang="zh-TW" altLang="en-US" sz="16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FED47C-4DD7-42C8-BDC7-7EF5C377BE62}"/>
              </a:ext>
            </a:extLst>
          </p:cNvPr>
          <p:cNvSpPr txBox="1"/>
          <p:nvPr/>
        </p:nvSpPr>
        <p:spPr>
          <a:xfrm>
            <a:off x="5843285" y="3668451"/>
            <a:ext cx="4400466" cy="1477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altLang="zh-TW">
                <a:latin typeface="Consolas" panose="020B0609020204030204" pitchFamily="49" charset="0"/>
              </a:rPr>
              <a:t> +---+---+---+---+---+---+</a:t>
            </a:r>
          </a:p>
          <a:p>
            <a:pPr lvl="1"/>
            <a:r>
              <a:rPr lang="pt-BR" altLang="zh-TW">
                <a:latin typeface="Consolas" panose="020B0609020204030204" pitchFamily="49" charset="0"/>
              </a:rPr>
              <a:t> | P | y | t | h | o | n |</a:t>
            </a:r>
          </a:p>
          <a:p>
            <a:pPr lvl="1"/>
            <a:r>
              <a:rPr lang="pt-BR" altLang="zh-TW">
                <a:latin typeface="Consolas" panose="020B0609020204030204" pitchFamily="49" charset="0"/>
              </a:rPr>
              <a:t> +---+---+---+---+---+---+</a:t>
            </a:r>
          </a:p>
          <a:p>
            <a:pPr lvl="1"/>
            <a:r>
              <a:rPr lang="pt-BR" altLang="zh-TW">
                <a:latin typeface="Consolas" panose="020B0609020204030204" pitchFamily="49" charset="0"/>
              </a:rPr>
              <a:t> 0   1   2   3   4   5   6</a:t>
            </a:r>
          </a:p>
          <a:p>
            <a:pPr lvl="1"/>
            <a:r>
              <a:rPr lang="pt-BR" altLang="zh-TW">
                <a:latin typeface="Consolas" panose="020B0609020204030204" pitchFamily="49" charset="0"/>
              </a:rPr>
              <a:t>-6  -5  -4  -3  -2  -1</a:t>
            </a:r>
            <a:endParaRPr lang="zh-TW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8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282641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變數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(list/array)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228598" y="1406245"/>
            <a:ext cx="10119841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序号:方法</a:t>
            </a:r>
            <a:endParaRPr lang="en-US" dirty="0"/>
          </a:p>
          <a:p>
            <a:r>
              <a:rPr lang="en-US" dirty="0"/>
              <a:t>1: </a:t>
            </a:r>
            <a:r>
              <a:rPr lang="en-US" dirty="0" err="1"/>
              <a:t>list.append</a:t>
            </a:r>
            <a:r>
              <a:rPr lang="en-US" dirty="0"/>
              <a:t>(obj)</a:t>
            </a:r>
            <a:br>
              <a:rPr lang="en-US" dirty="0"/>
            </a:br>
            <a:r>
              <a:rPr lang="en-US" dirty="0" err="1"/>
              <a:t>在列表末尾添加新的对象</a:t>
            </a:r>
            <a:endParaRPr lang="en-US" dirty="0"/>
          </a:p>
          <a:p>
            <a:r>
              <a:rPr lang="en-US" dirty="0"/>
              <a:t>2: </a:t>
            </a:r>
            <a:r>
              <a:rPr lang="en-US" dirty="0" err="1"/>
              <a:t>list.count</a:t>
            </a:r>
            <a:r>
              <a:rPr lang="en-US" dirty="0"/>
              <a:t>(obj)</a:t>
            </a:r>
            <a:br>
              <a:rPr lang="en-US" dirty="0"/>
            </a:br>
            <a:r>
              <a:rPr lang="en-US" dirty="0" err="1"/>
              <a:t>统计某个元素在列表中出现的次数</a:t>
            </a:r>
            <a:endParaRPr lang="en-US" dirty="0"/>
          </a:p>
          <a:p>
            <a:r>
              <a:rPr lang="en-US" dirty="0"/>
              <a:t>3: </a:t>
            </a:r>
            <a:r>
              <a:rPr lang="en-US" dirty="0" err="1"/>
              <a:t>list.extend</a:t>
            </a:r>
            <a:r>
              <a:rPr lang="en-US" dirty="0"/>
              <a:t>(seq)</a:t>
            </a:r>
            <a:br>
              <a:rPr lang="en-US" dirty="0"/>
            </a:br>
            <a:r>
              <a:rPr lang="en-US" dirty="0" err="1"/>
              <a:t>在列表末尾一次性追加另一个序列中的多个值（用新列表扩展原来的列表</a:t>
            </a:r>
            <a:r>
              <a:rPr lang="en-US" dirty="0"/>
              <a:t>）</a:t>
            </a:r>
          </a:p>
          <a:p>
            <a:r>
              <a:rPr lang="en-US" dirty="0"/>
              <a:t>4: </a:t>
            </a:r>
            <a:r>
              <a:rPr lang="en-US" dirty="0" err="1"/>
              <a:t>list.index</a:t>
            </a:r>
            <a:r>
              <a:rPr lang="en-US" dirty="0"/>
              <a:t>(obj)</a:t>
            </a:r>
            <a:br>
              <a:rPr lang="en-US" dirty="0"/>
            </a:br>
            <a:r>
              <a:rPr lang="en-US" dirty="0" err="1"/>
              <a:t>从列表中找出某个值第一个匹配项的索引位置</a:t>
            </a:r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list.insert</a:t>
            </a:r>
            <a:r>
              <a:rPr lang="en-US" dirty="0"/>
              <a:t>(index, obj)</a:t>
            </a:r>
            <a:br>
              <a:rPr lang="en-US" dirty="0"/>
            </a:br>
            <a:r>
              <a:rPr lang="en-US" dirty="0" err="1"/>
              <a:t>将对象插入列表</a:t>
            </a:r>
            <a:endParaRPr lang="en-US" dirty="0"/>
          </a:p>
          <a:p>
            <a:r>
              <a:rPr lang="en-US" dirty="0"/>
              <a:t>6: </a:t>
            </a:r>
            <a:r>
              <a:rPr lang="en-US" dirty="0" err="1"/>
              <a:t>list.pop</a:t>
            </a:r>
            <a:r>
              <a:rPr lang="en-US" dirty="0"/>
              <a:t>([index=-1])</a:t>
            </a:r>
            <a:br>
              <a:rPr lang="en-US" dirty="0"/>
            </a:br>
            <a:r>
              <a:rPr lang="en-US" dirty="0" err="1"/>
              <a:t>移除列表中的一个元素（默认最后一个元素</a:t>
            </a:r>
            <a:r>
              <a:rPr lang="en-US" dirty="0"/>
              <a:t>），</a:t>
            </a:r>
            <a:r>
              <a:rPr lang="en-US" dirty="0" err="1"/>
              <a:t>并且返回该元素的值</a:t>
            </a:r>
            <a:endParaRPr lang="en-US" dirty="0"/>
          </a:p>
          <a:p>
            <a:r>
              <a:rPr lang="en-US" dirty="0"/>
              <a:t>7: </a:t>
            </a:r>
            <a:r>
              <a:rPr lang="en-US" dirty="0" err="1"/>
              <a:t>list.remove</a:t>
            </a:r>
            <a:r>
              <a:rPr lang="en-US" dirty="0"/>
              <a:t>(obj)</a:t>
            </a:r>
            <a:br>
              <a:rPr lang="en-US" dirty="0"/>
            </a:br>
            <a:r>
              <a:rPr lang="en-US" dirty="0" err="1"/>
              <a:t>移除列表中某个值的第一个匹配项</a:t>
            </a:r>
            <a:endParaRPr lang="en-US" dirty="0"/>
          </a:p>
          <a:p>
            <a:r>
              <a:rPr lang="en-US" dirty="0"/>
              <a:t>8: </a:t>
            </a:r>
            <a:r>
              <a:rPr lang="en-US" dirty="0" err="1"/>
              <a:t>list.reverse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反向列表中元素</a:t>
            </a:r>
            <a:endParaRPr lang="en-US" dirty="0"/>
          </a:p>
          <a:p>
            <a:r>
              <a:rPr lang="en-US" dirty="0"/>
              <a:t>9:list.sort(</a:t>
            </a:r>
            <a:r>
              <a:rPr lang="en-US" dirty="0" err="1"/>
              <a:t>cmp</a:t>
            </a:r>
            <a:r>
              <a:rPr lang="en-US" dirty="0"/>
              <a:t>=None, key=None, reverse=False)</a:t>
            </a:r>
            <a:br>
              <a:rPr lang="en-US" dirty="0"/>
            </a:br>
            <a:r>
              <a:rPr lang="en-US" dirty="0" err="1"/>
              <a:t>对原列表进行排序</a:t>
            </a:r>
            <a:endParaRPr 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856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23705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Programming (coding)</a:t>
            </a:r>
          </a:p>
          <a:p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TW" sz="2800">
                <a:latin typeface="Arial" panose="020B0604020202020204" pitchFamily="34" charset="0"/>
                <a:cs typeface="Arial" panose="020B0604020202020204" pitchFamily="34" charset="0"/>
              </a:rPr>
              <a:t>FLOW CONTROL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GB" altLang="zh-TW" sz="2800">
                <a:latin typeface="Arial" panose="020B0604020202020204" pitchFamily="34" charset="0"/>
                <a:cs typeface="Arial" panose="020B0604020202020204" pitchFamily="34" charset="0"/>
              </a:rPr>
              <a:t>Python if...else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GB" altLang="zh-TW" sz="2800">
                <a:latin typeface="Arial" panose="020B0604020202020204" pitchFamily="34" charset="0"/>
                <a:cs typeface="Arial" panose="020B0604020202020204" pitchFamily="34" charset="0"/>
              </a:rPr>
              <a:t>Python for Loop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GB" altLang="zh-TW" sz="280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GB" altLang="zh-TW" sz="2800">
                <a:latin typeface="Arial" panose="020B0604020202020204" pitchFamily="34" charset="0"/>
                <a:cs typeface="Arial" panose="020B0604020202020204" pitchFamily="34" charset="0"/>
              </a:rPr>
              <a:t>break and continue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GB" altLang="zh-TW" sz="2800">
                <a:latin typeface="Arial" panose="020B0604020202020204" pitchFamily="34" charset="0"/>
                <a:cs typeface="Arial" panose="020B0604020202020204" pitchFamily="34" charset="0"/>
              </a:rPr>
              <a:t>Pass Statement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GB" altLang="zh-TW" sz="2800">
                <a:latin typeface="Arial" panose="020B0604020202020204" pitchFamily="34" charset="0"/>
                <a:cs typeface="Arial" panose="020B0604020202020204" pitchFamily="34" charset="0"/>
              </a:rPr>
              <a:t>Looping Technique</a:t>
            </a:r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2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2869543" y="25361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200" baseline="3000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1418221" y="610136"/>
            <a:ext cx="10119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>
                <a:latin typeface="Arial Rounded MT Bold" panose="020F0704030504030204" pitchFamily="34" charset="0"/>
              </a:rPr>
              <a:t># -*- coding: utf-8 -*-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"""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this program is for practicing  string type operator.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To use input() function and + 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"""</a:t>
            </a:r>
          </a:p>
          <a:p>
            <a:endParaRPr lang="en-GB" altLang="zh-TW" sz="2000">
              <a:latin typeface="Arial Rounded MT Bold" panose="020F0704030504030204" pitchFamily="34" charset="0"/>
            </a:endParaRPr>
          </a:p>
          <a:p>
            <a:r>
              <a:rPr lang="en-GB" altLang="zh-TW" sz="2000">
                <a:latin typeface="Arial Rounded MT Bold" panose="020F0704030504030204" pitchFamily="34" charset="0"/>
              </a:rPr>
              <a:t>a = 'Please input your name : '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name = input(a)</a:t>
            </a:r>
          </a:p>
          <a:p>
            <a:r>
              <a:rPr lang="en-GB" altLang="zh-TW" sz="2000" err="1">
                <a:latin typeface="Arial Rounded MT Bold" panose="020F0704030504030204" pitchFamily="34" charset="0"/>
              </a:rPr>
              <a:t>hel</a:t>
            </a:r>
            <a:r>
              <a:rPr lang="en-GB" altLang="zh-TW" sz="2000">
                <a:latin typeface="Arial Rounded MT Bold" panose="020F0704030504030204" pitchFamily="34" charset="0"/>
              </a:rPr>
              <a:t> = "Hi ! "+ name*3 +", </a:t>
            </a:r>
            <a:r>
              <a:rPr lang="en-GB" altLang="zh-TW" sz="2000" err="1">
                <a:latin typeface="Arial Rounded MT Bold" panose="020F0704030504030204" pitchFamily="34" charset="0"/>
              </a:rPr>
              <a:t>wellcom</a:t>
            </a:r>
            <a:r>
              <a:rPr lang="en-GB" altLang="zh-TW" sz="2000">
                <a:latin typeface="Arial Rounded MT Bold" panose="020F0704030504030204" pitchFamily="34" charset="0"/>
              </a:rPr>
              <a:t> to learn Python."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print(</a:t>
            </a:r>
            <a:r>
              <a:rPr lang="en-GB" altLang="zh-TW" sz="2000" err="1">
                <a:latin typeface="Arial Rounded MT Bold" panose="020F0704030504030204" pitchFamily="34" charset="0"/>
              </a:rPr>
              <a:t>hel</a:t>
            </a:r>
            <a:r>
              <a:rPr lang="en-GB" altLang="zh-TW" sz="2000">
                <a:latin typeface="Arial Rounded MT Bold" panose="020F0704030504030204" pitchFamily="34" charset="0"/>
              </a:rPr>
              <a:t>)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a = "How old are you ?"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age = input(a)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a = 'Are you male or </a:t>
            </a:r>
            <a:r>
              <a:rPr lang="en-GB" altLang="zh-TW" sz="2000" err="1">
                <a:latin typeface="Arial Rounded MT Bold" panose="020F0704030504030204" pitchFamily="34" charset="0"/>
              </a:rPr>
              <a:t>femail</a:t>
            </a:r>
            <a:r>
              <a:rPr lang="en-GB" altLang="zh-TW" sz="2000">
                <a:latin typeface="Arial Rounded MT Bold" panose="020F0704030504030204" pitchFamily="34" charset="0"/>
              </a:rPr>
              <a:t> ? '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sex = input(a)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print()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print('these are your information : ' )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print(name + ' is ' + age + ' years old.\n' + 'you are ' + sex +'.\n')</a:t>
            </a:r>
          </a:p>
          <a:p>
            <a:endParaRPr lang="en-US" altLang="zh-TW" sz="20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2869543" y="25361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200" baseline="3000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1418221" y="610136"/>
            <a:ext cx="10119841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>
                <a:latin typeface="Arial Rounded MT Bold" panose="020F0704030504030204" pitchFamily="34" charset="0"/>
              </a:rPr>
              <a:t>N = 128</a:t>
            </a:r>
            <a:endParaRPr lang="en-US"/>
          </a:p>
          <a:p>
            <a:r>
              <a:rPr lang="en-GB" sz="2000">
                <a:latin typeface="Arial Rounded MT Bold" panose="020F0704030504030204" pitchFamily="34" charset="0"/>
              </a:rPr>
              <a:t>ff = list([0]*N)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ff[0] = 1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ff[1] = 1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for </a:t>
            </a:r>
            <a:r>
              <a:rPr lang="en-GB" sz="2000" err="1">
                <a:latin typeface="Arial Rounded MT Bold" panose="020F0704030504030204" pitchFamily="34" charset="0"/>
              </a:rPr>
              <a:t>i</a:t>
            </a:r>
            <a:r>
              <a:rPr lang="en-GB" sz="2000">
                <a:latin typeface="Arial Rounded MT Bold" panose="020F0704030504030204" pitchFamily="34" charset="0"/>
              </a:rPr>
              <a:t> in range(2,N):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    ff[i] = ff[i-1] +ff[i-2]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sum=0  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for </a:t>
            </a:r>
            <a:r>
              <a:rPr lang="en-GB" sz="2000" err="1">
                <a:latin typeface="Arial Rounded MT Bold" panose="020F0704030504030204" pitchFamily="34" charset="0"/>
              </a:rPr>
              <a:t>i</a:t>
            </a:r>
            <a:r>
              <a:rPr lang="en-GB" sz="2000">
                <a:latin typeface="Arial Rounded MT Bold" panose="020F0704030504030204" pitchFamily="34" charset="0"/>
              </a:rPr>
              <a:t> in range(N):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    if (ff[i]%2 == 0) : 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    # sum += ff[i] # sum = sum + ff[i]</a:t>
            </a:r>
            <a:endParaRPr lang="en-GB"/>
          </a:p>
          <a:p>
            <a:r>
              <a:rPr lang="en-GB" sz="2000">
                <a:latin typeface="Arial Rounded MT Bold" panose="020F0704030504030204" pitchFamily="34" charset="0"/>
              </a:rPr>
              <a:t>        print(i+1,"th value :",ff[i], "sum = ", sum)</a:t>
            </a:r>
            <a:endParaRPr lang="en-GB"/>
          </a:p>
          <a:p>
            <a:endParaRPr lang="en-GB" altLang="zh-TW" sz="2000">
              <a:latin typeface="Arial Rounded MT Bold" panose="020F0704030504030204" pitchFamily="34" charset="0"/>
            </a:endParaRPr>
          </a:p>
          <a:p>
            <a:endParaRPr lang="en-US" altLang="zh-TW" sz="20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2869543" y="25361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200" baseline="3000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1418221" y="610136"/>
            <a:ext cx="1011984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Arial Rounded MT Bold" panose="020F0704030504030204" pitchFamily="34" charset="0"/>
              </a:rPr>
              <a:t>s='Please input value of </a:t>
            </a:r>
            <a:r>
              <a:rPr lang="en-US" altLang="zh-TW" sz="2000" err="1">
                <a:latin typeface="Arial Rounded MT Bold" panose="020F0704030504030204" pitchFamily="34" charset="0"/>
              </a:rPr>
              <a:t>x,y</a:t>
            </a:r>
            <a:r>
              <a:rPr lang="en-US" altLang="zh-TW" sz="2000">
                <a:latin typeface="Arial Rounded MT Bold" panose="020F0704030504030204" pitchFamily="34" charset="0"/>
              </a:rPr>
              <a:t> and will print +-*/%//** operators. '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print(s)    </a:t>
            </a:r>
            <a:r>
              <a:rPr lang="en-US" altLang="zh-TW" sz="200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(a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是字串形態  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str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 )</a:t>
            </a:r>
          </a:p>
          <a:p>
            <a:r>
              <a:rPr lang="en-US" altLang="zh-TW" sz="2000" err="1">
                <a:latin typeface="Arial Rounded MT Bold" panose="020F0704030504030204" pitchFamily="34" charset="0"/>
              </a:rPr>
              <a:t>sx</a:t>
            </a:r>
            <a:r>
              <a:rPr lang="en-US" altLang="zh-TW" sz="2000">
                <a:latin typeface="Arial Rounded MT Bold" panose="020F0704030504030204" pitchFamily="34" charset="0"/>
              </a:rPr>
              <a:t>=input(‘x =‘) </a:t>
            </a:r>
            <a:r>
              <a:rPr lang="en-US" altLang="zh-TW" sz="200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sx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也是字串形態  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str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 , 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使用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input())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 err="1">
                <a:latin typeface="Arial Rounded MT Bold" panose="020F0704030504030204" pitchFamily="34" charset="0"/>
              </a:rPr>
              <a:t>sy</a:t>
            </a:r>
            <a:r>
              <a:rPr lang="en-US" altLang="zh-TW" sz="2000">
                <a:latin typeface="Arial Rounded MT Bold" panose="020F0704030504030204" pitchFamily="34" charset="0"/>
              </a:rPr>
              <a:t>=input('y =‘) </a:t>
            </a:r>
            <a:r>
              <a:rPr lang="en-US" altLang="zh-TW" sz="200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sy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也是字串形態  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str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 , 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使用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input())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>
                <a:latin typeface="Arial Rounded MT Bold" panose="020F0704030504030204" pitchFamily="34" charset="0"/>
              </a:rPr>
              <a:t>x=</a:t>
            </a:r>
            <a:r>
              <a:rPr lang="en-US" altLang="zh-TW" sz="2000" err="1">
                <a:latin typeface="Arial Rounded MT Bold" panose="020F0704030504030204" pitchFamily="34" charset="0"/>
              </a:rPr>
              <a:t>int</a:t>
            </a:r>
            <a:r>
              <a:rPr lang="en-US" altLang="zh-TW" sz="2000">
                <a:latin typeface="Arial Rounded MT Bold" panose="020F0704030504030204" pitchFamily="34" charset="0"/>
              </a:rPr>
              <a:t>(</a:t>
            </a:r>
            <a:r>
              <a:rPr lang="en-US" altLang="zh-TW" sz="2000" err="1">
                <a:latin typeface="Arial Rounded MT Bold" panose="020F0704030504030204" pitchFamily="34" charset="0"/>
              </a:rPr>
              <a:t>sx</a:t>
            </a:r>
            <a:r>
              <a:rPr lang="en-US" altLang="zh-TW" sz="2000">
                <a:latin typeface="Arial Rounded MT Bold" panose="020F0704030504030204" pitchFamily="34" charset="0"/>
              </a:rPr>
              <a:t>) </a:t>
            </a:r>
            <a:r>
              <a:rPr lang="en-US" altLang="zh-TW" sz="200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(x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是數字形態  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int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 , 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使用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int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(),float()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轉換字串為數字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zh-TW" sz="2000" err="1">
                <a:solidFill>
                  <a:srgbClr val="FF0000"/>
                </a:solidFill>
                <a:latin typeface="Arial Rounded MT Bold" panose="020F0704030504030204" pitchFamily="34" charset="0"/>
              </a:rPr>
              <a:t>str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()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轉換數字為字串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)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>
                <a:latin typeface="Arial Rounded MT Bold" panose="020F0704030504030204" pitchFamily="34" charset="0"/>
              </a:rPr>
              <a:t>y=</a:t>
            </a:r>
            <a:r>
              <a:rPr lang="en-US" altLang="zh-TW" sz="2000" err="1">
                <a:latin typeface="Arial Rounded MT Bold" panose="020F0704030504030204" pitchFamily="34" charset="0"/>
              </a:rPr>
              <a:t>int</a:t>
            </a:r>
            <a:r>
              <a:rPr lang="en-US" altLang="zh-TW" sz="2000">
                <a:latin typeface="Arial Rounded MT Bold" panose="020F0704030504030204" pitchFamily="34" charset="0"/>
              </a:rPr>
              <a:t>(</a:t>
            </a:r>
            <a:r>
              <a:rPr lang="en-US" altLang="zh-TW" sz="2000" err="1">
                <a:latin typeface="Arial Rounded MT Bold" panose="020F0704030504030204" pitchFamily="34" charset="0"/>
              </a:rPr>
              <a:t>sy</a:t>
            </a:r>
            <a:r>
              <a:rPr lang="en-US" altLang="zh-TW" sz="2000"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z=</a:t>
            </a:r>
            <a:r>
              <a:rPr lang="en-US" altLang="zh-TW" sz="2000" err="1">
                <a:latin typeface="Arial Rounded MT Bold" panose="020F0704030504030204" pitchFamily="34" charset="0"/>
              </a:rPr>
              <a:t>x+y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zh-TW" sz="200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(z</a:t>
            </a:r>
            <a:r>
              <a:rPr lang="zh-TW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是數字形態</a:t>
            </a:r>
            <a:r>
              <a:rPr lang="en-US" altLang="zh-TW" sz="2000">
                <a:solidFill>
                  <a:srgbClr val="FF0000"/>
                </a:solidFill>
                <a:latin typeface="Arial Rounded MT Bold" panose="020F0704030504030204" pitchFamily="34" charset="0"/>
              </a:rPr>
              <a:t>, type(z) check ?  )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print(x,'+', y, '=', z)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z=x-y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print(x,'-', y, '=', z)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z=x*y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print(x,'*', y, '=', z)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z=x/y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print(x,'/', y, '=', z)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z=x//y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print(x,'//', y, '=', z)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z=</a:t>
            </a:r>
            <a:r>
              <a:rPr lang="en-US" altLang="zh-TW" sz="2000" err="1">
                <a:latin typeface="Arial Rounded MT Bold" panose="020F0704030504030204" pitchFamily="34" charset="0"/>
              </a:rPr>
              <a:t>x%y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print(x,'%', y, '=', z)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z=x**y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print(x,'**', y, '=', z)</a:t>
            </a:r>
          </a:p>
        </p:txBody>
      </p:sp>
    </p:spTree>
    <p:extLst>
      <p:ext uri="{BB962C8B-B14F-4D97-AF65-F5344CB8AC3E}">
        <p14:creationId xmlns:p14="http://schemas.microsoft.com/office/powerpoint/2010/main" val="19862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2869543" y="25361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3200" baseline="3000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1418221" y="610136"/>
            <a:ext cx="101198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Arial Rounded MT Bold" panose="020F0704030504030204" pitchFamily="34" charset="0"/>
              </a:rPr>
              <a:t># </a:t>
            </a:r>
            <a:r>
              <a:rPr lang="zh-TW" altLang="en-US" sz="2000">
                <a:latin typeface="Arial Rounded MT Bold" panose="020F0704030504030204" pitchFamily="34" charset="0"/>
              </a:rPr>
              <a:t>計算 </a:t>
            </a:r>
            <a:r>
              <a:rPr lang="en-US" altLang="zh-TW" sz="2000">
                <a:latin typeface="Arial Rounded MT Bold" panose="020F0704030504030204" pitchFamily="34" charset="0"/>
              </a:rPr>
              <a:t>0 – 99 </a:t>
            </a:r>
            <a:r>
              <a:rPr lang="zh-TW" altLang="en-US" sz="2000">
                <a:latin typeface="Arial Rounded MT Bold" panose="020F0704030504030204" pitchFamily="34" charset="0"/>
              </a:rPr>
              <a:t>加總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>
                <a:latin typeface="Arial Rounded MT Bold" panose="020F0704030504030204" pitchFamily="34" charset="0"/>
              </a:rPr>
              <a:t>j=0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for </a:t>
            </a:r>
            <a:r>
              <a:rPr lang="en-US" altLang="zh-TW" sz="2000" err="1">
                <a:latin typeface="Arial Rounded MT Bold" panose="020F0704030504030204" pitchFamily="34" charset="0"/>
              </a:rPr>
              <a:t>i</a:t>
            </a:r>
            <a:r>
              <a:rPr lang="en-US" altLang="zh-TW" sz="2000">
                <a:latin typeface="Arial Rounded MT Bold" panose="020F0704030504030204" pitchFamily="34" charset="0"/>
              </a:rPr>
              <a:t> in range(100):</a:t>
            </a:r>
          </a:p>
          <a:p>
            <a:r>
              <a:rPr lang="en-US" altLang="zh-TW" sz="2000">
                <a:latin typeface="Arial Rounded MT Bold" panose="020F0704030504030204" pitchFamily="34" charset="0"/>
              </a:rPr>
              <a:t>    j+=</a:t>
            </a:r>
            <a:r>
              <a:rPr lang="en-US" altLang="zh-TW" sz="2000" err="1">
                <a:latin typeface="Arial Rounded MT Bold" panose="020F0704030504030204" pitchFamily="34" charset="0"/>
              </a:rPr>
              <a:t>i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>
                <a:latin typeface="Arial Rounded MT Bold" panose="020F0704030504030204" pitchFamily="34" charset="0"/>
              </a:rPr>
              <a:t>    print(</a:t>
            </a:r>
            <a:r>
              <a:rPr lang="en-US" altLang="zh-TW" sz="2000" err="1">
                <a:latin typeface="Arial Rounded MT Bold" panose="020F0704030504030204" pitchFamily="34" charset="0"/>
              </a:rPr>
              <a:t>i</a:t>
            </a:r>
            <a:r>
              <a:rPr lang="en-US" altLang="zh-TW" sz="2000">
                <a:latin typeface="Arial Rounded MT Bold" panose="020F0704030504030204" pitchFamily="34" charset="0"/>
              </a:rPr>
              <a:t>,'\</a:t>
            </a:r>
            <a:r>
              <a:rPr lang="en-US" altLang="zh-TW" sz="2000" err="1">
                <a:latin typeface="Arial Rounded MT Bold" panose="020F0704030504030204" pitchFamily="34" charset="0"/>
              </a:rPr>
              <a:t>t',j</a:t>
            </a:r>
            <a:r>
              <a:rPr lang="en-US" altLang="zh-TW" sz="200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5001B3-FAC9-4454-9810-55932CC3A4A4}"/>
              </a:ext>
            </a:extLst>
          </p:cNvPr>
          <p:cNvSpPr txBox="1"/>
          <p:nvPr/>
        </p:nvSpPr>
        <p:spPr>
          <a:xfrm flipH="1">
            <a:off x="1418220" y="3380787"/>
            <a:ext cx="10119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Rounded MT Bold" panose="020F0704030504030204" pitchFamily="34" charset="0"/>
              </a:rPr>
              <a:t>練習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2000">
                <a:latin typeface="Arial Rounded MT Bold" panose="020F0704030504030204" pitchFamily="34" charset="0"/>
              </a:rPr>
              <a:t># </a:t>
            </a:r>
            <a:r>
              <a:rPr lang="zh-TW" altLang="en-US" sz="2000">
                <a:latin typeface="Arial Rounded MT Bold" panose="020F0704030504030204" pitchFamily="34" charset="0"/>
              </a:rPr>
              <a:t> </a:t>
            </a:r>
            <a:r>
              <a:rPr lang="en-US" altLang="zh-TW" sz="2000">
                <a:latin typeface="Arial Rounded MT Bold" panose="020F0704030504030204" pitchFamily="34" charset="0"/>
              </a:rPr>
              <a:t>9 x 9 </a:t>
            </a:r>
            <a:r>
              <a:rPr lang="zh-TW" altLang="en-US" sz="2000">
                <a:latin typeface="Arial Rounded MT Bold" panose="020F0704030504030204" pitchFamily="34" charset="0"/>
              </a:rPr>
              <a:t>乘法表程式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endParaRPr lang="en-US" altLang="zh-TW" sz="20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2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7247513" y="772369"/>
            <a:ext cx="101198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2000">
                <a:latin typeface="Arial Rounded MT Bold" panose="020F0704030504030204" pitchFamily="34" charset="0"/>
              </a:rPr>
              <a:t># Program for loop practice_2</a:t>
            </a:r>
          </a:p>
          <a:p>
            <a:endParaRPr lang="en-GB" altLang="zh-TW" sz="2000">
              <a:latin typeface="Arial Rounded MT Bold" panose="020F0704030504030204" pitchFamily="34" charset="0"/>
            </a:endParaRPr>
          </a:p>
          <a:p>
            <a:r>
              <a:rPr lang="en-GB" altLang="zh-TW" sz="2000">
                <a:latin typeface="Arial Rounded MT Bold" panose="020F0704030504030204" pitchFamily="34" charset="0"/>
              </a:rPr>
              <a:t>for </a:t>
            </a:r>
            <a:r>
              <a:rPr lang="en-GB" altLang="zh-TW" sz="2000" err="1">
                <a:latin typeface="Arial Rounded MT Bold" panose="020F0704030504030204" pitchFamily="34" charset="0"/>
              </a:rPr>
              <a:t>i</a:t>
            </a:r>
            <a:r>
              <a:rPr lang="en-GB" altLang="zh-TW" sz="2000">
                <a:latin typeface="Arial Rounded MT Bold" panose="020F0704030504030204" pitchFamily="34" charset="0"/>
              </a:rPr>
              <a:t> in range(1,10):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    for j in range(1,10):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        print(</a:t>
            </a:r>
            <a:r>
              <a:rPr lang="en-GB" altLang="zh-TW" sz="2000" err="1">
                <a:latin typeface="Arial Rounded MT Bold" panose="020F0704030504030204" pitchFamily="34" charset="0"/>
              </a:rPr>
              <a:t>i</a:t>
            </a:r>
            <a:r>
              <a:rPr lang="en-GB" altLang="zh-TW" sz="2000">
                <a:latin typeface="Arial Rounded MT Bold" panose="020F0704030504030204" pitchFamily="34" charset="0"/>
              </a:rPr>
              <a:t>*</a:t>
            </a:r>
            <a:r>
              <a:rPr lang="en-GB" altLang="zh-TW" sz="2000" err="1">
                <a:latin typeface="Arial Rounded MT Bold" panose="020F0704030504030204" pitchFamily="34" charset="0"/>
              </a:rPr>
              <a:t>j,end</a:t>
            </a:r>
            <a:r>
              <a:rPr lang="en-GB" altLang="zh-TW" sz="2000">
                <a:latin typeface="Arial Rounded MT Bold" panose="020F0704030504030204" pitchFamily="34" charset="0"/>
              </a:rPr>
              <a:t>='\t ')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    print() </a:t>
            </a:r>
          </a:p>
          <a:p>
            <a:r>
              <a:rPr lang="en-GB" altLang="zh-TW" sz="2000">
                <a:latin typeface="Arial Rounded MT Bold" panose="020F0704030504030204" pitchFamily="34" charset="0"/>
              </a:rPr>
              <a:t>#</a:t>
            </a:r>
            <a:r>
              <a:rPr lang="zh-TW" altLang="en-US" sz="2000">
                <a:latin typeface="Arial" panose="020B0604020202020204" pitchFamily="34" charset="0"/>
                <a:cs typeface="Arial" panose="020B0604020202020204" pitchFamily="34" charset="0"/>
              </a:rPr>
              <a:t>輸出什麼呢 ？</a:t>
            </a:r>
          </a:p>
          <a:p>
            <a:endParaRPr lang="en-US" altLang="zh-TW" sz="2000">
              <a:latin typeface="Arial Rounded MT Bold" panose="020F07040305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70D4C4-7E19-4165-8915-C5A5C50801BA}"/>
              </a:ext>
            </a:extLst>
          </p:cNvPr>
          <p:cNvSpPr txBox="1"/>
          <p:nvPr/>
        </p:nvSpPr>
        <p:spPr>
          <a:xfrm flipH="1">
            <a:off x="1036079" y="772369"/>
            <a:ext cx="10119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2000">
                <a:latin typeface="Arial Rounded MT Bold" panose="020F0704030504030204" pitchFamily="34" charset="0"/>
              </a:rPr>
              <a:t># Program for loop practice_1</a:t>
            </a:r>
          </a:p>
          <a:p>
            <a:endParaRPr lang="nn-NO" altLang="zh-TW" sz="2000">
              <a:latin typeface="Arial Rounded MT Bold" panose="020F0704030504030204" pitchFamily="34" charset="0"/>
            </a:endParaRPr>
          </a:p>
          <a:p>
            <a:r>
              <a:rPr lang="nn-NO" altLang="zh-TW" sz="2000">
                <a:latin typeface="Arial Rounded MT Bold" panose="020F0704030504030204" pitchFamily="34" charset="0"/>
              </a:rPr>
              <a:t>j=0</a:t>
            </a:r>
          </a:p>
          <a:p>
            <a:r>
              <a:rPr lang="nn-NO" altLang="zh-TW" sz="2000">
                <a:latin typeface="Arial Rounded MT Bold" panose="020F0704030504030204" pitchFamily="34" charset="0"/>
              </a:rPr>
              <a:t>for i in range(100):</a:t>
            </a:r>
          </a:p>
          <a:p>
            <a:r>
              <a:rPr lang="nn-NO" altLang="zh-TW" sz="2000">
                <a:latin typeface="Arial Rounded MT Bold" panose="020F0704030504030204" pitchFamily="34" charset="0"/>
              </a:rPr>
              <a:t>    j+=i</a:t>
            </a:r>
          </a:p>
          <a:p>
            <a:r>
              <a:rPr lang="nn-NO" altLang="zh-TW" sz="2000">
                <a:latin typeface="Arial Rounded MT Bold" panose="020F0704030504030204" pitchFamily="34" charset="0"/>
              </a:rPr>
              <a:t>    print(i,'\t’,j)</a:t>
            </a:r>
          </a:p>
          <a:p>
            <a:endParaRPr lang="nn-NO" altLang="zh-TW" sz="2000">
              <a:latin typeface="Arial Rounded MT Bold" panose="020F0704030504030204" pitchFamily="34" charset="0"/>
            </a:endParaRPr>
          </a:p>
          <a:p>
            <a:r>
              <a:rPr lang="en-GB" altLang="zh-TW" sz="2000">
                <a:latin typeface="Arial Rounded MT Bold" panose="020F0704030504030204" pitchFamily="34" charset="0"/>
              </a:rPr>
              <a:t>#</a:t>
            </a:r>
            <a:r>
              <a:rPr lang="zh-TW" altLang="en-US" sz="2000">
                <a:latin typeface="Arial Rounded MT Bold" panose="020F0704030504030204" pitchFamily="34" charset="0"/>
              </a:rPr>
              <a:t>列出</a:t>
            </a:r>
            <a:r>
              <a:rPr lang="en-GB" altLang="zh-TW" sz="2000">
                <a:latin typeface="Arial Rounded MT Bold" panose="020F0704030504030204" pitchFamily="34" charset="0"/>
              </a:rPr>
              <a:t>0</a:t>
            </a:r>
            <a:r>
              <a:rPr lang="zh-TW" altLang="en-US" sz="2000">
                <a:latin typeface="Arial Rounded MT Bold" panose="020F0704030504030204" pitchFamily="34" charset="0"/>
              </a:rPr>
              <a:t>到</a:t>
            </a:r>
            <a:r>
              <a:rPr lang="en-US" altLang="zh-TW" sz="2000">
                <a:latin typeface="Arial Rounded MT Bold" panose="020F0704030504030204" pitchFamily="34" charset="0"/>
              </a:rPr>
              <a:t>99</a:t>
            </a:r>
            <a:r>
              <a:rPr lang="zh-TW" altLang="en-US" sz="2000">
                <a:latin typeface="Arial Rounded MT Bold" panose="020F0704030504030204" pitchFamily="34" charset="0"/>
              </a:rPr>
              <a:t>的連加結果</a:t>
            </a:r>
            <a:endParaRPr lang="zh-TW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0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2193" y="125010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651488" y="210026"/>
            <a:ext cx="1011984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Arial Rounded MT Bold" panose="020F0704030504030204" pitchFamily="34" charset="0"/>
              </a:rPr>
              <a:t># </a:t>
            </a:r>
            <a:r>
              <a:rPr lang="zh-TW" altLang="en-US" sz="2000">
                <a:latin typeface="Arial Rounded MT Bold" panose="020F0704030504030204" pitchFamily="34" charset="0"/>
              </a:rPr>
              <a:t>猜數字遊戲</a:t>
            </a:r>
            <a:endParaRPr lang="en-US" altLang="zh-TW" sz="2000">
              <a:latin typeface="Arial Rounded MT Bold" panose="020F0704030504030204" pitchFamily="34" charset="0"/>
            </a:endParaRPr>
          </a:p>
          <a:p>
            <a:r>
              <a:rPr lang="en-US" altLang="zh-TW" sz="1200">
                <a:latin typeface="Arial Rounded MT Bold" panose="020F0704030504030204" pitchFamily="34" charset="0"/>
              </a:rPr>
              <a:t>''' 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Design a game for guess number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'''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import random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# from random import *</a:t>
            </a:r>
          </a:p>
          <a:p>
            <a:endParaRPr lang="en-US" altLang="zh-TW" sz="1200">
              <a:latin typeface="Arial Rounded MT Bold" panose="020F0704030504030204" pitchFamily="34" charset="0"/>
            </a:endParaRPr>
          </a:p>
          <a:p>
            <a:r>
              <a:rPr lang="en-US" altLang="zh-TW" sz="1200" err="1">
                <a:latin typeface="Arial Rounded MT Bold" panose="020F0704030504030204" pitchFamily="34" charset="0"/>
              </a:rPr>
              <a:t>ans</a:t>
            </a:r>
            <a:r>
              <a:rPr lang="en-US" altLang="zh-TW" sz="1200">
                <a:latin typeface="Arial Rounded MT Bold" panose="020F0704030504030204" pitchFamily="34" charset="0"/>
              </a:rPr>
              <a:t> = </a:t>
            </a:r>
            <a:r>
              <a:rPr lang="en-US" altLang="zh-TW" sz="1200" err="1">
                <a:latin typeface="Arial Rounded MT Bold" panose="020F0704030504030204" pitchFamily="34" charset="0"/>
              </a:rPr>
              <a:t>random.randint</a:t>
            </a:r>
            <a:r>
              <a:rPr lang="en-US" altLang="zh-TW" sz="1200">
                <a:latin typeface="Arial Rounded MT Bold" panose="020F0704030504030204" pitchFamily="34" charset="0"/>
              </a:rPr>
              <a:t>(0,100)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# </a:t>
            </a:r>
            <a:r>
              <a:rPr lang="en-US" altLang="zh-TW" sz="1200" err="1">
                <a:latin typeface="Arial Rounded MT Bold" panose="020F0704030504030204" pitchFamily="34" charset="0"/>
              </a:rPr>
              <a:t>ans</a:t>
            </a:r>
            <a:r>
              <a:rPr lang="en-US" altLang="zh-TW" sz="1200">
                <a:latin typeface="Arial Rounded MT Bold" panose="020F0704030504030204" pitchFamily="34" charset="0"/>
              </a:rPr>
              <a:t> = </a:t>
            </a:r>
            <a:r>
              <a:rPr lang="en-US" altLang="zh-TW" sz="1200" err="1">
                <a:latin typeface="Arial Rounded MT Bold" panose="020F0704030504030204" pitchFamily="34" charset="0"/>
              </a:rPr>
              <a:t>randint</a:t>
            </a:r>
            <a:r>
              <a:rPr lang="en-US" altLang="zh-TW" sz="1200">
                <a:latin typeface="Arial Rounded MT Bold" panose="020F0704030504030204" pitchFamily="34" charset="0"/>
              </a:rPr>
              <a:t>(0,100)</a:t>
            </a:r>
          </a:p>
          <a:p>
            <a:endParaRPr lang="en-US" altLang="zh-TW" sz="1200">
              <a:latin typeface="Arial Rounded MT Bold" panose="020F0704030504030204" pitchFamily="34" charset="0"/>
            </a:endParaRPr>
          </a:p>
          <a:p>
            <a:endParaRPr lang="en-US" altLang="zh-TW" sz="1200">
              <a:latin typeface="Arial Rounded MT Bold" panose="020F0704030504030204" pitchFamily="34" charset="0"/>
            </a:endParaRPr>
          </a:p>
          <a:p>
            <a:r>
              <a:rPr lang="en-US" altLang="zh-TW" sz="1200" err="1">
                <a:latin typeface="Arial Rounded MT Bold" panose="020F0704030504030204" pitchFamily="34" charset="0"/>
              </a:rPr>
              <a:t>guess_result</a:t>
            </a:r>
            <a:r>
              <a:rPr lang="en-US" altLang="zh-TW" sz="1200">
                <a:latin typeface="Arial Rounded MT Bold" panose="020F0704030504030204" pitchFamily="34" charset="0"/>
              </a:rPr>
              <a:t> = False</a:t>
            </a:r>
          </a:p>
          <a:p>
            <a:r>
              <a:rPr lang="en-US" altLang="zh-TW" sz="1200" err="1">
                <a:latin typeface="Arial Rounded MT Bold" panose="020F0704030504030204" pitchFamily="34" charset="0"/>
              </a:rPr>
              <a:t>guess_times</a:t>
            </a:r>
            <a:r>
              <a:rPr lang="en-US" altLang="zh-TW" sz="1200">
                <a:latin typeface="Arial Rounded MT Bold" panose="020F0704030504030204" pitchFamily="34" charset="0"/>
              </a:rPr>
              <a:t> = 0</a:t>
            </a:r>
          </a:p>
          <a:p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 = 0</a:t>
            </a:r>
          </a:p>
          <a:p>
            <a:r>
              <a:rPr lang="en-US" altLang="zh-TW" sz="1200" err="1">
                <a:latin typeface="Arial Rounded MT Bold" panose="020F0704030504030204" pitchFamily="34" charset="0"/>
              </a:rPr>
              <a:t>min_num</a:t>
            </a:r>
            <a:r>
              <a:rPr lang="en-US" altLang="zh-TW" sz="1200">
                <a:latin typeface="Arial Rounded MT Bold" panose="020F0704030504030204" pitchFamily="34" charset="0"/>
              </a:rPr>
              <a:t> = 0</a:t>
            </a:r>
          </a:p>
          <a:p>
            <a:r>
              <a:rPr lang="en-US" altLang="zh-TW" sz="1200" err="1">
                <a:latin typeface="Arial Rounded MT Bold" panose="020F0704030504030204" pitchFamily="34" charset="0"/>
              </a:rPr>
              <a:t>max_num</a:t>
            </a:r>
            <a:r>
              <a:rPr lang="en-US" altLang="zh-TW" sz="1200">
                <a:latin typeface="Arial Rounded MT Bold" panose="020F0704030504030204" pitchFamily="34" charset="0"/>
              </a:rPr>
              <a:t> = 99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while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guess_result</a:t>
            </a:r>
            <a:r>
              <a:rPr lang="en-US" altLang="zh-TW" sz="1200">
                <a:latin typeface="Arial Rounded MT Bold" panose="020F0704030504030204" pitchFamily="34" charset="0"/>
              </a:rPr>
              <a:t> == False: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if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 == </a:t>
            </a:r>
            <a:r>
              <a:rPr lang="en-US" altLang="zh-TW" sz="1200" err="1">
                <a:latin typeface="Arial Rounded MT Bold" panose="020F0704030504030204" pitchFamily="34" charset="0"/>
              </a:rPr>
              <a:t>ans</a:t>
            </a:r>
            <a:r>
              <a:rPr lang="en-US" altLang="zh-TW" sz="1200"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show_str</a:t>
            </a:r>
            <a:r>
              <a:rPr lang="en-US" altLang="zh-TW" sz="1200">
                <a:latin typeface="Arial Rounded MT Bold" panose="020F0704030504030204" pitchFamily="34" charset="0"/>
              </a:rPr>
              <a:t> = '</a:t>
            </a:r>
            <a:r>
              <a:rPr lang="en-US" altLang="zh-TW" sz="1200" err="1">
                <a:latin typeface="Arial Rounded MT Bold" panose="020F0704030504030204" pitchFamily="34" charset="0"/>
              </a:rPr>
              <a:t>Congraguration</a:t>
            </a:r>
            <a:r>
              <a:rPr lang="en-US" altLang="zh-TW" sz="1200">
                <a:latin typeface="Arial Rounded MT Bold" panose="020F0704030504030204" pitchFamily="34" charset="0"/>
              </a:rPr>
              <a:t> ! You are Right. The number is ' + </a:t>
            </a:r>
            <a:r>
              <a:rPr lang="en-US" altLang="zh-TW" sz="1200" err="1">
                <a:latin typeface="Arial Rounded MT Bold" panose="020F0704030504030204" pitchFamily="34" charset="0"/>
              </a:rPr>
              <a:t>str</a:t>
            </a:r>
            <a:r>
              <a:rPr lang="en-US" altLang="zh-TW" sz="1200">
                <a:latin typeface="Arial Rounded MT Bold" panose="020F0704030504030204" pitchFamily="34" charset="0"/>
              </a:rPr>
              <a:t>(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print(</a:t>
            </a:r>
            <a:r>
              <a:rPr lang="en-US" altLang="zh-TW" sz="1200" err="1">
                <a:latin typeface="Arial Rounded MT Bold" panose="020F0704030504030204" pitchFamily="34" charset="0"/>
              </a:rPr>
              <a:t>show_str</a:t>
            </a:r>
            <a:r>
              <a:rPr lang="en-US" altLang="zh-TW" sz="1200"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show_str</a:t>
            </a:r>
            <a:r>
              <a:rPr lang="en-US" altLang="zh-TW" sz="1200">
                <a:latin typeface="Arial Rounded MT Bold" panose="020F0704030504030204" pitchFamily="34" charset="0"/>
              </a:rPr>
              <a:t> = 'You total spent ' + </a:t>
            </a:r>
            <a:r>
              <a:rPr lang="en-US" altLang="zh-TW" sz="1200" err="1">
                <a:latin typeface="Arial Rounded MT Bold" panose="020F0704030504030204" pitchFamily="34" charset="0"/>
              </a:rPr>
              <a:t>str</a:t>
            </a:r>
            <a:r>
              <a:rPr lang="en-US" altLang="zh-TW" sz="1200">
                <a:latin typeface="Arial Rounded MT Bold" panose="020F0704030504030204" pitchFamily="34" charset="0"/>
              </a:rPr>
              <a:t>(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guess_times</a:t>
            </a:r>
            <a:r>
              <a:rPr lang="en-US" altLang="zh-TW" sz="1200">
                <a:latin typeface="Arial Rounded MT Bold" panose="020F0704030504030204" pitchFamily="34" charset="0"/>
              </a:rPr>
              <a:t>) + ' times'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print(</a:t>
            </a:r>
            <a:r>
              <a:rPr lang="en-US" altLang="zh-TW" sz="1200" err="1">
                <a:latin typeface="Arial Rounded MT Bold" panose="020F0704030504030204" pitchFamily="34" charset="0"/>
              </a:rPr>
              <a:t>show_str</a:t>
            </a:r>
            <a:r>
              <a:rPr lang="en-US" altLang="zh-TW" sz="1200"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guess_result</a:t>
            </a:r>
            <a:r>
              <a:rPr lang="en-US" altLang="zh-TW" sz="1200">
                <a:latin typeface="Arial Rounded MT Bold" panose="020F0704030504030204" pitchFamily="34" charset="0"/>
              </a:rPr>
              <a:t> = True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else :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guess_times</a:t>
            </a:r>
            <a:r>
              <a:rPr lang="en-US" altLang="zh-TW" sz="1200">
                <a:latin typeface="Arial Rounded MT Bold" panose="020F0704030504030204" pitchFamily="34" charset="0"/>
              </a:rPr>
              <a:t> += 1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if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 &gt; </a:t>
            </a:r>
            <a:r>
              <a:rPr lang="en-US" altLang="zh-TW" sz="1200" err="1">
                <a:latin typeface="Arial Rounded MT Bold" panose="020F0704030504030204" pitchFamily="34" charset="0"/>
              </a:rPr>
              <a:t>ans</a:t>
            </a:r>
            <a:r>
              <a:rPr lang="en-US" altLang="zh-TW" sz="1200"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show_str</a:t>
            </a:r>
            <a:r>
              <a:rPr lang="en-US" altLang="zh-TW" sz="1200">
                <a:latin typeface="Arial Rounded MT Bold" panose="020F0704030504030204" pitchFamily="34" charset="0"/>
              </a:rPr>
              <a:t> = 'Please key in number between ' + </a:t>
            </a:r>
            <a:r>
              <a:rPr lang="en-US" altLang="zh-TW" sz="1200" err="1">
                <a:latin typeface="Arial Rounded MT Bold" panose="020F0704030504030204" pitchFamily="34" charset="0"/>
              </a:rPr>
              <a:t>str</a:t>
            </a:r>
            <a:r>
              <a:rPr lang="en-US" altLang="zh-TW" sz="1200">
                <a:latin typeface="Arial Rounded MT Bold" panose="020F0704030504030204" pitchFamily="34" charset="0"/>
              </a:rPr>
              <a:t>(</a:t>
            </a:r>
            <a:r>
              <a:rPr lang="en-US" altLang="zh-TW" sz="1200" err="1">
                <a:latin typeface="Arial Rounded MT Bold" panose="020F0704030504030204" pitchFamily="34" charset="0"/>
              </a:rPr>
              <a:t>min_num</a:t>
            </a:r>
            <a:r>
              <a:rPr lang="en-US" altLang="zh-TW" sz="1200">
                <a:latin typeface="Arial Rounded MT Bold" panose="020F0704030504030204" pitchFamily="34" charset="0"/>
              </a:rPr>
              <a:t>) + ' - ' + </a:t>
            </a:r>
            <a:r>
              <a:rPr lang="en-US" altLang="zh-TW" sz="1200" err="1">
                <a:latin typeface="Arial Rounded MT Bold" panose="020F0704030504030204" pitchFamily="34" charset="0"/>
              </a:rPr>
              <a:t>str</a:t>
            </a:r>
            <a:r>
              <a:rPr lang="en-US" altLang="zh-TW" sz="1200">
                <a:latin typeface="Arial Rounded MT Bold" panose="020F0704030504030204" pitchFamily="34" charset="0"/>
              </a:rPr>
              <a:t>(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) +' : '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max_num</a:t>
            </a:r>
            <a:r>
              <a:rPr lang="en-US" altLang="zh-TW" sz="1200">
                <a:latin typeface="Arial Rounded MT Bold" panose="020F0704030504030204" pitchFamily="34" charset="0"/>
              </a:rPr>
              <a:t> =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endParaRPr lang="en-US" altLang="zh-TW" sz="1200">
              <a:latin typeface="Arial Rounded MT Bold" panose="020F0704030504030204" pitchFamily="34" charset="0"/>
            </a:endParaRP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else:  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    # This condition should be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 &lt; </a:t>
            </a:r>
            <a:r>
              <a:rPr lang="en-US" altLang="zh-TW" sz="1200" err="1">
                <a:latin typeface="Arial Rounded MT Bold" panose="020F0704030504030204" pitchFamily="34" charset="0"/>
              </a:rPr>
              <a:t>ans</a:t>
            </a:r>
            <a:endParaRPr lang="en-US" altLang="zh-TW" sz="1200">
              <a:latin typeface="Arial Rounded MT Bold" panose="020F0704030504030204" pitchFamily="34" charset="0"/>
            </a:endParaRP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show_str</a:t>
            </a:r>
            <a:r>
              <a:rPr lang="en-US" altLang="zh-TW" sz="1200">
                <a:latin typeface="Arial Rounded MT Bold" panose="020F0704030504030204" pitchFamily="34" charset="0"/>
              </a:rPr>
              <a:t> = 'Please key in number between ' + </a:t>
            </a:r>
            <a:r>
              <a:rPr lang="en-US" altLang="zh-TW" sz="1200" err="1">
                <a:latin typeface="Arial Rounded MT Bold" panose="020F0704030504030204" pitchFamily="34" charset="0"/>
              </a:rPr>
              <a:t>str</a:t>
            </a:r>
            <a:r>
              <a:rPr lang="en-US" altLang="zh-TW" sz="1200">
                <a:latin typeface="Arial Rounded MT Bold" panose="020F0704030504030204" pitchFamily="34" charset="0"/>
              </a:rPr>
              <a:t>(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) + ' - ' + </a:t>
            </a:r>
            <a:r>
              <a:rPr lang="en-US" altLang="zh-TW" sz="1200" err="1">
                <a:latin typeface="Arial Rounded MT Bold" panose="020F0704030504030204" pitchFamily="34" charset="0"/>
              </a:rPr>
              <a:t>str</a:t>
            </a:r>
            <a:r>
              <a:rPr lang="en-US" altLang="zh-TW" sz="1200">
                <a:latin typeface="Arial Rounded MT Bold" panose="020F0704030504030204" pitchFamily="34" charset="0"/>
              </a:rPr>
              <a:t>(</a:t>
            </a:r>
            <a:r>
              <a:rPr lang="en-US" altLang="zh-TW" sz="1200" err="1">
                <a:latin typeface="Arial Rounded MT Bold" panose="020F0704030504030204" pitchFamily="34" charset="0"/>
              </a:rPr>
              <a:t>max_num</a:t>
            </a:r>
            <a:r>
              <a:rPr lang="en-US" altLang="zh-TW" sz="1200">
                <a:latin typeface="Arial Rounded MT Bold" panose="020F0704030504030204" pitchFamily="34" charset="0"/>
              </a:rPr>
              <a:t>) +' : '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min_num</a:t>
            </a:r>
            <a:r>
              <a:rPr lang="en-US" altLang="zh-TW" sz="1200">
                <a:latin typeface="Arial Rounded MT Bold" panose="020F0704030504030204" pitchFamily="34" charset="0"/>
              </a:rPr>
              <a:t> =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endParaRPr lang="en-US" altLang="zh-TW" sz="1200">
              <a:latin typeface="Arial Rounded MT Bold" panose="020F0704030504030204" pitchFamily="34" charset="0"/>
            </a:endParaRP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    </a:t>
            </a:r>
          </a:p>
          <a:p>
            <a:r>
              <a:rPr lang="en-US" altLang="zh-TW" sz="1200">
                <a:latin typeface="Arial Rounded MT Bold" panose="020F0704030504030204" pitchFamily="34" charset="0"/>
              </a:rPr>
              <a:t>        </a:t>
            </a:r>
            <a:r>
              <a:rPr lang="en-US" altLang="zh-TW" sz="1200" err="1">
                <a:latin typeface="Arial Rounded MT Bold" panose="020F0704030504030204" pitchFamily="34" charset="0"/>
              </a:rPr>
              <a:t>guess_num</a:t>
            </a:r>
            <a:r>
              <a:rPr lang="en-US" altLang="zh-TW" sz="1200">
                <a:latin typeface="Arial Rounded MT Bold" panose="020F0704030504030204" pitchFamily="34" charset="0"/>
              </a:rPr>
              <a:t> = </a:t>
            </a:r>
            <a:r>
              <a:rPr lang="en-US" altLang="zh-TW" sz="1200" err="1">
                <a:latin typeface="Arial Rounded MT Bold" panose="020F0704030504030204" pitchFamily="34" charset="0"/>
              </a:rPr>
              <a:t>int</a:t>
            </a:r>
            <a:r>
              <a:rPr lang="en-US" altLang="zh-TW" sz="1200">
                <a:latin typeface="Arial Rounded MT Bold" panose="020F0704030504030204" pitchFamily="34" charset="0"/>
              </a:rPr>
              <a:t>(input(</a:t>
            </a:r>
            <a:r>
              <a:rPr lang="en-US" altLang="zh-TW" sz="1200" err="1">
                <a:latin typeface="Arial Rounded MT Bold" panose="020F0704030504030204" pitchFamily="34" charset="0"/>
              </a:rPr>
              <a:t>show_str</a:t>
            </a:r>
            <a:r>
              <a:rPr lang="en-US" altLang="zh-TW" sz="1200">
                <a:latin typeface="Arial Rounded MT Bold" panose="020F0704030504030204" pitchFamily="34" charset="0"/>
              </a:rPr>
              <a:t>))</a:t>
            </a:r>
          </a:p>
          <a:p>
            <a:r>
              <a:rPr lang="en-US" altLang="zh-TW" sz="100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54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矩陣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(Lists)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483865" y="1394910"/>
            <a:ext cx="51137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squares = [1, 4, 9, 16, 25]</a:t>
            </a:r>
          </a:p>
          <a:p>
            <a:r>
              <a:rPr lang="en-US" altLang="zh-TW"/>
              <a:t>&gt;&gt;&gt; squares</a:t>
            </a:r>
          </a:p>
          <a:p>
            <a:r>
              <a:rPr lang="en-US" altLang="zh-TW"/>
              <a:t>[1, 4, 9, 16, 25]</a:t>
            </a:r>
          </a:p>
          <a:p>
            <a:r>
              <a:rPr lang="en-US" altLang="zh-TW"/>
              <a:t>&gt;&gt;&gt; squares[0]  # indexing returns the item</a:t>
            </a:r>
          </a:p>
          <a:p>
            <a:r>
              <a:rPr lang="en-US" altLang="zh-TW"/>
              <a:t>1</a:t>
            </a:r>
          </a:p>
          <a:p>
            <a:r>
              <a:rPr lang="en-US" altLang="zh-TW"/>
              <a:t>&gt;&gt;&gt; squares[-1]</a:t>
            </a:r>
          </a:p>
          <a:p>
            <a:r>
              <a:rPr lang="en-US" altLang="zh-TW"/>
              <a:t>25</a:t>
            </a:r>
          </a:p>
          <a:p>
            <a:r>
              <a:rPr lang="en-US" altLang="zh-TW"/>
              <a:t>&gt;&gt;&gt; squares[-3:]  # slicing returns a new list</a:t>
            </a:r>
          </a:p>
          <a:p>
            <a:r>
              <a:rPr lang="en-US" altLang="zh-TW"/>
              <a:t>[9, 16, 25]</a:t>
            </a:r>
          </a:p>
          <a:p>
            <a:r>
              <a:rPr lang="en-US" altLang="zh-TW"/>
              <a:t>&gt;&gt;&gt; squares[:]</a:t>
            </a:r>
          </a:p>
          <a:p>
            <a:r>
              <a:rPr lang="en-US" altLang="zh-TW"/>
              <a:t>[1, 4, 9, 16, 25]</a:t>
            </a:r>
          </a:p>
          <a:p>
            <a:r>
              <a:rPr lang="en-US" altLang="zh-TW"/>
              <a:t>&gt;&gt;&gt; squares + [36, 49, 64, 81, 100]</a:t>
            </a:r>
          </a:p>
          <a:p>
            <a:r>
              <a:rPr lang="en-US" altLang="zh-TW"/>
              <a:t>[1, 4, 9, 16, 25, 36, 49, 64, 81, 100]</a:t>
            </a:r>
          </a:p>
          <a:p>
            <a:r>
              <a:rPr lang="en-US" altLang="zh-TW"/>
              <a:t>&gt;&gt;&gt; squares[5] = 38</a:t>
            </a:r>
          </a:p>
          <a:p>
            <a:r>
              <a:rPr lang="en-US" altLang="zh-TW"/>
              <a:t>&gt;&gt;&gt; squares</a:t>
            </a:r>
          </a:p>
          <a:p>
            <a:r>
              <a:rPr lang="en-US" altLang="zh-TW"/>
              <a:t>[1, 4, 9, 16, 25, 38, 49, 64, 81, 100]</a:t>
            </a:r>
          </a:p>
          <a:p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0B47A4-2F23-4AEB-BF94-0B35E4BF2BEA}"/>
              </a:ext>
            </a:extLst>
          </p:cNvPr>
          <p:cNvSpPr txBox="1"/>
          <p:nvPr/>
        </p:nvSpPr>
        <p:spPr>
          <a:xfrm flipH="1">
            <a:off x="6089714" y="1394910"/>
            <a:ext cx="5113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</a:t>
            </a:r>
            <a:r>
              <a:rPr lang="en-US" altLang="zh-TW" err="1"/>
              <a:t>cubes.append</a:t>
            </a:r>
            <a:r>
              <a:rPr lang="en-US" altLang="zh-TW"/>
              <a:t>(216)  # add the cube of 6</a:t>
            </a:r>
          </a:p>
          <a:p>
            <a:r>
              <a:rPr lang="en-US" altLang="zh-TW"/>
              <a:t>&gt;&gt;&gt; </a:t>
            </a:r>
            <a:r>
              <a:rPr lang="en-US" altLang="zh-TW" err="1"/>
              <a:t>cubes.append</a:t>
            </a:r>
            <a:r>
              <a:rPr lang="en-US" altLang="zh-TW"/>
              <a:t>(7 ** 3)  # and the cube of 7</a:t>
            </a:r>
          </a:p>
          <a:p>
            <a:r>
              <a:rPr lang="en-US" altLang="zh-TW"/>
              <a:t>&gt;&gt;&gt; cubes</a:t>
            </a:r>
          </a:p>
          <a:p>
            <a:r>
              <a:rPr lang="en-US" altLang="zh-TW"/>
              <a:t>[1, 8, 27, 64, 125, 216, 343]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2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的設計哲學是「優雅」、「明確」、「簡單」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78476" y="642551"/>
            <a:ext cx="53463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語言特性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直譯式環境，無需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語法簡單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豐富的各種庫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但是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----------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執行時比較慢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6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矩陣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(Lists)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481013" y="1418819"/>
            <a:ext cx="51137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letters = ['a', 'b', 'c', 'd', 'e', 'f', 'g']</a:t>
            </a:r>
          </a:p>
          <a:p>
            <a:r>
              <a:rPr lang="en-US" altLang="zh-TW"/>
              <a:t>&gt;&gt;&gt; letters</a:t>
            </a:r>
          </a:p>
          <a:p>
            <a:r>
              <a:rPr lang="en-US" altLang="zh-TW"/>
              <a:t>['a', 'b', 'c', 'd', 'e', 'f', 'g']</a:t>
            </a:r>
          </a:p>
          <a:p>
            <a:r>
              <a:rPr lang="en-US" altLang="zh-TW"/>
              <a:t>&gt;&gt;&gt; # replace some values</a:t>
            </a:r>
          </a:p>
          <a:p>
            <a:r>
              <a:rPr lang="en-US" altLang="zh-TW"/>
              <a:t>&gt;&gt;&gt; letters[2:5] = ['C', 'D', 'E']</a:t>
            </a:r>
          </a:p>
          <a:p>
            <a:r>
              <a:rPr lang="en-US" altLang="zh-TW"/>
              <a:t>&gt;&gt;&gt; letters</a:t>
            </a:r>
          </a:p>
          <a:p>
            <a:r>
              <a:rPr lang="en-US" altLang="zh-TW"/>
              <a:t>['a', 'b', 'C', 'D', 'E', 'f', 'g']</a:t>
            </a:r>
          </a:p>
          <a:p>
            <a:r>
              <a:rPr lang="en-US" altLang="zh-TW"/>
              <a:t>&gt;&gt;&gt; # now remove them</a:t>
            </a:r>
          </a:p>
          <a:p>
            <a:r>
              <a:rPr lang="en-US" altLang="zh-TW"/>
              <a:t>&gt;&gt;&gt; letters[2:5] = []</a:t>
            </a:r>
          </a:p>
          <a:p>
            <a:r>
              <a:rPr lang="en-US" altLang="zh-TW"/>
              <a:t>&gt;&gt;&gt; letters</a:t>
            </a:r>
          </a:p>
          <a:p>
            <a:r>
              <a:rPr lang="en-US" altLang="zh-TW"/>
              <a:t>['a', 'b', 'f', 'g']</a:t>
            </a:r>
          </a:p>
          <a:p>
            <a:r>
              <a:rPr lang="en-US" altLang="zh-TW"/>
              <a:t>&gt;&gt;&gt; # clear the list by replacing all the elements with an empty list</a:t>
            </a:r>
          </a:p>
          <a:p>
            <a:r>
              <a:rPr lang="en-US" altLang="zh-TW"/>
              <a:t>&gt;&gt;&gt; letters[:] = []</a:t>
            </a:r>
          </a:p>
          <a:p>
            <a:r>
              <a:rPr lang="en-US" altLang="zh-TW"/>
              <a:t>&gt;&gt;&gt; letters</a:t>
            </a:r>
          </a:p>
          <a:p>
            <a:r>
              <a:rPr lang="en-US" altLang="zh-TW"/>
              <a:t>[] </a:t>
            </a:r>
          </a:p>
          <a:p>
            <a:r>
              <a:rPr lang="en-US" altLang="zh-TW"/>
              <a:t>&gt;&gt;&gt; letters = ['a', 'b', 'c', 'd']</a:t>
            </a:r>
          </a:p>
          <a:p>
            <a:r>
              <a:rPr lang="en-US" altLang="zh-TW"/>
              <a:t>&gt;&gt;&gt; </a:t>
            </a:r>
            <a:r>
              <a:rPr lang="en-US" altLang="zh-TW" err="1"/>
              <a:t>len</a:t>
            </a:r>
            <a:r>
              <a:rPr lang="en-US" altLang="zh-TW"/>
              <a:t>(letters)</a:t>
            </a:r>
          </a:p>
          <a:p>
            <a:r>
              <a:rPr lang="en-US" altLang="zh-TW"/>
              <a:t>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0B47A4-2F23-4AEB-BF94-0B35E4BF2BEA}"/>
              </a:ext>
            </a:extLst>
          </p:cNvPr>
          <p:cNvSpPr txBox="1"/>
          <p:nvPr/>
        </p:nvSpPr>
        <p:spPr>
          <a:xfrm flipH="1">
            <a:off x="6089714" y="1394910"/>
            <a:ext cx="5113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/>
              <a:t>&gt;&gt;&gt; a = ['a', 'b', 'c']</a:t>
            </a:r>
          </a:p>
          <a:p>
            <a:r>
              <a:rPr lang="pt-BR" altLang="zh-TW"/>
              <a:t>&gt;&gt;&gt; n = [1, 2, 3]</a:t>
            </a:r>
          </a:p>
          <a:p>
            <a:r>
              <a:rPr lang="pt-BR" altLang="zh-TW"/>
              <a:t>&gt;&gt;&gt; x = [a, n]</a:t>
            </a:r>
          </a:p>
          <a:p>
            <a:r>
              <a:rPr lang="pt-BR" altLang="zh-TW"/>
              <a:t>&gt;&gt;&gt; x</a:t>
            </a:r>
          </a:p>
          <a:p>
            <a:r>
              <a:rPr lang="pt-BR" altLang="zh-TW"/>
              <a:t>[['a', 'b', 'c'], [1, 2, 3]]</a:t>
            </a:r>
          </a:p>
          <a:p>
            <a:r>
              <a:rPr lang="pt-BR" altLang="zh-TW"/>
              <a:t>&gt;&gt;&gt; x[0]</a:t>
            </a:r>
          </a:p>
          <a:p>
            <a:r>
              <a:rPr lang="pt-BR" altLang="zh-TW"/>
              <a:t>['a', 'b', 'c']</a:t>
            </a:r>
          </a:p>
          <a:p>
            <a:r>
              <a:rPr lang="pt-BR" altLang="zh-TW"/>
              <a:t>&gt;&gt;&gt; x[0][1]</a:t>
            </a:r>
          </a:p>
          <a:p>
            <a:r>
              <a:rPr lang="pt-BR" altLang="zh-TW"/>
              <a:t>'b'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73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237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Programming (coding)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481012" y="1418819"/>
            <a:ext cx="56087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# Fibonacci series:</a:t>
            </a:r>
          </a:p>
          <a:p>
            <a:r>
              <a:rPr lang="en-US" altLang="zh-TW"/>
              <a:t>... # the sum of two elements defines the next</a:t>
            </a:r>
          </a:p>
          <a:p>
            <a:r>
              <a:rPr lang="en-US" altLang="zh-TW">
                <a:solidFill>
                  <a:srgbClr val="FF0000"/>
                </a:solidFill>
              </a:rPr>
              <a:t>... a, b = 0, 1</a:t>
            </a:r>
          </a:p>
          <a:p>
            <a:r>
              <a:rPr lang="en-US" altLang="zh-TW"/>
              <a:t>&gt;&gt;&gt; while b &lt; 10:</a:t>
            </a:r>
          </a:p>
          <a:p>
            <a:r>
              <a:rPr lang="en-US" altLang="zh-TW"/>
              <a:t>...         print b</a:t>
            </a:r>
          </a:p>
          <a:p>
            <a:r>
              <a:rPr lang="en-US" altLang="zh-TW"/>
              <a:t>...         </a:t>
            </a:r>
            <a:r>
              <a:rPr lang="en-US" altLang="zh-TW" b="1">
                <a:solidFill>
                  <a:srgbClr val="FF0000"/>
                </a:solidFill>
              </a:rPr>
              <a:t>a, b = b, </a:t>
            </a:r>
            <a:r>
              <a:rPr lang="en-US" altLang="zh-TW" b="1" err="1">
                <a:solidFill>
                  <a:srgbClr val="FF0000"/>
                </a:solidFill>
              </a:rPr>
              <a:t>a+b</a:t>
            </a:r>
            <a:endParaRPr lang="en-US" altLang="zh-TW" b="1">
              <a:solidFill>
                <a:srgbClr val="FF0000"/>
              </a:solidFill>
            </a:endParaRPr>
          </a:p>
          <a:p>
            <a:r>
              <a:rPr lang="en-US" altLang="zh-TW"/>
              <a:t>...</a:t>
            </a:r>
          </a:p>
          <a:p>
            <a:r>
              <a:rPr lang="en-US" altLang="zh-TW"/>
              <a:t>1</a:t>
            </a:r>
          </a:p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5</a:t>
            </a:r>
          </a:p>
          <a:p>
            <a:r>
              <a:rPr lang="en-US" altLang="zh-TW"/>
              <a:t>8</a:t>
            </a:r>
          </a:p>
          <a:p>
            <a:r>
              <a:rPr lang="en-US" altLang="zh-TW"/>
              <a:t>&gt;&gt;&gt; a, b = 0, 1</a:t>
            </a:r>
          </a:p>
          <a:p>
            <a:r>
              <a:rPr lang="en-US" altLang="zh-TW"/>
              <a:t>&gt;&gt;&gt; while b &lt; 1000:</a:t>
            </a:r>
          </a:p>
          <a:p>
            <a:r>
              <a:rPr lang="en-US" altLang="zh-TW"/>
              <a:t>...     print b,</a:t>
            </a:r>
          </a:p>
          <a:p>
            <a:r>
              <a:rPr lang="en-US" altLang="zh-TW"/>
              <a:t>...     a, b = b, </a:t>
            </a:r>
            <a:r>
              <a:rPr lang="en-US" altLang="zh-TW" err="1"/>
              <a:t>a+b</a:t>
            </a:r>
            <a:endParaRPr lang="en-US" altLang="zh-TW"/>
          </a:p>
          <a:p>
            <a:r>
              <a:rPr lang="en-US" altLang="zh-TW"/>
              <a:t>...</a:t>
            </a:r>
          </a:p>
          <a:p>
            <a:r>
              <a:rPr lang="en-US" altLang="zh-TW"/>
              <a:t>1 1 2 3 5 8 13 21 34 55 89 144 233 377 610 987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0B47A4-2F23-4AEB-BF94-0B35E4BF2BEA}"/>
              </a:ext>
            </a:extLst>
          </p:cNvPr>
          <p:cNvSpPr txBox="1"/>
          <p:nvPr/>
        </p:nvSpPr>
        <p:spPr>
          <a:xfrm flipH="1">
            <a:off x="6102289" y="2667656"/>
            <a:ext cx="511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>
                <a:solidFill>
                  <a:schemeClr val="accent4">
                    <a:lumMod val="75000"/>
                  </a:schemeClr>
                </a:solidFill>
              </a:rPr>
              <a:t>!! </a:t>
            </a:r>
            <a:r>
              <a:rPr lang="zh-TW" altLang="en-US" b="1" i="1">
                <a:solidFill>
                  <a:schemeClr val="accent4">
                    <a:lumMod val="75000"/>
                  </a:schemeClr>
                </a:solidFill>
              </a:rPr>
              <a:t>空格內縮當程式的區段</a:t>
            </a:r>
            <a:endParaRPr lang="en-US" altLang="zh-TW" b="1" i="1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7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501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Programming (coding) –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481012" y="1418819"/>
            <a:ext cx="56087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x = </a:t>
            </a:r>
            <a:r>
              <a:rPr lang="en-US" altLang="zh-TW" err="1"/>
              <a:t>int</a:t>
            </a:r>
            <a:r>
              <a:rPr lang="en-US" altLang="zh-TW"/>
              <a:t>(</a:t>
            </a:r>
            <a:r>
              <a:rPr lang="en-US" altLang="zh-TW" err="1"/>
              <a:t>raw_input</a:t>
            </a:r>
            <a:r>
              <a:rPr lang="en-US" altLang="zh-TW"/>
              <a:t>("Please enter an integer: "))</a:t>
            </a:r>
          </a:p>
          <a:p>
            <a:r>
              <a:rPr lang="en-US" altLang="zh-TW"/>
              <a:t>Please enter an integer: 42</a:t>
            </a:r>
          </a:p>
          <a:p>
            <a:r>
              <a:rPr lang="en-US" altLang="zh-TW"/>
              <a:t>&gt;&gt;&gt; if x &lt; 0:</a:t>
            </a:r>
          </a:p>
          <a:p>
            <a:r>
              <a:rPr lang="en-US" altLang="zh-TW"/>
              <a:t>...         x = 0</a:t>
            </a:r>
          </a:p>
          <a:p>
            <a:r>
              <a:rPr lang="en-US" altLang="zh-TW"/>
              <a:t>...         print 'Negative changed to zero'</a:t>
            </a:r>
          </a:p>
          <a:p>
            <a:r>
              <a:rPr lang="en-US" altLang="zh-TW"/>
              <a:t>... </a:t>
            </a:r>
            <a:r>
              <a:rPr lang="en-US" altLang="zh-TW" err="1"/>
              <a:t>elif</a:t>
            </a:r>
            <a:r>
              <a:rPr lang="en-US" altLang="zh-TW"/>
              <a:t> x == 0:</a:t>
            </a:r>
          </a:p>
          <a:p>
            <a:r>
              <a:rPr lang="en-US" altLang="zh-TW"/>
              <a:t>...     print 'Zero'</a:t>
            </a:r>
          </a:p>
          <a:p>
            <a:r>
              <a:rPr lang="en-US" altLang="zh-TW"/>
              <a:t>... </a:t>
            </a:r>
            <a:r>
              <a:rPr lang="en-US" altLang="zh-TW" err="1"/>
              <a:t>elif</a:t>
            </a:r>
            <a:r>
              <a:rPr lang="en-US" altLang="zh-TW"/>
              <a:t> x == 1:</a:t>
            </a:r>
          </a:p>
          <a:p>
            <a:r>
              <a:rPr lang="en-US" altLang="zh-TW"/>
              <a:t>...     print 'Single'</a:t>
            </a:r>
          </a:p>
          <a:p>
            <a:r>
              <a:rPr lang="en-US" altLang="zh-TW"/>
              <a:t>... else:</a:t>
            </a:r>
          </a:p>
          <a:p>
            <a:r>
              <a:rPr lang="en-US" altLang="zh-TW"/>
              <a:t>...     print 'More'</a:t>
            </a:r>
          </a:p>
          <a:p>
            <a:r>
              <a:rPr lang="en-US" altLang="zh-TW"/>
              <a:t>...</a:t>
            </a:r>
          </a:p>
          <a:p>
            <a:r>
              <a:rPr lang="en-US" altLang="zh-TW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423589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6058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Programming (coding) –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481011" y="1418819"/>
            <a:ext cx="7711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for w in words[:]:  # Loop over a slice copy of the entire list.</a:t>
            </a:r>
          </a:p>
          <a:p>
            <a:r>
              <a:rPr lang="en-US" altLang="zh-TW"/>
              <a:t>...         if </a:t>
            </a:r>
            <a:r>
              <a:rPr lang="en-US" altLang="zh-TW" err="1"/>
              <a:t>len</a:t>
            </a:r>
            <a:r>
              <a:rPr lang="en-US" altLang="zh-TW"/>
              <a:t>(w) &gt; 6:</a:t>
            </a:r>
          </a:p>
          <a:p>
            <a:r>
              <a:rPr lang="en-US" altLang="zh-TW"/>
              <a:t>...             </a:t>
            </a:r>
            <a:r>
              <a:rPr lang="en-US" altLang="zh-TW" err="1"/>
              <a:t>words.insert</a:t>
            </a:r>
            <a:r>
              <a:rPr lang="en-US" altLang="zh-TW"/>
              <a:t>(0, w)</a:t>
            </a:r>
          </a:p>
          <a:p>
            <a:r>
              <a:rPr lang="en-US" altLang="zh-TW"/>
              <a:t>...</a:t>
            </a:r>
          </a:p>
          <a:p>
            <a:r>
              <a:rPr lang="en-US" altLang="zh-TW"/>
              <a:t>&gt;&gt;&gt; words</a:t>
            </a:r>
          </a:p>
          <a:p>
            <a:r>
              <a:rPr lang="en-US" altLang="zh-TW"/>
              <a:t>['defenestrate', 'cat', 'window', 'defenestrate’]</a:t>
            </a:r>
          </a:p>
          <a:p>
            <a:r>
              <a:rPr lang="en-US" altLang="zh-TW"/>
              <a:t>&gt;&gt;&gt; a = ['Mary', 'had', 'a', 'little', 'lamb']</a:t>
            </a:r>
          </a:p>
          <a:p>
            <a:r>
              <a:rPr lang="en-US" altLang="zh-TW"/>
              <a:t>&gt;&gt;&gt; for </a:t>
            </a:r>
            <a:r>
              <a:rPr lang="en-US" altLang="zh-TW" err="1"/>
              <a:t>i</a:t>
            </a:r>
            <a:r>
              <a:rPr lang="en-US" altLang="zh-TW"/>
              <a:t> in range(</a:t>
            </a:r>
            <a:r>
              <a:rPr lang="en-US" altLang="zh-TW" err="1"/>
              <a:t>len</a:t>
            </a:r>
            <a:r>
              <a:rPr lang="en-US" altLang="zh-TW"/>
              <a:t>(a)):</a:t>
            </a:r>
          </a:p>
          <a:p>
            <a:r>
              <a:rPr lang="en-US" altLang="zh-TW"/>
              <a:t>...         print </a:t>
            </a:r>
            <a:r>
              <a:rPr lang="en-US" altLang="zh-TW" err="1"/>
              <a:t>i</a:t>
            </a:r>
            <a:r>
              <a:rPr lang="en-US" altLang="zh-TW"/>
              <a:t>, a[</a:t>
            </a:r>
            <a:r>
              <a:rPr lang="en-US" altLang="zh-TW" err="1"/>
              <a:t>i</a:t>
            </a:r>
            <a:r>
              <a:rPr lang="en-US" altLang="zh-TW"/>
              <a:t>]</a:t>
            </a:r>
          </a:p>
          <a:p>
            <a:r>
              <a:rPr lang="en-US" altLang="zh-TW"/>
              <a:t>...</a:t>
            </a:r>
          </a:p>
          <a:p>
            <a:r>
              <a:rPr lang="en-US" altLang="zh-TW"/>
              <a:t>0 Mary</a:t>
            </a:r>
          </a:p>
          <a:p>
            <a:r>
              <a:rPr lang="en-US" altLang="zh-TW"/>
              <a:t>1 had</a:t>
            </a:r>
          </a:p>
          <a:p>
            <a:r>
              <a:rPr lang="en-US" altLang="zh-TW"/>
              <a:t>2 a</a:t>
            </a:r>
          </a:p>
          <a:p>
            <a:r>
              <a:rPr lang="en-US" altLang="zh-TW"/>
              <a:t>3 little</a:t>
            </a:r>
          </a:p>
          <a:p>
            <a:r>
              <a:rPr lang="en-US" altLang="zh-TW"/>
              <a:t>4 lamb</a:t>
            </a:r>
          </a:p>
        </p:txBody>
      </p:sp>
    </p:spTree>
    <p:extLst>
      <p:ext uri="{BB962C8B-B14F-4D97-AF65-F5344CB8AC3E}">
        <p14:creationId xmlns:p14="http://schemas.microsoft.com/office/powerpoint/2010/main" val="233104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7492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Programming (coding) –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break /continue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481010" y="1418819"/>
            <a:ext cx="63515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for n in range(2, 10):</a:t>
            </a:r>
          </a:p>
          <a:p>
            <a:r>
              <a:rPr lang="en-US" altLang="zh-TW"/>
              <a:t>...     for x in range(2, n):</a:t>
            </a:r>
          </a:p>
          <a:p>
            <a:r>
              <a:rPr lang="en-US" altLang="zh-TW"/>
              <a:t>...         if n % x == 0:</a:t>
            </a:r>
          </a:p>
          <a:p>
            <a:r>
              <a:rPr lang="en-US" altLang="zh-TW"/>
              <a:t>...             print n, 'equals', x, '*', n/x</a:t>
            </a:r>
          </a:p>
          <a:p>
            <a:r>
              <a:rPr lang="en-US" altLang="zh-TW"/>
              <a:t>...             break</a:t>
            </a:r>
          </a:p>
          <a:p>
            <a:r>
              <a:rPr lang="en-US" altLang="zh-TW"/>
              <a:t>...         else:</a:t>
            </a:r>
          </a:p>
          <a:p>
            <a:r>
              <a:rPr lang="en-US" altLang="zh-TW"/>
              <a:t>...             # loop fell through without finding a factor</a:t>
            </a:r>
          </a:p>
          <a:p>
            <a:r>
              <a:rPr lang="en-US" altLang="zh-TW"/>
              <a:t>...             print n, 'is a prime number'</a:t>
            </a:r>
          </a:p>
          <a:p>
            <a:r>
              <a:rPr lang="en-US" altLang="zh-TW"/>
              <a:t>...</a:t>
            </a:r>
          </a:p>
          <a:p>
            <a:r>
              <a:rPr lang="en-US" altLang="zh-TW"/>
              <a:t>2 is a prime number</a:t>
            </a:r>
          </a:p>
          <a:p>
            <a:r>
              <a:rPr lang="en-US" altLang="zh-TW"/>
              <a:t>3 is a prime number</a:t>
            </a:r>
          </a:p>
          <a:p>
            <a:r>
              <a:rPr lang="en-US" altLang="zh-TW"/>
              <a:t>4 equals 2 * 2</a:t>
            </a:r>
          </a:p>
          <a:p>
            <a:r>
              <a:rPr lang="en-US" altLang="zh-TW"/>
              <a:t>5 is a prime number</a:t>
            </a:r>
          </a:p>
          <a:p>
            <a:r>
              <a:rPr lang="en-US" altLang="zh-TW"/>
              <a:t>6 equals 2 * 3</a:t>
            </a:r>
          </a:p>
          <a:p>
            <a:r>
              <a:rPr lang="en-US" altLang="zh-TW"/>
              <a:t>7 is a prime number</a:t>
            </a:r>
          </a:p>
          <a:p>
            <a:r>
              <a:rPr lang="en-US" altLang="zh-TW"/>
              <a:t>8 equals 2 * 4</a:t>
            </a:r>
          </a:p>
          <a:p>
            <a:r>
              <a:rPr lang="en-US" altLang="zh-TW"/>
              <a:t>9 equals 3 * 3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34485B-C20E-4FBD-95C5-74B83F68FE2D}"/>
              </a:ext>
            </a:extLst>
          </p:cNvPr>
          <p:cNvSpPr txBox="1"/>
          <p:nvPr/>
        </p:nvSpPr>
        <p:spPr>
          <a:xfrm flipH="1">
            <a:off x="6663164" y="1418819"/>
            <a:ext cx="552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for </a:t>
            </a:r>
            <a:r>
              <a:rPr lang="en-US" altLang="zh-TW" err="1"/>
              <a:t>num</a:t>
            </a:r>
            <a:r>
              <a:rPr lang="en-US" altLang="zh-TW"/>
              <a:t> in range(2, 10):</a:t>
            </a:r>
          </a:p>
          <a:p>
            <a:r>
              <a:rPr lang="en-US" altLang="zh-TW"/>
              <a:t>...         if </a:t>
            </a:r>
            <a:r>
              <a:rPr lang="en-US" altLang="zh-TW" err="1"/>
              <a:t>num</a:t>
            </a:r>
            <a:r>
              <a:rPr lang="en-US" altLang="zh-TW"/>
              <a:t> % 2 == 0:</a:t>
            </a:r>
          </a:p>
          <a:p>
            <a:r>
              <a:rPr lang="en-US" altLang="zh-TW"/>
              <a:t>...             print "Found an even number", </a:t>
            </a:r>
            <a:r>
              <a:rPr lang="en-US" altLang="zh-TW" err="1"/>
              <a:t>num</a:t>
            </a:r>
            <a:endParaRPr lang="en-US" altLang="zh-TW"/>
          </a:p>
          <a:p>
            <a:r>
              <a:rPr lang="en-US" altLang="zh-TW"/>
              <a:t>...             continue</a:t>
            </a:r>
          </a:p>
          <a:p>
            <a:r>
              <a:rPr lang="en-US" altLang="zh-TW"/>
              <a:t>...         print "Found a number", </a:t>
            </a:r>
            <a:r>
              <a:rPr lang="en-US" altLang="zh-TW" err="1"/>
              <a:t>num</a:t>
            </a:r>
            <a:endParaRPr lang="en-US" altLang="zh-TW"/>
          </a:p>
          <a:p>
            <a:r>
              <a:rPr lang="en-US" altLang="zh-TW"/>
              <a:t>Found an even number 2</a:t>
            </a:r>
          </a:p>
          <a:p>
            <a:r>
              <a:rPr lang="en-US" altLang="zh-TW"/>
              <a:t>Found a number 3</a:t>
            </a:r>
          </a:p>
          <a:p>
            <a:r>
              <a:rPr lang="en-US" altLang="zh-TW"/>
              <a:t>Found an even number 4</a:t>
            </a:r>
          </a:p>
          <a:p>
            <a:r>
              <a:rPr lang="en-US" altLang="zh-TW"/>
              <a:t>Found a number 5</a:t>
            </a:r>
          </a:p>
          <a:p>
            <a:r>
              <a:rPr lang="en-US" altLang="zh-TW"/>
              <a:t>Found an even number 6</a:t>
            </a:r>
          </a:p>
          <a:p>
            <a:r>
              <a:rPr lang="en-US" altLang="zh-TW"/>
              <a:t>Found a number 7</a:t>
            </a:r>
          </a:p>
          <a:p>
            <a:r>
              <a:rPr lang="en-US" altLang="zh-TW"/>
              <a:t>Found an even number 8</a:t>
            </a:r>
          </a:p>
          <a:p>
            <a:r>
              <a:rPr lang="en-US" altLang="zh-TW"/>
              <a:t>Found a number 9</a:t>
            </a:r>
          </a:p>
        </p:txBody>
      </p:sp>
    </p:spTree>
    <p:extLst>
      <p:ext uri="{BB962C8B-B14F-4D97-AF65-F5344CB8AC3E}">
        <p14:creationId xmlns:p14="http://schemas.microsoft.com/office/powerpoint/2010/main" val="34967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Programming (coding) –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6854674" y="1584919"/>
            <a:ext cx="6351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</a:t>
            </a:r>
            <a:r>
              <a:rPr lang="en-GB" altLang="zh-TW"/>
              <a:t>def greet(name):</a:t>
            </a:r>
          </a:p>
          <a:p>
            <a:r>
              <a:rPr lang="en-GB" altLang="zh-TW"/>
              <a:t>	# This function greets to</a:t>
            </a:r>
          </a:p>
          <a:p>
            <a:r>
              <a:rPr lang="en-GB" altLang="zh-TW"/>
              <a:t>	# the person passed in as</a:t>
            </a:r>
          </a:p>
          <a:p>
            <a:r>
              <a:rPr lang="en-GB" altLang="zh-TW"/>
              <a:t>	# parameter </a:t>
            </a:r>
          </a:p>
          <a:p>
            <a:r>
              <a:rPr lang="en-GB" altLang="zh-TW"/>
              <a:t>	print("Hello, " + name + ". Good morning!")</a:t>
            </a:r>
          </a:p>
          <a:p>
            <a:r>
              <a:rPr lang="en-GB" altLang="zh-TW"/>
              <a:t>    </a:t>
            </a:r>
          </a:p>
          <a:p>
            <a:r>
              <a:rPr lang="en-GB" altLang="zh-TW"/>
              <a:t>greet("Steven")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F7EED8-D156-4131-BB11-48B5392643CD}"/>
              </a:ext>
            </a:extLst>
          </p:cNvPr>
          <p:cNvSpPr txBox="1"/>
          <p:nvPr/>
        </p:nvSpPr>
        <p:spPr>
          <a:xfrm flipH="1">
            <a:off x="359566" y="1617931"/>
            <a:ext cx="6351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</a:t>
            </a:r>
            <a:r>
              <a:rPr lang="en-GB" altLang="zh-TW"/>
              <a:t>def greet():</a:t>
            </a:r>
          </a:p>
          <a:p>
            <a:r>
              <a:rPr lang="en-GB" altLang="zh-TW"/>
              <a:t>	#This function greets to</a:t>
            </a:r>
          </a:p>
          <a:p>
            <a:r>
              <a:rPr lang="en-GB" altLang="zh-TW"/>
              <a:t>	#the person passed in as</a:t>
            </a:r>
          </a:p>
          <a:p>
            <a:r>
              <a:rPr lang="en-GB" altLang="zh-TW"/>
              <a:t>	#parameter</a:t>
            </a:r>
          </a:p>
          <a:p>
            <a:r>
              <a:rPr lang="en-GB" altLang="zh-TW"/>
              <a:t>       name = “Steven”</a:t>
            </a:r>
          </a:p>
          <a:p>
            <a:r>
              <a:rPr lang="en-GB" altLang="zh-TW"/>
              <a:t>	print("Hello, " + name + ". Good morning!")</a:t>
            </a:r>
          </a:p>
          <a:p>
            <a:r>
              <a:rPr lang="en-GB" altLang="zh-TW"/>
              <a:t>    </a:t>
            </a:r>
          </a:p>
          <a:p>
            <a:r>
              <a:rPr lang="en-GB" altLang="zh-TW"/>
              <a:t>greet()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4974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78476" y="642551"/>
            <a:ext cx="3374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認識硬體 </a:t>
            </a:r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Microbit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BCF0B6-E3D9-4B98-B6D2-E3466FD6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77" y="1263764"/>
            <a:ext cx="9243845" cy="54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3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8901F7-EAE3-42DE-8C68-638BE357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63" y="19938"/>
            <a:ext cx="4309003" cy="2934800"/>
          </a:xfrm>
          <a:prstGeom prst="rect">
            <a:avLst/>
          </a:prstGeom>
        </p:spPr>
      </p:pic>
      <p:sp>
        <p:nvSpPr>
          <p:cNvPr id="5" name="加號 4">
            <a:extLst>
              <a:ext uri="{FF2B5EF4-FFF2-40B4-BE49-F238E27FC236}">
                <a16:creationId xmlns:a16="http://schemas.microsoft.com/office/drawing/2014/main" id="{FF1F14B7-57BD-469A-B0F6-23C5600F6D41}"/>
              </a:ext>
            </a:extLst>
          </p:cNvPr>
          <p:cNvSpPr/>
          <p:nvPr/>
        </p:nvSpPr>
        <p:spPr>
          <a:xfrm>
            <a:off x="5171364" y="582384"/>
            <a:ext cx="1617260" cy="1535373"/>
          </a:xfrm>
          <a:prstGeom prst="mathPlus">
            <a:avLst>
              <a:gd name="adj1" fmla="val 14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C6E313-4EB2-4EBF-93EB-11EC4E65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18" y="19938"/>
            <a:ext cx="3307804" cy="29360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EBBDD1-6090-4185-AE58-FBDB3FB6F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916" y="3715591"/>
            <a:ext cx="5412155" cy="3142409"/>
          </a:xfrm>
          <a:prstGeom prst="rect">
            <a:avLst/>
          </a:prstGeom>
        </p:spPr>
      </p:pic>
      <p:sp>
        <p:nvSpPr>
          <p:cNvPr id="2" name="箭號: 向下 1">
            <a:extLst>
              <a:ext uri="{FF2B5EF4-FFF2-40B4-BE49-F238E27FC236}">
                <a16:creationId xmlns:a16="http://schemas.microsoft.com/office/drawing/2014/main" id="{5087CAA7-1FD4-4057-A824-B954C89F06D4}"/>
              </a:ext>
            </a:extLst>
          </p:cNvPr>
          <p:cNvSpPr/>
          <p:nvPr/>
        </p:nvSpPr>
        <p:spPr>
          <a:xfrm>
            <a:off x="5332293" y="3075214"/>
            <a:ext cx="1295400" cy="64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07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78476" y="642551"/>
            <a:ext cx="3374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認識硬體 </a:t>
            </a:r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Microbit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1DA134-3198-45B5-8BCF-F60C30D51E77}"/>
              </a:ext>
            </a:extLst>
          </p:cNvPr>
          <p:cNvSpPr txBox="1"/>
          <p:nvPr/>
        </p:nvSpPr>
        <p:spPr>
          <a:xfrm>
            <a:off x="1322762" y="1529736"/>
            <a:ext cx="77940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25 LED (5 x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可程式按鈕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GPIO pin (I/O pin)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光線和溫度感測器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動態感測器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加速度感測器及電子羅盤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2.4G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無線及藍牙連線功能 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介面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DDF67EF-D3ED-441F-B0BD-1947B8C32E77}"/>
              </a:ext>
            </a:extLst>
          </p:cNvPr>
          <p:cNvSpPr txBox="1"/>
          <p:nvPr/>
        </p:nvSpPr>
        <p:spPr>
          <a:xfrm>
            <a:off x="288472" y="6060644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http://microbit-micropython.readthedocs.io/en/latest/display.html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83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78476" y="642551"/>
            <a:ext cx="3374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認識硬體 </a:t>
            </a:r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Microbit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508B0E59-B38A-4A0F-8741-DCAA732B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53" y="1618672"/>
            <a:ext cx="6013094" cy="50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8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的設計哲學是「優雅」、「明確」、「簡單」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78476" y="642551"/>
            <a:ext cx="1086848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安裝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 3 –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未來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2 – 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程式庫相容性高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安裝包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Anaconda – Google search “Anaconda download”</a:t>
            </a:r>
          </a:p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64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F7EED8-D156-4131-BB11-48B5392643CD}"/>
              </a:ext>
            </a:extLst>
          </p:cNvPr>
          <p:cNvSpPr txBox="1"/>
          <p:nvPr/>
        </p:nvSpPr>
        <p:spPr>
          <a:xfrm flipH="1">
            <a:off x="359564" y="1617931"/>
            <a:ext cx="110707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# sleep for the given number of milliseconds.</a:t>
            </a:r>
          </a:p>
          <a:p>
            <a:r>
              <a:rPr lang="en-US" altLang="zh-TW" sz="2400"/>
              <a:t>sleep(</a:t>
            </a:r>
            <a:r>
              <a:rPr lang="en-US" altLang="zh-TW" sz="2400" err="1"/>
              <a:t>ms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# returns the number of milliseconds since the </a:t>
            </a:r>
            <a:r>
              <a:rPr lang="en-US" altLang="zh-TW" sz="2400" err="1"/>
              <a:t>micro:bit</a:t>
            </a:r>
            <a:r>
              <a:rPr lang="en-US" altLang="zh-TW" sz="2400"/>
              <a:t> was last switched on.</a:t>
            </a:r>
          </a:p>
          <a:p>
            <a:r>
              <a:rPr lang="en-US" altLang="zh-TW" sz="2400" err="1"/>
              <a:t>running_time</a:t>
            </a:r>
            <a:r>
              <a:rPr lang="en-US" altLang="zh-TW" sz="2400"/>
              <a:t>()</a:t>
            </a:r>
          </a:p>
          <a:p>
            <a:r>
              <a:rPr lang="en-US" altLang="zh-TW" sz="2400"/>
              <a:t># makes the </a:t>
            </a:r>
            <a:r>
              <a:rPr lang="en-US" altLang="zh-TW" sz="2400" err="1"/>
              <a:t>micro:bit</a:t>
            </a:r>
            <a:r>
              <a:rPr lang="en-US" altLang="zh-TW" sz="2400"/>
              <a:t> enter panic mode (this usually happens when the DAL runs</a:t>
            </a:r>
          </a:p>
          <a:p>
            <a:r>
              <a:rPr lang="en-US" altLang="zh-TW" sz="2400"/>
              <a:t># out of memory, and causes a sad face to be drawn on the display). The error</a:t>
            </a:r>
          </a:p>
          <a:p>
            <a:r>
              <a:rPr lang="en-US" altLang="zh-TW" sz="2400"/>
              <a:t># code can be any arbitrary integer value.</a:t>
            </a:r>
          </a:p>
          <a:p>
            <a:r>
              <a:rPr lang="en-US" altLang="zh-TW" sz="2400"/>
              <a:t>panic(</a:t>
            </a:r>
            <a:r>
              <a:rPr lang="en-US" altLang="zh-TW" sz="2400" err="1"/>
              <a:t>error_code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# resets the </a:t>
            </a:r>
            <a:r>
              <a:rPr lang="en-US" altLang="zh-TW" sz="2400" err="1"/>
              <a:t>micro:bit</a:t>
            </a:r>
            <a:r>
              <a:rPr lang="en-US" altLang="zh-TW" sz="2400"/>
              <a:t>.</a:t>
            </a:r>
          </a:p>
          <a:p>
            <a:r>
              <a:rPr lang="en-US" altLang="zh-TW" sz="2400"/>
              <a:t>reset()</a:t>
            </a:r>
          </a:p>
        </p:txBody>
      </p:sp>
    </p:spTree>
    <p:extLst>
      <p:ext uri="{BB962C8B-B14F-4D97-AF65-F5344CB8AC3E}">
        <p14:creationId xmlns:p14="http://schemas.microsoft.com/office/powerpoint/2010/main" val="245617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519596" y="1645391"/>
            <a:ext cx="114097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Button</a:t>
            </a:r>
            <a:r>
              <a:rPr lang="zh-TW" altLang="en-US" sz="2400"/>
              <a:t> 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	</a:t>
            </a:r>
            <a:r>
              <a:rPr lang="en-US" altLang="zh-TW" sz="2400" err="1"/>
              <a:t>button_a</a:t>
            </a:r>
            <a:endParaRPr lang="en-US" altLang="zh-TW" sz="2400"/>
          </a:p>
          <a:p>
            <a:r>
              <a:rPr lang="en-US" altLang="zh-TW" sz="2400"/>
              <a:t>	</a:t>
            </a:r>
            <a:r>
              <a:rPr lang="en-US" altLang="zh-TW" sz="2400" err="1"/>
              <a:t>button_b</a:t>
            </a:r>
            <a:endParaRPr lang="en-US" altLang="zh-TW" sz="2400"/>
          </a:p>
          <a:p>
            <a:endParaRPr lang="en-US" altLang="zh-TW" sz="2400"/>
          </a:p>
          <a:p>
            <a:r>
              <a:rPr lang="en-US" altLang="zh-TW" sz="2400"/>
              <a:t>Object</a:t>
            </a:r>
            <a:r>
              <a:rPr lang="zh-TW" altLang="en-US" sz="2400"/>
              <a:t> </a:t>
            </a:r>
            <a:r>
              <a:rPr lang="en-US" altLang="zh-TW" sz="2400"/>
              <a:t>function:</a:t>
            </a:r>
          </a:p>
          <a:p>
            <a:r>
              <a:rPr lang="en-US" altLang="zh-TW" sz="2400"/>
              <a:t># returns True or False to indicate if the button is pressed at the time of</a:t>
            </a:r>
          </a:p>
          <a:p>
            <a:r>
              <a:rPr lang="en-US" altLang="zh-TW" sz="2400"/>
              <a:t># the method call.</a:t>
            </a:r>
          </a:p>
          <a:p>
            <a:r>
              <a:rPr lang="en-US" altLang="zh-TW" sz="2400" err="1"/>
              <a:t>button.is_pressed</a:t>
            </a:r>
            <a:r>
              <a:rPr lang="en-US" altLang="zh-TW" sz="2400"/>
              <a:t>()</a:t>
            </a:r>
          </a:p>
          <a:p>
            <a:r>
              <a:rPr lang="en-US" altLang="zh-TW" sz="2400"/>
              <a:t># returns True or False to indicate if the button was pressed since the device</a:t>
            </a:r>
          </a:p>
          <a:p>
            <a:r>
              <a:rPr lang="en-US" altLang="zh-TW" sz="2400"/>
              <a:t># started or the last time this method was called.</a:t>
            </a:r>
          </a:p>
          <a:p>
            <a:r>
              <a:rPr lang="en-US" altLang="zh-TW" sz="2400" err="1"/>
              <a:t>button.was_pressed</a:t>
            </a:r>
            <a:r>
              <a:rPr lang="en-US" altLang="zh-TW" sz="2400"/>
              <a:t>()</a:t>
            </a:r>
          </a:p>
          <a:p>
            <a:r>
              <a:rPr lang="en-US" altLang="zh-TW" sz="2400"/>
              <a:t># returns the running total of button presses, and resets this counter to zero</a:t>
            </a:r>
          </a:p>
          <a:p>
            <a:r>
              <a:rPr lang="en-US" altLang="zh-TW" sz="2400" err="1"/>
              <a:t>button.get_presses</a:t>
            </a:r>
            <a:r>
              <a:rPr lang="en-US" altLang="zh-TW" sz="240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246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519596" y="1645391"/>
            <a:ext cx="114097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LED</a:t>
            </a:r>
            <a:r>
              <a:rPr lang="zh-TW" altLang="en-US" sz="2000"/>
              <a:t> </a:t>
            </a:r>
            <a:r>
              <a:rPr lang="en-US" altLang="zh-TW" sz="2000"/>
              <a:t>:</a:t>
            </a:r>
          </a:p>
          <a:p>
            <a:r>
              <a:rPr lang="en-US" altLang="zh-TW" sz="2000"/>
              <a:t># gets the brightness of the pixel (</a:t>
            </a:r>
            <a:r>
              <a:rPr lang="en-US" altLang="zh-TW" sz="2000" err="1"/>
              <a:t>x,y</a:t>
            </a:r>
            <a:r>
              <a:rPr lang="en-US" altLang="zh-TW" sz="2000"/>
              <a:t>). Brightness can be from 0 (the pixel</a:t>
            </a:r>
          </a:p>
          <a:p>
            <a:r>
              <a:rPr lang="en-US" altLang="zh-TW" sz="2000"/>
              <a:t># is off) to 9 (the pixel is at maximum brightness).</a:t>
            </a:r>
          </a:p>
          <a:p>
            <a:r>
              <a:rPr lang="en-US" altLang="zh-TW" sz="2000" err="1"/>
              <a:t>display.get_pixel</a:t>
            </a:r>
            <a:r>
              <a:rPr lang="en-US" altLang="zh-TW" sz="2000"/>
              <a:t>(x, y)</a:t>
            </a:r>
          </a:p>
          <a:p>
            <a:r>
              <a:rPr lang="en-US" altLang="zh-TW" sz="2000"/>
              <a:t># sets the brightness of the pixel (</a:t>
            </a:r>
            <a:r>
              <a:rPr lang="en-US" altLang="zh-TW" sz="2000" err="1"/>
              <a:t>x,y</a:t>
            </a:r>
            <a:r>
              <a:rPr lang="en-US" altLang="zh-TW" sz="2000"/>
              <a:t>) to </a:t>
            </a:r>
            <a:r>
              <a:rPr lang="en-US" altLang="zh-TW" sz="2000" err="1"/>
              <a:t>val</a:t>
            </a:r>
            <a:r>
              <a:rPr lang="en-US" altLang="zh-TW" sz="2000"/>
              <a:t> (between 0 [off] and 9 [max</a:t>
            </a:r>
          </a:p>
          <a:p>
            <a:r>
              <a:rPr lang="en-US" altLang="zh-TW" sz="2000"/>
              <a:t># brightness], inclusive).</a:t>
            </a:r>
          </a:p>
          <a:p>
            <a:r>
              <a:rPr lang="en-US" altLang="zh-TW" sz="2000" err="1"/>
              <a:t>display.set_pixel</a:t>
            </a:r>
            <a:r>
              <a:rPr lang="en-US" altLang="zh-TW" sz="2000"/>
              <a:t>(x, y, </a:t>
            </a:r>
            <a:r>
              <a:rPr lang="en-US" altLang="zh-TW" sz="2000" err="1"/>
              <a:t>val</a:t>
            </a:r>
            <a:r>
              <a:rPr lang="en-US" altLang="zh-TW" sz="2000"/>
              <a:t>)</a:t>
            </a:r>
          </a:p>
          <a:p>
            <a:r>
              <a:rPr lang="en-US" altLang="zh-TW" sz="2000"/>
              <a:t># clears the display.</a:t>
            </a:r>
          </a:p>
          <a:p>
            <a:r>
              <a:rPr lang="en-US" altLang="zh-TW" sz="2000" err="1"/>
              <a:t>display.clear</a:t>
            </a:r>
            <a:r>
              <a:rPr lang="en-US" altLang="zh-TW" sz="2000"/>
              <a:t>()</a:t>
            </a:r>
          </a:p>
          <a:p>
            <a:r>
              <a:rPr lang="en-US" altLang="zh-TW" sz="2000"/>
              <a:t># shows the image.</a:t>
            </a:r>
          </a:p>
          <a:p>
            <a:r>
              <a:rPr lang="en-US" altLang="zh-TW" sz="2000" err="1"/>
              <a:t>display.show</a:t>
            </a:r>
            <a:r>
              <a:rPr lang="en-US" altLang="zh-TW" sz="2000"/>
              <a:t>(image, delay=0, wait=True, loop=False, clear=False)</a:t>
            </a:r>
          </a:p>
          <a:p>
            <a:r>
              <a:rPr lang="en-US" altLang="zh-TW" sz="2000"/>
              <a:t># shows each image or letter in the </a:t>
            </a:r>
            <a:r>
              <a:rPr lang="en-US" altLang="zh-TW" sz="2000" err="1"/>
              <a:t>iterable</a:t>
            </a:r>
            <a:r>
              <a:rPr lang="en-US" altLang="zh-TW" sz="2000"/>
              <a:t>, with delay </a:t>
            </a:r>
            <a:r>
              <a:rPr lang="en-US" altLang="zh-TW" sz="2000" err="1"/>
              <a:t>ms.</a:t>
            </a:r>
            <a:r>
              <a:rPr lang="en-US" altLang="zh-TW" sz="2000"/>
              <a:t> in between each.</a:t>
            </a:r>
          </a:p>
          <a:p>
            <a:r>
              <a:rPr lang="en-US" altLang="zh-TW" sz="2000" err="1"/>
              <a:t>display.show</a:t>
            </a:r>
            <a:r>
              <a:rPr lang="en-US" altLang="zh-TW" sz="2000"/>
              <a:t>(</a:t>
            </a:r>
            <a:r>
              <a:rPr lang="en-US" altLang="zh-TW" sz="2000" err="1"/>
              <a:t>iterable</a:t>
            </a:r>
            <a:r>
              <a:rPr lang="en-US" altLang="zh-TW" sz="2000"/>
              <a:t>, delay=400, wait=True, loop=False, clear=False)</a:t>
            </a:r>
          </a:p>
          <a:p>
            <a:r>
              <a:rPr lang="en-US" altLang="zh-TW" sz="2000"/>
              <a:t># scrolls a string across the display (more exciting than </a:t>
            </a:r>
            <a:r>
              <a:rPr lang="en-US" altLang="zh-TW" sz="2000" err="1"/>
              <a:t>display.show</a:t>
            </a:r>
            <a:r>
              <a:rPr lang="en-US" altLang="zh-TW" sz="2000"/>
              <a:t> for</a:t>
            </a:r>
          </a:p>
          <a:p>
            <a:r>
              <a:rPr lang="en-US" altLang="zh-TW" sz="2000"/>
              <a:t># written messages).</a:t>
            </a:r>
          </a:p>
          <a:p>
            <a:r>
              <a:rPr lang="en-US" altLang="zh-TW" sz="2000" err="1"/>
              <a:t>display.scroll</a:t>
            </a:r>
            <a:r>
              <a:rPr lang="en-US" altLang="zh-TW" sz="2000"/>
              <a:t>(string, delay=400)</a:t>
            </a:r>
          </a:p>
        </p:txBody>
      </p:sp>
    </p:spTree>
    <p:extLst>
      <p:ext uri="{BB962C8B-B14F-4D97-AF65-F5344CB8AC3E}">
        <p14:creationId xmlns:p14="http://schemas.microsoft.com/office/powerpoint/2010/main" val="1847692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519596" y="1645391"/>
            <a:ext cx="114097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LED</a:t>
            </a:r>
            <a:r>
              <a:rPr lang="zh-TW" altLang="en-US" sz="2000"/>
              <a:t> </a:t>
            </a:r>
            <a:r>
              <a:rPr lang="en-US" altLang="zh-TW" sz="2000"/>
              <a:t>:</a:t>
            </a:r>
          </a:p>
          <a:p>
            <a:r>
              <a:rPr lang="en-US" altLang="zh-TW" sz="2000"/>
              <a:t># sets the pixel at the specified position (between 0 and 9). May fail for</a:t>
            </a:r>
          </a:p>
          <a:p>
            <a:r>
              <a:rPr lang="en-US" altLang="zh-TW" sz="2000"/>
              <a:t># constant images.</a:t>
            </a:r>
          </a:p>
          <a:p>
            <a:r>
              <a:rPr lang="en-US" altLang="zh-TW" sz="2000" err="1"/>
              <a:t>image.set_pixel</a:t>
            </a:r>
            <a:r>
              <a:rPr lang="en-US" altLang="zh-TW" sz="2000"/>
              <a:t>(x, y, value)</a:t>
            </a:r>
          </a:p>
          <a:p>
            <a:r>
              <a:rPr lang="en-US" altLang="zh-TW" sz="2000"/>
              <a:t># gets the pixel at the specified position (between 0 and 9)</a:t>
            </a:r>
          </a:p>
          <a:p>
            <a:r>
              <a:rPr lang="en-US" altLang="zh-TW" sz="2000" err="1"/>
              <a:t>image.get_pixel</a:t>
            </a:r>
            <a:r>
              <a:rPr lang="en-US" altLang="zh-TW" sz="2000"/>
              <a:t>(x, y)</a:t>
            </a:r>
          </a:p>
          <a:p>
            <a:r>
              <a:rPr lang="en-US" altLang="zh-TW" sz="2000"/>
              <a:t># returns a new image created by shifting the picture left 'n' times.</a:t>
            </a:r>
          </a:p>
          <a:p>
            <a:r>
              <a:rPr lang="en-US" altLang="zh-TW" sz="2000" err="1"/>
              <a:t>image.shift_left</a:t>
            </a:r>
            <a:r>
              <a:rPr lang="en-US" altLang="zh-TW" sz="2000"/>
              <a:t>(n)</a:t>
            </a:r>
          </a:p>
          <a:p>
            <a:r>
              <a:rPr lang="en-US" altLang="zh-TW" sz="2000"/>
              <a:t># returns a new image created by shifting the picture right 'n' times.</a:t>
            </a:r>
          </a:p>
          <a:p>
            <a:r>
              <a:rPr lang="en-US" altLang="zh-TW" sz="2000" err="1"/>
              <a:t>image.shift_right</a:t>
            </a:r>
            <a:r>
              <a:rPr lang="en-US" altLang="zh-TW" sz="2000"/>
              <a:t>(n)</a:t>
            </a:r>
          </a:p>
          <a:p>
            <a:r>
              <a:rPr lang="en-US" altLang="zh-TW" sz="2000"/>
              <a:t># returns a new image created by shifting the picture up 'n' times.</a:t>
            </a:r>
          </a:p>
          <a:p>
            <a:r>
              <a:rPr lang="en-US" altLang="zh-TW" sz="2000" err="1"/>
              <a:t>image.shift_up</a:t>
            </a:r>
            <a:r>
              <a:rPr lang="en-US" altLang="zh-TW" sz="2000"/>
              <a:t>(n)</a:t>
            </a:r>
          </a:p>
          <a:p>
            <a:r>
              <a:rPr lang="en-US" altLang="zh-TW" sz="2000"/>
              <a:t># returns a new image created by shifting the picture down 'n' times.</a:t>
            </a:r>
          </a:p>
          <a:p>
            <a:r>
              <a:rPr lang="en-US" altLang="zh-TW" sz="2000" err="1"/>
              <a:t>image.shift_down</a:t>
            </a:r>
            <a:r>
              <a:rPr lang="en-US" altLang="zh-TW" sz="200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427380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519595" y="1645391"/>
            <a:ext cx="3291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LED</a:t>
            </a:r>
            <a:r>
              <a:rPr lang="zh-TW" altLang="en-US" sz="2000"/>
              <a:t> </a:t>
            </a:r>
            <a:r>
              <a:rPr lang="en-US" altLang="zh-TW" sz="2000"/>
              <a:t>Ex.:</a:t>
            </a:r>
          </a:p>
          <a:p>
            <a:endParaRPr lang="en-US" altLang="zh-TW" sz="2000"/>
          </a:p>
          <a:p>
            <a:r>
              <a:rPr lang="en-US" altLang="zh-TW" sz="2000"/>
              <a:t>boat = Image("05050:"</a:t>
            </a:r>
          </a:p>
          <a:p>
            <a:r>
              <a:rPr lang="en-US" altLang="zh-TW" sz="2000"/>
              <a:t>             "05050:"</a:t>
            </a:r>
          </a:p>
          <a:p>
            <a:r>
              <a:rPr lang="en-US" altLang="zh-TW" sz="2000"/>
              <a:t>             "05050:"</a:t>
            </a:r>
          </a:p>
          <a:p>
            <a:r>
              <a:rPr lang="en-US" altLang="zh-TW" sz="2000"/>
              <a:t>             "99999:"</a:t>
            </a:r>
          </a:p>
          <a:p>
            <a:r>
              <a:rPr lang="en-US" altLang="zh-TW" sz="2000"/>
              <a:t>             "09990")</a:t>
            </a:r>
          </a:p>
          <a:p>
            <a:endParaRPr lang="en-US" altLang="zh-TW" sz="2000"/>
          </a:p>
          <a:p>
            <a:r>
              <a:rPr lang="en-US" altLang="zh-TW" sz="2000" err="1"/>
              <a:t>display.show</a:t>
            </a:r>
            <a:r>
              <a:rPr lang="en-US" altLang="zh-TW" sz="2000"/>
              <a:t>(boat)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9C7664-A1AB-41F4-9208-89913E98AF9A}"/>
              </a:ext>
            </a:extLst>
          </p:cNvPr>
          <p:cNvSpPr txBox="1"/>
          <p:nvPr/>
        </p:nvSpPr>
        <p:spPr>
          <a:xfrm flipH="1">
            <a:off x="4136491" y="1617931"/>
            <a:ext cx="3871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LED</a:t>
            </a:r>
            <a:r>
              <a:rPr lang="zh-TW" altLang="en-US" sz="2000"/>
              <a:t> </a:t>
            </a:r>
            <a:r>
              <a:rPr lang="en-US" altLang="zh-TW" sz="2000"/>
              <a:t>Ex.:</a:t>
            </a:r>
          </a:p>
          <a:p>
            <a:endParaRPr lang="en-US" altLang="zh-TW" sz="2000"/>
          </a:p>
          <a:p>
            <a:r>
              <a:rPr lang="en-US" altLang="zh-TW" sz="2000" err="1"/>
              <a:t>display.show</a:t>
            </a:r>
            <a:r>
              <a:rPr lang="en-US" altLang="zh-TW" sz="2000"/>
              <a:t>(</a:t>
            </a:r>
            <a:r>
              <a:rPr lang="en-US" altLang="zh-TW" sz="2000" err="1"/>
              <a:t>Image.HAPPY</a:t>
            </a:r>
            <a:r>
              <a:rPr lang="en-US" altLang="zh-TW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044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782299" y="1388382"/>
            <a:ext cx="114097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Import</a:t>
            </a:r>
            <a:r>
              <a:rPr lang="zh-TW" altLang="en-US" sz="2000"/>
              <a:t> </a:t>
            </a:r>
            <a:r>
              <a:rPr lang="en-US" altLang="zh-TW" sz="2000"/>
              <a:t>music</a:t>
            </a:r>
          </a:p>
          <a:p>
            <a:r>
              <a:rPr lang="en-US" altLang="zh-TW" sz="2000" err="1"/>
              <a:t>Music.play</a:t>
            </a:r>
            <a:r>
              <a:rPr lang="en-US" altLang="zh-TW" sz="2000"/>
              <a:t>(</a:t>
            </a:r>
            <a:r>
              <a:rPr lang="en-US" altLang="zh-TW" sz="2000" err="1"/>
              <a:t>music.PRELUDE</a:t>
            </a:r>
            <a:r>
              <a:rPr lang="en-US" altLang="zh-TW" sz="2000"/>
              <a:t>)</a:t>
            </a:r>
          </a:p>
          <a:p>
            <a:endParaRPr lang="en-US" altLang="zh-TW" sz="2000"/>
          </a:p>
          <a:p>
            <a:r>
              <a:rPr lang="en-US" altLang="zh-TW" sz="2000" err="1">
                <a:solidFill>
                  <a:srgbClr val="0000FF"/>
                </a:solidFill>
              </a:rPr>
              <a:t>music.DADADADUM</a:t>
            </a:r>
            <a:r>
              <a:rPr lang="en-US" altLang="zh-TW" sz="2000">
                <a:solidFill>
                  <a:srgbClr val="0000FF"/>
                </a:solidFill>
              </a:rPr>
              <a:t>		</a:t>
            </a:r>
            <a:r>
              <a:rPr lang="en-US" altLang="zh-TW" sz="2000" err="1">
                <a:solidFill>
                  <a:srgbClr val="0000FF"/>
                </a:solidFill>
              </a:rPr>
              <a:t>music.ENTERTAINER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music.PRELUDE</a:t>
            </a:r>
            <a:r>
              <a:rPr lang="en-US" altLang="zh-TW" sz="2000">
                <a:solidFill>
                  <a:srgbClr val="0000FF"/>
                </a:solidFill>
              </a:rPr>
              <a:t>				</a:t>
            </a:r>
            <a:r>
              <a:rPr lang="en-US" altLang="zh-TW" sz="2000" err="1">
                <a:solidFill>
                  <a:srgbClr val="0000FF"/>
                </a:solidFill>
              </a:rPr>
              <a:t>music.ODE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music.NYAN</a:t>
            </a:r>
            <a:r>
              <a:rPr lang="en-US" altLang="zh-TW" sz="2000">
                <a:solidFill>
                  <a:srgbClr val="0000FF"/>
                </a:solidFill>
              </a:rPr>
              <a:t>				</a:t>
            </a:r>
            <a:r>
              <a:rPr lang="en-US" altLang="zh-TW" sz="2000" err="1">
                <a:solidFill>
                  <a:srgbClr val="0000FF"/>
                </a:solidFill>
              </a:rPr>
              <a:t>music.RINGTONE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music.FUNK</a:t>
            </a:r>
            <a:r>
              <a:rPr lang="en-US" altLang="zh-TW" sz="2000">
                <a:solidFill>
                  <a:srgbClr val="0000FF"/>
                </a:solidFill>
              </a:rPr>
              <a:t>				</a:t>
            </a:r>
            <a:r>
              <a:rPr lang="en-US" altLang="zh-TW" sz="2000" err="1">
                <a:solidFill>
                  <a:srgbClr val="0000FF"/>
                </a:solidFill>
              </a:rPr>
              <a:t>music.BLUES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music.BIRTHDAY</a:t>
            </a:r>
            <a:r>
              <a:rPr lang="en-US" altLang="zh-TW" sz="2000">
                <a:solidFill>
                  <a:srgbClr val="0000FF"/>
                </a:solidFill>
              </a:rPr>
              <a:t>			</a:t>
            </a:r>
            <a:r>
              <a:rPr lang="en-US" altLang="zh-TW" sz="2000" err="1">
                <a:solidFill>
                  <a:srgbClr val="0000FF"/>
                </a:solidFill>
              </a:rPr>
              <a:t>music.WEDDING</a:t>
            </a:r>
            <a:r>
              <a:rPr lang="en-US" altLang="zh-TW" sz="2000">
                <a:solidFill>
                  <a:srgbClr val="0000FF"/>
                </a:solidFill>
              </a:rPr>
              <a:t>	</a:t>
            </a:r>
          </a:p>
          <a:p>
            <a:r>
              <a:rPr lang="en-US" altLang="zh-TW" sz="2000" err="1">
                <a:solidFill>
                  <a:srgbClr val="0000FF"/>
                </a:solidFill>
              </a:rPr>
              <a:t>music.FUNERAL</a:t>
            </a:r>
            <a:r>
              <a:rPr lang="en-US" altLang="zh-TW" sz="2000">
                <a:solidFill>
                  <a:srgbClr val="0000FF"/>
                </a:solidFill>
              </a:rPr>
              <a:t>			</a:t>
            </a:r>
            <a:r>
              <a:rPr lang="en-US" altLang="zh-TW" sz="2000" err="1">
                <a:solidFill>
                  <a:srgbClr val="0000FF"/>
                </a:solidFill>
              </a:rPr>
              <a:t>music.PUNCHLINE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music.PYTHON</a:t>
            </a:r>
            <a:r>
              <a:rPr lang="en-US" altLang="zh-TW" sz="2000">
                <a:solidFill>
                  <a:srgbClr val="0000FF"/>
                </a:solidFill>
              </a:rPr>
              <a:t>				</a:t>
            </a:r>
            <a:r>
              <a:rPr lang="en-US" altLang="zh-TW" sz="2000" err="1">
                <a:solidFill>
                  <a:srgbClr val="0000FF"/>
                </a:solidFill>
              </a:rPr>
              <a:t>music.BADDY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music.CHASE</a:t>
            </a:r>
            <a:r>
              <a:rPr lang="en-US" altLang="zh-TW" sz="2000">
                <a:solidFill>
                  <a:srgbClr val="0000FF"/>
                </a:solidFill>
              </a:rPr>
              <a:t>				</a:t>
            </a:r>
            <a:r>
              <a:rPr lang="en-US" altLang="zh-TW" sz="2000" err="1">
                <a:solidFill>
                  <a:srgbClr val="0000FF"/>
                </a:solidFill>
              </a:rPr>
              <a:t>music.BA_DING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music.WAWAWAWAA</a:t>
            </a:r>
            <a:r>
              <a:rPr lang="en-US" altLang="zh-TW" sz="2000">
                <a:solidFill>
                  <a:srgbClr val="0000FF"/>
                </a:solidFill>
              </a:rPr>
              <a:t>		</a:t>
            </a:r>
            <a:r>
              <a:rPr lang="en-US" altLang="zh-TW" sz="2000" err="1">
                <a:solidFill>
                  <a:srgbClr val="0000FF"/>
                </a:solidFill>
              </a:rPr>
              <a:t>music.JUMP_UP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music.JUMP_DOWN</a:t>
            </a:r>
            <a:r>
              <a:rPr lang="en-US" altLang="zh-TW" sz="2000">
                <a:solidFill>
                  <a:srgbClr val="0000FF"/>
                </a:solidFill>
              </a:rPr>
              <a:t>		</a:t>
            </a:r>
            <a:r>
              <a:rPr lang="en-US" altLang="zh-TW" sz="2000" err="1">
                <a:solidFill>
                  <a:srgbClr val="0000FF"/>
                </a:solidFill>
              </a:rPr>
              <a:t>music.POWER_UP</a:t>
            </a:r>
            <a:endParaRPr lang="en-US" altLang="zh-TW" sz="2000">
              <a:solidFill>
                <a:srgbClr val="0000FF"/>
              </a:solidFill>
            </a:endParaRPr>
          </a:p>
          <a:p>
            <a:r>
              <a:rPr lang="en-US" altLang="zh-TW" sz="2000" err="1">
                <a:solidFill>
                  <a:srgbClr val="0000FF"/>
                </a:solidFill>
              </a:rPr>
              <a:t>music.POWER_DOWN</a:t>
            </a:r>
            <a:endParaRPr lang="en-US" altLang="zh-TW" sz="2000">
              <a:solidFill>
                <a:srgbClr val="0000FF"/>
              </a:solidFill>
            </a:endParaRPr>
          </a:p>
        </p:txBody>
      </p:sp>
      <p:pic>
        <p:nvPicPr>
          <p:cNvPr id="2" name="圖片 1" descr="螢幕快照 2018-05-12 上午9.5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55" y="534479"/>
            <a:ext cx="3152216" cy="32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1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782299" y="1388382"/>
            <a:ext cx="11409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Import</a:t>
            </a:r>
            <a:r>
              <a:rPr lang="zh-TW" altLang="en-US" sz="2000"/>
              <a:t> </a:t>
            </a:r>
            <a:r>
              <a:rPr lang="en-US" altLang="zh-TW" sz="2000"/>
              <a:t>music</a:t>
            </a:r>
          </a:p>
          <a:p>
            <a:r>
              <a:rPr lang="mr-IN" altLang="zh-TW" sz="2000"/>
              <a:t>tune = ["C4:4", "D", "E", "C", "C", "D", "E", "C", "E", "F", "G:8",</a:t>
            </a:r>
          </a:p>
          <a:p>
            <a:r>
              <a:rPr lang="mr-IN" altLang="zh-TW" sz="2000"/>
              <a:t>        "E:4", "F", "G:8"]</a:t>
            </a:r>
          </a:p>
          <a:p>
            <a:r>
              <a:rPr lang="mr-IN" altLang="zh-TW" sz="2000"/>
              <a:t>music.play(tune)</a:t>
            </a:r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r>
              <a:rPr lang="zh-TW" altLang="en-US" sz="2000"/>
              <a:t> </a:t>
            </a:r>
            <a:r>
              <a:rPr lang="mr-IN" altLang="zh-TW" sz="2000"/>
              <a:t>for freq in range(880, 1760, 16):</a:t>
            </a:r>
          </a:p>
          <a:p>
            <a:r>
              <a:rPr lang="mr-IN" altLang="zh-TW" sz="2000"/>
              <a:t>        music.pitch(freq, 6)</a:t>
            </a:r>
            <a:endParaRPr lang="en-US" altLang="zh-TW" sz="2000"/>
          </a:p>
          <a:p>
            <a:r>
              <a:rPr lang="mr-IN" altLang="zh-TW" sz="2000"/>
              <a:t> for freq in range(1760, 880, -16):</a:t>
            </a:r>
          </a:p>
          <a:p>
            <a:r>
              <a:rPr lang="mr-IN" altLang="zh-TW" sz="2000"/>
              <a:t>        music.pitch(freq, 6)</a:t>
            </a:r>
            <a:endParaRPr lang="en-US" altLang="zh-TW" sz="2000"/>
          </a:p>
          <a:p>
            <a:endParaRPr lang="en-US" altLang="zh-TW" sz="2000"/>
          </a:p>
        </p:txBody>
      </p:sp>
      <p:pic>
        <p:nvPicPr>
          <p:cNvPr id="2" name="圖片 1" descr="螢幕快照 2018-05-12 上午9.5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55" y="534479"/>
            <a:ext cx="3152216" cy="32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23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782299" y="1388382"/>
            <a:ext cx="114097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PIN</a:t>
            </a:r>
            <a:r>
              <a:rPr lang="zh-TW" altLang="en-US" sz="2000"/>
              <a:t> </a:t>
            </a:r>
            <a:r>
              <a:rPr lang="en-US" altLang="zh-TW" sz="2000"/>
              <a:t>:</a:t>
            </a:r>
          </a:p>
          <a:p>
            <a:r>
              <a:rPr lang="en-US" altLang="zh-TW" sz="2000"/>
              <a:t># value can be 0, 1, False, True</a:t>
            </a:r>
          </a:p>
          <a:p>
            <a:r>
              <a:rPr lang="en-US" altLang="zh-TW" sz="2000" err="1"/>
              <a:t>pin.write_digital</a:t>
            </a:r>
            <a:r>
              <a:rPr lang="en-US" altLang="zh-TW" sz="2000"/>
              <a:t>(value)</a:t>
            </a:r>
          </a:p>
          <a:p>
            <a:r>
              <a:rPr lang="en-US" altLang="zh-TW" sz="2000"/>
              <a:t># returns either 1 or 0</a:t>
            </a:r>
          </a:p>
          <a:p>
            <a:r>
              <a:rPr lang="en-US" altLang="zh-TW" sz="2000" err="1"/>
              <a:t>pin.read_digital</a:t>
            </a:r>
            <a:r>
              <a:rPr lang="en-US" altLang="zh-TW" sz="2000"/>
              <a:t>()</a:t>
            </a:r>
          </a:p>
          <a:p>
            <a:r>
              <a:rPr lang="en-US" altLang="zh-TW" sz="2000"/>
              <a:t># value is between 0 and 1023</a:t>
            </a:r>
          </a:p>
          <a:p>
            <a:r>
              <a:rPr lang="en-US" altLang="zh-TW" sz="2000" err="1"/>
              <a:t>pin.write_analog</a:t>
            </a:r>
            <a:r>
              <a:rPr lang="en-US" altLang="zh-TW" sz="2000"/>
              <a:t>(value)</a:t>
            </a:r>
          </a:p>
          <a:p>
            <a:r>
              <a:rPr lang="en-US" altLang="zh-TW" sz="2000"/>
              <a:t># returns an integer between 0 and 1023</a:t>
            </a:r>
          </a:p>
          <a:p>
            <a:r>
              <a:rPr lang="en-US" altLang="zh-TW" sz="2000" err="1"/>
              <a:t>pin.read_analog</a:t>
            </a:r>
            <a:r>
              <a:rPr lang="en-US" altLang="zh-TW" sz="2000"/>
              <a:t>()</a:t>
            </a:r>
          </a:p>
          <a:p>
            <a:r>
              <a:rPr lang="en-US" altLang="zh-TW" sz="2000"/>
              <a:t># sets the period of the PWM output of the pin in milliseconds</a:t>
            </a:r>
          </a:p>
          <a:p>
            <a:r>
              <a:rPr lang="en-US" altLang="zh-TW" sz="2000"/>
              <a:t># (see https://</a:t>
            </a:r>
            <a:r>
              <a:rPr lang="en-US" altLang="zh-TW" sz="2000" err="1"/>
              <a:t>en.wikipedia.org</a:t>
            </a:r>
            <a:r>
              <a:rPr lang="en-US" altLang="zh-TW" sz="2000"/>
              <a:t>/wiki/Pulse-</a:t>
            </a:r>
            <a:r>
              <a:rPr lang="en-US" altLang="zh-TW" sz="2000" err="1"/>
              <a:t>width_modulation</a:t>
            </a:r>
            <a:r>
              <a:rPr lang="en-US" altLang="zh-TW" sz="2000"/>
              <a:t>)</a:t>
            </a:r>
          </a:p>
          <a:p>
            <a:r>
              <a:rPr lang="en-US" altLang="zh-TW" sz="2000" err="1"/>
              <a:t>pin.set_analog_period</a:t>
            </a:r>
            <a:r>
              <a:rPr lang="en-US" altLang="zh-TW" sz="2000"/>
              <a:t>(</a:t>
            </a:r>
            <a:r>
              <a:rPr lang="en-US" altLang="zh-TW" sz="2000" err="1"/>
              <a:t>int</a:t>
            </a:r>
            <a:r>
              <a:rPr lang="en-US" altLang="zh-TW" sz="2000"/>
              <a:t>)</a:t>
            </a:r>
          </a:p>
          <a:p>
            <a:r>
              <a:rPr lang="en-US" altLang="zh-TW" sz="2000"/>
              <a:t># sets the period of the PWM output of the pin in microseconds</a:t>
            </a:r>
          </a:p>
          <a:p>
            <a:r>
              <a:rPr lang="en-US" altLang="zh-TW" sz="2000"/>
              <a:t># (see https://</a:t>
            </a:r>
            <a:r>
              <a:rPr lang="en-US" altLang="zh-TW" sz="2000" err="1"/>
              <a:t>en.wikipedia.org</a:t>
            </a:r>
            <a:r>
              <a:rPr lang="en-US" altLang="zh-TW" sz="2000"/>
              <a:t>/wiki/Pulse-</a:t>
            </a:r>
            <a:r>
              <a:rPr lang="en-US" altLang="zh-TW" sz="2000" err="1"/>
              <a:t>width_modulation</a:t>
            </a:r>
            <a:r>
              <a:rPr lang="en-US" altLang="zh-TW" sz="2000"/>
              <a:t>)</a:t>
            </a:r>
          </a:p>
          <a:p>
            <a:r>
              <a:rPr lang="en-US" altLang="zh-TW" sz="2000" err="1"/>
              <a:t>pin.set_analog_period_microseconds</a:t>
            </a:r>
            <a:r>
              <a:rPr lang="en-US" altLang="zh-TW" sz="2000"/>
              <a:t>(</a:t>
            </a:r>
            <a:r>
              <a:rPr lang="en-US" altLang="zh-TW" sz="2000" err="1"/>
              <a:t>int</a:t>
            </a:r>
            <a:r>
              <a:rPr lang="en-US" altLang="zh-TW" sz="2000"/>
              <a:t>)</a:t>
            </a:r>
          </a:p>
          <a:p>
            <a:r>
              <a:rPr lang="en-US" altLang="zh-TW" sz="2000"/>
              <a:t># returns </a:t>
            </a:r>
            <a:r>
              <a:rPr lang="en-US" altLang="zh-TW" sz="2000" err="1"/>
              <a:t>boolean</a:t>
            </a:r>
            <a:endParaRPr lang="en-US" altLang="zh-TW" sz="2000"/>
          </a:p>
          <a:p>
            <a:r>
              <a:rPr lang="en-US" altLang="zh-TW" sz="2000" err="1"/>
              <a:t>pin.is_touched</a:t>
            </a:r>
            <a:r>
              <a:rPr lang="en-US" altLang="zh-TW" sz="2000"/>
              <a:t>()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5488384" y="1224575"/>
            <a:ext cx="6516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/>
              <a:t>PIN</a:t>
            </a:r>
            <a:r>
              <a:rPr lang="zh-TW" altLang="en-US" sz="3200"/>
              <a:t> </a:t>
            </a:r>
            <a:r>
              <a:rPr lang="en-US" altLang="zh-TW" sz="3200"/>
              <a:t>:</a:t>
            </a:r>
          </a:p>
          <a:p>
            <a:r>
              <a:rPr lang="en-US" altLang="zh-TW" sz="3200"/>
              <a:t>Pin0,</a:t>
            </a:r>
            <a:r>
              <a:rPr lang="zh-TW" altLang="en-US" sz="3200"/>
              <a:t> </a:t>
            </a:r>
            <a:r>
              <a:rPr lang="en-US" altLang="zh-TW" sz="3200"/>
              <a:t>pin1,</a:t>
            </a:r>
            <a:r>
              <a:rPr lang="mr-IN" altLang="zh-TW" sz="3200"/>
              <a:t>……</a:t>
            </a:r>
            <a:r>
              <a:rPr lang="en-US" altLang="zh-TW" sz="3200"/>
              <a:t>pin16,</a:t>
            </a:r>
            <a:r>
              <a:rPr lang="zh-TW" altLang="en-US" sz="3200"/>
              <a:t> </a:t>
            </a:r>
            <a:r>
              <a:rPr lang="en-US" altLang="zh-TW" sz="3200"/>
              <a:t>pin19,</a:t>
            </a:r>
            <a:r>
              <a:rPr lang="zh-TW" altLang="en-US" sz="3200"/>
              <a:t> </a:t>
            </a:r>
            <a:r>
              <a:rPr lang="en-US" altLang="zh-TW" sz="3200"/>
              <a:t>pin20</a:t>
            </a:r>
          </a:p>
        </p:txBody>
      </p:sp>
    </p:spTree>
    <p:extLst>
      <p:ext uri="{BB962C8B-B14F-4D97-AF65-F5344CB8AC3E}">
        <p14:creationId xmlns:p14="http://schemas.microsoft.com/office/powerpoint/2010/main" val="10770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782299" y="1388382"/>
            <a:ext cx="11409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Accelerometer(</a:t>
            </a:r>
            <a:r>
              <a:rPr lang="zh-TW" altLang="en-US" sz="2000"/>
              <a:t>加速度感測器，陀螺儀</a:t>
            </a:r>
            <a:r>
              <a:rPr lang="en-US" altLang="zh-TW" sz="2000"/>
              <a:t>)</a:t>
            </a:r>
          </a:p>
          <a:p>
            <a:endParaRPr lang="en-US" altLang="zh-TW" sz="200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B4D177-7E4E-4335-AB6C-F89E1028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9" y="2367774"/>
            <a:ext cx="6923373" cy="310184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EE645CC-9A2F-4070-9F43-8A4CD5DA1245}"/>
              </a:ext>
            </a:extLst>
          </p:cNvPr>
          <p:cNvSpPr txBox="1"/>
          <p:nvPr/>
        </p:nvSpPr>
        <p:spPr>
          <a:xfrm flipH="1">
            <a:off x="7322247" y="527473"/>
            <a:ext cx="48697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err="1">
                <a:solidFill>
                  <a:schemeClr val="bg2">
                    <a:lumMod val="75000"/>
                  </a:schemeClr>
                </a:solidFill>
              </a:rPr>
              <a:t>accelerometer.get_x</a:t>
            </a:r>
            <a:r>
              <a:rPr lang="en-US" altLang="zh-TW" sz="2000">
                <a:solidFill>
                  <a:schemeClr val="bg2">
                    <a:lumMod val="75000"/>
                  </a:schemeClr>
                </a:solidFill>
              </a:rPr>
              <a:t>()</a:t>
            </a:r>
          </a:p>
          <a:p>
            <a:r>
              <a:rPr lang="en-US" altLang="zh-TW" sz="2000" err="1">
                <a:solidFill>
                  <a:schemeClr val="bg2">
                    <a:lumMod val="75000"/>
                  </a:schemeClr>
                </a:solidFill>
              </a:rPr>
              <a:t>accelerometer.get_y</a:t>
            </a:r>
            <a:r>
              <a:rPr lang="en-US" altLang="zh-TW" sz="2000">
                <a:solidFill>
                  <a:schemeClr val="bg2">
                    <a:lumMod val="75000"/>
                  </a:schemeClr>
                </a:solidFill>
              </a:rPr>
              <a:t>()</a:t>
            </a:r>
          </a:p>
          <a:p>
            <a:r>
              <a:rPr lang="en-US" altLang="zh-TW" sz="2000" err="1">
                <a:solidFill>
                  <a:schemeClr val="bg2">
                    <a:lumMod val="75000"/>
                  </a:schemeClr>
                </a:solidFill>
              </a:rPr>
              <a:t>accelerometer.get_z</a:t>
            </a:r>
            <a:r>
              <a:rPr lang="en-US" altLang="zh-TW" sz="2000">
                <a:solidFill>
                  <a:schemeClr val="bg2">
                    <a:lumMod val="75000"/>
                  </a:schemeClr>
                </a:solidFill>
              </a:rPr>
              <a:t>()</a:t>
            </a:r>
          </a:p>
          <a:p>
            <a:r>
              <a:rPr lang="en-US" altLang="zh-TW" sz="2000"/>
              <a:t># get tuple of all three X, Y and Z readings (listed in that order).</a:t>
            </a:r>
          </a:p>
          <a:p>
            <a:r>
              <a:rPr lang="en-US" altLang="zh-TW" sz="2000" err="1">
                <a:solidFill>
                  <a:schemeClr val="bg2">
                    <a:lumMod val="75000"/>
                  </a:schemeClr>
                </a:solidFill>
              </a:rPr>
              <a:t>accelerometer.get_values</a:t>
            </a:r>
            <a:r>
              <a:rPr lang="en-US" altLang="zh-TW" sz="2000">
                <a:solidFill>
                  <a:schemeClr val="bg2">
                    <a:lumMod val="75000"/>
                  </a:schemeClr>
                </a:solidFill>
              </a:rPr>
              <a:t>()</a:t>
            </a:r>
          </a:p>
          <a:p>
            <a:r>
              <a:rPr lang="en-US" altLang="zh-TW" sz="2000"/>
              <a:t># return the name of the current gesture.</a:t>
            </a:r>
          </a:p>
          <a:p>
            <a:r>
              <a:rPr lang="en-US" altLang="zh-TW" sz="2000" err="1">
                <a:solidFill>
                  <a:schemeClr val="bg2">
                    <a:lumMod val="75000"/>
                  </a:schemeClr>
                </a:solidFill>
              </a:rPr>
              <a:t>accelerometer.current_gesture</a:t>
            </a:r>
            <a:r>
              <a:rPr lang="en-US" altLang="zh-TW" sz="2000">
                <a:solidFill>
                  <a:schemeClr val="bg2">
                    <a:lumMod val="75000"/>
                  </a:schemeClr>
                </a:solidFill>
              </a:rPr>
              <a:t>()</a:t>
            </a:r>
          </a:p>
          <a:p>
            <a:r>
              <a:rPr lang="en-US" altLang="zh-TW" sz="2000"/>
              <a:t># return True or False to indicate if the named gesture is currently active.</a:t>
            </a:r>
          </a:p>
          <a:p>
            <a:r>
              <a:rPr lang="en-US" altLang="zh-TW" sz="2000" err="1">
                <a:solidFill>
                  <a:schemeClr val="bg2">
                    <a:lumMod val="75000"/>
                  </a:schemeClr>
                </a:solidFill>
              </a:rPr>
              <a:t>accelerometer.is_gesture</a:t>
            </a:r>
            <a:r>
              <a:rPr lang="en-US" altLang="zh-TW" sz="2000">
                <a:solidFill>
                  <a:schemeClr val="bg2">
                    <a:lumMod val="75000"/>
                  </a:schemeClr>
                </a:solidFill>
              </a:rPr>
              <a:t>(name)</a:t>
            </a:r>
          </a:p>
          <a:p>
            <a:r>
              <a:rPr lang="en-US" altLang="zh-TW" sz="2000" err="1">
                <a:solidFill>
                  <a:schemeClr val="bg2">
                    <a:lumMod val="75000"/>
                  </a:schemeClr>
                </a:solidFill>
              </a:rPr>
              <a:t>accelerometer.was_gesture</a:t>
            </a:r>
            <a:r>
              <a:rPr lang="en-US" altLang="zh-TW" sz="2000">
                <a:solidFill>
                  <a:schemeClr val="bg2">
                    <a:lumMod val="75000"/>
                  </a:schemeClr>
                </a:solidFill>
              </a:rPr>
              <a:t>(name)</a:t>
            </a:r>
          </a:p>
          <a:p>
            <a:r>
              <a:rPr lang="en-US" altLang="zh-TW" sz="2000"/>
              <a:t># return a tuple of the gesture history. The most recent is listed last.</a:t>
            </a:r>
          </a:p>
          <a:p>
            <a:r>
              <a:rPr lang="en-US" altLang="zh-TW" sz="2000" err="1"/>
              <a:t>accelerometer.get_gestures</a:t>
            </a:r>
            <a:r>
              <a:rPr lang="en-US" altLang="zh-TW" sz="2000"/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1DD713-EFA2-43C6-A0B3-A3818CD8789A}"/>
              </a:ext>
            </a:extLst>
          </p:cNvPr>
          <p:cNvSpPr/>
          <p:nvPr/>
        </p:nvSpPr>
        <p:spPr>
          <a:xfrm>
            <a:off x="1442594" y="5815737"/>
            <a:ext cx="987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chemeClr val="bg2">
                    <a:lumMod val="75000"/>
                  </a:schemeClr>
                </a:solidFill>
              </a:rPr>
              <a:t>gestures are: </a:t>
            </a:r>
            <a:r>
              <a:rPr lang="en-US" altLang="zh-TW" b="1">
                <a:solidFill>
                  <a:srgbClr val="FF0000"/>
                </a:solidFill>
              </a:rPr>
              <a:t>up, down, left, right, face up, face down, freefall, 3g, 6g, 8g, shake</a:t>
            </a:r>
            <a:r>
              <a:rPr lang="en-US" altLang="zh-TW" b="1"/>
              <a:t>.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310456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782299" y="1388382"/>
            <a:ext cx="11409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Compass(</a:t>
            </a:r>
            <a:r>
              <a:rPr lang="zh-TW" altLang="en-US" sz="2000"/>
              <a:t>磁力計、方位儀</a:t>
            </a:r>
            <a:r>
              <a:rPr lang="en-US" altLang="zh-TW" sz="2000"/>
              <a:t>)</a:t>
            </a:r>
          </a:p>
          <a:p>
            <a:endParaRPr lang="en-US" altLang="zh-TW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8557F3-B01E-4BB6-9810-EEEEFC6E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40" y="2203068"/>
            <a:ext cx="2667000" cy="2686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6328BA7-0534-4C7C-8253-160A7243C59B}"/>
              </a:ext>
            </a:extLst>
          </p:cNvPr>
          <p:cNvSpPr/>
          <p:nvPr/>
        </p:nvSpPr>
        <p:spPr>
          <a:xfrm>
            <a:off x="4748213" y="122230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# calibrate the compass (this is needed to get accurate readings).</a:t>
            </a:r>
          </a:p>
          <a:p>
            <a:r>
              <a:rPr lang="en-US" altLang="zh-TW" err="1">
                <a:solidFill>
                  <a:schemeClr val="bg2">
                    <a:lumMod val="50000"/>
                  </a:schemeClr>
                </a:solidFill>
              </a:rPr>
              <a:t>compass.calibrate</a:t>
            </a:r>
            <a:r>
              <a:rPr lang="en-US" altLang="zh-TW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altLang="zh-TW"/>
              <a:t># return a numeric indication of degrees offset from "north".</a:t>
            </a:r>
          </a:p>
          <a:p>
            <a:r>
              <a:rPr lang="en-US" altLang="zh-TW" err="1">
                <a:solidFill>
                  <a:schemeClr val="bg2">
                    <a:lumMod val="50000"/>
                  </a:schemeClr>
                </a:solidFill>
              </a:rPr>
              <a:t>compass.heading</a:t>
            </a:r>
            <a:r>
              <a:rPr lang="en-US" altLang="zh-TW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altLang="zh-TW"/>
              <a:t># return an numeric indication of the strength of magnetic field around</a:t>
            </a:r>
          </a:p>
          <a:p>
            <a:r>
              <a:rPr lang="en-US" altLang="zh-TW"/>
              <a:t># the </a:t>
            </a:r>
            <a:r>
              <a:rPr lang="en-US" altLang="zh-TW" err="1"/>
              <a:t>micro:bit</a:t>
            </a:r>
            <a:r>
              <a:rPr lang="en-US" altLang="zh-TW"/>
              <a:t>.</a:t>
            </a:r>
          </a:p>
          <a:p>
            <a:r>
              <a:rPr lang="en-US" altLang="zh-TW" err="1">
                <a:solidFill>
                  <a:schemeClr val="bg2">
                    <a:lumMod val="50000"/>
                  </a:schemeClr>
                </a:solidFill>
              </a:rPr>
              <a:t>compass.get_field_strength</a:t>
            </a:r>
            <a:r>
              <a:rPr lang="en-US" altLang="zh-TW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altLang="zh-TW"/>
              <a:t># returns True or False to indicate if the compass is calibrated.</a:t>
            </a:r>
          </a:p>
          <a:p>
            <a:r>
              <a:rPr lang="en-US" altLang="zh-TW" err="1">
                <a:solidFill>
                  <a:schemeClr val="bg2">
                    <a:lumMod val="50000"/>
                  </a:schemeClr>
                </a:solidFill>
              </a:rPr>
              <a:t>compass.is_calibrated</a:t>
            </a:r>
            <a:r>
              <a:rPr lang="en-US" altLang="zh-TW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altLang="zh-TW"/>
              <a:t># resets the compass to a pre-calibration state.</a:t>
            </a:r>
          </a:p>
          <a:p>
            <a:r>
              <a:rPr lang="en-US" altLang="zh-TW" err="1">
                <a:solidFill>
                  <a:schemeClr val="bg2">
                    <a:lumMod val="50000"/>
                  </a:schemeClr>
                </a:solidFill>
              </a:rPr>
              <a:t>compass.clear_calibration</a:t>
            </a:r>
            <a:r>
              <a:rPr lang="en-US" altLang="zh-TW">
                <a:solidFill>
                  <a:schemeClr val="bg2">
                    <a:lumMod val="50000"/>
                  </a:schemeClr>
                </a:solidFill>
              </a:rPr>
              <a:t>()</a:t>
            </a:r>
            <a:endParaRPr lang="zh-TW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2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658733" y="1208608"/>
            <a:ext cx="5960286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Keywords &amp; Identifiers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Statements &amp; Comments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 Datatypes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 I/O and Import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 Operators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NamespacePython</a:t>
            </a: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9A35CEE-B16B-4456-B0E5-47F05F89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876712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8A77A3-0040-4BE1-A121-07D55E7FE214}"/>
              </a:ext>
            </a:extLst>
          </p:cNvPr>
          <p:cNvSpPr txBox="1"/>
          <p:nvPr/>
        </p:nvSpPr>
        <p:spPr>
          <a:xfrm>
            <a:off x="536120" y="6291943"/>
            <a:ext cx="634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hlinkClick r:id="rId2"/>
              </a:rPr>
              <a:t>https://www.programiz.com/python-programming</a:t>
            </a:r>
            <a:endParaRPr lang="zh-TW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522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78476" y="642551"/>
            <a:ext cx="10977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視窗介面設計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是使用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進行視窗視窗設計的模組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簡單的構造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多平臺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多系統的相容性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能讓它成為讓你快速基本的視窗介面好幫手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它在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視窗視窗模組中是一款簡單，用來入門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熟悉 視窗的人機介面使用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519C3F4-9B09-48E1-A773-FEE33B8D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447" y="3695927"/>
            <a:ext cx="6530047" cy="29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36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811328" y="1567901"/>
            <a:ext cx="109773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為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內建的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程式庫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(library)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，基本使用順序如下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建立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Tk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物件，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Tk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物件是視窗應用程式。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Tk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物件呼叫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mainloop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方法，維持視窗在螢幕上顯示。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Window_a.mainloop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  <p:sp>
        <p:nvSpPr>
          <p:cNvPr id="2" name="文字方塊 1">
            <a:hlinkClick r:id="rId2"/>
            <a:extLst>
              <a:ext uri="{FF2B5EF4-FFF2-40B4-BE49-F238E27FC236}">
                <a16:creationId xmlns:a16="http://schemas.microsoft.com/office/drawing/2014/main" id="{A19A7705-26AA-476E-8B0C-AA51A4412F48}"/>
              </a:ext>
            </a:extLst>
          </p:cNvPr>
          <p:cNvSpPr txBox="1"/>
          <p:nvPr/>
        </p:nvSpPr>
        <p:spPr>
          <a:xfrm>
            <a:off x="4748213" y="6313193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https://infohost.nmt.edu/tcc/help/pubs/tkinter/web/index.html</a:t>
            </a:r>
            <a:endParaRPr lang="zh-TW" altLang="en-US" dirty="0"/>
          </a:p>
        </p:txBody>
      </p:sp>
      <p:sp>
        <p:nvSpPr>
          <p:cNvPr id="5" name="文字方塊 4">
            <a:hlinkClick r:id="rId3"/>
            <a:extLst>
              <a:ext uri="{FF2B5EF4-FFF2-40B4-BE49-F238E27FC236}">
                <a16:creationId xmlns:a16="http://schemas.microsoft.com/office/drawing/2014/main" id="{D6634D81-DF78-4240-909A-F126ED0FA634}"/>
              </a:ext>
            </a:extLst>
          </p:cNvPr>
          <p:cNvSpPr txBox="1"/>
          <p:nvPr/>
        </p:nvSpPr>
        <p:spPr>
          <a:xfrm>
            <a:off x="4748213" y="6005359"/>
            <a:ext cx="485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https://tkdocs.com/index.html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574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811328" y="1567901"/>
            <a:ext cx="109773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window_a.title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('I am test’)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window_a.configure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(width=500, height=500,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=‘#550000’)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geometry('500x500+250+250’)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window_a.configure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(background=‘#550000’)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window_a.resizable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(width=False, height=False)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mainloop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window_a.winfo_screenwidth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  	#get screen width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winfo_screenheight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 	#get screen height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geometry(‘%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dx%d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+%d+%d’ % (500, 500, 250, 250))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  <p:sp>
        <p:nvSpPr>
          <p:cNvPr id="2" name="文字方塊 1">
            <a:hlinkClick r:id="rId2"/>
            <a:extLst>
              <a:ext uri="{FF2B5EF4-FFF2-40B4-BE49-F238E27FC236}">
                <a16:creationId xmlns:a16="http://schemas.microsoft.com/office/drawing/2014/main" id="{A19A7705-26AA-476E-8B0C-AA51A4412F48}"/>
              </a:ext>
            </a:extLst>
          </p:cNvPr>
          <p:cNvSpPr txBox="1"/>
          <p:nvPr/>
        </p:nvSpPr>
        <p:spPr>
          <a:xfrm>
            <a:off x="4748213" y="6313193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https://infohost.nmt.edu/tcc/help/pubs/tkinter/web/index.html</a:t>
            </a:r>
            <a:endParaRPr lang="zh-TW" altLang="en-US" dirty="0"/>
          </a:p>
        </p:txBody>
      </p:sp>
      <p:sp>
        <p:nvSpPr>
          <p:cNvPr id="5" name="文字方塊 4">
            <a:hlinkClick r:id="rId3"/>
            <a:extLst>
              <a:ext uri="{FF2B5EF4-FFF2-40B4-BE49-F238E27FC236}">
                <a16:creationId xmlns:a16="http://schemas.microsoft.com/office/drawing/2014/main" id="{D6634D81-DF78-4240-909A-F126ED0FA634}"/>
              </a:ext>
            </a:extLst>
          </p:cNvPr>
          <p:cNvSpPr txBox="1"/>
          <p:nvPr/>
        </p:nvSpPr>
        <p:spPr>
          <a:xfrm>
            <a:off x="4748213" y="6005359"/>
            <a:ext cx="485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https://tkdocs.com/index.html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365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607343" y="1556950"/>
            <a:ext cx="109773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有以下的視窗元件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Button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按鈕。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	Canvas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長方形區域。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Checkbutton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核取按鈕。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Entry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文字輸入欄。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Frame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視窗。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	Label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文字標籤。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LabelFrame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文字標籤視窗。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列表選單。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Menu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選單列的下拉式選單。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MenuButton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選單的選項。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Message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類似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，可多行。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OptionMenu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下拉式的選項選單。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PaneWindow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類似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，可包含其他視窗元件。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單選按鈕。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Scale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拉桿。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Scrollbar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捲軸。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Spinbox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微調器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Text	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文字方塊。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Toplevel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新增視窗。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795706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481013" y="642551"/>
            <a:ext cx="11539751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標籤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mlabel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 = ‘Demo window 1’)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mlabel.pack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mlabel2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text=‘color test !',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="blue")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mlabel2.pack()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mlabel3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text=‘background test !',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="blue”,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=“yellow”)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mlabel3.pack()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text='this is a test !',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="blue",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='yellow', font='Arial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32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mlabel4.pack()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text='this is a test !',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="blue",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='yellow', font='Arial 32 bold underline')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mlabel4.pack()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text='this is a test !',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="blue",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=‘#00aaaa', font='Arial 32’, width=16, height=2)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mlabel4.pack()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text='this is a test !',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="blue",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=‘#00aaaa', font='Arial 32’, width=16,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bd=8, relief=‘groove’)   #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bd:borderwidth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relief:[flat, raised, sunken, ridge, solid, groove]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mlabel4.pack()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51245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481013" y="642551"/>
            <a:ext cx="115397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mlabel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window_a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text=‘My name is Steven.\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am a teacher.’,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="blue",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=‘#00aaaa’,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   font='Arial 32’,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   width=40,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   height=8,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=8,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   relief=‘groove’,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   anchor= ‘se’ 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mlabel.pack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FD0C8D-7FE5-214E-970B-41CB4581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4" y="3545461"/>
            <a:ext cx="4533144" cy="30967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0CC729-7ED8-D149-897B-511F40FCC963}"/>
              </a:ext>
            </a:extLst>
          </p:cNvPr>
          <p:cNvSpPr txBox="1"/>
          <p:nvPr/>
        </p:nvSpPr>
        <p:spPr>
          <a:xfrm>
            <a:off x="7654248" y="3545461"/>
            <a:ext cx="32784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#other attributes</a:t>
            </a:r>
          </a:p>
          <a:p>
            <a:r>
              <a:rPr kumimoji="1" lang="en-US" altLang="zh-TW" dirty="0" err="1"/>
              <a:t>padx</a:t>
            </a:r>
            <a:r>
              <a:rPr kumimoji="1" lang="en-US" altLang="zh-TW" dirty="0"/>
              <a:t>=10,</a:t>
            </a:r>
          </a:p>
          <a:p>
            <a:r>
              <a:rPr kumimoji="1" lang="en-US" altLang="zh-TW" dirty="0" err="1"/>
              <a:t>pady</a:t>
            </a:r>
            <a:r>
              <a:rPr kumimoji="1" lang="en-US" altLang="zh-TW" dirty="0"/>
              <a:t>=20,</a:t>
            </a:r>
          </a:p>
          <a:p>
            <a:r>
              <a:rPr kumimoji="1" lang="en-US" altLang="zh-TW" dirty="0"/>
              <a:t>justify=CENTER. #LEFT, RIGHT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#get attributes</a:t>
            </a:r>
          </a:p>
          <a:p>
            <a:r>
              <a:rPr kumimoji="1" lang="en-US" altLang="zh-TW" dirty="0" err="1"/>
              <a:t>mlabel</a:t>
            </a:r>
            <a:r>
              <a:rPr kumimoji="1" lang="en-US" altLang="zh-TW" dirty="0"/>
              <a:t>[‘</a:t>
            </a:r>
            <a:r>
              <a:rPr kumimoji="1" lang="en-US" altLang="zh-TW" dirty="0" err="1"/>
              <a:t>fg</a:t>
            </a:r>
            <a:r>
              <a:rPr kumimoji="1" lang="en-US" altLang="zh-TW" dirty="0"/>
              <a:t>’]</a:t>
            </a:r>
          </a:p>
          <a:p>
            <a:r>
              <a:rPr kumimoji="1" lang="en-US" altLang="zh-TW" dirty="0" err="1"/>
              <a:t>mlabel</a:t>
            </a:r>
            <a:r>
              <a:rPr kumimoji="1" lang="en-US" altLang="zh-TW" dirty="0"/>
              <a:t>[‘anchor’]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mlabel.keys</a:t>
            </a:r>
            <a:r>
              <a:rPr kumimoji="1" lang="en-US" altLang="zh-TW" dirty="0"/>
              <a:t>())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015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539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+mj-lt"/>
                <a:cs typeface="Arial" panose="020B0604020202020204" pitchFamily="34" charset="0"/>
              </a:rPr>
              <a:t>Button </a:t>
            </a:r>
            <a:r>
              <a:rPr lang="zh-TW" altLang="en-US" sz="3600" b="1" dirty="0">
                <a:latin typeface="+mj-lt"/>
                <a:cs typeface="Arial" panose="020B0604020202020204" pitchFamily="34" charset="0"/>
              </a:rPr>
              <a:t>按鈕</a:t>
            </a:r>
            <a:r>
              <a:rPr lang="en-US" altLang="zh-TW" sz="3600" b="1" dirty="0">
                <a:latin typeface="+mj-lt"/>
                <a:cs typeface="Arial" panose="020B0604020202020204" pitchFamily="34" charset="0"/>
              </a:rPr>
              <a:t>	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#new additional attributes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command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excute_function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cursor =  #mouse type on button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0F846E-A403-4C9C-A35F-0388ADDD5C8A}"/>
              </a:ext>
            </a:extLst>
          </p:cNvPr>
          <p:cNvSpPr txBox="1"/>
          <p:nvPr/>
        </p:nvSpPr>
        <p:spPr>
          <a:xfrm>
            <a:off x="5349083" y="737026"/>
            <a:ext cx="647138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+mj-ea"/>
                <a:ea typeface="+mj-ea"/>
              </a:rPr>
              <a:t>from </a:t>
            </a:r>
            <a:r>
              <a:rPr kumimoji="1" lang="en-US" altLang="zh-TW" sz="1600" dirty="0" err="1">
                <a:latin typeface="+mj-ea"/>
                <a:ea typeface="+mj-ea"/>
              </a:rPr>
              <a:t>tkinter</a:t>
            </a:r>
            <a:r>
              <a:rPr kumimoji="1" lang="en-US" altLang="zh-TW" sz="1600" dirty="0">
                <a:latin typeface="+mj-ea"/>
                <a:ea typeface="+mj-ea"/>
              </a:rPr>
              <a:t> import *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>
                <a:latin typeface="+mj-ea"/>
                <a:ea typeface="+mj-ea"/>
              </a:rPr>
              <a:t>def </a:t>
            </a:r>
            <a:r>
              <a:rPr kumimoji="1" lang="en-US" altLang="zh-TW" sz="1600" dirty="0" err="1">
                <a:latin typeface="+mj-ea"/>
                <a:ea typeface="+mj-ea"/>
              </a:rPr>
              <a:t>ch_Color</a:t>
            </a:r>
            <a:r>
              <a:rPr kumimoji="1" lang="en-US" altLang="zh-TW" sz="1600" dirty="0">
                <a:latin typeface="+mj-ea"/>
                <a:ea typeface="+mj-ea"/>
              </a:rPr>
              <a:t>():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</a:t>
            </a:r>
            <a:r>
              <a:rPr kumimoji="1" lang="en-US" altLang="zh-TW" sz="1600" dirty="0" err="1">
                <a:latin typeface="+mj-ea"/>
                <a:ea typeface="+mj-ea"/>
              </a:rPr>
              <a:t>mylab</a:t>
            </a:r>
            <a:r>
              <a:rPr kumimoji="1" lang="en-US" altLang="zh-TW" sz="1600" dirty="0">
                <a:latin typeface="+mj-ea"/>
                <a:ea typeface="+mj-ea"/>
              </a:rPr>
              <a:t>['text'] = 'change color to green'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</a:t>
            </a:r>
            <a:r>
              <a:rPr kumimoji="1" lang="en-US" altLang="zh-TW" sz="1600" dirty="0" err="1">
                <a:latin typeface="+mj-ea"/>
                <a:ea typeface="+mj-ea"/>
              </a:rPr>
              <a:t>mylab</a:t>
            </a:r>
            <a:r>
              <a:rPr kumimoji="1" lang="en-US" altLang="zh-TW" sz="1600" dirty="0">
                <a:latin typeface="+mj-ea"/>
                <a:ea typeface="+mj-ea"/>
              </a:rPr>
              <a:t>['</a:t>
            </a:r>
            <a:r>
              <a:rPr kumimoji="1" lang="en-US" altLang="zh-TW" sz="1600" dirty="0" err="1">
                <a:latin typeface="+mj-ea"/>
                <a:ea typeface="+mj-ea"/>
              </a:rPr>
              <a:t>fg</a:t>
            </a:r>
            <a:r>
              <a:rPr kumimoji="1" lang="en-US" altLang="zh-TW" sz="1600" dirty="0">
                <a:latin typeface="+mj-ea"/>
                <a:ea typeface="+mj-ea"/>
              </a:rPr>
              <a:t>'] = 'green'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def </a:t>
            </a:r>
            <a:r>
              <a:rPr kumimoji="1" lang="en-US" altLang="zh-TW" sz="1600" dirty="0" err="1">
                <a:latin typeface="+mj-ea"/>
                <a:ea typeface="+mj-ea"/>
              </a:rPr>
              <a:t>msgname</a:t>
            </a:r>
            <a:r>
              <a:rPr kumimoji="1" lang="en-US" altLang="zh-TW" sz="1600" dirty="0">
                <a:latin typeface="+mj-ea"/>
                <a:ea typeface="+mj-ea"/>
              </a:rPr>
              <a:t>():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</a:t>
            </a:r>
            <a:r>
              <a:rPr kumimoji="1" lang="en-US" altLang="zh-TW" sz="1600" dirty="0" err="1">
                <a:latin typeface="+mj-ea"/>
                <a:ea typeface="+mj-ea"/>
              </a:rPr>
              <a:t>mylab</a:t>
            </a:r>
            <a:r>
              <a:rPr kumimoji="1" lang="en-US" altLang="zh-TW" sz="1600" dirty="0">
                <a:latin typeface="+mj-ea"/>
                <a:ea typeface="+mj-ea"/>
              </a:rPr>
              <a:t>['text'] = 'What\'s your name ?’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 = Tk()</a:t>
            </a:r>
          </a:p>
          <a:p>
            <a:r>
              <a:rPr kumimoji="1" lang="en-US" altLang="zh-TW" sz="1600" dirty="0" err="1">
                <a:latin typeface="+mj-ea"/>
                <a:ea typeface="+mj-ea"/>
              </a:rPr>
              <a:t>mywin.title</a:t>
            </a:r>
            <a:r>
              <a:rPr kumimoji="1" lang="en-US" altLang="zh-TW" sz="1600" dirty="0">
                <a:latin typeface="+mj-ea"/>
                <a:ea typeface="+mj-ea"/>
              </a:rPr>
              <a:t>('GUI button design')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</a:t>
            </a:r>
          </a:p>
          <a:p>
            <a:r>
              <a:rPr kumimoji="1" lang="en-US" altLang="zh-TW" sz="1600" dirty="0" err="1">
                <a:latin typeface="+mj-ea"/>
                <a:ea typeface="+mj-ea"/>
              </a:rPr>
              <a:t>mylab</a:t>
            </a:r>
            <a:r>
              <a:rPr kumimoji="1" lang="en-US" altLang="zh-TW" sz="1600" dirty="0">
                <a:latin typeface="+mj-ea"/>
                <a:ea typeface="+mj-ea"/>
              </a:rPr>
              <a:t> = Label(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relief='sunken',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          font='Arial 16',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          </a:t>
            </a:r>
            <a:r>
              <a:rPr kumimoji="1" lang="en-US" altLang="zh-TW" sz="1600" dirty="0" err="1">
                <a:latin typeface="+mj-ea"/>
                <a:ea typeface="+mj-ea"/>
              </a:rPr>
              <a:t>padx</a:t>
            </a:r>
            <a:r>
              <a:rPr kumimoji="1" lang="en-US" altLang="zh-TW" sz="1600" dirty="0">
                <a:latin typeface="+mj-ea"/>
                <a:ea typeface="+mj-ea"/>
              </a:rPr>
              <a:t> =5, </a:t>
            </a:r>
            <a:r>
              <a:rPr kumimoji="1" lang="en-US" altLang="zh-TW" sz="1600" dirty="0" err="1">
                <a:latin typeface="+mj-ea"/>
                <a:ea typeface="+mj-ea"/>
              </a:rPr>
              <a:t>pady</a:t>
            </a:r>
            <a:r>
              <a:rPr kumimoji="1" lang="en-US" altLang="zh-TW" sz="1600" dirty="0">
                <a:latin typeface="+mj-ea"/>
                <a:ea typeface="+mj-ea"/>
              </a:rPr>
              <a:t>=5,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          width = 20, height = 2)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but_1 = Button(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text='Question ?', command=</a:t>
            </a:r>
            <a:r>
              <a:rPr kumimoji="1" lang="en-US" altLang="zh-TW" sz="1600" dirty="0" err="1">
                <a:latin typeface="+mj-ea"/>
                <a:ea typeface="+mj-ea"/>
              </a:rPr>
              <a:t>msgname</a:t>
            </a:r>
            <a:r>
              <a:rPr kumimoji="1" lang="en-US" altLang="zh-TW" sz="1600" dirty="0">
                <a:latin typeface="+mj-ea"/>
                <a:ea typeface="+mj-ea"/>
              </a:rPr>
              <a:t>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but_2 = Button(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text='Change color', command=</a:t>
            </a:r>
            <a:r>
              <a:rPr kumimoji="1" lang="en-US" altLang="zh-TW" sz="1600" dirty="0" err="1">
                <a:latin typeface="+mj-ea"/>
                <a:ea typeface="+mj-ea"/>
              </a:rPr>
              <a:t>ch_Color</a:t>
            </a:r>
            <a:r>
              <a:rPr kumimoji="1" lang="en-US" altLang="zh-TW" sz="1600" dirty="0">
                <a:latin typeface="+mj-ea"/>
                <a:ea typeface="+mj-ea"/>
              </a:rPr>
              <a:t>)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 err="1">
                <a:latin typeface="+mj-ea"/>
                <a:ea typeface="+mj-ea"/>
              </a:rPr>
              <a:t>mylab.pack</a:t>
            </a:r>
            <a:r>
              <a:rPr kumimoji="1" lang="en-US" altLang="zh-TW" sz="1600" dirty="0">
                <a:latin typeface="+mj-ea"/>
                <a:ea typeface="+mj-ea"/>
              </a:rPr>
              <a:t>()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but_1.pack()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but_2.pack()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 err="1">
                <a:latin typeface="+mj-ea"/>
                <a:ea typeface="+mj-ea"/>
              </a:rPr>
              <a:t>mywin.mainloop</a:t>
            </a:r>
            <a:r>
              <a:rPr kumimoji="1" lang="en-US" altLang="zh-TW" sz="1600" dirty="0">
                <a:latin typeface="+mj-ea"/>
                <a:ea typeface="+mj-ea"/>
              </a:rPr>
              <a:t>()</a:t>
            </a:r>
            <a:endParaRPr kumimoji="1"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6547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0F846E-A403-4C9C-A35F-0388ADDD5C8A}"/>
              </a:ext>
            </a:extLst>
          </p:cNvPr>
          <p:cNvSpPr txBox="1"/>
          <p:nvPr/>
        </p:nvSpPr>
        <p:spPr>
          <a:xfrm>
            <a:off x="481013" y="1467062"/>
            <a:ext cx="995067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+mj-ea"/>
                <a:ea typeface="+mj-ea"/>
              </a:rPr>
              <a:t>from </a:t>
            </a:r>
            <a:r>
              <a:rPr kumimoji="1" lang="en-US" altLang="zh-TW" sz="1600" dirty="0" err="1">
                <a:latin typeface="+mj-ea"/>
                <a:ea typeface="+mj-ea"/>
              </a:rPr>
              <a:t>tkinter</a:t>
            </a:r>
            <a:r>
              <a:rPr kumimoji="1" lang="en-US" altLang="zh-TW" sz="1600" dirty="0">
                <a:latin typeface="+mj-ea"/>
                <a:ea typeface="+mj-ea"/>
              </a:rPr>
              <a:t> import *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>
                <a:latin typeface="+mj-ea"/>
                <a:ea typeface="+mj-ea"/>
              </a:rPr>
              <a:t>def </a:t>
            </a:r>
            <a:r>
              <a:rPr kumimoji="1" lang="en-US" altLang="zh-TW" sz="1600" dirty="0" err="1">
                <a:latin typeface="+mj-ea"/>
                <a:ea typeface="+mj-ea"/>
              </a:rPr>
              <a:t>ch_background</a:t>
            </a:r>
            <a:r>
              <a:rPr kumimoji="1" lang="en-US" altLang="zh-TW" sz="1600" dirty="0">
                <a:latin typeface="+mj-ea"/>
                <a:ea typeface="+mj-ea"/>
              </a:rPr>
              <a:t>(</a:t>
            </a:r>
            <a:r>
              <a:rPr kumimoji="1" lang="en-US" altLang="zh-TW" sz="1600" dirty="0" err="1">
                <a:latin typeface="+mj-ea"/>
                <a:ea typeface="+mj-ea"/>
              </a:rPr>
              <a:t>swin</a:t>
            </a:r>
            <a:r>
              <a:rPr kumimoji="1" lang="en-US" altLang="zh-TW" sz="1600" dirty="0">
                <a:latin typeface="+mj-ea"/>
                <a:ea typeface="+mj-ea"/>
              </a:rPr>
              <a:t>, </a:t>
            </a:r>
            <a:r>
              <a:rPr kumimoji="1" lang="en-US" altLang="zh-TW" sz="1600" dirty="0" err="1">
                <a:latin typeface="+mj-ea"/>
                <a:ea typeface="+mj-ea"/>
              </a:rPr>
              <a:t>scolor</a:t>
            </a:r>
            <a:r>
              <a:rPr kumimoji="1" lang="en-US" altLang="zh-TW" sz="1600" dirty="0">
                <a:latin typeface="+mj-ea"/>
                <a:ea typeface="+mj-ea"/>
              </a:rPr>
              <a:t>):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    </a:t>
            </a:r>
            <a:r>
              <a:rPr kumimoji="1" lang="en-US" altLang="zh-TW" sz="1600" dirty="0" err="1">
                <a:latin typeface="+mj-ea"/>
                <a:ea typeface="+mj-ea"/>
              </a:rPr>
              <a:t>swin.configure</a:t>
            </a:r>
            <a:r>
              <a:rPr kumimoji="1" lang="en-US" altLang="zh-TW" sz="1600" dirty="0">
                <a:latin typeface="+mj-ea"/>
                <a:ea typeface="+mj-ea"/>
              </a:rPr>
              <a:t>(</a:t>
            </a:r>
            <a:r>
              <a:rPr kumimoji="1" lang="en-US" altLang="zh-TW" sz="1600" dirty="0" err="1">
                <a:latin typeface="+mj-ea"/>
                <a:ea typeface="+mj-ea"/>
              </a:rPr>
              <a:t>bg</a:t>
            </a:r>
            <a:r>
              <a:rPr kumimoji="1" lang="en-US" altLang="zh-TW" sz="1600" dirty="0">
                <a:latin typeface="+mj-ea"/>
                <a:ea typeface="+mj-ea"/>
              </a:rPr>
              <a:t>=</a:t>
            </a:r>
            <a:r>
              <a:rPr kumimoji="1" lang="en-US" altLang="zh-TW" sz="1600" dirty="0" err="1">
                <a:latin typeface="+mj-ea"/>
                <a:ea typeface="+mj-ea"/>
              </a:rPr>
              <a:t>scolor</a:t>
            </a:r>
            <a:r>
              <a:rPr kumimoji="1" lang="en-US" altLang="zh-TW" sz="1600" dirty="0">
                <a:latin typeface="+mj-ea"/>
                <a:ea typeface="+mj-ea"/>
              </a:rPr>
              <a:t>)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 = Tk()</a:t>
            </a:r>
          </a:p>
          <a:p>
            <a:r>
              <a:rPr kumimoji="1" lang="en-US" altLang="zh-TW" sz="1600" dirty="0" err="1">
                <a:latin typeface="+mj-ea"/>
                <a:ea typeface="+mj-ea"/>
              </a:rPr>
              <a:t>mywin.title</a:t>
            </a:r>
            <a:r>
              <a:rPr kumimoji="1" lang="en-US" altLang="zh-TW" sz="1600" dirty="0">
                <a:latin typeface="+mj-ea"/>
                <a:ea typeface="+mj-ea"/>
              </a:rPr>
              <a:t>('GUI button design')</a:t>
            </a:r>
          </a:p>
          <a:p>
            <a:r>
              <a:rPr kumimoji="1" lang="en-US" altLang="zh-TW" sz="1600" dirty="0" err="1">
                <a:latin typeface="+mj-ea"/>
                <a:ea typeface="+mj-ea"/>
              </a:rPr>
              <a:t>mywin.geometry</a:t>
            </a:r>
            <a:r>
              <a:rPr kumimoji="1" lang="en-US" altLang="zh-TW" sz="1600" dirty="0">
                <a:latin typeface="+mj-ea"/>
                <a:ea typeface="+mj-ea"/>
              </a:rPr>
              <a:t>('500x500')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 err="1">
                <a:latin typeface="+mj-ea"/>
                <a:ea typeface="+mj-ea"/>
              </a:rPr>
              <a:t>mylab</a:t>
            </a:r>
            <a:r>
              <a:rPr kumimoji="1" lang="en-US" altLang="zh-TW" sz="1600" dirty="0">
                <a:latin typeface="+mj-ea"/>
                <a:ea typeface="+mj-ea"/>
              </a:rPr>
              <a:t> = Label(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but_1 = Button(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text='yellow', </a:t>
            </a:r>
            <a:r>
              <a:rPr kumimoji="1" lang="en-US" altLang="zh-TW" sz="1600" dirty="0" err="1">
                <a:latin typeface="+mj-ea"/>
                <a:ea typeface="+mj-ea"/>
              </a:rPr>
              <a:t>fg</a:t>
            </a:r>
            <a:r>
              <a:rPr kumimoji="1" lang="en-US" altLang="zh-TW" sz="1600" dirty="0">
                <a:latin typeface="+mj-ea"/>
                <a:ea typeface="+mj-ea"/>
              </a:rPr>
              <a:t>='green', command=</a:t>
            </a:r>
            <a:r>
              <a:rPr kumimoji="1" lang="en-US" altLang="zh-TW" sz="1600" dirty="0" err="1">
                <a:latin typeface="+mj-ea"/>
                <a:ea typeface="+mj-ea"/>
              </a:rPr>
              <a:t>lambda:ch_background</a:t>
            </a:r>
            <a:r>
              <a:rPr kumimoji="1" lang="en-US" altLang="zh-TW" sz="1600" dirty="0">
                <a:latin typeface="+mj-ea"/>
                <a:ea typeface="+mj-ea"/>
              </a:rPr>
              <a:t>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"yellow"))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but_2 = Button(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text='pink', </a:t>
            </a:r>
            <a:r>
              <a:rPr kumimoji="1" lang="en-US" altLang="zh-TW" sz="1600" dirty="0" err="1">
                <a:latin typeface="+mj-ea"/>
                <a:ea typeface="+mj-ea"/>
              </a:rPr>
              <a:t>fg</a:t>
            </a:r>
            <a:r>
              <a:rPr kumimoji="1" lang="en-US" altLang="zh-TW" sz="1600" dirty="0">
                <a:latin typeface="+mj-ea"/>
                <a:ea typeface="+mj-ea"/>
              </a:rPr>
              <a:t>='pink', command=</a:t>
            </a:r>
            <a:r>
              <a:rPr kumimoji="1" lang="en-US" altLang="zh-TW" sz="1600" dirty="0" err="1">
                <a:latin typeface="+mj-ea"/>
                <a:ea typeface="+mj-ea"/>
              </a:rPr>
              <a:t>lambda:ch_background</a:t>
            </a:r>
            <a:r>
              <a:rPr kumimoji="1" lang="en-US" altLang="zh-TW" sz="1600" dirty="0">
                <a:latin typeface="+mj-ea"/>
                <a:ea typeface="+mj-ea"/>
              </a:rPr>
              <a:t>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"pink"))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but_3 = Button(</a:t>
            </a:r>
            <a:r>
              <a:rPr kumimoji="1" lang="en-US" altLang="zh-TW" sz="1600" dirty="0" err="1">
                <a:latin typeface="+mj-ea"/>
                <a:ea typeface="+mj-ea"/>
              </a:rPr>
              <a:t>mywin</a:t>
            </a:r>
            <a:r>
              <a:rPr kumimoji="1" lang="en-US" altLang="zh-TW" sz="1600" dirty="0">
                <a:latin typeface="+mj-ea"/>
                <a:ea typeface="+mj-ea"/>
              </a:rPr>
              <a:t>, text='Quick', command=</a:t>
            </a:r>
            <a:r>
              <a:rPr kumimoji="1" lang="en-US" altLang="zh-TW" sz="1600" dirty="0" err="1">
                <a:latin typeface="+mj-ea"/>
                <a:ea typeface="+mj-ea"/>
              </a:rPr>
              <a:t>mywin.destroy</a:t>
            </a:r>
            <a:r>
              <a:rPr kumimoji="1" lang="en-US" altLang="zh-TW" sz="1600" dirty="0">
                <a:latin typeface="+mj-ea"/>
                <a:ea typeface="+mj-ea"/>
              </a:rPr>
              <a:t>)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>
                <a:latin typeface="+mj-ea"/>
                <a:ea typeface="+mj-ea"/>
              </a:rPr>
              <a:t>but_1.pack(anchor='se', side = LEFT)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but_2.pack(anchor='se', side = LEFT)</a:t>
            </a:r>
          </a:p>
          <a:p>
            <a:r>
              <a:rPr kumimoji="1" lang="en-US" altLang="zh-TW" sz="1600" dirty="0">
                <a:latin typeface="+mj-ea"/>
                <a:ea typeface="+mj-ea"/>
              </a:rPr>
              <a:t>but_3.pack(anchor='se', side = LEFT)</a:t>
            </a:r>
          </a:p>
          <a:p>
            <a:endParaRPr kumimoji="1" lang="en-US" altLang="zh-TW" sz="1600" dirty="0">
              <a:latin typeface="+mj-ea"/>
              <a:ea typeface="+mj-ea"/>
            </a:endParaRPr>
          </a:p>
          <a:p>
            <a:r>
              <a:rPr kumimoji="1" lang="en-US" altLang="zh-TW" sz="1600" dirty="0" err="1">
                <a:latin typeface="+mj-ea"/>
                <a:ea typeface="+mj-ea"/>
              </a:rPr>
              <a:t>mywin.mainloop</a:t>
            </a:r>
            <a:r>
              <a:rPr kumimoji="1" lang="en-US" altLang="zh-TW" sz="1600" dirty="0">
                <a:latin typeface="+mj-ea"/>
                <a:ea typeface="+mj-ea"/>
              </a:rPr>
              <a:t>()</a:t>
            </a:r>
            <a:endParaRPr kumimoji="1" lang="zh-TW" altLang="en-US" sz="1600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A544C8-906B-4D50-AEE4-EB24EF81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52" y="333226"/>
            <a:ext cx="3118826" cy="33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08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5397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Tk()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mywin.title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('GUI design class’)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mylb_1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text="label 1 green", font='Arial 12',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'green',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"#ff0000",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padx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5,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pady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mylb_2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text="blue label 2", font='Arial 12',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'blue',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"#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eeeeee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padx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5,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pady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mylb_3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text="brown label 3", font='Arial 12',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'brown',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"yellow",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padx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5,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pady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mylb_1.grid(row = 0, column = 0)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mylb_2.grid(row = 1, column = 1,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padx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10)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mylb_3.grid(row = 2, column = 2)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mywin.mainloop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0F846E-A403-4C9C-A35F-0388ADDD5C8A}"/>
              </a:ext>
            </a:extLst>
          </p:cNvPr>
          <p:cNvSpPr txBox="1"/>
          <p:nvPr/>
        </p:nvSpPr>
        <p:spPr>
          <a:xfrm>
            <a:off x="8645304" y="763932"/>
            <a:ext cx="2791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#other attributes</a:t>
            </a:r>
          </a:p>
          <a:p>
            <a:r>
              <a:rPr kumimoji="1" lang="en-US" altLang="zh-TW" dirty="0" err="1"/>
              <a:t>rowspan</a:t>
            </a:r>
            <a:r>
              <a:rPr kumimoji="1" lang="en-US" altLang="zh-TW" dirty="0"/>
              <a:t> = 2 #</a:t>
            </a:r>
            <a:r>
              <a:rPr kumimoji="1" lang="zh-TW" altLang="en-US" dirty="0"/>
              <a:t>佔</a:t>
            </a:r>
            <a:r>
              <a:rPr kumimoji="1" lang="en-US" altLang="zh-TW" dirty="0"/>
              <a:t>2 row</a:t>
            </a:r>
          </a:p>
          <a:p>
            <a:r>
              <a:rPr kumimoji="1" lang="en-US" altLang="zh-TW" dirty="0" err="1"/>
              <a:t>columnspan</a:t>
            </a:r>
            <a:r>
              <a:rPr kumimoji="1" lang="en-US" altLang="zh-TW" dirty="0"/>
              <a:t> = 2 #</a:t>
            </a:r>
            <a:r>
              <a:rPr kumimoji="1" lang="zh-TW" altLang="en-US" dirty="0"/>
              <a:t>佔</a:t>
            </a:r>
            <a:r>
              <a:rPr kumimoji="1" lang="en-US" altLang="zh-TW" dirty="0"/>
              <a:t>2</a:t>
            </a:r>
            <a:r>
              <a:rPr kumimoji="1" lang="zh-TW" altLang="en-US" dirty="0"/>
              <a:t>行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BD47084-F19F-439B-9DA4-33578CA2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77" y="3891785"/>
            <a:ext cx="6748569" cy="20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75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應用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AA5454-A2CC-4C93-AB95-3A8023C3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95400"/>
            <a:ext cx="289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78476" y="642551"/>
            <a:ext cx="894988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開發環境及基本的輸入輸出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-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直譯式環境，可以當科學計算機使用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1104900" y="218948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17 / 3  # </a:t>
            </a:r>
            <a:r>
              <a:rPr lang="en-US" altLang="zh-TW" err="1"/>
              <a:t>int</a:t>
            </a:r>
            <a:r>
              <a:rPr lang="en-US" altLang="zh-TW"/>
              <a:t> / </a:t>
            </a:r>
            <a:r>
              <a:rPr lang="en-US" altLang="zh-TW" err="1"/>
              <a:t>int</a:t>
            </a:r>
            <a:r>
              <a:rPr lang="en-US" altLang="zh-TW"/>
              <a:t> -&gt; </a:t>
            </a:r>
            <a:r>
              <a:rPr lang="en-US" altLang="zh-TW" err="1"/>
              <a:t>int</a:t>
            </a:r>
            <a:endParaRPr lang="en-US" altLang="zh-TW"/>
          </a:p>
          <a:p>
            <a:r>
              <a:rPr lang="en-US" altLang="zh-TW"/>
              <a:t>5</a:t>
            </a:r>
          </a:p>
          <a:p>
            <a:r>
              <a:rPr lang="en-US" altLang="zh-TW"/>
              <a:t>&gt;&gt;&gt; 17 / 3.0  # </a:t>
            </a:r>
            <a:r>
              <a:rPr lang="en-US" altLang="zh-TW" err="1"/>
              <a:t>int</a:t>
            </a:r>
            <a:r>
              <a:rPr lang="en-US" altLang="zh-TW"/>
              <a:t> / float -&gt; float</a:t>
            </a:r>
          </a:p>
          <a:p>
            <a:r>
              <a:rPr lang="en-US" altLang="zh-TW"/>
              <a:t>5.666666666666667</a:t>
            </a:r>
          </a:p>
          <a:p>
            <a:r>
              <a:rPr lang="en-US" altLang="zh-TW"/>
              <a:t>&gt;&gt;&gt; 17 // 3.0  # explicit floor division discards the fractional part</a:t>
            </a:r>
          </a:p>
          <a:p>
            <a:r>
              <a:rPr lang="en-US" altLang="zh-TW"/>
              <a:t>5.0</a:t>
            </a:r>
          </a:p>
          <a:p>
            <a:r>
              <a:rPr lang="en-US" altLang="zh-TW"/>
              <a:t>&gt;&gt;&gt; 17 % 3  # the % operator returns the remainder of the division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&gt;&gt;&gt; 5 * 3 + 2  # result * divisor + remainder</a:t>
            </a:r>
          </a:p>
          <a:p>
            <a:r>
              <a:rPr lang="en-US" altLang="zh-TW"/>
              <a:t>17</a:t>
            </a:r>
          </a:p>
          <a:p>
            <a:r>
              <a:rPr lang="en-US" altLang="zh-TW"/>
              <a:t>&gt;&gt;&gt; 5 ** 2  # 5 squared</a:t>
            </a:r>
          </a:p>
          <a:p>
            <a:r>
              <a:rPr lang="en-US" altLang="zh-TW"/>
              <a:t>25</a:t>
            </a:r>
          </a:p>
          <a:p>
            <a:r>
              <a:rPr lang="en-US" altLang="zh-TW"/>
              <a:t>&gt;&gt;&gt; 2 ** 7  # 2 to the power of 7</a:t>
            </a:r>
          </a:p>
          <a:p>
            <a:r>
              <a:rPr lang="en-US" altLang="zh-TW"/>
              <a:t>128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14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539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#attributes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myEntry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Entry(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myPWD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Entry(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show=“*”)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myEntry.get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myEntry.insert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(0, “Steven”)  #insert(index, string)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myEntry.delete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(0, END)  #delete(first, last) delete char from first to last-1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BDBB39-0A04-3149-9AB9-8464A8A98FCD}"/>
              </a:ext>
            </a:extLst>
          </p:cNvPr>
          <p:cNvSpPr txBox="1"/>
          <p:nvPr/>
        </p:nvSpPr>
        <p:spPr>
          <a:xfrm>
            <a:off x="398881" y="3385466"/>
            <a:ext cx="11539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class of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US" altLang="zh-TW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DoubleVar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StringVar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BooleanVar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X.get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X.set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X.trace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('w’,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function_name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#When X change, trigger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function_name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execute</a:t>
            </a:r>
          </a:p>
          <a:p>
            <a:endParaRPr lang="en-US" altLang="zh-TW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Mylab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Label(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textvariable</a:t>
            </a:r>
            <a:r>
              <a:rPr lang="en-US" altLang="zh-TW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X)</a:t>
            </a:r>
          </a:p>
        </p:txBody>
      </p:sp>
    </p:spTree>
    <p:extLst>
      <p:ext uri="{BB962C8B-B14F-4D97-AF65-F5344CB8AC3E}">
        <p14:creationId xmlns:p14="http://schemas.microsoft.com/office/powerpoint/2010/main" val="252039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507564" y="837475"/>
            <a:ext cx="115397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def callback(*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SV_label.set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SV_entry.get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my_win.title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("Test Entry")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SV_label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StringVar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my_label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Label(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textvariable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SV_label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SV_entry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StringVar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my_entry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Entry(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textvariable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SV_entry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show="*")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SV_label.set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Pleae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input")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SV_entry.trace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('w', callback)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my_entry.grid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my_label.grid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my_win.mainloop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01A6C4-802E-9B41-B717-B793A600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256" y="837475"/>
            <a:ext cx="2463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5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507564" y="837475"/>
            <a:ext cx="11539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Design a app for unit conversion. (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0.454kg = 16oz 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01A6C4-802E-9B41-B717-B793A600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256" y="837475"/>
            <a:ext cx="2463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8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5397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#only one can be selection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#attributes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printselect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a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Var_select.get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if a == 1: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print(“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你是男生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print(“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你是女生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Var_select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Var_select.set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Radio_1 =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text=“Male”,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variable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Var_select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value = 1,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command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printselect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Radio_2 =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text=“Female”,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variable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Var_select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value = 2,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command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printselect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</a:p>
        </p:txBody>
      </p:sp>
    </p:spTree>
    <p:extLst>
      <p:ext uri="{BB962C8B-B14F-4D97-AF65-F5344CB8AC3E}">
        <p14:creationId xmlns:p14="http://schemas.microsoft.com/office/powerpoint/2010/main" val="406894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5397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Checkbutton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#  can be multi-selection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#attributes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Var_select_1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Var_select_2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Check_1 =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Checkbutton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text=“Male”,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variable = Var_select_1)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#Var_select_1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Check_2 =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Checkbutton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text=“Female”,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variable = Var_select_2)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#Var_select_2</a:t>
            </a:r>
            <a:r>
              <a:rPr lang="zh-TW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</a:p>
        </p:txBody>
      </p:sp>
    </p:spTree>
    <p:extLst>
      <p:ext uri="{BB962C8B-B14F-4D97-AF65-F5344CB8AC3E}">
        <p14:creationId xmlns:p14="http://schemas.microsoft.com/office/powerpoint/2010/main" val="1665003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2" y="634883"/>
            <a:ext cx="38237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Get focus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altLang="zh-TW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.focus</a:t>
            </a:r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按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會依宣告的順序得到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還是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pack/grid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的順序得到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『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關閉視窗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』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.destroy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exit_bu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Button(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text=‘Exit’,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mywin.destroy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『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離開視窗不關閉程式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』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.quit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雙重視窗 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Ex.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EE8674-D4C0-9E45-9615-8785911F2185}"/>
              </a:ext>
            </a:extLst>
          </p:cNvPr>
          <p:cNvSpPr txBox="1"/>
          <p:nvPr/>
        </p:nvSpPr>
        <p:spPr>
          <a:xfrm>
            <a:off x="5075434" y="119331"/>
            <a:ext cx="87313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aa=''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exit_command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global aa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aa = var_1.get() + "0"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print(aa)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mywin_1.destroy()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var_1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StringVar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mywin_1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mywin_1.configure(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='yellow')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Label(mywin_1,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textvariable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=var_1).pack()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var_1.set('Window No. 1')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Button(mywin_1, text='exit', command=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exit_command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).pack()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mywin_1.mainloop()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mywin_2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var_2 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StringVar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mywin_2.configure(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='red')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Label(mywin_2,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textvariable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=var_2).grid()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Button(mywin_2, text='Exit', command=mywin_2.destroy).grid(row=1)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var_2.set(aa)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mywin_2.mainloop()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94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8616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Frame –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物件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LabelFrame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物件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myFr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Frame(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480,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360)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myLfr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LabelFrame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text=‘Message’,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200,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100)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myFr.pack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myLfr.pack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Button(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myFr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text=‘del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Label’,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command=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myLfr.pack_forget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grid_forget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</a:p>
        </p:txBody>
      </p:sp>
    </p:spTree>
    <p:extLst>
      <p:ext uri="{BB962C8B-B14F-4D97-AF65-F5344CB8AC3E}">
        <p14:creationId xmlns:p14="http://schemas.microsoft.com/office/powerpoint/2010/main" val="2394914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252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畫板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create_line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(x1, y1, x2, y2, ….., fill=‘blue’, width=1,  arrow=FIRST,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arrowshape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=(8,10,3))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create_rectangle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(x1, y1, x2, y2, outline=‘red’, fill=‘blue)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create_arc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(x1, y1, x2, y2, extent=270, outline=‘red’, fill=‘blue) #extent 1 ~ 359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create_oval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(x1, y1, x2, y2, outline=‘red’, fill=‘blue)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create_polygon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(x1, y1, x2, y2, x3, y3, …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xn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yn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outline=‘red’, fill=‘blue)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create_text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(x, y, text=‘Ha Ha Ha ..’, anchor=‘w’, font=(‘Arial’, 20), fill=‘blue, justify=LEFT)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myCan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=Canvas(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width=480, height=360,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=‘yellow’)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myCan.create_line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(…..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myCan.pack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</a:p>
        </p:txBody>
      </p:sp>
    </p:spTree>
    <p:extLst>
      <p:ext uri="{BB962C8B-B14F-4D97-AF65-F5344CB8AC3E}">
        <p14:creationId xmlns:p14="http://schemas.microsoft.com/office/powerpoint/2010/main" val="481145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5397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安裝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install –c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-forge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install –c anaconda pywin32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Compile: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–F –w xxx.py  (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轉換成一個執行檔並不開啟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console)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–F  xxx.py  (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轉換成一個執行檔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IMAGE:#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無法在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spyder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及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下執行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mylogo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tk.PhotoImage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(file="innovationcs.gif")</a:t>
            </a: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giflabel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tk.Label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image=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mylogo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 fontScale="92500"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</a:t>
            </a:r>
            <a:r>
              <a:rPr lang="en-US" altLang="zh-TW" sz="2800" dirty="0" err="1"/>
              <a:t>pyinstaller</a:t>
            </a:r>
            <a:r>
              <a:rPr lang="en-US" altLang="zh-TW" sz="2800" dirty="0"/>
              <a:t> : </a:t>
            </a:r>
            <a:r>
              <a:rPr lang="zh-TW" altLang="en-US" sz="2800" dirty="0"/>
              <a:t>將</a:t>
            </a:r>
            <a:r>
              <a:rPr lang="en-US" altLang="zh-TW" sz="2800" dirty="0"/>
              <a:t>python convert to EXE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4191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398881" y="634883"/>
            <a:ext cx="11539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file_1=open("</a:t>
            </a:r>
            <a:r>
              <a:rPr lang="en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", "r")</a:t>
            </a:r>
          </a:p>
          <a:p>
            <a:r>
              <a:rPr lang="en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saved_data</a:t>
            </a:r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=file_1.readline()  #</a:t>
            </a:r>
            <a:r>
              <a:rPr lang="en" altLang="zh-TW">
                <a:latin typeface="Arial" panose="020B0604020202020204" pitchFamily="34" charset="0"/>
                <a:cs typeface="Arial" panose="020B0604020202020204" pitchFamily="34" charset="0"/>
              </a:rPr>
              <a:t>read(5) 5 chars</a:t>
            </a:r>
            <a:endParaRPr lang="en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file_1.close()</a:t>
            </a:r>
          </a:p>
          <a:p>
            <a:endParaRPr lang="en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file_1=open("</a:t>
            </a:r>
            <a:r>
              <a:rPr lang="en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", "w")</a:t>
            </a:r>
          </a:p>
          <a:p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file_1.write(</a:t>
            </a:r>
            <a:r>
              <a:rPr lang="en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save_data</a:t>
            </a:r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" altLang="zh-TW" dirty="0">
                <a:latin typeface="Arial" panose="020B0604020202020204" pitchFamily="34" charset="0"/>
                <a:cs typeface="Arial" panose="020B0604020202020204" pitchFamily="34" charset="0"/>
              </a:rPr>
              <a:t>file_1.close()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5F7A1-B36A-458A-AECD-1F119BD9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5232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  <a:r>
              <a:rPr lang="zh-TW" altLang="en-US" sz="2800" dirty="0"/>
              <a:t>學習 </a:t>
            </a:r>
            <a:r>
              <a:rPr lang="en-US" altLang="zh-TW" sz="2800" dirty="0"/>
              <a:t>– file open and read / write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314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50113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變數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, float, _</a:t>
            </a:r>
          </a:p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927100" y="161793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17 / 3  # </a:t>
            </a:r>
            <a:r>
              <a:rPr lang="en-US" altLang="zh-TW" err="1"/>
              <a:t>int</a:t>
            </a:r>
            <a:r>
              <a:rPr lang="en-US" altLang="zh-TW"/>
              <a:t> / </a:t>
            </a:r>
            <a:r>
              <a:rPr lang="en-US" altLang="zh-TW" err="1"/>
              <a:t>int</a:t>
            </a:r>
            <a:r>
              <a:rPr lang="en-US" altLang="zh-TW"/>
              <a:t> -&gt; </a:t>
            </a:r>
            <a:r>
              <a:rPr lang="en-US" altLang="zh-TW" err="1"/>
              <a:t>int</a:t>
            </a:r>
            <a:endParaRPr lang="en-US" altLang="zh-TW"/>
          </a:p>
          <a:p>
            <a:r>
              <a:rPr lang="en-US" altLang="zh-TW"/>
              <a:t>5</a:t>
            </a:r>
          </a:p>
          <a:p>
            <a:r>
              <a:rPr lang="en-US" altLang="zh-TW"/>
              <a:t>&gt;&gt;&gt; 17 / 3.0  # </a:t>
            </a:r>
            <a:r>
              <a:rPr lang="en-US" altLang="zh-TW" err="1"/>
              <a:t>int</a:t>
            </a:r>
            <a:r>
              <a:rPr lang="en-US" altLang="zh-TW"/>
              <a:t> / float -&gt; float</a:t>
            </a:r>
          </a:p>
          <a:p>
            <a:r>
              <a:rPr lang="en-US" altLang="zh-TW"/>
              <a:t>5.666666666666667</a:t>
            </a:r>
          </a:p>
          <a:p>
            <a:r>
              <a:rPr lang="en-US" altLang="zh-TW"/>
              <a:t>&gt;&gt;&gt; 17 // 3.0  # explicit floor division discards the fractional part</a:t>
            </a:r>
          </a:p>
          <a:p>
            <a:r>
              <a:rPr lang="en-US" altLang="zh-TW"/>
              <a:t>5.0</a:t>
            </a:r>
          </a:p>
          <a:p>
            <a:r>
              <a:rPr lang="en-US" altLang="zh-TW"/>
              <a:t>&gt;&gt;&gt; 17 % 3  # the % operator returns the remainder of the division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&gt;&gt;&gt; 5 * 3 + 2  # result * divisor + remainder</a:t>
            </a:r>
          </a:p>
          <a:p>
            <a:r>
              <a:rPr lang="en-US" altLang="zh-TW"/>
              <a:t>17</a:t>
            </a:r>
          </a:p>
          <a:p>
            <a:r>
              <a:rPr lang="en-US" altLang="zh-TW"/>
              <a:t>&gt;&gt;&gt; 5 ** 2  # 5 squared</a:t>
            </a:r>
          </a:p>
          <a:p>
            <a:r>
              <a:rPr lang="en-US" altLang="zh-TW"/>
              <a:t>25</a:t>
            </a:r>
          </a:p>
          <a:p>
            <a:r>
              <a:rPr lang="en-US" altLang="zh-TW"/>
              <a:t>&gt;&gt;&gt; 2 ** 7  # 2 to the power of 7</a:t>
            </a:r>
          </a:p>
          <a:p>
            <a:r>
              <a:rPr lang="en-US" altLang="zh-TW"/>
              <a:t>128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09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50113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變數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zh-TW" sz="320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, float, _</a:t>
            </a:r>
          </a:p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927100" y="1617931"/>
            <a:ext cx="896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tax = 12.5 / 100</a:t>
            </a:r>
          </a:p>
          <a:p>
            <a:r>
              <a:rPr lang="en-US" altLang="zh-TW"/>
              <a:t>&gt;&gt;&gt; price = 100.50</a:t>
            </a:r>
          </a:p>
          <a:p>
            <a:r>
              <a:rPr lang="en-US" altLang="zh-TW"/>
              <a:t>&gt;&gt;&gt; price * tax</a:t>
            </a:r>
          </a:p>
          <a:p>
            <a:r>
              <a:rPr lang="en-US" altLang="zh-TW"/>
              <a:t>12.5625</a:t>
            </a:r>
          </a:p>
          <a:p>
            <a:r>
              <a:rPr lang="en-US" altLang="zh-TW"/>
              <a:t>&gt;&gt;&gt; price + _</a:t>
            </a:r>
          </a:p>
          <a:p>
            <a:r>
              <a:rPr lang="en-US" altLang="zh-TW"/>
              <a:t>113.0625</a:t>
            </a:r>
          </a:p>
          <a:p>
            <a:r>
              <a:rPr lang="en-US" altLang="zh-TW"/>
              <a:t>&gt;&gt;&gt; round(_, 2)</a:t>
            </a:r>
          </a:p>
          <a:p>
            <a:r>
              <a:rPr lang="en-US" altLang="zh-TW"/>
              <a:t>113.06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1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latin typeface="Arial" panose="020B0604020202020204" pitchFamily="34" charset="0"/>
                <a:cs typeface="Arial" panose="020B0604020202020204" pitchFamily="34" charset="0"/>
              </a:rPr>
              <a:t>變數</a:t>
            </a:r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(string)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927100" y="161793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&gt;&gt;&gt; 'spam eggs'  # single quotes</a:t>
            </a:r>
          </a:p>
          <a:p>
            <a:r>
              <a:rPr lang="en-US" altLang="zh-TW"/>
              <a:t>'spam eggs'</a:t>
            </a:r>
          </a:p>
          <a:p>
            <a:r>
              <a:rPr lang="en-US" altLang="zh-TW"/>
              <a:t>&gt;&gt;&gt; '</a:t>
            </a:r>
            <a:r>
              <a:rPr lang="en-US" altLang="zh-TW" err="1"/>
              <a:t>doesn</a:t>
            </a:r>
            <a:r>
              <a:rPr lang="en-US" altLang="zh-TW"/>
              <a:t>\'t'  # use \' to escape the single quote...</a:t>
            </a:r>
          </a:p>
          <a:p>
            <a:r>
              <a:rPr lang="en-US" altLang="zh-TW"/>
              <a:t>"doesn't"</a:t>
            </a:r>
          </a:p>
          <a:p>
            <a:r>
              <a:rPr lang="en-US" altLang="zh-TW"/>
              <a:t>&gt;&gt;&gt; "doesn't"  # ...or use double quotes instead</a:t>
            </a:r>
          </a:p>
          <a:p>
            <a:r>
              <a:rPr lang="en-US" altLang="zh-TW"/>
              <a:t>"doesn't"</a:t>
            </a:r>
          </a:p>
          <a:p>
            <a:r>
              <a:rPr lang="en-US" altLang="zh-TW"/>
              <a:t>&gt;&gt;&gt; ‘ "Yes," he said.'</a:t>
            </a:r>
          </a:p>
          <a:p>
            <a:r>
              <a:rPr lang="en-US" altLang="zh-TW"/>
              <a:t>‘ "Yes," he said.’</a:t>
            </a:r>
          </a:p>
          <a:p>
            <a:r>
              <a:rPr lang="en-US" altLang="zh-TW"/>
              <a:t>&gt;&gt;&gt; s = 'First line.\</a:t>
            </a:r>
            <a:r>
              <a:rPr lang="en-US" altLang="zh-TW" err="1"/>
              <a:t>nSecond</a:t>
            </a:r>
            <a:r>
              <a:rPr lang="en-US" altLang="zh-TW"/>
              <a:t> line.'  # \n means newline</a:t>
            </a:r>
          </a:p>
          <a:p>
            <a:r>
              <a:rPr lang="en-US" altLang="zh-TW"/>
              <a:t>&gt;&gt;&gt; s  # without print, \n is included in the output</a:t>
            </a:r>
          </a:p>
          <a:p>
            <a:r>
              <a:rPr lang="en-US" altLang="zh-TW"/>
              <a:t>'First line.\</a:t>
            </a:r>
            <a:r>
              <a:rPr lang="en-US" altLang="zh-TW" err="1"/>
              <a:t>nSecond</a:t>
            </a:r>
            <a:r>
              <a:rPr lang="en-US" altLang="zh-TW"/>
              <a:t> line.'</a:t>
            </a:r>
          </a:p>
          <a:p>
            <a:r>
              <a:rPr lang="en-US" altLang="zh-TW"/>
              <a:t>&gt;&gt;&gt; print s  # with print, \n produces a new line</a:t>
            </a:r>
          </a:p>
          <a:p>
            <a:r>
              <a:rPr lang="en-US" altLang="zh-TW"/>
              <a:t>First line.</a:t>
            </a:r>
          </a:p>
          <a:p>
            <a:r>
              <a:rPr lang="en-US" altLang="zh-TW"/>
              <a:t>Second line.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9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1693A-5F1B-41B1-AB30-856DA8AB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119331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800"/>
              <a:t>Python</a:t>
            </a:r>
            <a:r>
              <a:rPr lang="zh-TW" altLang="en-US" sz="2800"/>
              <a:t>學習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500E33-E684-4C5F-A482-0FA0D63F0586}"/>
              </a:ext>
            </a:extLst>
          </p:cNvPr>
          <p:cNvSpPr txBox="1"/>
          <p:nvPr/>
        </p:nvSpPr>
        <p:spPr>
          <a:xfrm>
            <a:off x="727676" y="797356"/>
            <a:ext cx="4123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>
                <a:latin typeface="Arial" panose="020B0604020202020204" pitchFamily="34" charset="0"/>
                <a:cs typeface="Arial" panose="020B0604020202020204" pitchFamily="34" charset="0"/>
              </a:rPr>
              <a:t>Standard Input/output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265A9-CE53-4521-AA2F-1D832B7DEA59}"/>
              </a:ext>
            </a:extLst>
          </p:cNvPr>
          <p:cNvSpPr txBox="1"/>
          <p:nvPr/>
        </p:nvSpPr>
        <p:spPr>
          <a:xfrm flipH="1">
            <a:off x="228598" y="1406245"/>
            <a:ext cx="10119841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/>
              <a:t>&gt;&gt;&gt;print(‘Hello World !’)</a:t>
            </a:r>
          </a:p>
          <a:p>
            <a:r>
              <a:rPr lang="en-US"/>
              <a:t>&gt;&gt;&gt; print("Hello World !, %d years old from 1991"% (26))</a:t>
            </a:r>
          </a:p>
          <a:p>
            <a:r>
              <a:rPr lang="en-US" altLang="zh-TW"/>
              <a:t>&gt;&gt;&gt; print("Hello World !, {0}".format('Steven’))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&gt;&gt;&gt; </a:t>
            </a:r>
            <a:r>
              <a:rPr lang="en-US" altLang="zh-TW" err="1"/>
              <a:t>a_input</a:t>
            </a:r>
            <a:r>
              <a:rPr lang="en-US" altLang="zh-TW"/>
              <a:t> = input(‘Please input your name :’) #Python2 vs Python3</a:t>
            </a:r>
          </a:p>
          <a:p>
            <a:r>
              <a:rPr lang="en-US" altLang="zh-TW"/>
              <a:t>&gt;&gt;&gt; </a:t>
            </a:r>
            <a:r>
              <a:rPr lang="en-US" altLang="zh-TW" err="1"/>
              <a:t>a_input</a:t>
            </a:r>
            <a:r>
              <a:rPr lang="en-US" altLang="zh-TW"/>
              <a:t> = </a:t>
            </a:r>
            <a:r>
              <a:rPr lang="en-US" altLang="zh-TW" err="1"/>
              <a:t>raw_input</a:t>
            </a:r>
            <a:r>
              <a:rPr lang="en-US" altLang="zh-TW"/>
              <a:t>(‘Please input your name :’) #Python2 vs Python3</a:t>
            </a:r>
          </a:p>
          <a:p>
            <a:endParaRPr lang="en-US" altLang="zh-TW"/>
          </a:p>
          <a:p>
            <a:r>
              <a:rPr lang="en-US" err="1"/>
              <a:t>以下是</a:t>
            </a:r>
            <a:r>
              <a:rPr lang="en-US"/>
              <a:t> print() </a:t>
            </a:r>
            <a:r>
              <a:rPr lang="ja-JP" altLang="en-US"/>
              <a:t>方法的語法</a:t>
            </a:r>
            <a:r>
              <a:rPr lang="en-US"/>
              <a:t>:</a:t>
            </a:r>
          </a:p>
          <a:p>
            <a:r>
              <a:rPr lang="en-US"/>
              <a:t>print(*objects, </a:t>
            </a:r>
            <a:r>
              <a:rPr lang="en-US" err="1"/>
              <a:t>sep</a:t>
            </a:r>
            <a:r>
              <a:rPr lang="en-US"/>
              <a:t>=' ', end='\n', file=</a:t>
            </a:r>
            <a:r>
              <a:rPr lang="en-US" err="1"/>
              <a:t>sys.stdout</a:t>
            </a:r>
            <a:r>
              <a:rPr lang="en-US"/>
              <a:t>)</a:t>
            </a:r>
          </a:p>
          <a:p>
            <a:r>
              <a:rPr lang="ja-JP" altLang="en-US">
                <a:latin typeface="メイリオ"/>
                <a:ea typeface="メイリオ"/>
              </a:rPr>
              <a:t>參數</a:t>
            </a:r>
          </a:p>
          <a:p>
            <a:r>
              <a:rPr lang="en-US"/>
              <a:t>objects -- </a:t>
            </a:r>
            <a:r>
              <a:rPr lang="ja-JP" altLang="en-US">
                <a:latin typeface="Century Gothic"/>
              </a:rPr>
              <a:t>表示可以一次輸出多个個對象</a:t>
            </a:r>
            <a:r>
              <a:rPr lang="ja-JP" altLang="en-US"/>
              <a:t>。</a:t>
            </a:r>
            <a:r>
              <a:rPr lang="en-US" err="1"/>
              <a:t>需要用</a:t>
            </a:r>
            <a:r>
              <a:rPr lang="en-US"/>
              <a:t> , </a:t>
            </a:r>
            <a:r>
              <a:rPr lang="en-US" err="1"/>
              <a:t>分隔</a:t>
            </a:r>
            <a:r>
              <a:rPr lang="en-US"/>
              <a:t>。</a:t>
            </a:r>
          </a:p>
          <a:p>
            <a:r>
              <a:rPr lang="en-US" err="1"/>
              <a:t>sep</a:t>
            </a:r>
            <a:r>
              <a:rPr lang="en-US"/>
              <a:t> -- </a:t>
            </a:r>
            <a:r>
              <a:rPr lang="ja-JP" altLang="en-US">
                <a:latin typeface="Century Gothic"/>
              </a:rPr>
              <a:t>用來隔開多個對象</a:t>
            </a:r>
            <a:r>
              <a:rPr lang="en-US"/>
              <a:t>，</a:t>
            </a:r>
            <a:r>
              <a:rPr lang="ja-JP" altLang="en-US">
                <a:latin typeface="Century Gothic"/>
              </a:rPr>
              <a:t>內定值是空格</a:t>
            </a:r>
            <a:r>
              <a:rPr lang="en-US"/>
              <a:t>。</a:t>
            </a:r>
          </a:p>
          <a:p>
            <a:r>
              <a:rPr lang="en-US"/>
              <a:t>end -- </a:t>
            </a:r>
            <a:r>
              <a:rPr lang="ja-JP" altLang="en-US">
                <a:latin typeface="Century Gothic"/>
              </a:rPr>
              <a:t>用來設定以什麼結尾</a:t>
            </a:r>
            <a:r>
              <a:rPr lang="en-US"/>
              <a:t>。</a:t>
            </a:r>
            <a:r>
              <a:rPr lang="ja-JP" altLang="en-US">
                <a:latin typeface="Century Gothic"/>
              </a:rPr>
              <a:t>內定值是換行符</a:t>
            </a:r>
            <a:r>
              <a:rPr lang="en-US"/>
              <a:t> \</a:t>
            </a:r>
            <a:r>
              <a:rPr lang="en-US" err="1"/>
              <a:t>n，我们可以换成其他字符串</a:t>
            </a:r>
            <a:r>
              <a:rPr lang="en-US"/>
              <a:t>。</a:t>
            </a:r>
          </a:p>
          <a:p>
            <a:r>
              <a:rPr lang="en-US"/>
              <a:t>file -- </a:t>
            </a:r>
            <a:r>
              <a:rPr lang="ja-JP" altLang="en-US"/>
              <a:t>要寫入的對象</a:t>
            </a:r>
            <a:r>
              <a:rPr lang="en-US"/>
              <a:t>。</a:t>
            </a:r>
            <a:r>
              <a:rPr lang="ja-JP" altLang="en-US"/>
              <a:t>內定值</a:t>
            </a:r>
            <a:r>
              <a:rPr lang="ja-JP" altLang="en-US">
                <a:latin typeface="メイリオ"/>
                <a:ea typeface="メイリオ"/>
              </a:rPr>
              <a:t>螢幕</a:t>
            </a:r>
            <a:endParaRPr lang="en-US"/>
          </a:p>
          <a:p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E87218-22AF-4C3B-A8AF-B0E50F819552}"/>
              </a:ext>
            </a:extLst>
          </p:cNvPr>
          <p:cNvSpPr txBox="1"/>
          <p:nvPr/>
        </p:nvSpPr>
        <p:spPr>
          <a:xfrm flipH="1">
            <a:off x="4882118" y="142562"/>
            <a:ext cx="730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&gt;&gt;&gt;</a:t>
            </a: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21700169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5489</Words>
  <Application>Microsoft Macintosh PowerPoint</Application>
  <PresentationFormat>寬螢幕</PresentationFormat>
  <Paragraphs>941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0" baseType="lpstr">
      <vt:lpstr>微軟正黑體</vt:lpstr>
      <vt:lpstr>標楷體</vt:lpstr>
      <vt:lpstr>メイリオ</vt:lpstr>
      <vt:lpstr>Arial</vt:lpstr>
      <vt:lpstr>Arial Rounded MT Bold</vt:lpstr>
      <vt:lpstr>Century Gothic</vt:lpstr>
      <vt:lpstr>Consolas</vt:lpstr>
      <vt:lpstr>Mangal</vt:lpstr>
      <vt:lpstr>Wingdings</vt:lpstr>
      <vt:lpstr>Wingdings 3</vt:lpstr>
      <vt:lpstr>切割線</vt:lpstr>
      <vt:lpstr>PYTHON 教學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教學</dc:title>
  <dc:creator>innovationcs@outlook.com</dc:creator>
  <cp:lastModifiedBy>Microsoft Office User</cp:lastModifiedBy>
  <cp:revision>33</cp:revision>
  <dcterms:modified xsi:type="dcterms:W3CDTF">2018-12-15T01:51:34Z</dcterms:modified>
</cp:coreProperties>
</file>