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6" r:id="rId4"/>
    <p:sldId id="274" r:id="rId5"/>
    <p:sldId id="262" r:id="rId6"/>
    <p:sldId id="258" r:id="rId7"/>
    <p:sldId id="265" r:id="rId8"/>
    <p:sldId id="260" r:id="rId9"/>
    <p:sldId id="257" r:id="rId10"/>
    <p:sldId id="261" r:id="rId11"/>
    <p:sldId id="259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D580BB-6204-45F3-AD19-E727937D9B5C}">
          <p14:sldIdLst>
            <p14:sldId id="256"/>
            <p14:sldId id="273"/>
            <p14:sldId id="266"/>
            <p14:sldId id="274"/>
            <p14:sldId id="262"/>
            <p14:sldId id="258"/>
            <p14:sldId id="265"/>
            <p14:sldId id="260"/>
            <p14:sldId id="257"/>
            <p14:sldId id="261"/>
            <p14:sldId id="259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F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661FD-1258-4E94-A863-FD69C77FD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D23A50-BD2D-4256-BA9B-E27E73030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6B14-E52B-4CA0-9B9E-C94F65FF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ABA7-4152-445B-92F7-9E1344A66DEC}" type="datetimeFigureOut">
              <a:rPr lang="ko-KR" altLang="en-US" smtClean="0"/>
              <a:t>18-01-26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973DA-F1AF-41E1-9D91-535D5B07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0DC0B-F933-4CE8-B84F-894CBFB6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A632-0307-4B7E-98CD-25DE1B89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B92EB-F629-48DB-BF40-313B6E0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95444-D1D3-47AC-A3DF-0C27B8C6C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9D11C-517E-43E3-956F-44AEFCCF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ABA7-4152-445B-92F7-9E1344A66DEC}" type="datetimeFigureOut">
              <a:rPr lang="ko-KR" altLang="en-US" smtClean="0"/>
              <a:t>18-01-26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1C6E4-C33E-4041-8B01-2613E84A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19474-5A2B-4619-B711-3B0D7EEF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A632-0307-4B7E-98CD-25DE1B89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2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B086A1-20A3-45A3-830D-535022FE5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9C82D1-4F47-4C9C-9CC1-C49D66CA1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FBBA6-3AC0-4E5C-97B0-90F88C3F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ABA7-4152-445B-92F7-9E1344A66DEC}" type="datetimeFigureOut">
              <a:rPr lang="ko-KR" altLang="en-US" smtClean="0"/>
              <a:t>18-01-26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C80E1-FEBD-4947-B675-C255F689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0F27E-E9F7-445E-A7F5-20906EBA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A632-0307-4B7E-98CD-25DE1B89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2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AA04-110C-4A7B-92C6-4D1F2145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7CAB6-983C-46F7-992D-E82BAB7E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D7802-10B3-4C2A-B41C-02D0CCFA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ABA7-4152-445B-92F7-9E1344A66DEC}" type="datetimeFigureOut">
              <a:rPr lang="ko-KR" altLang="en-US" smtClean="0"/>
              <a:t>18-01-26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24591-72A9-49A5-A081-6591ED7C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BB1B5-92CB-4FD0-9116-73FD08B8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A632-0307-4B7E-98CD-25DE1B89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9A277-6344-4CCE-A6F2-B60C9DE9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0BD7D-2A82-4F00-A9E7-6FCF50F6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410AA-BAF0-440F-B83F-579D5B9B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ABA7-4152-445B-92F7-9E1344A66DEC}" type="datetimeFigureOut">
              <a:rPr lang="ko-KR" altLang="en-US" smtClean="0"/>
              <a:t>18-01-26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9FFB3-545A-4519-A7F4-9481BD7E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59CE6-E6D6-481C-AB33-BAA3F08B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A632-0307-4B7E-98CD-25DE1B89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2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83D2B-55B4-48AA-8A44-C9EA3CE7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2E8CA-6815-425E-9942-C684C4FBB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08F69-86CD-4016-80A4-0F73A8B76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0527F-7EAD-403D-9C69-251A2542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ABA7-4152-445B-92F7-9E1344A66DEC}" type="datetimeFigureOut">
              <a:rPr lang="ko-KR" altLang="en-US" smtClean="0"/>
              <a:t>18-01-26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C3100-CF7A-485C-A523-45D0550E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D17CD-A854-4883-9FAE-A94650E7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A632-0307-4B7E-98CD-25DE1B89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5DCEE-8129-444A-AC51-C55567B2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74163-AA99-456E-9175-A26D9492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00F1BC-6E72-4A04-B268-1835A8B0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E9202-8887-4DC7-A3DB-A6D99493A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2BF68D-E7C8-4506-A356-630BDA0EB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963A73-90A3-4D76-BBB5-A0C8665D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ABA7-4152-445B-92F7-9E1344A66DEC}" type="datetimeFigureOut">
              <a:rPr lang="ko-KR" altLang="en-US" smtClean="0"/>
              <a:t>18-01-26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E99DA7-97BD-42F8-90D9-CA17F1E7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48DC05-C037-4D06-B373-BA2C9151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A632-0307-4B7E-98CD-25DE1B89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1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8F4E6-7486-4EF4-976D-AF3A6B62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0CB2CC-EB55-4510-9361-3D7BE8EA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ABA7-4152-445B-92F7-9E1344A66DEC}" type="datetimeFigureOut">
              <a:rPr lang="ko-KR" altLang="en-US" smtClean="0"/>
              <a:t>18-01-26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6EC882-EE9C-408F-B5DF-35280B03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BAD18F-9C08-402D-B295-4903EFEC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A632-0307-4B7E-98CD-25DE1B89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0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4C5B74-1012-45E2-96B4-2C0EA4B2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ABA7-4152-445B-92F7-9E1344A66DEC}" type="datetimeFigureOut">
              <a:rPr lang="ko-KR" altLang="en-US" smtClean="0"/>
              <a:t>18-01-26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D5DD8D-F167-49C3-AD05-E9594DE4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679878-46B3-4FC0-96DC-8DFDF54F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A632-0307-4B7E-98CD-25DE1B89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47-B199-44A0-802C-CE150677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8AD0E-48BE-4945-BA93-087B6647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9F8DE-234C-4B5F-B387-31B8D3577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02669-0BD2-4857-9FCA-DE9CCDB7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ABA7-4152-445B-92F7-9E1344A66DEC}" type="datetimeFigureOut">
              <a:rPr lang="ko-KR" altLang="en-US" smtClean="0"/>
              <a:t>18-01-26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B46C8-FD50-4876-84DF-E2931015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18801-6699-4AC9-8565-D764F3F7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A632-0307-4B7E-98CD-25DE1B89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47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40C87-3028-4452-8F4A-54D13581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83ED3C-317F-4B8B-8640-FD4C66D9B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55A657-E9D4-45D3-AF1B-6ACFD558B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5CDFE-AB8B-46CC-9E33-40E8BCD0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ABA7-4152-445B-92F7-9E1344A66DEC}" type="datetimeFigureOut">
              <a:rPr lang="ko-KR" altLang="en-US" smtClean="0"/>
              <a:t>18-01-26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C4D57-13CA-46DC-AB36-3EE59EFF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9E0FCE-9E6E-4DE2-B28D-843833D7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A632-0307-4B7E-98CD-25DE1B89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3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B82895-752F-4065-AA95-E4306839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FEE7E-0C5B-442E-A769-171F5A07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4203F-0B0F-48C6-AA8C-ABC66131C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FABA7-4152-445B-92F7-9E1344A66DEC}" type="datetimeFigureOut">
              <a:rPr lang="ko-KR" altLang="en-US" smtClean="0"/>
              <a:t>18-01-26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B7E4A-8E7A-4829-941B-14EF82ADC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8595B-9F13-4956-9D2D-5DB2CA944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A632-0307-4B7E-98CD-25DE1B89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6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426C1-710C-4AC7-8FC1-ED8A2396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41"/>
            <a:ext cx="9144000" cy="2387600"/>
          </a:xfrm>
        </p:spPr>
        <p:txBody>
          <a:bodyPr/>
          <a:lstStyle/>
          <a:p>
            <a:r>
              <a:rPr lang="ko-KR" altLang="en-US" dirty="0"/>
              <a:t>실무데이터분석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7742E3-2CAD-406F-B895-F033F923B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2015270033 </a:t>
            </a:r>
            <a:r>
              <a:rPr lang="ko-KR" altLang="en-US" dirty="0" err="1"/>
              <a:t>정아연</a:t>
            </a:r>
            <a:endParaRPr lang="en-US" altLang="ko-KR" dirty="0"/>
          </a:p>
          <a:p>
            <a:r>
              <a:rPr lang="en-US" altLang="ko-KR" dirty="0"/>
              <a:t>2014270026 </a:t>
            </a:r>
            <a:r>
              <a:rPr lang="ko-KR" altLang="en-US" dirty="0"/>
              <a:t>홍대용</a:t>
            </a:r>
          </a:p>
        </p:txBody>
      </p:sp>
    </p:spTree>
    <p:extLst>
      <p:ext uri="{BB962C8B-B14F-4D97-AF65-F5344CB8AC3E}">
        <p14:creationId xmlns:p14="http://schemas.microsoft.com/office/powerpoint/2010/main" val="355298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1560E5-CC54-4149-83FD-67CA4A1A9577}"/>
              </a:ext>
            </a:extLst>
          </p:cNvPr>
          <p:cNvSpPr txBox="1"/>
          <p:nvPr/>
        </p:nvSpPr>
        <p:spPr>
          <a:xfrm>
            <a:off x="314960" y="9144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Fern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A118AF-0288-4787-A1D0-763665D7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66" y="1015692"/>
            <a:ext cx="5372747" cy="531792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1E4A72C-56E6-42D5-AE3C-35397E74C458}"/>
              </a:ext>
            </a:extLst>
          </p:cNvPr>
          <p:cNvSpPr/>
          <p:nvPr/>
        </p:nvSpPr>
        <p:spPr>
          <a:xfrm>
            <a:off x="6427433" y="5015884"/>
            <a:ext cx="763480" cy="1012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57E4D1-A128-4BB5-B54F-3884CA122D63}"/>
                  </a:ext>
                </a:extLst>
              </p:cNvPr>
              <p:cNvSpPr txBox="1"/>
              <p:nvPr/>
            </p:nvSpPr>
            <p:spPr>
              <a:xfrm>
                <a:off x="7190913" y="5015884"/>
                <a:ext cx="4820575" cy="1571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2400" dirty="0"/>
                  <a:t>이미지들을 분류한다</a:t>
                </a:r>
                <a:endParaRPr lang="en-US" altLang="ko-KR" sz="24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landmarks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400" dirty="0"/>
                  <a:t> 구한다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두개의 </a:t>
                </a:r>
                <a:r>
                  <a:rPr lang="ko-KR" altLang="en-US" sz="2400" dirty="0" err="1"/>
                  <a:t>픽셀값을</a:t>
                </a:r>
                <a:r>
                  <a:rPr lang="ko-KR" altLang="en-US" sz="2400" dirty="0"/>
                  <a:t> 어떻게 구하는가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57E4D1-A128-4BB5-B54F-3884CA122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13" y="5015884"/>
                <a:ext cx="4820575" cy="1571649"/>
              </a:xfrm>
              <a:prstGeom prst="rect">
                <a:avLst/>
              </a:prstGeom>
              <a:blipFill>
                <a:blip r:embed="rId3"/>
                <a:stretch>
                  <a:fillRect l="-2405" t="-5814" r="-1013" b="-7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96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F204FE-2A4F-4B38-9B48-F4F16C3A3712}"/>
              </a:ext>
            </a:extLst>
          </p:cNvPr>
          <p:cNvSpPr txBox="1"/>
          <p:nvPr/>
        </p:nvSpPr>
        <p:spPr>
          <a:xfrm>
            <a:off x="159798" y="115409"/>
            <a:ext cx="389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max</a:t>
            </a:r>
            <a:r>
              <a:rPr lang="ko-KR" altLang="en-US" sz="3200" dirty="0"/>
              <a:t> </a:t>
            </a:r>
            <a:r>
              <a:rPr lang="en-US" altLang="ko-KR" sz="3200" dirty="0"/>
              <a:t>correlation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C9207-8FBC-4D13-8D8E-002B47E4FF41}"/>
              </a:ext>
            </a:extLst>
          </p:cNvPr>
          <p:cNvSpPr txBox="1"/>
          <p:nvPr/>
        </p:nvSpPr>
        <p:spPr>
          <a:xfrm>
            <a:off x="247096" y="709053"/>
            <a:ext cx="584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[[1_p1,2_p1,3_p1…], [1_p2,2_p2,3_p2…], [1_p3,p3,p3…],[ ],[ ]…]</a:t>
            </a:r>
            <a:endParaRPr lang="ko-KR" altLang="en-US" sz="1600" dirty="0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11C61443-BB27-42AA-9288-AB0435C402E6}"/>
              </a:ext>
            </a:extLst>
          </p:cNvPr>
          <p:cNvSpPr/>
          <p:nvPr/>
        </p:nvSpPr>
        <p:spPr>
          <a:xfrm rot="16200000">
            <a:off x="3031125" y="-1453803"/>
            <a:ext cx="338553" cy="5477524"/>
          </a:xfrm>
          <a:prstGeom prst="leftBrace">
            <a:avLst>
              <a:gd name="adj1" fmla="val 0"/>
              <a:gd name="adj2" fmla="val 5062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4561A-0AEF-4ED1-9B43-A8BEDCFED602}"/>
              </a:ext>
            </a:extLst>
          </p:cNvPr>
          <p:cNvSpPr txBox="1"/>
          <p:nvPr/>
        </p:nvSpPr>
        <p:spPr>
          <a:xfrm>
            <a:off x="2459115" y="1454236"/>
            <a:ext cx="179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점의 개수</a:t>
            </a:r>
            <a:r>
              <a:rPr lang="en-US" altLang="ko-KR" sz="1600" dirty="0"/>
              <a:t>(400</a:t>
            </a:r>
            <a:r>
              <a:rPr lang="ko-KR" altLang="en-US" sz="1600" dirty="0"/>
              <a:t>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0334AA5-56F4-49C3-A5FE-D547F33E6C68}"/>
              </a:ext>
            </a:extLst>
          </p:cNvPr>
          <p:cNvSpPr/>
          <p:nvPr/>
        </p:nvSpPr>
        <p:spPr>
          <a:xfrm>
            <a:off x="2192784" y="700184"/>
            <a:ext cx="1731146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2B977B-977B-4444-9054-95340EFDCF95}"/>
              </a:ext>
            </a:extLst>
          </p:cNvPr>
          <p:cNvSpPr/>
          <p:nvPr/>
        </p:nvSpPr>
        <p:spPr>
          <a:xfrm>
            <a:off x="4033422" y="700184"/>
            <a:ext cx="1257669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A063AA-4DE7-4A5A-A15A-A5B433E661EA}"/>
                  </a:ext>
                </a:extLst>
              </p:cNvPr>
              <p:cNvSpPr txBox="1"/>
              <p:nvPr/>
            </p:nvSpPr>
            <p:spPr>
              <a:xfrm>
                <a:off x="408372" y="4170003"/>
                <a:ext cx="5299969" cy="573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temp=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600" dirty="0" smtClean="0"/>
                          <m:t>cov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_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density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[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]−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cov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_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density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[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1600" dirty="0" smtClean="0"/>
                          <m:t>cov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,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)+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cov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,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)−2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cov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,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altLang="ko-KR" sz="1600" dirty="0" smtClean="0"/>
                          <m:t>)</m:t>
                        </m:r>
                        <m:r>
                          <m:rPr>
                            <m:nor/>
                          </m:rPr>
                          <a:rPr lang="ko-KR" altLang="en-US" sz="1600" dirty="0" smtClean="0"/>
                          <m:t> 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A063AA-4DE7-4A5A-A15A-A5B433E66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2" y="4170003"/>
                <a:ext cx="5299969" cy="573298"/>
              </a:xfrm>
              <a:prstGeom prst="rect">
                <a:avLst/>
              </a:prstGeom>
              <a:blipFill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826BC5-ACAE-497C-8BA3-AE0F5826815E}"/>
                  </a:ext>
                </a:extLst>
              </p:cNvPr>
              <p:cNvSpPr txBox="1"/>
              <p:nvPr/>
            </p:nvSpPr>
            <p:spPr>
              <a:xfrm>
                <a:off x="819707" y="2132048"/>
                <a:ext cx="4554245" cy="1831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100" dirty="0"/>
              </a:p>
              <a:p>
                <a:r>
                  <a:rPr lang="ko-KR" altLang="en-US" sz="1400" dirty="0"/>
                  <a:t>첫번째이미지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ko-KR" sz="1400" dirty="0"/>
                  <a:t>r</a:t>
                </a:r>
                <a:r>
                  <a:rPr lang="ko-KR" altLang="en-US" sz="1400" dirty="0"/>
                  <a:t>의 성향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첫번째 이미지의 </a:t>
                </a:r>
                <a:r>
                  <a:rPr lang="en-US" altLang="ko-KR" sz="1400" dirty="0"/>
                  <a:t>j</a:t>
                </a:r>
                <a:r>
                  <a:rPr lang="ko-KR" altLang="en-US" sz="1400" dirty="0"/>
                  <a:t>점의 </a:t>
                </a:r>
                <a:r>
                  <a:rPr lang="ko-KR" altLang="en-US" sz="1400" dirty="0" err="1"/>
                  <a:t>픽셀값</a:t>
                </a:r>
                <a:endParaRPr lang="en-US" altLang="ko-KR" sz="1400" dirty="0"/>
              </a:p>
              <a:p>
                <a:r>
                  <a:rPr lang="ko-KR" altLang="en-US" sz="1400" dirty="0" err="1"/>
                  <a:t>두번째이미지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ko-KR" sz="1400" dirty="0"/>
                  <a:t>r</a:t>
                </a:r>
                <a:r>
                  <a:rPr lang="ko-KR" altLang="en-US" sz="1400" dirty="0"/>
                  <a:t>의 성향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두번째 이미지의 </a:t>
                </a:r>
                <a:r>
                  <a:rPr lang="en-US" altLang="ko-KR" sz="1400" dirty="0"/>
                  <a:t>j</a:t>
                </a:r>
                <a:r>
                  <a:rPr lang="ko-KR" altLang="en-US" sz="1400" dirty="0"/>
                  <a:t>점의 </a:t>
                </a:r>
                <a:r>
                  <a:rPr lang="ko-KR" altLang="en-US" sz="1400" dirty="0" err="1"/>
                  <a:t>픽셀값</a:t>
                </a:r>
                <a:endParaRPr lang="en-US" altLang="ko-KR" sz="1400" dirty="0"/>
              </a:p>
              <a:p>
                <a:r>
                  <a:rPr lang="ko-KR" altLang="en-US" sz="1400" dirty="0" err="1"/>
                  <a:t>세번째이미지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ko-KR" sz="1400" dirty="0"/>
                  <a:t>r</a:t>
                </a:r>
                <a:r>
                  <a:rPr lang="ko-KR" altLang="en-US" sz="1400" dirty="0"/>
                  <a:t>의 성향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세번째 이미지의 </a:t>
                </a:r>
                <a:r>
                  <a:rPr lang="en-US" altLang="ko-KR" sz="1400" dirty="0"/>
                  <a:t>j</a:t>
                </a:r>
                <a:r>
                  <a:rPr lang="ko-KR" altLang="en-US" sz="1400" dirty="0"/>
                  <a:t>점의 </a:t>
                </a:r>
                <a:r>
                  <a:rPr lang="ko-KR" altLang="en-US" sz="1400" dirty="0" err="1"/>
                  <a:t>픽셀값</a:t>
                </a:r>
                <a:endParaRPr lang="en-US" altLang="ko-KR" sz="1400" dirty="0"/>
              </a:p>
              <a:p>
                <a:r>
                  <a:rPr lang="en-US" altLang="ko-KR" sz="1400" dirty="0"/>
                  <a:t>                                .</a:t>
                </a:r>
              </a:p>
              <a:p>
                <a:r>
                  <a:rPr lang="en-US" altLang="ko-KR" sz="1400" dirty="0"/>
                  <a:t>                                .</a:t>
                </a:r>
              </a:p>
              <a:p>
                <a:r>
                  <a:rPr lang="en-US" altLang="ko-KR" sz="1400" dirty="0"/>
                  <a:t>                                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826BC5-ACAE-497C-8BA3-AE0F58268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07" y="2132048"/>
                <a:ext cx="4554245" cy="1831271"/>
              </a:xfrm>
              <a:prstGeom prst="rect">
                <a:avLst/>
              </a:prstGeom>
              <a:blipFill>
                <a:blip r:embed="rId3"/>
                <a:stretch>
                  <a:fillRect l="-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0943B92-1A57-4C2D-A935-DB23559C7726}"/>
              </a:ext>
            </a:extLst>
          </p:cNvPr>
          <p:cNvCxnSpPr/>
          <p:nvPr/>
        </p:nvCxnSpPr>
        <p:spPr>
          <a:xfrm>
            <a:off x="3533313" y="479394"/>
            <a:ext cx="0" cy="2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504219-6790-41E9-9C9C-CAB5C77EEBD2}"/>
              </a:ext>
            </a:extLst>
          </p:cNvPr>
          <p:cNvCxnSpPr/>
          <p:nvPr/>
        </p:nvCxnSpPr>
        <p:spPr>
          <a:xfrm>
            <a:off x="4962617" y="461639"/>
            <a:ext cx="0" cy="23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D88BD1-817C-4F7C-94D5-CFD145213FF7}"/>
              </a:ext>
            </a:extLst>
          </p:cNvPr>
          <p:cNvSpPr txBox="1"/>
          <p:nvPr/>
        </p:nvSpPr>
        <p:spPr>
          <a:xfrm>
            <a:off x="3422342" y="176964"/>
            <a:ext cx="2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FA98F-BCDA-4001-8CCB-4589BF9A154C}"/>
              </a:ext>
            </a:extLst>
          </p:cNvPr>
          <p:cNvSpPr txBox="1"/>
          <p:nvPr/>
        </p:nvSpPr>
        <p:spPr>
          <a:xfrm>
            <a:off x="4811696" y="220457"/>
            <a:ext cx="30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FC366E78-5DCE-4721-B711-973794F27CBD}"/>
              </a:ext>
            </a:extLst>
          </p:cNvPr>
          <p:cNvSpPr/>
          <p:nvPr/>
        </p:nvSpPr>
        <p:spPr>
          <a:xfrm>
            <a:off x="819707" y="2132049"/>
            <a:ext cx="97656" cy="162461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692A4465-CD0D-43DD-BF05-7FF50D08AB3C}"/>
              </a:ext>
            </a:extLst>
          </p:cNvPr>
          <p:cNvSpPr/>
          <p:nvPr/>
        </p:nvSpPr>
        <p:spPr>
          <a:xfrm flipH="1">
            <a:off x="5223031" y="2132047"/>
            <a:ext cx="97656" cy="162461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95C178-9122-489B-8935-79CDF6EEDBC7}"/>
              </a:ext>
            </a:extLst>
          </p:cNvPr>
          <p:cNvSpPr txBox="1"/>
          <p:nvPr/>
        </p:nvSpPr>
        <p:spPr>
          <a:xfrm>
            <a:off x="313678" y="2625382"/>
            <a:ext cx="70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cov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8EA202-DE06-49C5-944B-2D87552CFCAF}"/>
              </a:ext>
            </a:extLst>
          </p:cNvPr>
          <p:cNvSpPr txBox="1"/>
          <p:nvPr/>
        </p:nvSpPr>
        <p:spPr>
          <a:xfrm>
            <a:off x="7318159" y="2686700"/>
            <a:ext cx="1020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cov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cov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  .</a:t>
            </a:r>
          </a:p>
          <a:p>
            <a:r>
              <a:rPr lang="en-US" altLang="ko-KR" dirty="0"/>
              <a:t>  .</a:t>
            </a:r>
          </a:p>
          <a:p>
            <a:r>
              <a:rPr lang="en-US" altLang="ko-KR" dirty="0"/>
              <a:t>  .  </a:t>
            </a:r>
          </a:p>
          <a:p>
            <a:r>
              <a:rPr lang="en-US" altLang="ko-KR" dirty="0" err="1"/>
              <a:t>cov</a:t>
            </a:r>
            <a:r>
              <a:rPr lang="en-US" altLang="ko-KR" dirty="0"/>
              <a:t>(j)</a:t>
            </a: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ED7A85C5-5C0C-4FEA-9BF4-66CC89009FE3}"/>
              </a:ext>
            </a:extLst>
          </p:cNvPr>
          <p:cNvCxnSpPr>
            <a:cxnSpLocks/>
          </p:cNvCxnSpPr>
          <p:nvPr/>
        </p:nvCxnSpPr>
        <p:spPr>
          <a:xfrm>
            <a:off x="5329564" y="3011830"/>
            <a:ext cx="1935329" cy="12907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왼쪽 대괄호 32">
            <a:extLst>
              <a:ext uri="{FF2B5EF4-FFF2-40B4-BE49-F238E27FC236}">
                <a16:creationId xmlns:a16="http://schemas.microsoft.com/office/drawing/2014/main" id="{73975A56-FA4B-4E99-850F-98DE42B9593F}"/>
              </a:ext>
            </a:extLst>
          </p:cNvPr>
          <p:cNvSpPr/>
          <p:nvPr/>
        </p:nvSpPr>
        <p:spPr>
          <a:xfrm>
            <a:off x="7145042" y="2644014"/>
            <a:ext cx="119851" cy="183127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대괄호 34">
            <a:extLst>
              <a:ext uri="{FF2B5EF4-FFF2-40B4-BE49-F238E27FC236}">
                <a16:creationId xmlns:a16="http://schemas.microsoft.com/office/drawing/2014/main" id="{F8B2641D-0CC6-418A-8CA8-9C6F7B041F88}"/>
              </a:ext>
            </a:extLst>
          </p:cNvPr>
          <p:cNvSpPr/>
          <p:nvPr/>
        </p:nvSpPr>
        <p:spPr>
          <a:xfrm flipH="1">
            <a:off x="8016529" y="2621210"/>
            <a:ext cx="119852" cy="186363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80DB23-6C85-4430-91BC-D17262C6B592}"/>
              </a:ext>
            </a:extLst>
          </p:cNvPr>
          <p:cNvSpPr txBox="1"/>
          <p:nvPr/>
        </p:nvSpPr>
        <p:spPr>
          <a:xfrm>
            <a:off x="6874268" y="2317368"/>
            <a:ext cx="168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cov_density</a:t>
            </a:r>
            <a:r>
              <a:rPr lang="en-US" altLang="ko-KR" dirty="0"/>
              <a:t>[j]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8AD636-6AB0-4297-A64A-8069A2BC0A6B}"/>
              </a:ext>
            </a:extLst>
          </p:cNvPr>
          <p:cNvSpPr txBox="1"/>
          <p:nvPr/>
        </p:nvSpPr>
        <p:spPr>
          <a:xfrm>
            <a:off x="1418949" y="5311434"/>
            <a:ext cx="7910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</a:t>
            </a:r>
            <a:r>
              <a:rPr lang="ko-KR" altLang="en-US" dirty="0"/>
              <a:t>값과 </a:t>
            </a:r>
            <a:r>
              <a:rPr lang="en-US" altLang="ko-KR" dirty="0" err="1"/>
              <a:t>max_correlation</a:t>
            </a:r>
            <a:r>
              <a:rPr lang="ko-KR" altLang="en-US" dirty="0"/>
              <a:t>을 비교하면서 최적의 </a:t>
            </a:r>
            <a:r>
              <a:rPr lang="en-US" altLang="ko-KR" dirty="0"/>
              <a:t>j</a:t>
            </a:r>
            <a:r>
              <a:rPr lang="ko-KR" altLang="en-US" dirty="0"/>
              <a:t>와</a:t>
            </a:r>
            <a:r>
              <a:rPr lang="en-US" altLang="ko-KR" dirty="0"/>
              <a:t> k</a:t>
            </a:r>
            <a:r>
              <a:rPr lang="ko-KR" altLang="en-US" dirty="0"/>
              <a:t>값을 찾아낸다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찾아낸 </a:t>
            </a:r>
            <a:r>
              <a:rPr lang="ko-KR" altLang="en-US" dirty="0" err="1"/>
              <a:t>두점을</a:t>
            </a:r>
            <a:r>
              <a:rPr lang="ko-KR" altLang="en-US" dirty="0"/>
              <a:t> </a:t>
            </a:r>
            <a:r>
              <a:rPr lang="en-US" altLang="ko-KR" dirty="0"/>
              <a:t>fern</a:t>
            </a:r>
            <a:r>
              <a:rPr lang="ko-KR" altLang="en-US" dirty="0"/>
              <a:t>에 이용한다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EEA240F6-694A-4EDB-B9AC-568BA87DC4A3}"/>
              </a:ext>
            </a:extLst>
          </p:cNvPr>
          <p:cNvSpPr/>
          <p:nvPr/>
        </p:nvSpPr>
        <p:spPr>
          <a:xfrm>
            <a:off x="420213" y="5251670"/>
            <a:ext cx="911440" cy="723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07175CFD-27CC-4B0A-8F2C-68E596659E08}"/>
              </a:ext>
            </a:extLst>
          </p:cNvPr>
          <p:cNvSpPr/>
          <p:nvPr/>
        </p:nvSpPr>
        <p:spPr>
          <a:xfrm rot="16200000">
            <a:off x="1231877" y="201828"/>
            <a:ext cx="67510" cy="1607986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6E75F-4995-4597-8F05-283C08E1364A}"/>
              </a:ext>
            </a:extLst>
          </p:cNvPr>
          <p:cNvSpPr txBox="1"/>
          <p:nvPr/>
        </p:nvSpPr>
        <p:spPr>
          <a:xfrm>
            <a:off x="753866" y="985282"/>
            <a:ext cx="1528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이미지갯수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B903246-1AA3-4696-8E22-D5E904727DE6}"/>
              </a:ext>
            </a:extLst>
          </p:cNvPr>
          <p:cNvSpPr/>
          <p:nvPr/>
        </p:nvSpPr>
        <p:spPr>
          <a:xfrm>
            <a:off x="864097" y="2238895"/>
            <a:ext cx="2013758" cy="149956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B832289-AFA2-41CB-A132-047F89ABA74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870976" y="1358283"/>
            <a:ext cx="4449925" cy="8806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BA56E72-63D6-4EB6-993E-0411015B6B8D}"/>
              </a:ext>
            </a:extLst>
          </p:cNvPr>
          <p:cNvSpPr/>
          <p:nvPr/>
        </p:nvSpPr>
        <p:spPr>
          <a:xfrm>
            <a:off x="6374167" y="115408"/>
            <a:ext cx="5356184" cy="21581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8BAD0F-B1E7-49AE-80F2-B436DBF3EDF6}"/>
              </a:ext>
            </a:extLst>
          </p:cNvPr>
          <p:cNvSpPr/>
          <p:nvPr/>
        </p:nvSpPr>
        <p:spPr>
          <a:xfrm>
            <a:off x="7318159" y="4101483"/>
            <a:ext cx="698370" cy="339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CB97C1B-F6D6-47D2-99BA-C9EF5AC72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020" y="160187"/>
            <a:ext cx="657185" cy="2104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6B9E3C-8B0D-433D-A35E-191F7009A51A}"/>
                  </a:ext>
                </a:extLst>
              </p:cNvPr>
              <p:cNvSpPr txBox="1"/>
              <p:nvPr/>
            </p:nvSpPr>
            <p:spPr>
              <a:xfrm>
                <a:off x="7571911" y="528783"/>
                <a:ext cx="39461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ko-KR" dirty="0"/>
                  <a:t>r : threshold</a:t>
                </a:r>
                <a:r>
                  <a:rPr lang="ko-KR" altLang="en-US" dirty="0"/>
                  <a:t>값이 총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 이기때문에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번의 </a:t>
                </a:r>
                <a:r>
                  <a:rPr lang="en-US" altLang="ko-KR" dirty="0"/>
                  <a:t>for</a:t>
                </a:r>
                <a:r>
                  <a:rPr lang="ko-KR" altLang="en-US" dirty="0"/>
                  <a:t>문을 돌면서 </a:t>
                </a:r>
                <a:r>
                  <a:rPr lang="en-US" altLang="ko-KR" dirty="0"/>
                  <a:t>random</a:t>
                </a:r>
                <a:r>
                  <a:rPr lang="ko-KR" altLang="en-US" dirty="0"/>
                  <a:t>값이 바뀌면서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threshold</a:t>
                </a:r>
                <a:r>
                  <a:rPr lang="ko-KR" altLang="en-US" dirty="0"/>
                  <a:t>값을 찾는다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6B9E3C-8B0D-433D-A35E-191F7009A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911" y="528783"/>
                <a:ext cx="3946123" cy="1200329"/>
              </a:xfrm>
              <a:prstGeom prst="rect">
                <a:avLst/>
              </a:prstGeom>
              <a:blipFill>
                <a:blip r:embed="rId5"/>
                <a:stretch>
                  <a:fillRect l="-1236" t="-3046" r="-155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64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56D4-797A-42A0-A4A6-2C81125C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개요</a:t>
            </a:r>
            <a:r>
              <a:rPr lang="en-US" altLang="ko-KR" dirty="0"/>
              <a:t>(</a:t>
            </a:r>
            <a:r>
              <a:rPr lang="en-US" altLang="ko-KR" dirty="0" err="1"/>
              <a:t>faceAlignment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592463B2-BAFB-4FE5-8623-28BC2D31F6A0}"/>
              </a:ext>
            </a:extLst>
          </p:cNvPr>
          <p:cNvSpPr/>
          <p:nvPr/>
        </p:nvSpPr>
        <p:spPr>
          <a:xfrm>
            <a:off x="713979" y="1925852"/>
            <a:ext cx="1415441" cy="499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TrainDemo</a:t>
            </a:r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FA2F98BF-8410-4233-9F0F-CE503EC65836}"/>
              </a:ext>
            </a:extLst>
          </p:cNvPr>
          <p:cNvSpPr/>
          <p:nvPr/>
        </p:nvSpPr>
        <p:spPr>
          <a:xfrm>
            <a:off x="713980" y="4239908"/>
            <a:ext cx="1415441" cy="4994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TestDemo</a:t>
            </a:r>
            <a:endParaRPr lang="ko-KR" altLang="en-US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5494914A-2244-498B-893C-43A9AB5AC61C}"/>
              </a:ext>
            </a:extLst>
          </p:cNvPr>
          <p:cNvSpPr/>
          <p:nvPr/>
        </p:nvSpPr>
        <p:spPr>
          <a:xfrm>
            <a:off x="3701438" y="1370970"/>
            <a:ext cx="1935274" cy="4994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ShapeRegressor</a:t>
            </a:r>
            <a:endParaRPr lang="ko-KR" altLang="en-US" dirty="0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E2C2A120-2D57-47A9-8B4A-B432401E6480}"/>
              </a:ext>
            </a:extLst>
          </p:cNvPr>
          <p:cNvSpPr/>
          <p:nvPr/>
        </p:nvSpPr>
        <p:spPr>
          <a:xfrm>
            <a:off x="6998727" y="1370968"/>
            <a:ext cx="1415441" cy="4994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FernCascade</a:t>
            </a:r>
            <a:endParaRPr lang="en-US" altLang="ko-KR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17A52866-A228-486E-9D20-4832D7E06403}"/>
              </a:ext>
            </a:extLst>
          </p:cNvPr>
          <p:cNvSpPr/>
          <p:nvPr/>
        </p:nvSpPr>
        <p:spPr>
          <a:xfrm>
            <a:off x="9776184" y="1370969"/>
            <a:ext cx="1415441" cy="4994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Fern</a:t>
            </a:r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4A5FC1E7-B22C-46FB-B3BC-590170D33526}"/>
              </a:ext>
            </a:extLst>
          </p:cNvPr>
          <p:cNvSpPr/>
          <p:nvPr/>
        </p:nvSpPr>
        <p:spPr>
          <a:xfrm>
            <a:off x="522388" y="3315600"/>
            <a:ext cx="1835443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Regressor.save</a:t>
            </a:r>
            <a:endParaRPr lang="ko-KR" altLang="en-US" dirty="0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BC233735-6BE6-483B-A1BA-EA8717FBC44C}"/>
              </a:ext>
            </a:extLst>
          </p:cNvPr>
          <p:cNvSpPr/>
          <p:nvPr/>
        </p:nvSpPr>
        <p:spPr>
          <a:xfrm>
            <a:off x="456816" y="2770375"/>
            <a:ext cx="1966590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regressor.train</a:t>
            </a:r>
            <a:endParaRPr lang="ko-KR" altLang="en-US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7F5E63C8-A39D-4588-B4DA-2F3F86F2A348}"/>
              </a:ext>
            </a:extLst>
          </p:cNvPr>
          <p:cNvSpPr/>
          <p:nvPr/>
        </p:nvSpPr>
        <p:spPr>
          <a:xfrm>
            <a:off x="4017531" y="4441659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</a:t>
            </a:r>
            <a:endParaRPr lang="ko-KR" altLang="en-US" dirty="0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D3DAEF65-C876-42E7-B609-668925ECD500}"/>
              </a:ext>
            </a:extLst>
          </p:cNvPr>
          <p:cNvSpPr/>
          <p:nvPr/>
        </p:nvSpPr>
        <p:spPr>
          <a:xfrm>
            <a:off x="372077" y="5610655"/>
            <a:ext cx="2136067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regressor.predict</a:t>
            </a:r>
            <a:endParaRPr lang="ko-KR" altLang="en-US" dirty="0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9D9AF898-EFEC-4BEE-9214-F9675985808E}"/>
              </a:ext>
            </a:extLst>
          </p:cNvPr>
          <p:cNvSpPr/>
          <p:nvPr/>
        </p:nvSpPr>
        <p:spPr>
          <a:xfrm>
            <a:off x="530504" y="5044010"/>
            <a:ext cx="1772809" cy="22381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Regressor.load</a:t>
            </a:r>
            <a:endParaRPr lang="ko-KR" altLang="en-US" dirty="0"/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B309C74B-2A04-4FC5-8470-1A03E6E12113}"/>
              </a:ext>
            </a:extLst>
          </p:cNvPr>
          <p:cNvSpPr/>
          <p:nvPr/>
        </p:nvSpPr>
        <p:spPr>
          <a:xfrm>
            <a:off x="4017531" y="4910136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003594DF-AFBB-432C-AF91-A2D196A77A06}"/>
              </a:ext>
            </a:extLst>
          </p:cNvPr>
          <p:cNvSpPr/>
          <p:nvPr/>
        </p:nvSpPr>
        <p:spPr>
          <a:xfrm>
            <a:off x="7149043" y="4799524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CB44FE17-9421-4DC3-8583-318460FC1BBE}"/>
              </a:ext>
            </a:extLst>
          </p:cNvPr>
          <p:cNvSpPr/>
          <p:nvPr/>
        </p:nvSpPr>
        <p:spPr>
          <a:xfrm>
            <a:off x="9851341" y="4797667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1B68E5A4-5346-4A5F-BBBD-517298F26715}"/>
              </a:ext>
            </a:extLst>
          </p:cNvPr>
          <p:cNvSpPr/>
          <p:nvPr/>
        </p:nvSpPr>
        <p:spPr>
          <a:xfrm>
            <a:off x="4017531" y="5610655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2918A1A0-B2B5-43D4-A67D-F16541908C6E}"/>
              </a:ext>
            </a:extLst>
          </p:cNvPr>
          <p:cNvSpPr/>
          <p:nvPr/>
        </p:nvSpPr>
        <p:spPr>
          <a:xfrm>
            <a:off x="7073884" y="5710469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78D202E2-8696-46C6-857A-5041384746D5}"/>
              </a:ext>
            </a:extLst>
          </p:cNvPr>
          <p:cNvSpPr/>
          <p:nvPr/>
        </p:nvSpPr>
        <p:spPr>
          <a:xfrm>
            <a:off x="9851341" y="5688072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734B4089-A2AC-4198-86AF-CAC0D438F6A3}"/>
              </a:ext>
            </a:extLst>
          </p:cNvPr>
          <p:cNvSpPr/>
          <p:nvPr/>
        </p:nvSpPr>
        <p:spPr>
          <a:xfrm>
            <a:off x="4017531" y="2425328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6928BA23-4CD9-4B5E-B160-6FAA21AC95BC}"/>
              </a:ext>
            </a:extLst>
          </p:cNvPr>
          <p:cNvSpPr/>
          <p:nvPr/>
        </p:nvSpPr>
        <p:spPr>
          <a:xfrm>
            <a:off x="7073883" y="2425329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C529ACA1-D458-4A64-AF97-C6E131E5A8DB}"/>
              </a:ext>
            </a:extLst>
          </p:cNvPr>
          <p:cNvSpPr/>
          <p:nvPr/>
        </p:nvSpPr>
        <p:spPr>
          <a:xfrm>
            <a:off x="9851340" y="2425329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931116-283D-4465-88B3-92C251B3967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2303313" y="4575534"/>
            <a:ext cx="1714218" cy="58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0DD8D5-4E00-4D53-9476-C26FF3EFD1B1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4650094" y="4709408"/>
            <a:ext cx="0" cy="20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32D5131-2EA8-4CEE-B19F-A0082D218B70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5282656" y="4933399"/>
            <a:ext cx="1866387" cy="11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D34633D-0F81-4689-8C96-2029EC681DE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8414168" y="4931542"/>
            <a:ext cx="1437173" cy="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E92EF9A-A731-4434-A9F4-BF18F9749D93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2508144" y="5744530"/>
            <a:ext cx="1509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2D0284-CE88-4A3F-8EA5-BAF29FBAA43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282656" y="5744530"/>
            <a:ext cx="1791228" cy="9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3BEB662-7823-41B7-8A16-A00719CAAFED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8339009" y="5821947"/>
            <a:ext cx="1512332" cy="2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E01059E-CC17-4B3A-8A34-F500FA562468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2423406" y="2559203"/>
            <a:ext cx="1594125" cy="3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D43F028-0678-4ECB-9948-B22A5026F0B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8339008" y="2559204"/>
            <a:ext cx="1512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939D2E7-FE1D-471B-9883-AE4BC369D4B2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5282656" y="2559203"/>
            <a:ext cx="17912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0EDF070C-4D54-40C0-813D-61812724D08A}"/>
              </a:ext>
            </a:extLst>
          </p:cNvPr>
          <p:cNvSpPr/>
          <p:nvPr/>
        </p:nvSpPr>
        <p:spPr>
          <a:xfrm>
            <a:off x="4036512" y="3094856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</a:t>
            </a:r>
            <a:endParaRPr lang="ko-KR" altLang="en-US" dirty="0"/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85640CA2-3769-45C5-BEDE-CC9206D893A5}"/>
              </a:ext>
            </a:extLst>
          </p:cNvPr>
          <p:cNvSpPr/>
          <p:nvPr/>
        </p:nvSpPr>
        <p:spPr>
          <a:xfrm>
            <a:off x="4039544" y="3673397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71AB6E-568E-4B5B-9FEB-098C3CA4D076}"/>
              </a:ext>
            </a:extLst>
          </p:cNvPr>
          <p:cNvCxnSpPr>
            <a:cxnSpLocks/>
            <a:stCxn id="12" idx="3"/>
            <a:endCxn id="76" idx="1"/>
          </p:cNvCxnSpPr>
          <p:nvPr/>
        </p:nvCxnSpPr>
        <p:spPr>
          <a:xfrm flipV="1">
            <a:off x="2357831" y="3228731"/>
            <a:ext cx="1678681" cy="22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00F3AC5-7A77-4E7A-AC6B-2FC6F8C450C2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4669075" y="3362605"/>
            <a:ext cx="3032" cy="31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수행의 시작/종료 87">
            <a:extLst>
              <a:ext uri="{FF2B5EF4-FFF2-40B4-BE49-F238E27FC236}">
                <a16:creationId xmlns:a16="http://schemas.microsoft.com/office/drawing/2014/main" id="{4521ED8F-9FDD-40E4-9E7E-04DB577555A4}"/>
              </a:ext>
            </a:extLst>
          </p:cNvPr>
          <p:cNvSpPr/>
          <p:nvPr/>
        </p:nvSpPr>
        <p:spPr>
          <a:xfrm>
            <a:off x="7076637" y="3300710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89" name="순서도: 수행의 시작/종료 88">
            <a:extLst>
              <a:ext uri="{FF2B5EF4-FFF2-40B4-BE49-F238E27FC236}">
                <a16:creationId xmlns:a16="http://schemas.microsoft.com/office/drawing/2014/main" id="{B7897AE7-FE79-497B-AE84-D697BDF799F9}"/>
              </a:ext>
            </a:extLst>
          </p:cNvPr>
          <p:cNvSpPr/>
          <p:nvPr/>
        </p:nvSpPr>
        <p:spPr>
          <a:xfrm>
            <a:off x="9851339" y="3300710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6F3BD7E-D1E4-44A8-B9AA-5CF3B2A57C32}"/>
              </a:ext>
            </a:extLst>
          </p:cNvPr>
          <p:cNvCxnSpPr>
            <a:cxnSpLocks/>
            <a:stCxn id="77" idx="3"/>
            <a:endCxn id="88" idx="1"/>
          </p:cNvCxnSpPr>
          <p:nvPr/>
        </p:nvCxnSpPr>
        <p:spPr>
          <a:xfrm flipV="1">
            <a:off x="5304669" y="3434585"/>
            <a:ext cx="1771968" cy="3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D444284-CBF8-4E83-8A06-19434FB5D167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8341762" y="3434585"/>
            <a:ext cx="1509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9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316B4-0327-4568-896A-C073F512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4DAA8AF3-58B4-4E38-9BEE-8D34BD0B8C97}"/>
              </a:ext>
            </a:extLst>
          </p:cNvPr>
          <p:cNvSpPr/>
          <p:nvPr/>
        </p:nvSpPr>
        <p:spPr>
          <a:xfrm>
            <a:off x="713979" y="1925852"/>
            <a:ext cx="1415441" cy="4994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TrainDemo</a:t>
            </a:r>
            <a:endParaRPr lang="ko-KR" altLang="en-US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253FC7B-E95F-445A-8CED-8F06F0B62D58}"/>
              </a:ext>
            </a:extLst>
          </p:cNvPr>
          <p:cNvSpPr/>
          <p:nvPr/>
        </p:nvSpPr>
        <p:spPr>
          <a:xfrm>
            <a:off x="3701438" y="1370970"/>
            <a:ext cx="1935274" cy="4994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ShapeRegressor</a:t>
            </a:r>
            <a:endParaRPr lang="ko-KR" altLang="en-US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58240B5B-001A-494F-84AE-063F54E89DA7}"/>
              </a:ext>
            </a:extLst>
          </p:cNvPr>
          <p:cNvSpPr/>
          <p:nvPr/>
        </p:nvSpPr>
        <p:spPr>
          <a:xfrm>
            <a:off x="6998727" y="1370968"/>
            <a:ext cx="1415441" cy="4994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FernCascade</a:t>
            </a:r>
            <a:endParaRPr lang="en-US" altLang="ko-KR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0B06812B-4740-4D76-A345-D895110355FE}"/>
              </a:ext>
            </a:extLst>
          </p:cNvPr>
          <p:cNvSpPr/>
          <p:nvPr/>
        </p:nvSpPr>
        <p:spPr>
          <a:xfrm>
            <a:off x="9776184" y="1370969"/>
            <a:ext cx="1415441" cy="4994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Fern</a:t>
            </a:r>
            <a:endParaRPr lang="ko-KR" altLang="en-US" dirty="0"/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E4309AC2-D650-473A-B49A-3E838AD37E2E}"/>
              </a:ext>
            </a:extLst>
          </p:cNvPr>
          <p:cNvSpPr/>
          <p:nvPr/>
        </p:nvSpPr>
        <p:spPr>
          <a:xfrm>
            <a:off x="522388" y="5319760"/>
            <a:ext cx="1835443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Regressor.save</a:t>
            </a:r>
            <a:endParaRPr lang="ko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08934094-C0FA-4C3F-A1FC-9EA8747D91CD}"/>
              </a:ext>
            </a:extLst>
          </p:cNvPr>
          <p:cNvSpPr/>
          <p:nvPr/>
        </p:nvSpPr>
        <p:spPr>
          <a:xfrm>
            <a:off x="456816" y="2770375"/>
            <a:ext cx="1966590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regressor.train</a:t>
            </a:r>
            <a:endParaRPr lang="ko-KR" altLang="en-US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B34BAA7C-F086-4EA3-9C40-B2906E91A8DE}"/>
              </a:ext>
            </a:extLst>
          </p:cNvPr>
          <p:cNvSpPr/>
          <p:nvPr/>
        </p:nvSpPr>
        <p:spPr>
          <a:xfrm>
            <a:off x="4017531" y="2425328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E6DB5B9C-D708-49D3-8AC5-0CC5F7D2148D}"/>
              </a:ext>
            </a:extLst>
          </p:cNvPr>
          <p:cNvSpPr/>
          <p:nvPr/>
        </p:nvSpPr>
        <p:spPr>
          <a:xfrm>
            <a:off x="7073883" y="2425329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4CE71F93-2F00-4F35-9F34-683B73E9DAEE}"/>
              </a:ext>
            </a:extLst>
          </p:cNvPr>
          <p:cNvSpPr/>
          <p:nvPr/>
        </p:nvSpPr>
        <p:spPr>
          <a:xfrm>
            <a:off x="9851340" y="2425329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7FFB34-793C-472E-BB45-89FBE39C385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423406" y="2559203"/>
            <a:ext cx="1594125" cy="3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9B1AA3-C833-43A3-9123-535CD9038FD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339008" y="2559204"/>
            <a:ext cx="1512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1526656-6FFD-4CED-B0B2-2D5EF7E4680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282656" y="2559203"/>
            <a:ext cx="17912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CF6CDE72-F0B0-49C8-94D6-D798150D64F0}"/>
              </a:ext>
            </a:extLst>
          </p:cNvPr>
          <p:cNvSpPr/>
          <p:nvPr/>
        </p:nvSpPr>
        <p:spPr>
          <a:xfrm>
            <a:off x="4036512" y="5099016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</a:t>
            </a:r>
            <a:endParaRPr lang="ko-KR" altLang="en-US" dirty="0"/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FE258918-36C9-4F01-B609-64C2DB5A9BDD}"/>
              </a:ext>
            </a:extLst>
          </p:cNvPr>
          <p:cNvSpPr/>
          <p:nvPr/>
        </p:nvSpPr>
        <p:spPr>
          <a:xfrm>
            <a:off x="4039544" y="5677557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34DF07-F102-423A-A946-D352170CBF86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357831" y="5232891"/>
            <a:ext cx="1678681" cy="22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7CFC3DC-2809-4002-AAFB-3EFC905E32A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669075" y="5366765"/>
            <a:ext cx="3032" cy="31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ECA017D-3D5C-4C91-AA2A-9616C4784190}"/>
              </a:ext>
            </a:extLst>
          </p:cNvPr>
          <p:cNvSpPr/>
          <p:nvPr/>
        </p:nvSpPr>
        <p:spPr>
          <a:xfrm>
            <a:off x="7076637" y="5304870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A3EB4B04-4971-4181-820C-9887C57F3A04}"/>
              </a:ext>
            </a:extLst>
          </p:cNvPr>
          <p:cNvSpPr/>
          <p:nvPr/>
        </p:nvSpPr>
        <p:spPr>
          <a:xfrm>
            <a:off x="9851339" y="5304870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2F34657-8511-419A-9678-6523B5122EC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5304669" y="5438745"/>
            <a:ext cx="1771968" cy="3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CDFDA8-DDB6-4615-BCC9-889D6C8D235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341762" y="5438745"/>
            <a:ext cx="1509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08466E-E471-4D9B-973F-152FEF22D66C}"/>
              </a:ext>
            </a:extLst>
          </p:cNvPr>
          <p:cNvSpPr/>
          <p:nvPr/>
        </p:nvSpPr>
        <p:spPr>
          <a:xfrm>
            <a:off x="397317" y="5000252"/>
            <a:ext cx="11202447" cy="106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B37716-EA66-4B4D-800F-DDC78B11D7BD}"/>
              </a:ext>
            </a:extLst>
          </p:cNvPr>
          <p:cNvSpPr txBox="1"/>
          <p:nvPr/>
        </p:nvSpPr>
        <p:spPr>
          <a:xfrm>
            <a:off x="10338542" y="6131548"/>
            <a:ext cx="155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모델 저장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C3063-726D-460F-968D-4062C6BC2CA0}"/>
              </a:ext>
            </a:extLst>
          </p:cNvPr>
          <p:cNvSpPr txBox="1"/>
          <p:nvPr/>
        </p:nvSpPr>
        <p:spPr>
          <a:xfrm>
            <a:off x="4951615" y="2027985"/>
            <a:ext cx="116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호출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51172-5024-47F5-9661-B0B6CAFE41CB}"/>
              </a:ext>
            </a:extLst>
          </p:cNvPr>
          <p:cNvSpPr txBox="1"/>
          <p:nvPr/>
        </p:nvSpPr>
        <p:spPr>
          <a:xfrm>
            <a:off x="7377345" y="2037957"/>
            <a:ext cx="190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</a:t>
            </a:r>
            <a:r>
              <a:rPr lang="ko-KR" altLang="en-US" dirty="0"/>
              <a:t>번 호출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4290E-759F-472C-80DD-F34BECEB26E1}"/>
              </a:ext>
            </a:extLst>
          </p:cNvPr>
          <p:cNvSpPr txBox="1"/>
          <p:nvPr/>
        </p:nvSpPr>
        <p:spPr>
          <a:xfrm>
            <a:off x="10300261" y="2052476"/>
            <a:ext cx="159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fern </a:t>
            </a:r>
            <a:r>
              <a:rPr lang="ko-KR" altLang="en-US" dirty="0"/>
              <a:t>번 호출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698E8D-E233-4B59-BC67-3A0D0BAC7061}"/>
              </a:ext>
            </a:extLst>
          </p:cNvPr>
          <p:cNvSpPr txBox="1"/>
          <p:nvPr/>
        </p:nvSpPr>
        <p:spPr>
          <a:xfrm>
            <a:off x="3752778" y="2868383"/>
            <a:ext cx="2522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각 </a:t>
            </a:r>
            <a:r>
              <a:rPr lang="en-US" altLang="ko-KR" sz="1200" dirty="0" err="1"/>
              <a:t>img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c.s</a:t>
            </a:r>
            <a:r>
              <a:rPr lang="en-US" altLang="ko-KR" sz="1200" dirty="0"/>
              <a:t>.</a:t>
            </a:r>
            <a:r>
              <a:rPr lang="ko-KR" altLang="en-US" sz="1200" dirty="0"/>
              <a:t>을 </a:t>
            </a:r>
            <a:endParaRPr lang="en-US" altLang="ko-KR" sz="1200" dirty="0"/>
          </a:p>
          <a:p>
            <a:r>
              <a:rPr lang="ko-KR" altLang="en-US" sz="1200" dirty="0"/>
              <a:t>다른 이미지의 </a:t>
            </a:r>
            <a:r>
              <a:rPr lang="en-US" altLang="ko-KR" sz="1200" dirty="0"/>
              <a:t>g.t.</a:t>
            </a:r>
            <a:r>
              <a:rPr lang="ko-KR" altLang="en-US" sz="1200" dirty="0"/>
              <a:t>로 초기화</a:t>
            </a:r>
            <a:r>
              <a:rPr lang="en-US" altLang="ko-KR" sz="1200" dirty="0"/>
              <a:t>  	              x(</a:t>
            </a:r>
            <a:r>
              <a:rPr lang="en-US" altLang="ko-KR" sz="1200" dirty="0" err="1"/>
              <a:t>initial_num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Meanshape</a:t>
            </a:r>
            <a:r>
              <a:rPr lang="en-US" altLang="ko-KR" sz="1200" dirty="0"/>
              <a:t> </a:t>
            </a:r>
            <a:r>
              <a:rPr lang="ko-KR" altLang="en-US" sz="1200" dirty="0"/>
              <a:t>초기화</a:t>
            </a:r>
            <a:endParaRPr lang="en-US" altLang="ko-KR" sz="1200" dirty="0"/>
          </a:p>
          <a:p>
            <a:r>
              <a:rPr lang="en-US" altLang="ko-KR" sz="1200" dirty="0"/>
              <a:t>------------------------------------</a:t>
            </a:r>
          </a:p>
          <a:p>
            <a:r>
              <a:rPr lang="en-US" altLang="ko-KR" sz="1200" dirty="0" err="1"/>
              <a:t>Ferncascade</a:t>
            </a:r>
            <a:r>
              <a:rPr lang="ko-KR" altLang="en-US" sz="1200" dirty="0"/>
              <a:t>의 리턴</a:t>
            </a:r>
            <a:r>
              <a:rPr lang="en-US" altLang="ko-KR" sz="1200" dirty="0"/>
              <a:t>(prediction)</a:t>
            </a:r>
            <a:r>
              <a:rPr lang="ko-KR" altLang="en-US" sz="1200" dirty="0"/>
              <a:t>으로 </a:t>
            </a:r>
            <a:endParaRPr lang="en-US" altLang="ko-KR" sz="1200" dirty="0"/>
          </a:p>
          <a:p>
            <a:r>
              <a:rPr lang="en-US" altLang="ko-KR" sz="1200" dirty="0"/>
              <a:t>Current shape </a:t>
            </a:r>
            <a:r>
              <a:rPr lang="ko-KR" altLang="en-US" sz="1200" dirty="0"/>
              <a:t>업데이트</a:t>
            </a:r>
            <a:endParaRPr lang="en-US" altLang="ko-KR" sz="1200" dirty="0"/>
          </a:p>
          <a:p>
            <a:r>
              <a:rPr lang="en-US" altLang="ko-KR" sz="1200" dirty="0"/>
              <a:t>---------------------------------------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최종 결과 </a:t>
            </a:r>
            <a:r>
              <a:rPr lang="en-US" altLang="ko-KR" sz="1200" dirty="0">
                <a:solidFill>
                  <a:srgbClr val="FF0000"/>
                </a:solidFill>
              </a:rPr>
              <a:t>: current shape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5702B9-8E78-44ED-A82C-74BFFC37B6AD}"/>
              </a:ext>
            </a:extLst>
          </p:cNvPr>
          <p:cNvSpPr txBox="1"/>
          <p:nvPr/>
        </p:nvSpPr>
        <p:spPr>
          <a:xfrm>
            <a:off x="6863831" y="2890579"/>
            <a:ext cx="2231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Regression target </a:t>
            </a:r>
            <a:r>
              <a:rPr lang="ko-KR" altLang="en-US" sz="1200" dirty="0"/>
              <a:t>생성 </a:t>
            </a:r>
            <a:r>
              <a:rPr lang="en-US" altLang="ko-KR" sz="1200" dirty="0"/>
              <a:t>(g.t.-</a:t>
            </a:r>
            <a:r>
              <a:rPr lang="en-US" altLang="ko-KR" sz="1200" dirty="0" err="1"/>
              <a:t>c.s</a:t>
            </a:r>
            <a:r>
              <a:rPr lang="en-US" altLang="ko-KR" sz="1200" dirty="0"/>
              <a:t>.)</a:t>
            </a:r>
          </a:p>
          <a:p>
            <a:endParaRPr lang="en-US" altLang="ko-KR" sz="1200" dirty="0"/>
          </a:p>
          <a:p>
            <a:r>
              <a:rPr lang="en-US" altLang="ko-KR" sz="1200" dirty="0"/>
              <a:t>Densities</a:t>
            </a:r>
            <a:r>
              <a:rPr lang="ko-KR" altLang="en-US" sz="1200" dirty="0"/>
              <a:t> 생성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밝기값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Covariance </a:t>
            </a:r>
            <a:r>
              <a:rPr lang="ko-KR" altLang="en-US" sz="1200" dirty="0"/>
              <a:t>생성 </a:t>
            </a:r>
            <a:r>
              <a:rPr lang="en-US" altLang="ko-KR" sz="1200" dirty="0"/>
              <a:t>(for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max_corr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----------------------------</a:t>
            </a:r>
          </a:p>
          <a:p>
            <a:r>
              <a:rPr lang="en-US" altLang="ko-KR" sz="1200" dirty="0"/>
              <a:t>Fern</a:t>
            </a:r>
            <a:r>
              <a:rPr lang="ko-KR" altLang="en-US" sz="1200" dirty="0"/>
              <a:t>의 리턴으로 </a:t>
            </a:r>
            <a:r>
              <a:rPr lang="en-US" altLang="ko-KR" sz="1200" dirty="0"/>
              <a:t>prediction, regression target </a:t>
            </a:r>
            <a:r>
              <a:rPr lang="ko-KR" altLang="en-US" sz="1200" dirty="0"/>
              <a:t>업데이트</a:t>
            </a:r>
            <a:endParaRPr lang="en-US" altLang="ko-KR" sz="1200" dirty="0"/>
          </a:p>
          <a:p>
            <a:r>
              <a:rPr lang="en-US" altLang="ko-KR" sz="1200" dirty="0"/>
              <a:t>-----------------------------</a:t>
            </a:r>
          </a:p>
          <a:p>
            <a:r>
              <a:rPr lang="en-US" altLang="ko-KR" sz="1200" dirty="0"/>
              <a:t>Prediction </a:t>
            </a:r>
            <a:r>
              <a:rPr lang="ko-KR" altLang="en-US" sz="1200" dirty="0"/>
              <a:t>리턴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EAFE8-FC62-48FB-BBE1-5D191F033AF0}"/>
              </a:ext>
            </a:extLst>
          </p:cNvPr>
          <p:cNvSpPr txBox="1"/>
          <p:nvPr/>
        </p:nvSpPr>
        <p:spPr>
          <a:xfrm>
            <a:off x="9377625" y="2856358"/>
            <a:ext cx="2231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Regression target , covariance </a:t>
            </a:r>
            <a:r>
              <a:rPr lang="ko-KR" altLang="en-US" sz="1200" dirty="0"/>
              <a:t>이용해서 </a:t>
            </a:r>
            <a:r>
              <a:rPr lang="en-US" altLang="ko-KR" sz="1200" dirty="0" err="1"/>
              <a:t>max_corr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Max_corr</a:t>
            </a:r>
            <a:r>
              <a:rPr lang="en-US" altLang="ko-KR" sz="1200" dirty="0"/>
              <a:t> </a:t>
            </a:r>
            <a:r>
              <a:rPr lang="ko-KR" altLang="en-US" sz="1200" dirty="0"/>
              <a:t>이용해서 </a:t>
            </a:r>
            <a:r>
              <a:rPr lang="en-US" altLang="ko-KR" sz="1200" dirty="0"/>
              <a:t>threshold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Densities</a:t>
            </a:r>
            <a:r>
              <a:rPr lang="ko-KR" altLang="en-US" sz="1200" dirty="0"/>
              <a:t> 이용해서  이미지 분류</a:t>
            </a:r>
            <a:r>
              <a:rPr lang="en-US" altLang="ko-KR" sz="1200" dirty="0"/>
              <a:t>,  prediction</a:t>
            </a:r>
            <a:r>
              <a:rPr lang="ko-KR" altLang="en-US" sz="1200" dirty="0"/>
              <a:t> 업데이트</a:t>
            </a:r>
            <a:endParaRPr lang="en-US" altLang="ko-KR" sz="1200" dirty="0"/>
          </a:p>
          <a:p>
            <a:r>
              <a:rPr lang="en-US" altLang="ko-KR" sz="1200" dirty="0"/>
              <a:t>-----------------------------</a:t>
            </a:r>
          </a:p>
          <a:p>
            <a:r>
              <a:rPr lang="en-US" altLang="ko-KR" sz="1200" dirty="0"/>
              <a:t>Prediction </a:t>
            </a:r>
            <a:r>
              <a:rPr lang="ko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35350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32DDE-FCC1-4A37-8B8D-55B795B6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1C0BA919-FDAE-43D9-B1F9-A378F65568F0}"/>
              </a:ext>
            </a:extLst>
          </p:cNvPr>
          <p:cNvSpPr/>
          <p:nvPr/>
        </p:nvSpPr>
        <p:spPr>
          <a:xfrm>
            <a:off x="709187" y="1684551"/>
            <a:ext cx="1415441" cy="4994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TestDemo</a:t>
            </a:r>
            <a:endParaRPr lang="ko-KR" altLang="en-US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6FAEFC1B-9126-4CDD-AAE1-C76172EB9E9C}"/>
              </a:ext>
            </a:extLst>
          </p:cNvPr>
          <p:cNvSpPr/>
          <p:nvPr/>
        </p:nvSpPr>
        <p:spPr>
          <a:xfrm>
            <a:off x="3701438" y="1370970"/>
            <a:ext cx="1935274" cy="4994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ShapeRegressor</a:t>
            </a:r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0B275B77-2796-46CF-8806-68EBE2E01CFF}"/>
              </a:ext>
            </a:extLst>
          </p:cNvPr>
          <p:cNvSpPr/>
          <p:nvPr/>
        </p:nvSpPr>
        <p:spPr>
          <a:xfrm>
            <a:off x="6998727" y="1370968"/>
            <a:ext cx="1415441" cy="4994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FernCascade</a:t>
            </a:r>
            <a:endParaRPr lang="en-US" altLang="ko-KR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7D61D64A-B9F1-42E6-B530-09C4333BD647}"/>
              </a:ext>
            </a:extLst>
          </p:cNvPr>
          <p:cNvSpPr/>
          <p:nvPr/>
        </p:nvSpPr>
        <p:spPr>
          <a:xfrm>
            <a:off x="9776184" y="1370969"/>
            <a:ext cx="1415441" cy="4994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Fern</a:t>
            </a:r>
            <a:endParaRPr lang="ko-KR" altLang="en-US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31F4B2A5-07EC-4029-94D3-D9F96A9EED63}"/>
              </a:ext>
            </a:extLst>
          </p:cNvPr>
          <p:cNvSpPr/>
          <p:nvPr/>
        </p:nvSpPr>
        <p:spPr>
          <a:xfrm>
            <a:off x="4017531" y="2337291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</a:t>
            </a:r>
            <a:endParaRPr lang="ko-KR" altLang="en-US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9C8C3217-8ADD-4EB8-A8AE-525FC4149585}"/>
              </a:ext>
            </a:extLst>
          </p:cNvPr>
          <p:cNvSpPr/>
          <p:nvPr/>
        </p:nvSpPr>
        <p:spPr>
          <a:xfrm>
            <a:off x="372077" y="3944697"/>
            <a:ext cx="2136067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regressor.predict</a:t>
            </a:r>
            <a:endParaRPr lang="ko-KR" altLang="en-US" dirty="0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8E9C41C4-D88E-4CC0-8FE8-7AB47E7A6463}"/>
              </a:ext>
            </a:extLst>
          </p:cNvPr>
          <p:cNvSpPr/>
          <p:nvPr/>
        </p:nvSpPr>
        <p:spPr>
          <a:xfrm>
            <a:off x="530504" y="2582988"/>
            <a:ext cx="1772809" cy="5804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Regressor.load</a:t>
            </a:r>
            <a:endParaRPr lang="ko-KR" altLang="en-US" sz="1600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F7A1E641-14F6-4106-935F-D6B413E7BC25}"/>
              </a:ext>
            </a:extLst>
          </p:cNvPr>
          <p:cNvSpPr/>
          <p:nvPr/>
        </p:nvSpPr>
        <p:spPr>
          <a:xfrm>
            <a:off x="4017531" y="2805768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BF7EDA00-9040-42F9-AC66-E2DA0DB38C99}"/>
              </a:ext>
            </a:extLst>
          </p:cNvPr>
          <p:cNvSpPr/>
          <p:nvPr/>
        </p:nvSpPr>
        <p:spPr>
          <a:xfrm>
            <a:off x="7149043" y="2695156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82F03DCD-C33D-4425-93A3-44ABA8A22351}"/>
              </a:ext>
            </a:extLst>
          </p:cNvPr>
          <p:cNvSpPr/>
          <p:nvPr/>
        </p:nvSpPr>
        <p:spPr>
          <a:xfrm>
            <a:off x="9851341" y="2693299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0265E826-A2B6-4688-9DCF-155D28C395C9}"/>
              </a:ext>
            </a:extLst>
          </p:cNvPr>
          <p:cNvSpPr/>
          <p:nvPr/>
        </p:nvSpPr>
        <p:spPr>
          <a:xfrm>
            <a:off x="4017531" y="3944697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F1B9F399-95A2-4D75-B93B-B7CCF241C110}"/>
              </a:ext>
            </a:extLst>
          </p:cNvPr>
          <p:cNvSpPr/>
          <p:nvPr/>
        </p:nvSpPr>
        <p:spPr>
          <a:xfrm>
            <a:off x="7073884" y="4044511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4F8A4E2D-7B96-4129-9EC9-5B063A06D27F}"/>
              </a:ext>
            </a:extLst>
          </p:cNvPr>
          <p:cNvSpPr/>
          <p:nvPr/>
        </p:nvSpPr>
        <p:spPr>
          <a:xfrm>
            <a:off x="9851341" y="4022114"/>
            <a:ext cx="1265125" cy="2677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233283-FC5D-4D2A-8C5A-5B72AFD646C3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303313" y="2471166"/>
            <a:ext cx="1714218" cy="40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1AEE85-83C0-4AA5-9820-22E43CBE5DF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650094" y="2605040"/>
            <a:ext cx="0" cy="20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9E2C51-B86C-4740-84B0-0FFEA2488BC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282656" y="2829031"/>
            <a:ext cx="1866387" cy="11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2D1D4D0-AE56-4883-BA6F-EF4C3392412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8414168" y="2827174"/>
            <a:ext cx="1437173" cy="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824538-1666-45DA-B516-7A49E11A2E1E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2508144" y="4078572"/>
            <a:ext cx="1509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17A6651-2891-41D0-B849-A9719CAEE8F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282656" y="4078572"/>
            <a:ext cx="1791228" cy="9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86F782C-6AE0-4363-9B24-1E1AFCCF32C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8339009" y="4155989"/>
            <a:ext cx="1512332" cy="2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7FF799-2125-431E-8EFE-FD4FD136158A}"/>
              </a:ext>
            </a:extLst>
          </p:cNvPr>
          <p:cNvSpPr/>
          <p:nvPr/>
        </p:nvSpPr>
        <p:spPr>
          <a:xfrm>
            <a:off x="275573" y="2269407"/>
            <a:ext cx="11202447" cy="106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CD8C6E-0C1E-4BFC-A347-84478A488FC6}"/>
              </a:ext>
            </a:extLst>
          </p:cNvPr>
          <p:cNvSpPr txBox="1"/>
          <p:nvPr/>
        </p:nvSpPr>
        <p:spPr>
          <a:xfrm>
            <a:off x="9195004" y="3338132"/>
            <a:ext cx="266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초기화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img</a:t>
            </a:r>
            <a:r>
              <a:rPr lang="en-US" altLang="ko-KR" dirty="0">
                <a:solidFill>
                  <a:srgbClr val="FF0000"/>
                </a:solidFill>
              </a:rPr>
              <a:t>, model </a:t>
            </a:r>
            <a:r>
              <a:rPr lang="ko-KR" altLang="en-US" dirty="0">
                <a:solidFill>
                  <a:srgbClr val="FF0000"/>
                </a:solidFill>
              </a:rPr>
              <a:t>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D84A7F-CD0A-4E33-8E8B-EBC5A17A29BD}"/>
              </a:ext>
            </a:extLst>
          </p:cNvPr>
          <p:cNvSpPr txBox="1"/>
          <p:nvPr/>
        </p:nvSpPr>
        <p:spPr>
          <a:xfrm>
            <a:off x="3510651" y="4556597"/>
            <a:ext cx="2667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각 </a:t>
            </a:r>
            <a:r>
              <a:rPr lang="en-US" altLang="ko-KR" sz="1200" dirty="0" err="1"/>
              <a:t>img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c.s</a:t>
            </a:r>
            <a:r>
              <a:rPr lang="en-US" altLang="ko-KR" sz="1200" dirty="0"/>
              <a:t>.</a:t>
            </a:r>
            <a:r>
              <a:rPr lang="ko-KR" altLang="en-US" sz="1200" dirty="0"/>
              <a:t>을 </a:t>
            </a:r>
            <a:endParaRPr lang="en-US" altLang="ko-KR" sz="1200" dirty="0"/>
          </a:p>
          <a:p>
            <a:r>
              <a:rPr lang="en-US" altLang="ko-KR" sz="1200" dirty="0"/>
              <a:t>training</a:t>
            </a:r>
            <a:r>
              <a:rPr lang="ko-KR" altLang="en-US" sz="1200" dirty="0"/>
              <a:t> 이미지의 </a:t>
            </a:r>
            <a:r>
              <a:rPr lang="en-US" altLang="ko-KR" sz="1200" dirty="0"/>
              <a:t>g.t.</a:t>
            </a:r>
            <a:r>
              <a:rPr lang="ko-KR" altLang="en-US" sz="1200" dirty="0"/>
              <a:t>로 초기화</a:t>
            </a:r>
            <a:r>
              <a:rPr lang="en-US" altLang="ko-KR" sz="1200" dirty="0"/>
              <a:t>                                            	              x(</a:t>
            </a:r>
            <a:r>
              <a:rPr lang="en-US" altLang="ko-KR" sz="1200" dirty="0" err="1"/>
              <a:t>initial_num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초기화 마다 </a:t>
            </a:r>
            <a:r>
              <a:rPr lang="en-US" altLang="ko-KR" sz="1200" dirty="0"/>
              <a:t>predict </a:t>
            </a:r>
            <a:r>
              <a:rPr lang="ko-KR" altLang="en-US" sz="1200" dirty="0"/>
              <a:t>호출</a:t>
            </a:r>
            <a:endParaRPr lang="en-US" altLang="ko-KR" sz="1200" dirty="0"/>
          </a:p>
          <a:p>
            <a:r>
              <a:rPr lang="en-US" altLang="ko-KR" sz="1200" dirty="0"/>
              <a:t>----------------------------------------------</a:t>
            </a:r>
          </a:p>
          <a:p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최종 결과 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  <a:r>
              <a:rPr lang="en-US" altLang="ko-KR" sz="1200" dirty="0" err="1">
                <a:solidFill>
                  <a:srgbClr val="FF0000"/>
                </a:solidFill>
              </a:rPr>
              <a:t>Initial_num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개수의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  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prediction</a:t>
            </a:r>
            <a:r>
              <a:rPr lang="ko-KR" altLang="en-US" sz="1200" dirty="0">
                <a:solidFill>
                  <a:srgbClr val="FF0000"/>
                </a:solidFill>
              </a:rPr>
              <a:t>의 평균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0EF53E-9615-4C6F-A788-34046719D2E0}"/>
              </a:ext>
            </a:extLst>
          </p:cNvPr>
          <p:cNvSpPr txBox="1"/>
          <p:nvPr/>
        </p:nvSpPr>
        <p:spPr>
          <a:xfrm>
            <a:off x="4762208" y="3656581"/>
            <a:ext cx="116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호출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48291B-77D0-46FE-AD53-383BA0CC00B4}"/>
              </a:ext>
            </a:extLst>
          </p:cNvPr>
          <p:cNvSpPr txBox="1"/>
          <p:nvPr/>
        </p:nvSpPr>
        <p:spPr>
          <a:xfrm>
            <a:off x="7073884" y="3666553"/>
            <a:ext cx="201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</a:t>
            </a:r>
            <a:r>
              <a:rPr lang="ko-KR" altLang="en-US" dirty="0"/>
              <a:t>번 호출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5DA82E-4082-48E5-BD00-494DC2CA0621}"/>
              </a:ext>
            </a:extLst>
          </p:cNvPr>
          <p:cNvSpPr txBox="1"/>
          <p:nvPr/>
        </p:nvSpPr>
        <p:spPr>
          <a:xfrm>
            <a:off x="10110854" y="3681072"/>
            <a:ext cx="159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fern </a:t>
            </a:r>
            <a:r>
              <a:rPr lang="ko-KR" altLang="en-US" dirty="0"/>
              <a:t>번 호출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7D2AC6-4696-43C1-BF0E-E88E027C5A8F}"/>
              </a:ext>
            </a:extLst>
          </p:cNvPr>
          <p:cNvSpPr txBox="1"/>
          <p:nvPr/>
        </p:nvSpPr>
        <p:spPr>
          <a:xfrm>
            <a:off x="6282038" y="4528250"/>
            <a:ext cx="2667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각 </a:t>
            </a:r>
            <a:r>
              <a:rPr lang="en-US" altLang="ko-KR" sz="1200" dirty="0" err="1"/>
              <a:t>img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c.s</a:t>
            </a:r>
            <a:r>
              <a:rPr lang="en-US" altLang="ko-KR" sz="1200" dirty="0"/>
              <a:t>.</a:t>
            </a:r>
            <a:r>
              <a:rPr lang="ko-KR" altLang="en-US" sz="1200" dirty="0"/>
              <a:t>을 </a:t>
            </a:r>
            <a:endParaRPr lang="en-US" altLang="ko-KR" sz="1200" dirty="0"/>
          </a:p>
          <a:p>
            <a:r>
              <a:rPr lang="en-US" altLang="ko-KR" sz="1200" dirty="0"/>
              <a:t>training</a:t>
            </a:r>
            <a:r>
              <a:rPr lang="ko-KR" altLang="en-US" sz="1200" dirty="0"/>
              <a:t> 이미지의 </a:t>
            </a:r>
            <a:r>
              <a:rPr lang="en-US" altLang="ko-KR" sz="1200" dirty="0"/>
              <a:t>g.t.</a:t>
            </a:r>
            <a:r>
              <a:rPr lang="ko-KR" altLang="en-US" sz="1200" dirty="0"/>
              <a:t>로 초기화</a:t>
            </a:r>
            <a:r>
              <a:rPr lang="en-US" altLang="ko-KR" sz="1200" dirty="0"/>
              <a:t>                                            	              x(</a:t>
            </a:r>
            <a:r>
              <a:rPr lang="en-US" altLang="ko-KR" sz="1200" dirty="0" err="1"/>
              <a:t>initial_num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----------------------------------------------</a:t>
            </a:r>
          </a:p>
          <a:p>
            <a:r>
              <a:rPr lang="en-US" altLang="ko-KR" sz="1200" dirty="0"/>
              <a:t>Fern</a:t>
            </a:r>
            <a:r>
              <a:rPr lang="ko-KR" altLang="en-US" sz="1200" dirty="0"/>
              <a:t>의 결과</a:t>
            </a:r>
            <a:r>
              <a:rPr lang="en-US" altLang="ko-KR" sz="1200" dirty="0"/>
              <a:t>(prediction)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en-US" altLang="ko-KR" sz="1200" dirty="0"/>
              <a:t>sim. Tr.(MS-&gt;CS) </a:t>
            </a:r>
            <a:r>
              <a:rPr lang="ko-KR" altLang="en-US" sz="1200" dirty="0"/>
              <a:t>를 취해  리턴</a:t>
            </a:r>
            <a:endParaRPr lang="en-US" altLang="ko-KR" sz="1200" dirty="0"/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D52AD1-C3DE-44C5-B5D5-373B37F1E33B}"/>
              </a:ext>
            </a:extLst>
          </p:cNvPr>
          <p:cNvSpPr txBox="1"/>
          <p:nvPr/>
        </p:nvSpPr>
        <p:spPr>
          <a:xfrm>
            <a:off x="9371814" y="4626911"/>
            <a:ext cx="266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Selected pixel </a:t>
            </a:r>
            <a:r>
              <a:rPr lang="ko-KR" altLang="en-US" sz="1200" dirty="0"/>
              <a:t>의 밝기 차를 이용하여 </a:t>
            </a:r>
            <a:r>
              <a:rPr lang="en-US" altLang="ko-KR" sz="1200" dirty="0"/>
              <a:t>prediction </a:t>
            </a:r>
            <a:r>
              <a:rPr lang="ko-KR" altLang="en-US" sz="1200" dirty="0"/>
              <a:t>업데이트하고</a:t>
            </a:r>
            <a:r>
              <a:rPr lang="en-US" altLang="ko-KR" sz="1200" dirty="0"/>
              <a:t> </a:t>
            </a:r>
            <a:r>
              <a:rPr lang="ko-KR" altLang="en-US" sz="1200" dirty="0"/>
              <a:t>리턴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76230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21280-FDEF-41C5-B883-6F8F95E4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AE6CE-969B-4F9E-8D25-7BD9E59DC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85" y="1828800"/>
            <a:ext cx="3854464" cy="346600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F4568A-863C-4583-93C7-BC2F86484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10" y="1516323"/>
            <a:ext cx="2179533" cy="24672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CA075F-E893-480E-8E16-C0BEC34C2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163" y="1550666"/>
            <a:ext cx="2196968" cy="24759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51FB5C-DB8C-46A0-A2BB-824F347DA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131" y="1557518"/>
            <a:ext cx="2188251" cy="24846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0B6691-8F05-4972-836E-8B698499E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382" y="1557709"/>
            <a:ext cx="2214404" cy="2484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8E090D-ED26-4114-B6A8-4AB90ADF6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082" y="1541948"/>
            <a:ext cx="2205686" cy="24846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38BEE0-6789-44E1-B303-B0E406DB3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264" y="3983554"/>
            <a:ext cx="2214404" cy="24672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AB7790-4DC1-4B67-862E-D765D0F1C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1993" y="3990406"/>
            <a:ext cx="2223123" cy="24672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B3855F-988D-401D-9612-E899C0219D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3993" y="3983943"/>
            <a:ext cx="2196969" cy="24846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8ADA96-0991-4FA0-AA12-7827B2FB01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7625" y="4013906"/>
            <a:ext cx="2214404" cy="24672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4B0DED-0281-49E3-9852-B6D62325DD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26166" y="4001563"/>
            <a:ext cx="2205686" cy="24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3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40EE-F522-4B2B-82D4-D2E93101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36757E-5307-4DCC-A7B6-6E2A05EE6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1754" y="769940"/>
                <a:ext cx="7170249" cy="4351337"/>
              </a:xfrm>
            </p:spPr>
            <p:txBody>
              <a:bodyPr/>
              <a:lstStyle/>
              <a:p>
                <a:endParaRPr lang="en-US" altLang="ko-KR" dirty="0"/>
              </a:p>
              <a:p>
                <a:r>
                  <a:rPr lang="en-US" altLang="ko-KR" dirty="0"/>
                  <a:t>Error : x</a:t>
                </a:r>
                <a:r>
                  <a:rPr lang="ko-KR" altLang="en-US" dirty="0"/>
                  <a:t>좌표 차 </a:t>
                </a:r>
                <a:r>
                  <a:rPr lang="en-US" altLang="ko-KR" dirty="0"/>
                  <a:t>, y</a:t>
                </a:r>
                <a:r>
                  <a:rPr lang="ko-KR" altLang="en-US" dirty="0"/>
                  <a:t>좌표 차</a:t>
                </a:r>
                <a:endParaRPr lang="en-US" altLang="ko-KR" dirty="0"/>
              </a:p>
              <a:p>
                <a:r>
                  <a:rPr lang="en-US" altLang="ko-KR" dirty="0"/>
                  <a:t>Accuracy  : 97.5%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: |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/>
                  <a:t> - x |+|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/>
                  <a:t> - y | &lt; 25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      인 랜드마크의 비율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( 25  = </a:t>
                </a:r>
                <a:r>
                  <a:rPr lang="en-US" altLang="ko-KR" dirty="0" err="1"/>
                  <a:t>img</a:t>
                </a:r>
                <a:r>
                  <a:rPr lang="ko-KR" altLang="en-US" dirty="0"/>
                  <a:t>사이즈</a:t>
                </a:r>
                <a:r>
                  <a:rPr lang="en-US" altLang="ko-KR" dirty="0"/>
                  <a:t>(250x250) / 10 )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36757E-5307-4DCC-A7B6-6E2A05EE6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1754" y="769940"/>
                <a:ext cx="7170249" cy="4351337"/>
              </a:xfrm>
              <a:blipFill>
                <a:blip r:embed="rId2"/>
                <a:stretch>
                  <a:fillRect l="-1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87D54F7-0B3E-467F-85F8-49417A96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23" y="4662266"/>
            <a:ext cx="3524250" cy="1914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20EDA2-77D3-4EAA-A0B8-72DDD0A12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23" y="1405143"/>
            <a:ext cx="3357106" cy="2278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56527F-4F48-4D22-B869-FBE2B0D2B7CD}"/>
              </a:ext>
            </a:extLst>
          </p:cNvPr>
          <p:cNvSpPr txBox="1"/>
          <p:nvPr/>
        </p:nvSpPr>
        <p:spPr>
          <a:xfrm>
            <a:off x="1821944" y="3874470"/>
            <a:ext cx="1015663" cy="5973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400" dirty="0"/>
              <a:t>…</a:t>
            </a:r>
            <a:endParaRPr lang="ko-KR" altLang="en-US" sz="5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1549D8C-AD27-4BA1-BC1B-9FB42AE9B371}"/>
              </a:ext>
            </a:extLst>
          </p:cNvPr>
          <p:cNvCxnSpPr/>
          <p:nvPr/>
        </p:nvCxnSpPr>
        <p:spPr>
          <a:xfrm flipV="1">
            <a:off x="6313118" y="4321479"/>
            <a:ext cx="2229633" cy="15031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4A7CC6-605B-4935-B733-10458121B535}"/>
              </a:ext>
            </a:extLst>
          </p:cNvPr>
          <p:cNvCxnSpPr>
            <a:cxnSpLocks/>
          </p:cNvCxnSpPr>
          <p:nvPr/>
        </p:nvCxnSpPr>
        <p:spPr>
          <a:xfrm>
            <a:off x="6288066" y="5824603"/>
            <a:ext cx="22546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80F3F22-78CE-4D54-BFBC-4CC58BC680F8}"/>
              </a:ext>
            </a:extLst>
          </p:cNvPr>
          <p:cNvCxnSpPr/>
          <p:nvPr/>
        </p:nvCxnSpPr>
        <p:spPr>
          <a:xfrm>
            <a:off x="8542751" y="4321479"/>
            <a:ext cx="0" cy="15031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A09DD7-63E0-49DF-AEA7-FB6FF27A57A5}"/>
                  </a:ext>
                </a:extLst>
              </p:cNvPr>
              <p:cNvSpPr txBox="1"/>
              <p:nvPr/>
            </p:nvSpPr>
            <p:spPr>
              <a:xfrm>
                <a:off x="7290018" y="5903394"/>
                <a:ext cx="939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|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/>
                  <a:t> - x|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A09DD7-63E0-49DF-AEA7-FB6FF27A5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18" y="5903394"/>
                <a:ext cx="939581" cy="369332"/>
              </a:xfrm>
              <a:prstGeom prst="rect">
                <a:avLst/>
              </a:prstGeom>
              <a:blipFill>
                <a:blip r:embed="rId5"/>
                <a:stretch>
                  <a:fillRect l="-584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9D8DEE-5B8E-4EA2-929F-014B7CBFE1D5}"/>
                  </a:ext>
                </a:extLst>
              </p:cNvPr>
              <p:cNvSpPr txBox="1"/>
              <p:nvPr/>
            </p:nvSpPr>
            <p:spPr>
              <a:xfrm>
                <a:off x="8817604" y="4936611"/>
                <a:ext cx="1028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|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/>
                  <a:t> - y|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9D8DEE-5B8E-4EA2-929F-014B7CBFE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604" y="4936611"/>
                <a:ext cx="1028567" cy="369332"/>
              </a:xfrm>
              <a:prstGeom prst="rect">
                <a:avLst/>
              </a:prstGeom>
              <a:blipFill>
                <a:blip r:embed="rId6"/>
                <a:stretch>
                  <a:fillRect l="-473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FB86EC-A39A-47BE-AE97-BF22C9164D77}"/>
                  </a:ext>
                </a:extLst>
              </p:cNvPr>
              <p:cNvSpPr txBox="1"/>
              <p:nvPr/>
            </p:nvSpPr>
            <p:spPr>
              <a:xfrm>
                <a:off x="5695806" y="5903394"/>
                <a:ext cx="814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Label</a:t>
                </a:r>
              </a:p>
              <a:p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/>
                  <a:t> 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FB86EC-A39A-47BE-AE97-BF22C9164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806" y="5903394"/>
                <a:ext cx="814241" cy="646331"/>
              </a:xfrm>
              <a:prstGeom prst="rect">
                <a:avLst/>
              </a:prstGeom>
              <a:blipFill>
                <a:blip r:embed="rId7"/>
                <a:stretch>
                  <a:fillRect l="-5970" t="-4717" r="-1492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8B108F6-6C8E-4DF6-8024-41424A314364}"/>
              </a:ext>
            </a:extLst>
          </p:cNvPr>
          <p:cNvSpPr txBox="1"/>
          <p:nvPr/>
        </p:nvSpPr>
        <p:spPr>
          <a:xfrm>
            <a:off x="8779309" y="3932180"/>
            <a:ext cx="122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 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607452-C4C4-48B3-B438-E07C474859B2}"/>
              </a:ext>
            </a:extLst>
          </p:cNvPr>
          <p:cNvSpPr/>
          <p:nvPr/>
        </p:nvSpPr>
        <p:spPr>
          <a:xfrm>
            <a:off x="6162030" y="5673516"/>
            <a:ext cx="302174" cy="30217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0029A5-85ED-4BAD-B126-519D24110565}"/>
              </a:ext>
            </a:extLst>
          </p:cNvPr>
          <p:cNvSpPr/>
          <p:nvPr/>
        </p:nvSpPr>
        <p:spPr>
          <a:xfrm>
            <a:off x="8381220" y="4197536"/>
            <a:ext cx="302174" cy="30217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5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AE9D6-9D7D-4F64-8D1C-43F17CAC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124" y="1707606"/>
            <a:ext cx="4410206" cy="3442787"/>
          </a:xfrm>
        </p:spPr>
        <p:txBody>
          <a:bodyPr>
            <a:normAutofit/>
          </a:bodyPr>
          <a:lstStyle/>
          <a:p>
            <a:r>
              <a:rPr lang="en-US" altLang="ko-KR" sz="9800" dirty="0"/>
              <a:t>Thanks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84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DABCB8-A043-44BC-86D7-1C80880A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4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69BC021-C9C5-44B4-BC39-23FAA7283CAC}"/>
              </a:ext>
            </a:extLst>
          </p:cNvPr>
          <p:cNvSpPr/>
          <p:nvPr/>
        </p:nvSpPr>
        <p:spPr>
          <a:xfrm>
            <a:off x="2752437" y="2616200"/>
            <a:ext cx="1782618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C6AC45A-F43A-4C34-AC33-FD9BD87B5BC2}"/>
              </a:ext>
            </a:extLst>
          </p:cNvPr>
          <p:cNvSpPr/>
          <p:nvPr/>
        </p:nvSpPr>
        <p:spPr>
          <a:xfrm>
            <a:off x="5108875" y="2616200"/>
            <a:ext cx="1782618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7D729-0D08-444C-9C0E-9ADE23262CD7}"/>
              </a:ext>
            </a:extLst>
          </p:cNvPr>
          <p:cNvSpPr txBox="1"/>
          <p:nvPr/>
        </p:nvSpPr>
        <p:spPr>
          <a:xfrm>
            <a:off x="7176654" y="2795139"/>
            <a:ext cx="96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. . .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C0B6342-D19E-4330-9C7D-E5257389B244}"/>
              </a:ext>
            </a:extLst>
          </p:cNvPr>
          <p:cNvSpPr/>
          <p:nvPr/>
        </p:nvSpPr>
        <p:spPr>
          <a:xfrm>
            <a:off x="8423564" y="2616200"/>
            <a:ext cx="1782618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C3FFFC-B003-4FC6-AB5B-5CBE465875FD}"/>
              </a:ext>
            </a:extLst>
          </p:cNvPr>
          <p:cNvSpPr/>
          <p:nvPr/>
        </p:nvSpPr>
        <p:spPr>
          <a:xfrm>
            <a:off x="2050473" y="4408054"/>
            <a:ext cx="979055" cy="43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Fern 1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A7EDF7-A772-44D2-AB11-D5F93EC2F027}"/>
              </a:ext>
            </a:extLst>
          </p:cNvPr>
          <p:cNvSpPr/>
          <p:nvPr/>
        </p:nvSpPr>
        <p:spPr>
          <a:xfrm>
            <a:off x="3154218" y="4408054"/>
            <a:ext cx="979055" cy="43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Fern 1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706A49A-249C-4984-9BDA-416EE1AF1064}"/>
              </a:ext>
            </a:extLst>
          </p:cNvPr>
          <p:cNvSpPr/>
          <p:nvPr/>
        </p:nvSpPr>
        <p:spPr>
          <a:xfrm>
            <a:off x="4872182" y="4323426"/>
            <a:ext cx="979055" cy="518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Fern 500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4D685-4741-4806-BF8D-8A9A6BAFFECD}"/>
              </a:ext>
            </a:extLst>
          </p:cNvPr>
          <p:cNvSpPr txBox="1"/>
          <p:nvPr/>
        </p:nvSpPr>
        <p:spPr>
          <a:xfrm>
            <a:off x="4147127" y="4408054"/>
            <a:ext cx="96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. . 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1EADA-5CD7-4F49-82FC-D96544CCF35E}"/>
              </a:ext>
            </a:extLst>
          </p:cNvPr>
          <p:cNvSpPr txBox="1"/>
          <p:nvPr/>
        </p:nvSpPr>
        <p:spPr>
          <a:xfrm>
            <a:off x="1330036" y="1369957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Image set</a:t>
            </a:r>
            <a:endParaRPr lang="ko-KR" altLang="en-US" sz="2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A4234D8-9039-42B5-B3DB-EBA27BFD87D0}"/>
              </a:ext>
            </a:extLst>
          </p:cNvPr>
          <p:cNvCxnSpPr>
            <a:cxnSpLocks/>
          </p:cNvCxnSpPr>
          <p:nvPr/>
        </p:nvCxnSpPr>
        <p:spPr>
          <a:xfrm>
            <a:off x="2346036" y="1720150"/>
            <a:ext cx="544946" cy="80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186A7F-AEB9-4998-9398-AB47B46D877B}"/>
              </a:ext>
            </a:extLst>
          </p:cNvPr>
          <p:cNvSpPr txBox="1"/>
          <p:nvPr/>
        </p:nvSpPr>
        <p:spPr>
          <a:xfrm>
            <a:off x="4622802" y="5495832"/>
            <a:ext cx="1228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Test</a:t>
            </a:r>
            <a:endParaRPr lang="ko-KR" altLang="en-US" sz="44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8176D30-4FCF-414D-A940-C1E9A304EEC2}"/>
              </a:ext>
            </a:extLst>
          </p:cNvPr>
          <p:cNvSpPr/>
          <p:nvPr/>
        </p:nvSpPr>
        <p:spPr>
          <a:xfrm>
            <a:off x="471055" y="5587846"/>
            <a:ext cx="858981" cy="628073"/>
          </a:xfrm>
          <a:prstGeom prst="right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223AAFD-750A-459B-A860-DE8F70BB91AC}"/>
              </a:ext>
            </a:extLst>
          </p:cNvPr>
          <p:cNvSpPr/>
          <p:nvPr/>
        </p:nvSpPr>
        <p:spPr>
          <a:xfrm>
            <a:off x="1034473" y="1239707"/>
            <a:ext cx="9624291" cy="384952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51382-3E84-4728-948B-7531EDC594CB}"/>
              </a:ext>
            </a:extLst>
          </p:cNvPr>
          <p:cNvSpPr txBox="1"/>
          <p:nvPr/>
        </p:nvSpPr>
        <p:spPr>
          <a:xfrm>
            <a:off x="1417718" y="5717216"/>
            <a:ext cx="14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Model.txt</a:t>
            </a:r>
            <a:r>
              <a:rPr lang="ko-KR" altLang="en-US" dirty="0"/>
              <a:t> 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F78B6F9-9BA4-4B9D-B1FE-C70F0D29D02D}"/>
              </a:ext>
            </a:extLst>
          </p:cNvPr>
          <p:cNvSpPr/>
          <p:nvPr/>
        </p:nvSpPr>
        <p:spPr>
          <a:xfrm>
            <a:off x="3278909" y="5529101"/>
            <a:ext cx="1089891" cy="745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67342B-8A92-4AF5-AF89-749177F4456B}"/>
              </a:ext>
            </a:extLst>
          </p:cNvPr>
          <p:cNvSpPr txBox="1"/>
          <p:nvPr/>
        </p:nvSpPr>
        <p:spPr>
          <a:xfrm>
            <a:off x="526472" y="375593"/>
            <a:ext cx="1911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Train</a:t>
            </a:r>
            <a:endParaRPr lang="ko-KR" altLang="en-US" sz="4400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611E707-7DA5-4D95-9128-7736E428A7E3}"/>
              </a:ext>
            </a:extLst>
          </p:cNvPr>
          <p:cNvSpPr/>
          <p:nvPr/>
        </p:nvSpPr>
        <p:spPr>
          <a:xfrm>
            <a:off x="1625100" y="2360449"/>
            <a:ext cx="4652145" cy="2698177"/>
          </a:xfrm>
          <a:custGeom>
            <a:avLst/>
            <a:gdLst>
              <a:gd name="connsiteX0" fmla="*/ 1819436 w 4652145"/>
              <a:gd name="connsiteY0" fmla="*/ 63155 h 2698177"/>
              <a:gd name="connsiteX1" fmla="*/ 3159964 w 4652145"/>
              <a:gd name="connsiteY1" fmla="*/ 116421 h 2698177"/>
              <a:gd name="connsiteX2" fmla="*/ 3248741 w 4652145"/>
              <a:gd name="connsiteY2" fmla="*/ 1359295 h 2698177"/>
              <a:gd name="connsiteX3" fmla="*/ 4322939 w 4652145"/>
              <a:gd name="connsiteY3" fmla="*/ 1865322 h 2698177"/>
              <a:gd name="connsiteX4" fmla="*/ 4296306 w 4652145"/>
              <a:gd name="connsiteY4" fmla="*/ 2602168 h 2698177"/>
              <a:gd name="connsiteX5" fmla="*/ 212578 w 4652145"/>
              <a:gd name="connsiteY5" fmla="*/ 2593291 h 2698177"/>
              <a:gd name="connsiteX6" fmla="*/ 603195 w 4652145"/>
              <a:gd name="connsiteY6" fmla="*/ 1723279 h 2698177"/>
              <a:gd name="connsiteX7" fmla="*/ 807382 w 4652145"/>
              <a:gd name="connsiteY7" fmla="*/ 613570 h 2698177"/>
              <a:gd name="connsiteX8" fmla="*/ 1055956 w 4652145"/>
              <a:gd name="connsiteY8" fmla="*/ 205198 h 2698177"/>
              <a:gd name="connsiteX9" fmla="*/ 1819436 w 4652145"/>
              <a:gd name="connsiteY9" fmla="*/ 63155 h 269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52145" h="2698177">
                <a:moveTo>
                  <a:pt x="1819436" y="63155"/>
                </a:moveTo>
                <a:cubicBezTo>
                  <a:pt x="2170104" y="48359"/>
                  <a:pt x="2921746" y="-99602"/>
                  <a:pt x="3159964" y="116421"/>
                </a:cubicBezTo>
                <a:cubicBezTo>
                  <a:pt x="3398182" y="332444"/>
                  <a:pt x="3054912" y="1067812"/>
                  <a:pt x="3248741" y="1359295"/>
                </a:cubicBezTo>
                <a:cubicBezTo>
                  <a:pt x="3442570" y="1650779"/>
                  <a:pt x="4148345" y="1658177"/>
                  <a:pt x="4322939" y="1865322"/>
                </a:cubicBezTo>
                <a:cubicBezTo>
                  <a:pt x="4497533" y="2072468"/>
                  <a:pt x="4981366" y="2480840"/>
                  <a:pt x="4296306" y="2602168"/>
                </a:cubicBezTo>
                <a:cubicBezTo>
                  <a:pt x="3611246" y="2723496"/>
                  <a:pt x="828096" y="2739772"/>
                  <a:pt x="212578" y="2593291"/>
                </a:cubicBezTo>
                <a:cubicBezTo>
                  <a:pt x="-402940" y="2446810"/>
                  <a:pt x="504061" y="2053232"/>
                  <a:pt x="603195" y="1723279"/>
                </a:cubicBezTo>
                <a:cubicBezTo>
                  <a:pt x="702329" y="1393326"/>
                  <a:pt x="731922" y="866583"/>
                  <a:pt x="807382" y="613570"/>
                </a:cubicBezTo>
                <a:cubicBezTo>
                  <a:pt x="882842" y="360557"/>
                  <a:pt x="888760" y="296934"/>
                  <a:pt x="1055956" y="205198"/>
                </a:cubicBezTo>
                <a:cubicBezTo>
                  <a:pt x="1223152" y="113462"/>
                  <a:pt x="1468768" y="77951"/>
                  <a:pt x="1819436" y="6315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C51D80-4A99-452E-8733-9AFCC8975BC1}"/>
              </a:ext>
            </a:extLst>
          </p:cNvPr>
          <p:cNvCxnSpPr>
            <a:cxnSpLocks/>
          </p:cNvCxnSpPr>
          <p:nvPr/>
        </p:nvCxnSpPr>
        <p:spPr>
          <a:xfrm>
            <a:off x="4687410" y="2979805"/>
            <a:ext cx="3284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6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E78D84-9719-4AFA-B1E7-E526140A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58" y="487215"/>
            <a:ext cx="6210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BFC86-CAC1-42D8-9358-6C18968E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872" y="598457"/>
            <a:ext cx="10515600" cy="939892"/>
          </a:xfrm>
        </p:spPr>
        <p:txBody>
          <a:bodyPr/>
          <a:lstStyle/>
          <a:p>
            <a:r>
              <a:rPr lang="ko-KR" altLang="en-US" dirty="0"/>
              <a:t>놓치고 있던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CA10-A071-4708-BA03-F62285D6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09" y="2244435"/>
            <a:ext cx="9877148" cy="2872509"/>
          </a:xfr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ko-KR" dirty="0"/>
              <a:t>Augmentation data</a:t>
            </a:r>
          </a:p>
          <a:p>
            <a:pPr algn="ctr"/>
            <a:r>
              <a:rPr lang="en-US" altLang="ko-KR" dirty="0"/>
              <a:t>Similarity transform</a:t>
            </a:r>
            <a:r>
              <a:rPr lang="ko-KR" altLang="en-US" dirty="0"/>
              <a:t>을 언제 어디서 적용시켜야 하는가</a:t>
            </a:r>
            <a:endParaRPr lang="en-US" altLang="ko-KR" dirty="0"/>
          </a:p>
          <a:p>
            <a:pPr algn="ctr"/>
            <a:r>
              <a:rPr lang="en-US" altLang="ko-KR" dirty="0"/>
              <a:t>Similarity</a:t>
            </a:r>
            <a:r>
              <a:rPr lang="ko-KR" altLang="en-US" dirty="0"/>
              <a:t> </a:t>
            </a:r>
            <a:r>
              <a:rPr lang="en-US" altLang="ko-KR" dirty="0"/>
              <a:t>transform</a:t>
            </a:r>
            <a:r>
              <a:rPr lang="ko-KR" altLang="en-US" dirty="0"/>
              <a:t>의 </a:t>
            </a:r>
            <a:r>
              <a:rPr lang="en-US" altLang="ko-KR" dirty="0"/>
              <a:t>rotation</a:t>
            </a:r>
            <a:r>
              <a:rPr lang="ko-KR" altLang="en-US" dirty="0"/>
              <a:t>과 </a:t>
            </a:r>
            <a:r>
              <a:rPr lang="en-US" altLang="ko-KR" dirty="0"/>
              <a:t>scale</a:t>
            </a:r>
            <a:r>
              <a:rPr lang="ko-KR" altLang="en-US" dirty="0"/>
              <a:t>을 어떻게 구하는가</a:t>
            </a:r>
            <a:endParaRPr lang="en-US" altLang="ko-KR" dirty="0"/>
          </a:p>
          <a:p>
            <a:pPr algn="ctr"/>
            <a:r>
              <a:rPr lang="en-US" altLang="ko-KR" dirty="0"/>
              <a:t>Max correlation</a:t>
            </a:r>
            <a:r>
              <a:rPr lang="ko-KR" altLang="en-US" dirty="0"/>
              <a:t>을 어떻게 적용시키는가</a:t>
            </a:r>
            <a:endParaRPr lang="en-US" altLang="ko-KR" dirty="0"/>
          </a:p>
          <a:p>
            <a:pPr algn="ctr"/>
            <a:r>
              <a:rPr lang="en-US" altLang="ko-KR" dirty="0"/>
              <a:t>Stage </a:t>
            </a:r>
            <a:r>
              <a:rPr lang="ko-KR" altLang="en-US" dirty="0"/>
              <a:t>마다 </a:t>
            </a:r>
            <a:r>
              <a:rPr lang="en-US" altLang="ko-KR" dirty="0"/>
              <a:t>random</a:t>
            </a:r>
            <a:r>
              <a:rPr lang="ko-KR" altLang="en-US" dirty="0"/>
              <a:t> 점을 새로 뽑는가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537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85B152E-EEFE-43B6-B0A2-DF80EBB32773}"/>
              </a:ext>
            </a:extLst>
          </p:cNvPr>
          <p:cNvSpPr/>
          <p:nvPr/>
        </p:nvSpPr>
        <p:spPr>
          <a:xfrm>
            <a:off x="3231473" y="958788"/>
            <a:ext cx="1287262" cy="55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C5B877-FE64-496C-8E89-17620871AA11}"/>
              </a:ext>
            </a:extLst>
          </p:cNvPr>
          <p:cNvSpPr/>
          <p:nvPr/>
        </p:nvSpPr>
        <p:spPr>
          <a:xfrm>
            <a:off x="5079508" y="958788"/>
            <a:ext cx="1287262" cy="55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534A5F-CBBF-4663-B474-633F98001817}"/>
              </a:ext>
            </a:extLst>
          </p:cNvPr>
          <p:cNvSpPr/>
          <p:nvPr/>
        </p:nvSpPr>
        <p:spPr>
          <a:xfrm>
            <a:off x="6856521" y="958788"/>
            <a:ext cx="1287262" cy="55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43043-B475-415D-ACC9-37C2B5220DF2}"/>
              </a:ext>
            </a:extLst>
          </p:cNvPr>
          <p:cNvSpPr txBox="1"/>
          <p:nvPr/>
        </p:nvSpPr>
        <p:spPr>
          <a:xfrm>
            <a:off x="8217764" y="976543"/>
            <a:ext cx="96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. . .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AF38BB-680B-4FC8-A0CD-8A82F07C84A7}"/>
              </a:ext>
            </a:extLst>
          </p:cNvPr>
          <p:cNvCxnSpPr/>
          <p:nvPr/>
        </p:nvCxnSpPr>
        <p:spPr>
          <a:xfrm flipH="1">
            <a:off x="2858611" y="1589103"/>
            <a:ext cx="301840" cy="47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81BF7A4-A7BE-476F-878E-48261BB84464}"/>
              </a:ext>
            </a:extLst>
          </p:cNvPr>
          <p:cNvCxnSpPr/>
          <p:nvPr/>
        </p:nvCxnSpPr>
        <p:spPr>
          <a:xfrm>
            <a:off x="4519476" y="1571347"/>
            <a:ext cx="310718" cy="50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817D06-1AB7-488C-8CA5-3DE02CD883FB}"/>
              </a:ext>
            </a:extLst>
          </p:cNvPr>
          <p:cNvSpPr txBox="1"/>
          <p:nvPr/>
        </p:nvSpPr>
        <p:spPr>
          <a:xfrm>
            <a:off x="3200401" y="1831740"/>
            <a:ext cx="14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</a:t>
            </a:r>
            <a:r>
              <a:rPr lang="ko-KR" altLang="en-US" sz="1400" dirty="0"/>
              <a:t>개로 복제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7EE80E-F2ED-4784-AED4-829349F736A9}"/>
              </a:ext>
            </a:extLst>
          </p:cNvPr>
          <p:cNvSpPr/>
          <p:nvPr/>
        </p:nvSpPr>
        <p:spPr>
          <a:xfrm>
            <a:off x="2663301" y="2308192"/>
            <a:ext cx="497150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0D7F1-A29B-4D14-85F1-7DEB2D0950E8}"/>
              </a:ext>
            </a:extLst>
          </p:cNvPr>
          <p:cNvSpPr/>
          <p:nvPr/>
        </p:nvSpPr>
        <p:spPr>
          <a:xfrm>
            <a:off x="3279191" y="2311131"/>
            <a:ext cx="497150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7883C5-D821-4C5E-A3D8-271405D0E22F}"/>
              </a:ext>
            </a:extLst>
          </p:cNvPr>
          <p:cNvSpPr/>
          <p:nvPr/>
        </p:nvSpPr>
        <p:spPr>
          <a:xfrm>
            <a:off x="4664845" y="2275566"/>
            <a:ext cx="497150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D32CCA-5F04-47E2-9C87-DD7397D69C64}"/>
              </a:ext>
            </a:extLst>
          </p:cNvPr>
          <p:cNvSpPr/>
          <p:nvPr/>
        </p:nvSpPr>
        <p:spPr>
          <a:xfrm>
            <a:off x="4372625" y="2382155"/>
            <a:ext cx="497150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8D078C-705E-4394-A006-E0C8B961CB53}"/>
              </a:ext>
            </a:extLst>
          </p:cNvPr>
          <p:cNvSpPr/>
          <p:nvPr/>
        </p:nvSpPr>
        <p:spPr>
          <a:xfrm>
            <a:off x="4518735" y="2338488"/>
            <a:ext cx="4971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8B5705-DE0E-4C06-9007-28CDEC3C91DE}"/>
              </a:ext>
            </a:extLst>
          </p:cNvPr>
          <p:cNvSpPr txBox="1"/>
          <p:nvPr/>
        </p:nvSpPr>
        <p:spPr>
          <a:xfrm>
            <a:off x="3761916" y="2323014"/>
            <a:ext cx="96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. . .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A8B854-61D0-4337-A87A-219D2A29FB46}"/>
              </a:ext>
            </a:extLst>
          </p:cNvPr>
          <p:cNvSpPr/>
          <p:nvPr/>
        </p:nvSpPr>
        <p:spPr>
          <a:xfrm>
            <a:off x="2663301" y="3091840"/>
            <a:ext cx="497150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29E946-CF95-4003-9307-5ECCE6F7294B}"/>
              </a:ext>
            </a:extLst>
          </p:cNvPr>
          <p:cNvSpPr/>
          <p:nvPr/>
        </p:nvSpPr>
        <p:spPr>
          <a:xfrm>
            <a:off x="3279191" y="3091840"/>
            <a:ext cx="497150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6E938-905F-4DBD-B1C5-3B72B631B2E4}"/>
              </a:ext>
            </a:extLst>
          </p:cNvPr>
          <p:cNvSpPr txBox="1"/>
          <p:nvPr/>
        </p:nvSpPr>
        <p:spPr>
          <a:xfrm>
            <a:off x="1766656" y="2287326"/>
            <a:ext cx="89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Ground truth</a:t>
            </a:r>
            <a:r>
              <a:rPr lang="ko-KR" altLang="en-US" sz="1400" dirty="0"/>
              <a:t>값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16394-DB42-46EF-AF4F-DC19745BA2C6}"/>
              </a:ext>
            </a:extLst>
          </p:cNvPr>
          <p:cNvSpPr txBox="1"/>
          <p:nvPr/>
        </p:nvSpPr>
        <p:spPr>
          <a:xfrm>
            <a:off x="1766655" y="3065488"/>
            <a:ext cx="89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Ground truth</a:t>
            </a:r>
            <a:r>
              <a:rPr lang="ko-KR" altLang="en-US" sz="1400" dirty="0"/>
              <a:t>값</a:t>
            </a:r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37585F54-A0F3-4B63-A105-146305D8DFC4}"/>
              </a:ext>
            </a:extLst>
          </p:cNvPr>
          <p:cNvSpPr/>
          <p:nvPr/>
        </p:nvSpPr>
        <p:spPr>
          <a:xfrm rot="16200000">
            <a:off x="3880708" y="3895491"/>
            <a:ext cx="113819" cy="24850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B1BC7-0FA4-47D5-9E95-54AB354911C0}"/>
                  </a:ext>
                </a:extLst>
              </p:cNvPr>
              <p:cNvSpPr txBox="1"/>
              <p:nvPr/>
            </p:nvSpPr>
            <p:spPr>
              <a:xfrm>
                <a:off x="3460349" y="5393442"/>
                <a:ext cx="38548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평균값</a:t>
                </a:r>
                <a:r>
                  <a:rPr lang="en-US" altLang="ko-KR" sz="1600" dirty="0"/>
                  <a:t>;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landmark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,</a:t>
                </a:r>
              </a:p>
              <a:p>
                <a:r>
                  <a:rPr lang="ko-KR" altLang="en-US" sz="1600" dirty="0"/>
                  <a:t>다음 </a:t>
                </a:r>
                <a:r>
                  <a:rPr lang="en-US" altLang="ko-KR" sz="1600" dirty="0"/>
                  <a:t>stage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image 1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current shape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B1BC7-0FA4-47D5-9E95-54AB35491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349" y="5393442"/>
                <a:ext cx="3854843" cy="584775"/>
              </a:xfrm>
              <a:prstGeom prst="rect">
                <a:avLst/>
              </a:prstGeom>
              <a:blipFill>
                <a:blip r:embed="rId2"/>
                <a:stretch>
                  <a:fillRect l="-949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4A2D9798-2DFE-490D-91B0-CCE891D51335}"/>
              </a:ext>
            </a:extLst>
          </p:cNvPr>
          <p:cNvSpPr/>
          <p:nvPr/>
        </p:nvSpPr>
        <p:spPr>
          <a:xfrm rot="5400000">
            <a:off x="6159966" y="-1839341"/>
            <a:ext cx="122495" cy="529516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2A5152-9668-4151-929E-470E700B697C}"/>
              </a:ext>
            </a:extLst>
          </p:cNvPr>
          <p:cNvSpPr txBox="1"/>
          <p:nvPr/>
        </p:nvSpPr>
        <p:spPr>
          <a:xfrm>
            <a:off x="5024763" y="403657"/>
            <a:ext cx="236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평균값 </a:t>
            </a:r>
            <a:r>
              <a:rPr lang="en-US" altLang="ko-KR" dirty="0"/>
              <a:t>: Mean</a:t>
            </a:r>
            <a:r>
              <a:rPr lang="ko-KR" altLang="en-US" dirty="0"/>
              <a:t> </a:t>
            </a:r>
            <a:r>
              <a:rPr lang="en-US" altLang="ko-KR" dirty="0"/>
              <a:t>shape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F4ECF1-8B3C-4DC7-943C-84D261585C3A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>
            <a:off x="2911876" y="3562357"/>
            <a:ext cx="13317" cy="8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D6320D-9241-455B-91E6-B8C02EA221F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527766" y="3562356"/>
            <a:ext cx="0" cy="83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6DC076-EA5E-4951-A333-0ECCEEB27A14}"/>
              </a:ext>
            </a:extLst>
          </p:cNvPr>
          <p:cNvSpPr/>
          <p:nvPr/>
        </p:nvSpPr>
        <p:spPr>
          <a:xfrm>
            <a:off x="2676618" y="4401618"/>
            <a:ext cx="497150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F24388-F6EF-43DB-BA0B-FFE6562133FC}"/>
              </a:ext>
            </a:extLst>
          </p:cNvPr>
          <p:cNvSpPr/>
          <p:nvPr/>
        </p:nvSpPr>
        <p:spPr>
          <a:xfrm>
            <a:off x="3279191" y="4401619"/>
            <a:ext cx="497150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9B096-733B-43A7-9FA4-AF65386F1294}"/>
              </a:ext>
            </a:extLst>
          </p:cNvPr>
          <p:cNvSpPr txBox="1"/>
          <p:nvPr/>
        </p:nvSpPr>
        <p:spPr>
          <a:xfrm>
            <a:off x="3761916" y="4359056"/>
            <a:ext cx="96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. . 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FCE759-2B3E-47A8-920B-F9C0BE4AAFBA}"/>
              </a:ext>
            </a:extLst>
          </p:cNvPr>
          <p:cNvSpPr txBox="1"/>
          <p:nvPr/>
        </p:nvSpPr>
        <p:spPr>
          <a:xfrm>
            <a:off x="1796618" y="4347209"/>
            <a:ext cx="80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currentshape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F40AE8-C1CA-401B-B31B-FBAAFE3185CE}"/>
              </a:ext>
            </a:extLst>
          </p:cNvPr>
          <p:cNvSpPr txBox="1"/>
          <p:nvPr/>
        </p:nvSpPr>
        <p:spPr>
          <a:xfrm>
            <a:off x="2309221" y="3693930"/>
            <a:ext cx="198452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Fern 500</a:t>
            </a:r>
            <a:r>
              <a:rPr lang="ko-KR" altLang="en-US" sz="1600" dirty="0"/>
              <a:t>단계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조금 더 </a:t>
            </a:r>
            <a:r>
              <a:rPr lang="en-US" altLang="ko-KR" sz="1200" dirty="0"/>
              <a:t>1</a:t>
            </a:r>
            <a:r>
              <a:rPr lang="ko-KR" altLang="en-US" sz="1200" dirty="0"/>
              <a:t>에 가까워진 값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BCF73CA-7B6A-4FDC-BE04-D5963EC98109}"/>
              </a:ext>
            </a:extLst>
          </p:cNvPr>
          <p:cNvCxnSpPr>
            <a:stCxn id="29" idx="1"/>
          </p:cNvCxnSpPr>
          <p:nvPr/>
        </p:nvCxnSpPr>
        <p:spPr>
          <a:xfrm flipH="1">
            <a:off x="3937617" y="5194904"/>
            <a:ext cx="1" cy="20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8F4CB61E-0A6A-4811-AE38-E4C23C3F0A36}"/>
              </a:ext>
            </a:extLst>
          </p:cNvPr>
          <p:cNvSpPr/>
          <p:nvPr/>
        </p:nvSpPr>
        <p:spPr>
          <a:xfrm>
            <a:off x="399495" y="6098959"/>
            <a:ext cx="541538" cy="50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36DF72-3DF2-44BF-9EF2-963A1F259656}"/>
              </a:ext>
            </a:extLst>
          </p:cNvPr>
          <p:cNvSpPr txBox="1"/>
          <p:nvPr/>
        </p:nvSpPr>
        <p:spPr>
          <a:xfrm>
            <a:off x="1065321" y="6201919"/>
            <a:ext cx="1072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 shape</a:t>
            </a:r>
            <a:r>
              <a:rPr lang="ko-KR" altLang="en-US" dirty="0"/>
              <a:t>값에 이전에 구한 </a:t>
            </a:r>
            <a:r>
              <a:rPr lang="en-US" altLang="ko-KR" dirty="0"/>
              <a:t>current shape</a:t>
            </a:r>
            <a:r>
              <a:rPr lang="ko-KR" altLang="en-US" dirty="0"/>
              <a:t>를 구해가며 </a:t>
            </a:r>
            <a:r>
              <a:rPr lang="en-US" altLang="ko-KR" dirty="0"/>
              <a:t>current shape</a:t>
            </a:r>
            <a:r>
              <a:rPr lang="ko-KR" altLang="en-US" dirty="0"/>
              <a:t>값을 갱신해 나아간다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FFF5D7-AE67-40FA-BC58-BBBE3F534211}"/>
              </a:ext>
            </a:extLst>
          </p:cNvPr>
          <p:cNvSpPr txBox="1"/>
          <p:nvPr/>
        </p:nvSpPr>
        <p:spPr>
          <a:xfrm>
            <a:off x="239696" y="159798"/>
            <a:ext cx="335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Stage1</a:t>
            </a:r>
            <a:r>
              <a:rPr lang="ko-KR" altLang="en-US" sz="3200" b="1" dirty="0">
                <a:solidFill>
                  <a:srgbClr val="FF0000"/>
                </a:solidFill>
              </a:rPr>
              <a:t> 과정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072E540-5D7F-4209-90FF-90A7A9BAB62E}"/>
              </a:ext>
            </a:extLst>
          </p:cNvPr>
          <p:cNvSpPr/>
          <p:nvPr/>
        </p:nvSpPr>
        <p:spPr>
          <a:xfrm>
            <a:off x="7767964" y="2319639"/>
            <a:ext cx="3696068" cy="117433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Augmentation data</a:t>
            </a:r>
          </a:p>
          <a:p>
            <a:pPr algn="ctr"/>
            <a:r>
              <a:rPr lang="ko-KR" altLang="en-US" dirty="0"/>
              <a:t>하나의 좋은 모델보다 좋지 않은 모델 여러 개의 조건을 사용하는 것이 더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F549E0-802E-4DF5-B1F3-D5770E5DA3D4}"/>
              </a:ext>
            </a:extLst>
          </p:cNvPr>
          <p:cNvCxnSpPr>
            <a:cxnSpLocks/>
          </p:cNvCxnSpPr>
          <p:nvPr/>
        </p:nvCxnSpPr>
        <p:spPr>
          <a:xfrm>
            <a:off x="1747166" y="3603324"/>
            <a:ext cx="42558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55E8B2-ECF1-4287-B476-55AD1C15D143}"/>
              </a:ext>
            </a:extLst>
          </p:cNvPr>
          <p:cNvSpPr txBox="1"/>
          <p:nvPr/>
        </p:nvSpPr>
        <p:spPr>
          <a:xfrm>
            <a:off x="248944" y="2172937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One level</a:t>
            </a:r>
          </a:p>
          <a:p>
            <a:r>
              <a:rPr lang="en-US" altLang="ko-KR" dirty="0"/>
              <a:t>cascade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E15A44-67EC-4C8A-8C90-56EBDA2C9D12}"/>
              </a:ext>
            </a:extLst>
          </p:cNvPr>
          <p:cNvSpPr txBox="1"/>
          <p:nvPr/>
        </p:nvSpPr>
        <p:spPr>
          <a:xfrm>
            <a:off x="239696" y="3658821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Two level</a:t>
            </a:r>
          </a:p>
          <a:p>
            <a:r>
              <a:rPr lang="en-US" altLang="ko-KR" dirty="0"/>
              <a:t>cascade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45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A8B854-61D0-4337-A87A-219D2A29FB46}"/>
              </a:ext>
            </a:extLst>
          </p:cNvPr>
          <p:cNvSpPr/>
          <p:nvPr/>
        </p:nvSpPr>
        <p:spPr>
          <a:xfrm>
            <a:off x="2648876" y="3019576"/>
            <a:ext cx="497150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29E946-CF95-4003-9307-5ECCE6F7294B}"/>
              </a:ext>
            </a:extLst>
          </p:cNvPr>
          <p:cNvSpPr/>
          <p:nvPr/>
        </p:nvSpPr>
        <p:spPr>
          <a:xfrm>
            <a:off x="3264766" y="3019576"/>
            <a:ext cx="497150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16394-DB42-46EF-AF4F-DC19745BA2C6}"/>
              </a:ext>
            </a:extLst>
          </p:cNvPr>
          <p:cNvSpPr txBox="1"/>
          <p:nvPr/>
        </p:nvSpPr>
        <p:spPr>
          <a:xfrm>
            <a:off x="1766655" y="3065488"/>
            <a:ext cx="89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Ground truth</a:t>
            </a:r>
            <a:r>
              <a:rPr lang="ko-KR" altLang="en-US" sz="1400" dirty="0"/>
              <a:t>값</a:t>
            </a:r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37585F54-A0F3-4B63-A105-146305D8DFC4}"/>
              </a:ext>
            </a:extLst>
          </p:cNvPr>
          <p:cNvSpPr/>
          <p:nvPr/>
        </p:nvSpPr>
        <p:spPr>
          <a:xfrm rot="16200000">
            <a:off x="3880708" y="3895491"/>
            <a:ext cx="113819" cy="24850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B1BC7-0FA4-47D5-9E95-54AB354911C0}"/>
                  </a:ext>
                </a:extLst>
              </p:cNvPr>
              <p:cNvSpPr txBox="1"/>
              <p:nvPr/>
            </p:nvSpPr>
            <p:spPr>
              <a:xfrm>
                <a:off x="3460349" y="5393442"/>
                <a:ext cx="38548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평균값</a:t>
                </a:r>
                <a:r>
                  <a:rPr lang="en-US" altLang="ko-KR" sz="1600" dirty="0"/>
                  <a:t>;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landmark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,</a:t>
                </a:r>
              </a:p>
              <a:p>
                <a:r>
                  <a:rPr lang="ko-KR" altLang="en-US" sz="1600" dirty="0"/>
                  <a:t>다음 </a:t>
                </a:r>
                <a:r>
                  <a:rPr lang="en-US" altLang="ko-KR" sz="1600" dirty="0"/>
                  <a:t>stage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image 1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current shape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B1BC7-0FA4-47D5-9E95-54AB35491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349" y="5393442"/>
                <a:ext cx="3854843" cy="584775"/>
              </a:xfrm>
              <a:prstGeom prst="rect">
                <a:avLst/>
              </a:prstGeom>
              <a:blipFill>
                <a:blip r:embed="rId2"/>
                <a:stretch>
                  <a:fillRect l="-949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F4ECF1-8B3C-4DC7-943C-84D261585C3A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>
            <a:off x="2897451" y="3490093"/>
            <a:ext cx="27742" cy="91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D6320D-9241-455B-91E6-B8C02EA221F2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>
            <a:off x="3513341" y="3490092"/>
            <a:ext cx="14425" cy="91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6DC076-EA5E-4951-A333-0ECCEEB27A14}"/>
              </a:ext>
            </a:extLst>
          </p:cNvPr>
          <p:cNvSpPr/>
          <p:nvPr/>
        </p:nvSpPr>
        <p:spPr>
          <a:xfrm>
            <a:off x="2676618" y="4401618"/>
            <a:ext cx="497150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F24388-F6EF-43DB-BA0B-FFE6562133FC}"/>
              </a:ext>
            </a:extLst>
          </p:cNvPr>
          <p:cNvSpPr/>
          <p:nvPr/>
        </p:nvSpPr>
        <p:spPr>
          <a:xfrm>
            <a:off x="3279191" y="4401619"/>
            <a:ext cx="497150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9B096-733B-43A7-9FA4-AF65386F1294}"/>
              </a:ext>
            </a:extLst>
          </p:cNvPr>
          <p:cNvSpPr txBox="1"/>
          <p:nvPr/>
        </p:nvSpPr>
        <p:spPr>
          <a:xfrm>
            <a:off x="3761916" y="4359056"/>
            <a:ext cx="96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. . 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FCE759-2B3E-47A8-920B-F9C0BE4AAFBA}"/>
              </a:ext>
            </a:extLst>
          </p:cNvPr>
          <p:cNvSpPr txBox="1"/>
          <p:nvPr/>
        </p:nvSpPr>
        <p:spPr>
          <a:xfrm>
            <a:off x="1796618" y="4347209"/>
            <a:ext cx="80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currentshape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F40AE8-C1CA-401B-B31B-FBAAFE3185CE}"/>
              </a:ext>
            </a:extLst>
          </p:cNvPr>
          <p:cNvSpPr txBox="1"/>
          <p:nvPr/>
        </p:nvSpPr>
        <p:spPr>
          <a:xfrm>
            <a:off x="2309221" y="3693930"/>
            <a:ext cx="198452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Fern 500</a:t>
            </a:r>
            <a:r>
              <a:rPr lang="ko-KR" altLang="en-US" sz="1600" dirty="0"/>
              <a:t>단계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조금 더 </a:t>
            </a:r>
            <a:r>
              <a:rPr lang="en-US" altLang="ko-KR" sz="1200" dirty="0"/>
              <a:t>1</a:t>
            </a:r>
            <a:r>
              <a:rPr lang="ko-KR" altLang="en-US" sz="1200" dirty="0"/>
              <a:t>에 가까워진 값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BCF73CA-7B6A-4FDC-BE04-D5963EC98109}"/>
              </a:ext>
            </a:extLst>
          </p:cNvPr>
          <p:cNvCxnSpPr>
            <a:stCxn id="29" idx="1"/>
          </p:cNvCxnSpPr>
          <p:nvPr/>
        </p:nvCxnSpPr>
        <p:spPr>
          <a:xfrm flipH="1">
            <a:off x="3937617" y="5194904"/>
            <a:ext cx="1" cy="20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8F4CB61E-0A6A-4811-AE38-E4C23C3F0A36}"/>
              </a:ext>
            </a:extLst>
          </p:cNvPr>
          <p:cNvSpPr/>
          <p:nvPr/>
        </p:nvSpPr>
        <p:spPr>
          <a:xfrm>
            <a:off x="399495" y="6098959"/>
            <a:ext cx="541538" cy="50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36DF72-3DF2-44BF-9EF2-963A1F259656}"/>
              </a:ext>
            </a:extLst>
          </p:cNvPr>
          <p:cNvSpPr txBox="1"/>
          <p:nvPr/>
        </p:nvSpPr>
        <p:spPr>
          <a:xfrm>
            <a:off x="1065321" y="6201919"/>
            <a:ext cx="1072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Current shape</a:t>
            </a:r>
            <a:r>
              <a:rPr lang="ko-KR" altLang="en-US" dirty="0"/>
              <a:t>값에 이전에 구한 </a:t>
            </a:r>
            <a:r>
              <a:rPr lang="en-US" altLang="ko-KR" dirty="0"/>
              <a:t>current shape</a:t>
            </a:r>
            <a:r>
              <a:rPr lang="ko-KR" altLang="en-US" dirty="0"/>
              <a:t>를 구해가며 </a:t>
            </a:r>
            <a:r>
              <a:rPr lang="en-US" altLang="ko-KR" dirty="0"/>
              <a:t>current shape</a:t>
            </a:r>
            <a:r>
              <a:rPr lang="ko-KR" altLang="en-US" dirty="0"/>
              <a:t>값을 갱신해 나아간다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FFF5D7-AE67-40FA-BC58-BBBE3F534211}"/>
              </a:ext>
            </a:extLst>
          </p:cNvPr>
          <p:cNvSpPr txBox="1"/>
          <p:nvPr/>
        </p:nvSpPr>
        <p:spPr>
          <a:xfrm>
            <a:off x="142782" y="60242"/>
            <a:ext cx="492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Stage2~stageN</a:t>
            </a:r>
            <a:r>
              <a:rPr lang="ko-KR" altLang="en-US" sz="2800" dirty="0"/>
              <a:t> 과정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F549E0-802E-4DF5-B1F3-D5770E5DA3D4}"/>
              </a:ext>
            </a:extLst>
          </p:cNvPr>
          <p:cNvCxnSpPr>
            <a:cxnSpLocks/>
          </p:cNvCxnSpPr>
          <p:nvPr/>
        </p:nvCxnSpPr>
        <p:spPr>
          <a:xfrm>
            <a:off x="1747166" y="3603324"/>
            <a:ext cx="42558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E15A44-67EC-4C8A-8C90-56EBDA2C9D12}"/>
              </a:ext>
            </a:extLst>
          </p:cNvPr>
          <p:cNvSpPr txBox="1"/>
          <p:nvPr/>
        </p:nvSpPr>
        <p:spPr>
          <a:xfrm>
            <a:off x="239696" y="3658821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Two level</a:t>
            </a:r>
          </a:p>
          <a:p>
            <a:r>
              <a:rPr lang="en-US" altLang="ko-KR" dirty="0"/>
              <a:t>cascade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382B8E5-1450-43F9-84CB-F707AF84709E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897451" y="2142211"/>
            <a:ext cx="14425" cy="8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3E6CF46-32CE-4BC5-B140-8EDF5A1E7B4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513341" y="2142210"/>
            <a:ext cx="14425" cy="86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C3DEA1-ADE3-42C0-A435-D95F12A9E00B}"/>
                  </a:ext>
                </a:extLst>
              </p:cNvPr>
              <p:cNvSpPr txBox="1"/>
              <p:nvPr/>
            </p:nvSpPr>
            <p:spPr>
              <a:xfrm>
                <a:off x="2309221" y="2309757"/>
                <a:ext cx="1984523" cy="33855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landmark</m:t>
                      </m:r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C3DEA1-ADE3-42C0-A435-D95F12A9E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21" y="2309757"/>
                <a:ext cx="198452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DD6FF6-81F2-45D1-8296-8463C7D7A84E}"/>
              </a:ext>
            </a:extLst>
          </p:cNvPr>
          <p:cNvSpPr/>
          <p:nvPr/>
        </p:nvSpPr>
        <p:spPr>
          <a:xfrm>
            <a:off x="2648876" y="1671694"/>
            <a:ext cx="497150" cy="4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CD9ACB-DDBC-4666-A857-36A17B1A648C}"/>
              </a:ext>
            </a:extLst>
          </p:cNvPr>
          <p:cNvSpPr/>
          <p:nvPr/>
        </p:nvSpPr>
        <p:spPr>
          <a:xfrm>
            <a:off x="3264766" y="1671694"/>
            <a:ext cx="497150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228BF7F-3394-44BB-AA76-86BDD2F316BF}"/>
              </a:ext>
            </a:extLst>
          </p:cNvPr>
          <p:cNvSpPr/>
          <p:nvPr/>
        </p:nvSpPr>
        <p:spPr>
          <a:xfrm>
            <a:off x="3036162" y="541568"/>
            <a:ext cx="1287262" cy="55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0F68BE6-B30A-4278-922F-C27730A02DB1}"/>
              </a:ext>
            </a:extLst>
          </p:cNvPr>
          <p:cNvCxnSpPr/>
          <p:nvPr/>
        </p:nvCxnSpPr>
        <p:spPr>
          <a:xfrm flipH="1">
            <a:off x="2663300" y="1171883"/>
            <a:ext cx="301840" cy="47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C2FC021-9F1B-464E-82FB-66D8E27EFCC2}"/>
              </a:ext>
            </a:extLst>
          </p:cNvPr>
          <p:cNvCxnSpPr/>
          <p:nvPr/>
        </p:nvCxnSpPr>
        <p:spPr>
          <a:xfrm>
            <a:off x="4324165" y="1154127"/>
            <a:ext cx="310718" cy="50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B60EEED-C564-48D0-B462-7C441E707ED6}"/>
              </a:ext>
            </a:extLst>
          </p:cNvPr>
          <p:cNvSpPr txBox="1"/>
          <p:nvPr/>
        </p:nvSpPr>
        <p:spPr>
          <a:xfrm>
            <a:off x="3724921" y="3039012"/>
            <a:ext cx="96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. . .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8F0768-0299-419D-94B9-E49A1905B113}"/>
              </a:ext>
            </a:extLst>
          </p:cNvPr>
          <p:cNvSpPr txBox="1"/>
          <p:nvPr/>
        </p:nvSpPr>
        <p:spPr>
          <a:xfrm>
            <a:off x="3752293" y="1682404"/>
            <a:ext cx="96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. . 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3BA3E-BD21-4A08-813A-2716A4071ED7}"/>
              </a:ext>
            </a:extLst>
          </p:cNvPr>
          <p:cNvSpPr txBox="1"/>
          <p:nvPr/>
        </p:nvSpPr>
        <p:spPr>
          <a:xfrm>
            <a:off x="5736711" y="3004357"/>
            <a:ext cx="547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Fern </a:t>
            </a:r>
            <a:r>
              <a:rPr lang="ko-KR" altLang="en-US" sz="3200" dirty="0"/>
              <a:t>단계로 넘어가기 전</a:t>
            </a:r>
            <a:r>
              <a:rPr lang="en-US" altLang="ko-KR" sz="3200" dirty="0"/>
              <a:t>-&gt;</a:t>
            </a:r>
            <a:r>
              <a:rPr lang="ko-KR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31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18A962-C2A0-40E9-A1E3-170C7A0762C4}"/>
              </a:ext>
            </a:extLst>
          </p:cNvPr>
          <p:cNvSpPr txBox="1"/>
          <p:nvPr/>
        </p:nvSpPr>
        <p:spPr>
          <a:xfrm>
            <a:off x="213064" y="79899"/>
            <a:ext cx="1233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fern</a:t>
            </a:r>
            <a:r>
              <a:rPr lang="ko-KR" altLang="en-US" sz="3200" dirty="0"/>
              <a:t>를 시작하기 전</a:t>
            </a:r>
            <a:r>
              <a:rPr lang="en-US" altLang="ko-KR" sz="2000" dirty="0"/>
              <a:t>(</a:t>
            </a:r>
            <a:r>
              <a:rPr lang="ko-KR" altLang="en-US" sz="2000" dirty="0"/>
              <a:t>각각의 </a:t>
            </a:r>
            <a:r>
              <a:rPr lang="en-US" altLang="ko-KR" sz="2000" dirty="0"/>
              <a:t>fern</a:t>
            </a:r>
            <a:r>
              <a:rPr lang="ko-KR" altLang="en-US" sz="2000" dirty="0"/>
              <a:t>단계전이 아닌 전체적인 </a:t>
            </a:r>
            <a:r>
              <a:rPr lang="en-US" altLang="ko-KR" sz="2000" dirty="0"/>
              <a:t>fern </a:t>
            </a:r>
            <a:r>
              <a:rPr lang="ko-KR" altLang="en-US" sz="2000" dirty="0"/>
              <a:t>이전</a:t>
            </a:r>
            <a:r>
              <a:rPr lang="en-US" altLang="ko-KR" sz="2000" dirty="0"/>
              <a:t>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6409E2-0CCA-4929-8499-FB9361C89DCC}"/>
                  </a:ext>
                </a:extLst>
              </p:cNvPr>
              <p:cNvSpPr txBox="1"/>
              <p:nvPr/>
            </p:nvSpPr>
            <p:spPr>
              <a:xfrm>
                <a:off x="479394" y="605249"/>
                <a:ext cx="1018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: </a:t>
                </a:r>
                <a:r>
                  <a:rPr lang="ko-KR" altLang="en-US" sz="1400" dirty="0"/>
                  <a:t>이전단계에서 구한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landmark</m:t>
                    </m:r>
                  </m:oMath>
                </a14:m>
                <a:r>
                  <a:rPr lang="ko-KR" altLang="en-US" sz="1400" dirty="0"/>
                  <a:t>를 </a:t>
                </a:r>
                <a:r>
                  <a:rPr lang="en-US" altLang="ko-KR" sz="1400" dirty="0"/>
                  <a:t>current shape</a:t>
                </a:r>
                <a:r>
                  <a:rPr lang="ko-KR" altLang="en-US" sz="1400" dirty="0"/>
                  <a:t>에 더해서 새로 </a:t>
                </a:r>
                <a:r>
                  <a:rPr lang="en-US" altLang="ko-KR" sz="1400" dirty="0"/>
                  <a:t>current shape</a:t>
                </a:r>
                <a:r>
                  <a:rPr lang="ko-KR" altLang="en-US" sz="1400" dirty="0"/>
                  <a:t>값을 구한 이후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6409E2-0CCA-4929-8499-FB9361C8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4" y="605249"/>
                <a:ext cx="10182688" cy="369332"/>
              </a:xfrm>
              <a:prstGeom prst="rect">
                <a:avLst/>
              </a:prstGeom>
              <a:blipFill>
                <a:blip r:embed="rId2"/>
                <a:stretch>
                  <a:fillRect l="-53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E387E7-69CC-4371-AB7B-DDDE962998EB}"/>
              </a:ext>
            </a:extLst>
          </p:cNvPr>
          <p:cNvCxnSpPr>
            <a:cxnSpLocks/>
          </p:cNvCxnSpPr>
          <p:nvPr/>
        </p:nvCxnSpPr>
        <p:spPr>
          <a:xfrm>
            <a:off x="45868" y="1099821"/>
            <a:ext cx="1210026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73AFBA-C687-403E-9439-BFD5ADEA52FE}"/>
              </a:ext>
            </a:extLst>
          </p:cNvPr>
          <p:cNvSpPr txBox="1"/>
          <p:nvPr/>
        </p:nvSpPr>
        <p:spPr>
          <a:xfrm>
            <a:off x="390617" y="1238745"/>
            <a:ext cx="7554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Ground</a:t>
            </a:r>
            <a:r>
              <a:rPr lang="ko-KR" altLang="en-US" dirty="0"/>
              <a:t> </a:t>
            </a:r>
            <a:r>
              <a:rPr lang="en-US" altLang="ko-KR" dirty="0"/>
              <a:t>truth – current shape =regressor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pixel</a:t>
            </a:r>
            <a:r>
              <a:rPr lang="ko-KR" altLang="en-US" dirty="0"/>
              <a:t>들을 새로 뽑는다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Random</a:t>
            </a:r>
            <a:r>
              <a:rPr lang="ko-KR" altLang="en-US" dirty="0"/>
              <a:t>한 점들 에서 가까운 </a:t>
            </a:r>
            <a:r>
              <a:rPr lang="en-US" altLang="ko-KR" dirty="0"/>
              <a:t>landmark</a:t>
            </a:r>
            <a:r>
              <a:rPr lang="ko-KR" altLang="en-US" dirty="0"/>
              <a:t>들의 </a:t>
            </a:r>
            <a:r>
              <a:rPr lang="en-US" altLang="ko-KR" dirty="0"/>
              <a:t>index</a:t>
            </a:r>
            <a:r>
              <a:rPr lang="ko-KR" altLang="en-US" dirty="0"/>
              <a:t>를 저장해 놓는다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ADBA9-4883-447A-97D9-1BC915BB61C0}"/>
              </a:ext>
            </a:extLst>
          </p:cNvPr>
          <p:cNvSpPr txBox="1"/>
          <p:nvPr/>
        </p:nvSpPr>
        <p:spPr>
          <a:xfrm>
            <a:off x="974079" y="3582457"/>
            <a:ext cx="198859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Regressor</a:t>
            </a:r>
            <a:r>
              <a:rPr lang="ko-KR" altLang="en-US" dirty="0"/>
              <a:t> </a:t>
            </a:r>
            <a:r>
              <a:rPr lang="en-US" altLang="ko-KR" dirty="0"/>
              <a:t>target</a:t>
            </a:r>
          </a:p>
          <a:p>
            <a:endParaRPr lang="en-US" altLang="ko-KR" dirty="0"/>
          </a:p>
          <a:p>
            <a:r>
              <a:rPr lang="en-US" altLang="ko-KR" dirty="0"/>
              <a:t>Random pixel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90094E-6BA9-4D83-8226-83E491E0E3E5}"/>
              </a:ext>
            </a:extLst>
          </p:cNvPr>
          <p:cNvSpPr txBox="1"/>
          <p:nvPr/>
        </p:nvSpPr>
        <p:spPr>
          <a:xfrm>
            <a:off x="3175741" y="3848385"/>
            <a:ext cx="1260630" cy="646331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Similarity Transform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8F4302-74BD-48FA-9C9B-72B1F58CB668}"/>
              </a:ext>
            </a:extLst>
          </p:cNvPr>
          <p:cNvSpPr/>
          <p:nvPr/>
        </p:nvSpPr>
        <p:spPr>
          <a:xfrm>
            <a:off x="4738210" y="3571386"/>
            <a:ext cx="203298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Regressor</a:t>
            </a:r>
            <a:r>
              <a:rPr lang="ko-KR" altLang="en-US" dirty="0"/>
              <a:t> </a:t>
            </a:r>
            <a:r>
              <a:rPr lang="en-US" altLang="ko-KR" dirty="0"/>
              <a:t>target</a:t>
            </a:r>
          </a:p>
          <a:p>
            <a:endParaRPr lang="en-US" altLang="ko-KR" dirty="0"/>
          </a:p>
          <a:p>
            <a:r>
              <a:rPr lang="en-US" altLang="ko-KR" dirty="0"/>
              <a:t>Random pixel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A79DED2-9960-43A0-AF5D-8B4D4CBE4261}"/>
              </a:ext>
            </a:extLst>
          </p:cNvPr>
          <p:cNvSpPr/>
          <p:nvPr/>
        </p:nvSpPr>
        <p:spPr>
          <a:xfrm>
            <a:off x="3335538" y="3429000"/>
            <a:ext cx="1029810" cy="43718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8DDF0B4-B439-480E-94E2-56A9147DF17F}"/>
              </a:ext>
            </a:extLst>
          </p:cNvPr>
          <p:cNvSpPr/>
          <p:nvPr/>
        </p:nvSpPr>
        <p:spPr>
          <a:xfrm>
            <a:off x="550416" y="5690586"/>
            <a:ext cx="603681" cy="639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974E2-2C58-4FB2-AB15-9CDB1AB793D1}"/>
              </a:ext>
            </a:extLst>
          </p:cNvPr>
          <p:cNvSpPr txBox="1"/>
          <p:nvPr/>
        </p:nvSpPr>
        <p:spPr>
          <a:xfrm flipH="1">
            <a:off x="1305016" y="5825516"/>
            <a:ext cx="647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Regressor</a:t>
            </a:r>
            <a:r>
              <a:rPr lang="ko-KR" altLang="en-US" dirty="0"/>
              <a:t> </a:t>
            </a:r>
            <a:r>
              <a:rPr lang="en-US" altLang="ko-KR" dirty="0"/>
              <a:t>target</a:t>
            </a:r>
            <a:r>
              <a:rPr lang="ko-KR" altLang="en-US" dirty="0"/>
              <a:t>이 </a:t>
            </a:r>
            <a:r>
              <a:rPr lang="en-US" altLang="ko-KR" dirty="0"/>
              <a:t>fern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거치면서 점점 작아지게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ADAC84-77ED-4B4A-ACFE-6CD4BA7A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334" y="1247100"/>
            <a:ext cx="2537000" cy="24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9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BC74B5F-788E-4D29-BA0F-F772C48BFB1F}"/>
              </a:ext>
            </a:extLst>
          </p:cNvPr>
          <p:cNvSpPr/>
          <p:nvPr/>
        </p:nvSpPr>
        <p:spPr>
          <a:xfrm>
            <a:off x="517048" y="1294828"/>
            <a:ext cx="2974836" cy="2136391"/>
          </a:xfrm>
          <a:prstGeom prst="rect">
            <a:avLst/>
          </a:prstGeom>
          <a:solidFill>
            <a:srgbClr val="BCF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4C197B-7644-46B9-AEED-17DE60EC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94" y="214204"/>
            <a:ext cx="6725575" cy="709073"/>
          </a:xfrm>
        </p:spPr>
        <p:txBody>
          <a:bodyPr/>
          <a:lstStyle/>
          <a:p>
            <a:r>
              <a:rPr lang="en-US" altLang="ko-KR" dirty="0"/>
              <a:t>Similarity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246C8-DABF-46C4-B1B1-F90E0B89790D}"/>
              </a:ext>
            </a:extLst>
          </p:cNvPr>
          <p:cNvSpPr txBox="1"/>
          <p:nvPr/>
        </p:nvSpPr>
        <p:spPr>
          <a:xfrm>
            <a:off x="621437" y="923277"/>
            <a:ext cx="862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</a:t>
            </a:r>
            <a:r>
              <a:rPr lang="ko-KR" altLang="en-US" dirty="0"/>
              <a:t>마다 </a:t>
            </a:r>
            <a:r>
              <a:rPr lang="en-US" altLang="ko-KR" dirty="0"/>
              <a:t>similarity transformation from Sm(</a:t>
            </a:r>
            <a:r>
              <a:rPr lang="ko-KR" altLang="en-US" dirty="0"/>
              <a:t>평균값</a:t>
            </a:r>
            <a:r>
              <a:rPr lang="en-US" altLang="ko-KR" dirty="0"/>
              <a:t>) to current Shape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533EA-1E01-4EF2-96D0-30EC3926A9A7}"/>
              </a:ext>
            </a:extLst>
          </p:cNvPr>
          <p:cNvSpPr txBox="1"/>
          <p:nvPr/>
        </p:nvSpPr>
        <p:spPr>
          <a:xfrm>
            <a:off x="621437" y="1381711"/>
            <a:ext cx="1207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Current shape</a:t>
            </a:r>
          </a:p>
          <a:p>
            <a:r>
              <a:rPr lang="en-US" altLang="ko-KR" dirty="0"/>
              <a:t>1_x1 1_y1</a:t>
            </a:r>
          </a:p>
          <a:p>
            <a:r>
              <a:rPr lang="en-US" altLang="ko-KR" dirty="0"/>
              <a:t>1_x2 1_y2</a:t>
            </a:r>
          </a:p>
          <a:p>
            <a:r>
              <a:rPr lang="en-US" altLang="ko-KR" dirty="0"/>
              <a:t>1_x3 1_y3</a:t>
            </a:r>
          </a:p>
          <a:p>
            <a:r>
              <a:rPr lang="en-US" altLang="ko-KR" dirty="0"/>
              <a:t>  .      .     </a:t>
            </a:r>
          </a:p>
          <a:p>
            <a:r>
              <a:rPr lang="en-US" altLang="ko-KR" dirty="0"/>
              <a:t>  .      .</a:t>
            </a:r>
          </a:p>
          <a:p>
            <a:r>
              <a:rPr lang="en-US" altLang="ko-KR" dirty="0"/>
              <a:t>  .      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F768-F684-4B74-BEAF-64AE63F99CC8}"/>
              </a:ext>
            </a:extLst>
          </p:cNvPr>
          <p:cNvSpPr txBox="1"/>
          <p:nvPr/>
        </p:nvSpPr>
        <p:spPr>
          <a:xfrm>
            <a:off x="2185387" y="1381711"/>
            <a:ext cx="1207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      Sm</a:t>
            </a:r>
          </a:p>
          <a:p>
            <a:r>
              <a:rPr lang="en-US" altLang="ko-KR" dirty="0"/>
              <a:t>2_x1 2_y1</a:t>
            </a:r>
          </a:p>
          <a:p>
            <a:r>
              <a:rPr lang="en-US" altLang="ko-KR" dirty="0"/>
              <a:t>2_x2 2_y2</a:t>
            </a:r>
          </a:p>
          <a:p>
            <a:r>
              <a:rPr lang="en-US" altLang="ko-KR" dirty="0"/>
              <a:t>2_x3 2_y3</a:t>
            </a:r>
          </a:p>
          <a:p>
            <a:r>
              <a:rPr lang="en-US" altLang="ko-KR" dirty="0"/>
              <a:t>  .      .     </a:t>
            </a:r>
          </a:p>
          <a:p>
            <a:r>
              <a:rPr lang="en-US" altLang="ko-KR" dirty="0"/>
              <a:t>  .      .</a:t>
            </a:r>
          </a:p>
          <a:p>
            <a:r>
              <a:rPr lang="en-US" altLang="ko-KR" dirty="0"/>
              <a:t>  .      .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3CDAD8-B7FE-4B7E-A7A1-DE5922EF8A63}"/>
              </a:ext>
            </a:extLst>
          </p:cNvPr>
          <p:cNvCxnSpPr/>
          <p:nvPr/>
        </p:nvCxnSpPr>
        <p:spPr>
          <a:xfrm>
            <a:off x="522302" y="3500021"/>
            <a:ext cx="1405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D4B3993-F7DD-481F-BA77-7B26E072112B}"/>
              </a:ext>
            </a:extLst>
          </p:cNvPr>
          <p:cNvCxnSpPr/>
          <p:nvPr/>
        </p:nvCxnSpPr>
        <p:spPr>
          <a:xfrm>
            <a:off x="2086252" y="3500021"/>
            <a:ext cx="1405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82A4D0-C339-40A9-9247-F3B37B3711AE}"/>
              </a:ext>
            </a:extLst>
          </p:cNvPr>
          <p:cNvSpPr txBox="1"/>
          <p:nvPr/>
        </p:nvSpPr>
        <p:spPr>
          <a:xfrm>
            <a:off x="396905" y="3533393"/>
            <a:ext cx="337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각각의 평균값 </a:t>
            </a:r>
            <a:r>
              <a:rPr lang="en-US" altLang="ko-KR" sz="1100" dirty="0"/>
              <a:t>: </a:t>
            </a:r>
          </a:p>
          <a:p>
            <a:r>
              <a:rPr lang="en-US" altLang="ko-KR" sz="1100" dirty="0"/>
              <a:t>   center x1, center y1        center x2  center y2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C63E30-A218-4818-B6CA-AD8859DE75E7}"/>
                  </a:ext>
                </a:extLst>
              </p:cNvPr>
              <p:cNvSpPr txBox="1"/>
              <p:nvPr/>
            </p:nvSpPr>
            <p:spPr>
              <a:xfrm>
                <a:off x="481613" y="4327186"/>
                <a:ext cx="6020541" cy="84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/>
                  <a:t>num=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𝑡𝑒𝑚𝑝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𝑡𝑒𝑚𝑝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1_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_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den</a:t>
                </a:r>
                <a:r>
                  <a:rPr lang="en-US" altLang="ko-KR" b="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𝑡𝑒𝑚𝑝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𝑡𝑒𝑚𝑝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1_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_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C63E30-A218-4818-B6CA-AD8859DE7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13" y="4327186"/>
                <a:ext cx="6020541" cy="848309"/>
              </a:xfrm>
              <a:prstGeom prst="rect">
                <a:avLst/>
              </a:prstGeom>
              <a:blipFill>
                <a:blip r:embed="rId2"/>
                <a:stretch>
                  <a:fillRect l="-810" t="-51799" b="-69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3CC61C-3871-44AC-833F-F3C3CCD18500}"/>
                  </a:ext>
                </a:extLst>
              </p:cNvPr>
              <p:cNvSpPr txBox="1"/>
              <p:nvPr/>
            </p:nvSpPr>
            <p:spPr>
              <a:xfrm>
                <a:off x="522302" y="5291609"/>
                <a:ext cx="2530136" cy="1566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sin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den>
                    </m:f>
                  </m:oMath>
                </a14:m>
                <a:endParaRPr lang="en-US" altLang="ko-KR" sz="2000" b="0" dirty="0"/>
              </a:p>
              <a:p>
                <a:r>
                  <a:rPr lang="en-US" altLang="ko-KR" sz="2000" dirty="0"/>
                  <a:t>cos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𝑑𝑒𝑛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den>
                    </m:f>
                  </m:oMath>
                </a14:m>
                <a:endParaRPr lang="en-US" altLang="ko-KR" sz="2000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3CC61C-3871-44AC-833F-F3C3CCD18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02" y="5291609"/>
                <a:ext cx="2530136" cy="1566391"/>
              </a:xfrm>
              <a:prstGeom prst="rect">
                <a:avLst/>
              </a:prstGeom>
              <a:blipFill>
                <a:blip r:embed="rId3"/>
                <a:stretch>
                  <a:fillRect l="-2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DC70E3-230C-4AA2-B4DA-861507A81ADE}"/>
                  </a:ext>
                </a:extLst>
              </p:cNvPr>
              <p:cNvSpPr txBox="1"/>
              <p:nvPr/>
            </p:nvSpPr>
            <p:spPr>
              <a:xfrm>
                <a:off x="3151573" y="5361546"/>
                <a:ext cx="2796466" cy="40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norm=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𝑛𝑢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DC70E3-230C-4AA2-B4DA-861507A81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573" y="5361546"/>
                <a:ext cx="2796466" cy="403252"/>
              </a:xfrm>
              <a:prstGeom prst="rect">
                <a:avLst/>
              </a:prstGeom>
              <a:blipFill>
                <a:blip r:embed="rId4"/>
                <a:stretch>
                  <a:fillRect l="-1961" t="-1515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5E1A15-CB8E-4615-8767-848B60FF3F6D}"/>
                  </a:ext>
                </a:extLst>
              </p:cNvPr>
              <p:cNvSpPr txBox="1"/>
              <p:nvPr/>
            </p:nvSpPr>
            <p:spPr>
              <a:xfrm>
                <a:off x="7199790" y="5361546"/>
                <a:ext cx="3364636" cy="57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Rotation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mr>
                    </m:m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5E1A15-CB8E-4615-8767-848B60FF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790" y="5361546"/>
                <a:ext cx="3364636" cy="576312"/>
              </a:xfrm>
              <a:prstGeom prst="rect">
                <a:avLst/>
              </a:prstGeom>
              <a:blipFill>
                <a:blip r:embed="rId5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D005A63-B26E-41BB-AD86-36D713BD298A}"/>
              </a:ext>
            </a:extLst>
          </p:cNvPr>
          <p:cNvSpPr/>
          <p:nvPr/>
        </p:nvSpPr>
        <p:spPr>
          <a:xfrm>
            <a:off x="6445188" y="5291609"/>
            <a:ext cx="754602" cy="693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5116AAB-A6CF-4B13-8110-46398EE34F75}"/>
              </a:ext>
            </a:extLst>
          </p:cNvPr>
          <p:cNvSpPr/>
          <p:nvPr/>
        </p:nvSpPr>
        <p:spPr>
          <a:xfrm>
            <a:off x="6637319" y="1966653"/>
            <a:ext cx="754602" cy="693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5B35CA-9926-4485-804A-F29B4315173E}"/>
                  </a:ext>
                </a:extLst>
              </p:cNvPr>
              <p:cNvSpPr txBox="1"/>
              <p:nvPr/>
            </p:nvSpPr>
            <p:spPr>
              <a:xfrm>
                <a:off x="7412487" y="1821151"/>
                <a:ext cx="2201662" cy="901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Scale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5B35CA-9926-4485-804A-F29B43151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487" y="1821151"/>
                <a:ext cx="2201662" cy="901529"/>
              </a:xfrm>
              <a:prstGeom prst="rect">
                <a:avLst/>
              </a:prstGeom>
              <a:blipFill>
                <a:blip r:embed="rId6"/>
                <a:stretch>
                  <a:fillRect l="-2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EFA0782-E7B2-47AD-B04F-8154BC68D0E9}"/>
              </a:ext>
            </a:extLst>
          </p:cNvPr>
          <p:cNvCxnSpPr>
            <a:cxnSpLocks/>
          </p:cNvCxnSpPr>
          <p:nvPr/>
        </p:nvCxnSpPr>
        <p:spPr>
          <a:xfrm flipH="1">
            <a:off x="9305403" y="1774375"/>
            <a:ext cx="204357" cy="356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6C5CDA-8ACE-434D-AD04-E246F55F1257}"/>
              </a:ext>
            </a:extLst>
          </p:cNvPr>
          <p:cNvSpPr txBox="1"/>
          <p:nvPr/>
        </p:nvSpPr>
        <p:spPr>
          <a:xfrm>
            <a:off x="9335904" y="1425363"/>
            <a:ext cx="245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Temp1</a:t>
            </a:r>
            <a:r>
              <a:rPr lang="ko-KR" altLang="en-US" dirty="0"/>
              <a:t>의 공분산행렬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5BC157-6CD7-41D5-A0B2-EE689B1843DC}"/>
              </a:ext>
            </a:extLst>
          </p:cNvPr>
          <p:cNvSpPr txBox="1"/>
          <p:nvPr/>
        </p:nvSpPr>
        <p:spPr>
          <a:xfrm>
            <a:off x="9434967" y="2659678"/>
            <a:ext cx="245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Temp2</a:t>
            </a:r>
            <a:r>
              <a:rPr lang="ko-KR" altLang="en-US" dirty="0"/>
              <a:t>의 공분산행렬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03C054-E7F7-4694-B1F0-BEF6DEBCFEB7}"/>
              </a:ext>
            </a:extLst>
          </p:cNvPr>
          <p:cNvCxnSpPr>
            <a:cxnSpLocks/>
          </p:cNvCxnSpPr>
          <p:nvPr/>
        </p:nvCxnSpPr>
        <p:spPr>
          <a:xfrm flipH="1" flipV="1">
            <a:off x="9335904" y="2557997"/>
            <a:ext cx="156345" cy="3293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8C4976-558B-403E-841F-7A63B0FE1E7E}"/>
                  </a:ext>
                </a:extLst>
              </p:cNvPr>
              <p:cNvSpPr txBox="1"/>
              <p:nvPr/>
            </p:nvSpPr>
            <p:spPr>
              <a:xfrm>
                <a:off x="3775599" y="3529636"/>
                <a:ext cx="27188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temp1 (x-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600" dirty="0"/>
                  <a:t>)    temp2 (y-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8C4976-558B-403E-841F-7A63B0FE1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599" y="3529636"/>
                <a:ext cx="2718881" cy="338554"/>
              </a:xfrm>
              <a:prstGeom prst="rect">
                <a:avLst/>
              </a:prstGeom>
              <a:blipFill>
                <a:blip r:embed="rId7"/>
                <a:stretch>
                  <a:fillRect l="-1121" t="-5357" r="-2466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6ABCD8-65C2-4A80-BCBB-99DF43176E3A}"/>
              </a:ext>
            </a:extLst>
          </p:cNvPr>
          <p:cNvSpPr/>
          <p:nvPr/>
        </p:nvSpPr>
        <p:spPr>
          <a:xfrm>
            <a:off x="3640170" y="1291071"/>
            <a:ext cx="2861984" cy="2136391"/>
          </a:xfrm>
          <a:prstGeom prst="rect">
            <a:avLst/>
          </a:prstGeom>
          <a:solidFill>
            <a:srgbClr val="BCF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6A4100-99B8-46C6-A304-416341B40711}"/>
                  </a:ext>
                </a:extLst>
              </p:cNvPr>
              <p:cNvSpPr txBox="1"/>
              <p:nvPr/>
            </p:nvSpPr>
            <p:spPr>
              <a:xfrm>
                <a:off x="3696196" y="1345435"/>
                <a:ext cx="131653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Current shape</a:t>
                </a:r>
              </a:p>
              <a:p>
                <a:r>
                  <a:rPr lang="en-US" altLang="ko-KR" sz="1200" dirty="0"/>
                  <a:t>1_x1-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200" dirty="0"/>
                  <a:t> 1_y1-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1_x2-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200" dirty="0"/>
                  <a:t> 1_y2-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1_x3-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200" dirty="0"/>
                  <a:t> 1_y3-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  .      .     </a:t>
                </a:r>
              </a:p>
              <a:p>
                <a:r>
                  <a:rPr lang="en-US" altLang="ko-KR" sz="1200" dirty="0"/>
                  <a:t>  .      .</a:t>
                </a:r>
              </a:p>
              <a:p>
                <a:r>
                  <a:rPr lang="en-US" altLang="ko-KR" sz="1200" dirty="0"/>
                  <a:t>  .      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6A4100-99B8-46C6-A304-416341B40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196" y="1345435"/>
                <a:ext cx="1316530" cy="1384995"/>
              </a:xfrm>
              <a:prstGeom prst="rect">
                <a:avLst/>
              </a:prstGeom>
              <a:blipFill>
                <a:blip r:embed="rId8"/>
                <a:stretch>
                  <a:fillRect t="-441" r="-4630" b="-2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BD0F57-BDA4-4895-B514-0E654DA286ED}"/>
                  </a:ext>
                </a:extLst>
              </p:cNvPr>
              <p:cNvSpPr txBox="1"/>
              <p:nvPr/>
            </p:nvSpPr>
            <p:spPr>
              <a:xfrm>
                <a:off x="5111790" y="1377954"/>
                <a:ext cx="1382690" cy="1369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       Sm</a:t>
                </a:r>
              </a:p>
              <a:p>
                <a:r>
                  <a:rPr lang="en-US" altLang="ko-KR" sz="1200" dirty="0"/>
                  <a:t>2_x1-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200" dirty="0"/>
                  <a:t> 2_y1-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2_x2-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200" dirty="0"/>
                  <a:t> 2_y2-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2_x3-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200" dirty="0"/>
                  <a:t> 2_y3-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  .      .     </a:t>
                </a:r>
              </a:p>
              <a:p>
                <a:r>
                  <a:rPr lang="en-US" altLang="ko-KR" sz="1200" dirty="0"/>
                  <a:t>  .      .</a:t>
                </a:r>
              </a:p>
              <a:p>
                <a:r>
                  <a:rPr lang="en-US" altLang="ko-KR" sz="1200" dirty="0"/>
                  <a:t>  .      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BD0F57-BDA4-4895-B514-0E654DA28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790" y="1377954"/>
                <a:ext cx="1382690" cy="1369606"/>
              </a:xfrm>
              <a:prstGeom prst="rect">
                <a:avLst/>
              </a:prstGeom>
              <a:blipFill>
                <a:blip r:embed="rId9"/>
                <a:stretch>
                  <a:fillRect l="-442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5DB0411-07C1-4944-AB50-E17AB7F157E5}"/>
              </a:ext>
            </a:extLst>
          </p:cNvPr>
          <p:cNvSpPr/>
          <p:nvPr/>
        </p:nvSpPr>
        <p:spPr>
          <a:xfrm>
            <a:off x="8096879" y="3344308"/>
            <a:ext cx="3696068" cy="1425694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공분산 행렬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Var </a:t>
            </a:r>
            <a:r>
              <a:rPr lang="en-US" altLang="ko-KR" sz="2000" b="1" dirty="0" err="1"/>
              <a:t>cor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cor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Cor </a:t>
            </a:r>
            <a:r>
              <a:rPr lang="en-US" altLang="ko-KR" sz="2000" b="1" dirty="0" err="1"/>
              <a:t>var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cor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Cor </a:t>
            </a:r>
            <a:r>
              <a:rPr lang="en-US" altLang="ko-KR" sz="2000" b="1" dirty="0" err="1"/>
              <a:t>cor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var</a:t>
            </a:r>
            <a:endParaRPr lang="en-US" altLang="ko-KR" sz="2000" b="1" dirty="0"/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9118C19B-E42E-4980-9CEA-CAE134588A09}"/>
              </a:ext>
            </a:extLst>
          </p:cNvPr>
          <p:cNvSpPr/>
          <p:nvPr/>
        </p:nvSpPr>
        <p:spPr>
          <a:xfrm>
            <a:off x="9126245" y="3762553"/>
            <a:ext cx="115409" cy="9015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CFAC0B57-B964-4CDC-9DDD-764E63144306}"/>
              </a:ext>
            </a:extLst>
          </p:cNvPr>
          <p:cNvSpPr/>
          <p:nvPr/>
        </p:nvSpPr>
        <p:spPr>
          <a:xfrm>
            <a:off x="10620430" y="3762553"/>
            <a:ext cx="69691" cy="96284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980</Words>
  <Application>Microsoft Office PowerPoint</Application>
  <PresentationFormat>와이드스크린</PresentationFormat>
  <Paragraphs>278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실무데이터분석</vt:lpstr>
      <vt:lpstr>PowerPoint 프레젠테이션</vt:lpstr>
      <vt:lpstr>PowerPoint 프레젠테이션</vt:lpstr>
      <vt:lpstr>PowerPoint 프레젠테이션</vt:lpstr>
      <vt:lpstr>놓치고 있던 부분</vt:lpstr>
      <vt:lpstr>PowerPoint 프레젠테이션</vt:lpstr>
      <vt:lpstr>PowerPoint 프레젠테이션</vt:lpstr>
      <vt:lpstr>PowerPoint 프레젠테이션</vt:lpstr>
      <vt:lpstr>Similarity transformation</vt:lpstr>
      <vt:lpstr>PowerPoint 프레젠테이션</vt:lpstr>
      <vt:lpstr>PowerPoint 프레젠테이션</vt:lpstr>
      <vt:lpstr>코드 개요(faceAlignment)</vt:lpstr>
      <vt:lpstr>Train</vt:lpstr>
      <vt:lpstr>Test</vt:lpstr>
      <vt:lpstr>결과</vt:lpstr>
      <vt:lpstr>결과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정아연</dc:creator>
  <cp:lastModifiedBy>정아연</cp:lastModifiedBy>
  <cp:revision>52</cp:revision>
  <dcterms:created xsi:type="dcterms:W3CDTF">2017-12-19T16:09:14Z</dcterms:created>
  <dcterms:modified xsi:type="dcterms:W3CDTF">2018-01-25T16:07:11Z</dcterms:modified>
</cp:coreProperties>
</file>