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87" r:id="rId8"/>
    <p:sldId id="263" r:id="rId9"/>
    <p:sldId id="264" r:id="rId10"/>
    <p:sldId id="265" r:id="rId11"/>
    <p:sldId id="286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88" r:id="rId21"/>
    <p:sldId id="289" r:id="rId22"/>
    <p:sldId id="293" r:id="rId23"/>
    <p:sldId id="294" r:id="rId24"/>
    <p:sldId id="292" r:id="rId25"/>
    <p:sldId id="291" r:id="rId26"/>
    <p:sldId id="285" r:id="rId27"/>
    <p:sldId id="284" r:id="rId28"/>
    <p:sldId id="278" r:id="rId29"/>
    <p:sldId id="279" r:id="rId30"/>
    <p:sldId id="280" r:id="rId31"/>
    <p:sldId id="281" r:id="rId32"/>
    <p:sldId id="282" r:id="rId33"/>
  </p:sldIdLst>
  <p:sldSz cx="1256188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4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5"/>
    <p:restoredTop sz="93281"/>
  </p:normalViewPr>
  <p:slideViewPr>
    <p:cSldViewPr showGuides="1">
      <p:cViewPr varScale="1">
        <p:scale>
          <a:sx n="63" d="100"/>
          <a:sy n="63" d="100"/>
        </p:scale>
        <p:origin x="-1048" y="-56"/>
      </p:cViewPr>
      <p:guideLst>
        <p:guide orient="horz" pos="2154"/>
        <p:guide pos="39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A13EF34-0C26-45D0-9864-6937D0BFF968}" type="datetimeFigureOut">
              <a:rPr lang="ko-KR" altLang="en-US"/>
              <a:pPr/>
              <a:t>2018-04-08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8925" y="685800"/>
            <a:ext cx="6280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2DC4C4-6B56-40C9-AC12-2662346CE00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2DC4C4-6B56-40C9-AC12-2662346CE005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2DC4C4-6B56-40C9-AC12-2662346CE00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2142" y="2130426"/>
            <a:ext cx="10677605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84283" y="3886200"/>
            <a:ext cx="879332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A147-DF3C-4932-8A8A-B013C03EA3BF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9198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12B8-4F2B-4657-90B7-F8C43C252F0C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686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2511729" y="274639"/>
            <a:ext cx="3881972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63630" y="274639"/>
            <a:ext cx="1143873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3BDC-1C46-4D79-BC59-B338DC8F4586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362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527-E9BE-403A-999E-F6B6AE36CFB9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39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2303" y="4406901"/>
            <a:ext cx="1067760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2303" y="2906713"/>
            <a:ext cx="1067760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6BFA-4104-46C3-B3BC-0B458C4B4272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295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63630" y="1600201"/>
            <a:ext cx="76592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732257" y="1600201"/>
            <a:ext cx="766144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B140-2300-4D7A-A192-F4EEADD9ED43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240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095" y="274638"/>
            <a:ext cx="113056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094" y="1535113"/>
            <a:ext cx="555034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8094" y="2174875"/>
            <a:ext cx="555034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81265" y="1535113"/>
            <a:ext cx="55525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81265" y="2174875"/>
            <a:ext cx="55525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03F1-0C99-45EA-AFE2-CD1E18DD4E56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260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FC73-1FA3-40F4-AB5D-B289C7D0228B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4502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EC55-0B38-45FB-AE7A-13592BA7A108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890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095" y="273050"/>
            <a:ext cx="41327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1349" y="273051"/>
            <a:ext cx="70224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8095" y="1435101"/>
            <a:ext cx="41327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C22E-17A6-4A7F-87F4-C4FA30380AE3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759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2218" y="4800600"/>
            <a:ext cx="753713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62218" y="612775"/>
            <a:ext cx="753713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2218" y="5367338"/>
            <a:ext cx="753713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D7F7-6D86-4D5F-BCDC-83A0F7C74AB6}" type="datetime1">
              <a:rPr lang="ko-KR" altLang="en-US" smtClean="0"/>
              <a:pPr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A574-50D0-47FD-BCB9-472A617961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611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095" y="274638"/>
            <a:ext cx="11305699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095" y="1600201"/>
            <a:ext cx="11305699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095" y="6356351"/>
            <a:ext cx="293110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03C6-FBB7-47AB-B9CA-9B20C4207246}" type="datetime1">
              <a:rPr lang="ko-KR" altLang="en-US"/>
              <a:pPr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91979" y="6356351"/>
            <a:ext cx="3977931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02687" y="6356351"/>
            <a:ext cx="293110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A574-50D0-47FD-BCB9-472A617961D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product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njh6681\Desktop\KakaoTalk_Video_20180408_1511_20_895.mp4" TargetMode="External"/><Relationship Id="rId4" Type="http://schemas.openxmlformats.org/officeDocument/2006/relationships/hyperlink" Target="http://api.openweathermap.org/data/2.5/forecast?APPID=9e12851a39ab262f41bc922a27073232&amp;lat=35.165&amp;lon=126.9093&amp;mode=xml&amp;units=metric&amp;cnt=15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://www.g3dp.or.kr/index.do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hyperlink" Target="https://www.arduino.cc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android.com/studio/index.html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Jungdayoung/capstone-design_5rigina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mailto:jssy123@naver.com" TargetMode="External"/><Relationship Id="rId3" Type="http://schemas.openxmlformats.org/officeDocument/2006/relationships/image" Target="../media/image43.jpeg"/><Relationship Id="rId7" Type="http://schemas.openxmlformats.org/officeDocument/2006/relationships/hyperlink" Target="mailto:rla8689@naver.com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dy940828@hanmail.net" TargetMode="Externa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openweathermap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openweathermap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3472" y="1376772"/>
            <a:ext cx="769494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dirty="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- 1 -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33172" y="3609020"/>
            <a:ext cx="3824104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latin typeface="+mn-lt"/>
                <a:ea typeface="+mn-ea"/>
                <a:cs typeface="+mn-cs"/>
              </a:rPr>
              <a:t>5</a:t>
            </a:r>
            <a:r>
              <a:rPr lang="ko-KR" altLang="en-US" sz="1400" b="1" dirty="0">
                <a:latin typeface="+mn-lt"/>
                <a:ea typeface="+mn-ea"/>
                <a:cs typeface="+mn-cs"/>
              </a:rPr>
              <a:t>조</a:t>
            </a:r>
            <a:endParaRPr lang="en-US" altLang="ko-KR" sz="1400" b="1" dirty="0">
              <a:latin typeface="+mn-lt"/>
              <a:ea typeface="+mn-ea"/>
              <a:cs typeface="+mn-cs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/>
              <a:t>분반 </a:t>
            </a:r>
            <a:r>
              <a:rPr lang="en-US" altLang="ko-KR" sz="1400" dirty="0"/>
              <a:t>: 02 </a:t>
            </a:r>
            <a:r>
              <a:rPr lang="ko-KR" altLang="en-US" sz="1400" dirty="0"/>
              <a:t>분반</a:t>
            </a:r>
            <a:endParaRPr lang="ko-KR" altLang="en-US" sz="1400" b="1" dirty="0">
              <a:latin typeface="+mn-lt"/>
              <a:ea typeface="+mn-ea"/>
              <a:cs typeface="+mn-cs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+mn-lt"/>
                <a:ea typeface="+mn-ea"/>
                <a:cs typeface="+mn-cs"/>
              </a:rPr>
              <a:t>팀 명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: 5</a:t>
            </a:r>
            <a:r>
              <a:rPr lang="ko-KR" altLang="en-US" sz="1400" dirty="0" err="1">
                <a:latin typeface="+mn-lt"/>
                <a:ea typeface="+mn-ea"/>
                <a:cs typeface="+mn-cs"/>
              </a:rPr>
              <a:t>리지널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ko-KR" altLang="en-US" sz="1400" dirty="0" err="1">
                <a:latin typeface="+mn-lt"/>
                <a:ea typeface="+mn-ea"/>
                <a:cs typeface="+mn-cs"/>
              </a:rPr>
              <a:t>캡스톤</a:t>
            </a:r>
            <a:endParaRPr lang="en-US" altLang="ko-KR" sz="1400" dirty="0">
              <a:latin typeface="+mn-lt"/>
              <a:ea typeface="+mn-ea"/>
              <a:cs typeface="+mn-cs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교수명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: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정현숙 교수님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+mn-lt"/>
                <a:ea typeface="+mn-ea"/>
                <a:cs typeface="+mn-cs"/>
              </a:rPr>
              <a:t>날짜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2018.04.11</a:t>
            </a:r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algn="r">
              <a:lnSpc>
                <a:spcPct val="150000"/>
              </a:lnSpc>
            </a:pPr>
            <a:r>
              <a:rPr lang="ko-KR" altLang="en-US" sz="1700" b="1" dirty="0">
                <a:latin typeface="+mn-lt"/>
                <a:ea typeface="+mn-ea"/>
                <a:cs typeface="+mn-cs"/>
              </a:rPr>
              <a:t>발표자 </a:t>
            </a:r>
            <a:r>
              <a:rPr lang="en-US" altLang="ko-KR" sz="1700" b="1" dirty="0">
                <a:latin typeface="+mn-lt"/>
                <a:ea typeface="+mn-ea"/>
                <a:cs typeface="+mn-cs"/>
              </a:rPr>
              <a:t>: </a:t>
            </a:r>
            <a:r>
              <a:rPr lang="ko-KR" altLang="en-US" sz="1700" b="1" dirty="0" smtClean="0"/>
              <a:t>정소영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/>
            </a:r>
            <a:br>
              <a:rPr lang="en-US" altLang="ko-KR" sz="1400" dirty="0">
                <a:latin typeface="+mn-lt"/>
                <a:ea typeface="+mn-ea"/>
                <a:cs typeface="+mn-cs"/>
              </a:rPr>
            </a:br>
            <a:r>
              <a:rPr lang="ko-KR" altLang="en-US" sz="1400" dirty="0">
                <a:latin typeface="+mn-lt"/>
                <a:ea typeface="+mn-ea"/>
                <a:cs typeface="+mn-cs"/>
              </a:rPr>
              <a:t>조원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: 2013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4803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정다영  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20154290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김정인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20154312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정소영  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20154335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나지현</a:t>
            </a:r>
            <a:endParaRPr lang="en-US" altLang="ko-KR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7B5E7F-09C3-4B52-A20A-D1F38420ADFF}"/>
              </a:ext>
            </a:extLst>
          </p:cNvPr>
          <p:cNvSpPr txBox="1"/>
          <p:nvPr/>
        </p:nvSpPr>
        <p:spPr>
          <a:xfrm>
            <a:off x="2433471" y="2457476"/>
            <a:ext cx="7694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 </a:t>
            </a:r>
            <a:r>
              <a:rPr lang="ko-KR" altLang="en-US" dirty="0"/>
              <a:t>국내 기상 코디 추천 어플</a:t>
            </a:r>
            <a:r>
              <a:rPr lang="en-US" altLang="ko-KR" dirty="0"/>
              <a:t>, </a:t>
            </a:r>
            <a:r>
              <a:rPr lang="ko-KR" altLang="en-US" dirty="0"/>
              <a:t>강수 예상 하드웨어 </a:t>
            </a:r>
            <a:r>
              <a:rPr lang="en-US" altLang="ko-KR" dirty="0"/>
              <a:t>]</a:t>
            </a:r>
            <a:endParaRPr lang="ko-KR" altLang="en-US" sz="55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- 10 -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2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개발내용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2-</a:t>
            </a:r>
            <a:r>
              <a:rPr lang="en-US" altLang="ko-KR" sz="2200" dirty="0"/>
              <a:t>2</a:t>
            </a:r>
            <a:r>
              <a:rPr lang="ko-KR" altLang="en-US" sz="2200" dirty="0" smtClean="0">
                <a:latin typeface="+mn-lt"/>
                <a:ea typeface="+mn-ea"/>
                <a:cs typeface="+mn-cs"/>
              </a:rPr>
              <a:t>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날씨 </a:t>
            </a:r>
            <a:r>
              <a:rPr lang="ko-KR" altLang="en-US" sz="2200" dirty="0" err="1">
                <a:latin typeface="+mn-lt"/>
                <a:ea typeface="+mn-ea"/>
                <a:cs typeface="+mn-cs"/>
              </a:rPr>
              <a:t>빅데이터</a:t>
            </a:r>
            <a:endParaRPr lang="ko-KR" alt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3075" name="직사각형 3074"/>
          <p:cNvSpPr txBox="1"/>
          <p:nvPr/>
        </p:nvSpPr>
        <p:spPr>
          <a:xfrm>
            <a:off x="431540" y="1916832"/>
            <a:ext cx="7308812" cy="367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87" name="직사각형 3086"/>
          <p:cNvSpPr txBox="1"/>
          <p:nvPr/>
        </p:nvSpPr>
        <p:spPr>
          <a:xfrm>
            <a:off x="664320" y="3527720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dirty="0" smtClean="0"/>
              <a:t>개발에 쓸 </a:t>
            </a:r>
            <a:r>
              <a:rPr lang="en-US" altLang="ko-KR" dirty="0" smtClean="0"/>
              <a:t>API key </a:t>
            </a:r>
            <a:r>
              <a:rPr lang="ko-KR" altLang="en-US" dirty="0" smtClean="0"/>
              <a:t>받아오기</a:t>
            </a:r>
            <a:endParaRPr lang="en-US" altLang="ko-KR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326AB0-8E93-4B95-978C-2AC93FDFE070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1362" t="14300" r="40839" b="40025"/>
          <a:stretch>
            <a:fillRect/>
          </a:stretch>
        </p:blipFill>
        <p:spPr bwMode="auto">
          <a:xfrm>
            <a:off x="4624759" y="1520788"/>
            <a:ext cx="6939253" cy="47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도넛 13"/>
          <p:cNvSpPr/>
          <p:nvPr/>
        </p:nvSpPr>
        <p:spPr>
          <a:xfrm>
            <a:off x="5441145" y="3282948"/>
            <a:ext cx="1022364" cy="657234"/>
          </a:xfrm>
          <a:prstGeom prst="donut">
            <a:avLst>
              <a:gd name="adj" fmla="val 9170"/>
            </a:avLst>
          </a:prstGeom>
          <a:solidFill>
            <a:srgbClr val="FF000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807679" y="1279787"/>
            <a:ext cx="3977931" cy="365125"/>
          </a:xfrm>
        </p:spPr>
        <p:txBody>
          <a:bodyPr/>
          <a:lstStyle/>
          <a:p>
            <a:pPr lvl="0"/>
            <a:r>
              <a:rPr lang="en-US" altLang="ko-KR" dirty="0"/>
              <a:t>- 10 -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2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개발내용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2-</a:t>
            </a:r>
            <a:r>
              <a:rPr lang="en-US" altLang="ko-KR" sz="2200" dirty="0"/>
              <a:t>2</a:t>
            </a:r>
            <a:r>
              <a:rPr lang="ko-KR" altLang="en-US" sz="2200" dirty="0" smtClean="0">
                <a:latin typeface="+mn-lt"/>
                <a:ea typeface="+mn-ea"/>
                <a:cs typeface="+mn-cs"/>
              </a:rPr>
              <a:t>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날씨 </a:t>
            </a:r>
            <a:r>
              <a:rPr lang="ko-KR" altLang="en-US" sz="2200" dirty="0" err="1">
                <a:latin typeface="+mn-lt"/>
                <a:ea typeface="+mn-ea"/>
                <a:cs typeface="+mn-cs"/>
              </a:rPr>
              <a:t>빅데이터</a:t>
            </a:r>
            <a:endParaRPr lang="ko-KR" alt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3075" name="직사각형 3074"/>
          <p:cNvSpPr txBox="1"/>
          <p:nvPr/>
        </p:nvSpPr>
        <p:spPr>
          <a:xfrm>
            <a:off x="431540" y="1916832"/>
            <a:ext cx="7308812" cy="367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87" name="직사각형 3086"/>
          <p:cNvSpPr txBox="1"/>
          <p:nvPr/>
        </p:nvSpPr>
        <p:spPr>
          <a:xfrm>
            <a:off x="124260" y="1910732"/>
            <a:ext cx="1249338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900" dirty="0" smtClean="0">
                <a:solidFill>
                  <a:srgbClr val="FF0000"/>
                </a:solidFill>
              </a:rPr>
              <a:t>5</a:t>
            </a:r>
            <a:r>
              <a:rPr lang="ko-KR" altLang="en-US" sz="19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9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900" dirty="0" smtClean="0"/>
              <a:t> - API key </a:t>
            </a:r>
            <a:r>
              <a:rPr lang="ko-KR" altLang="en-US" sz="1900" dirty="0" smtClean="0"/>
              <a:t>를 이용하여 </a:t>
            </a:r>
            <a:r>
              <a:rPr lang="en-US" altLang="ko-KR" sz="1900" dirty="0" smtClean="0"/>
              <a:t>URL </a:t>
            </a:r>
            <a:r>
              <a:rPr lang="ko-KR" altLang="en-US" sz="1900" dirty="0" smtClean="0"/>
              <a:t>을 제작 시 </a:t>
            </a:r>
            <a:r>
              <a:rPr lang="en-US" altLang="ko-KR" sz="1900" dirty="0" smtClean="0"/>
              <a:t>JSON </a:t>
            </a:r>
            <a:r>
              <a:rPr lang="ko-KR" altLang="en-US" sz="1900" dirty="0" smtClean="0"/>
              <a:t>형태로 </a:t>
            </a:r>
            <a:r>
              <a:rPr lang="en-US" altLang="ko-KR" sz="1900" dirty="0" smtClean="0"/>
              <a:t>Data</a:t>
            </a:r>
            <a:r>
              <a:rPr lang="ko-KR" altLang="en-US" sz="1900" dirty="0" smtClean="0"/>
              <a:t>를 받아올 수 있음</a:t>
            </a:r>
            <a:r>
              <a:rPr lang="en-US" altLang="ko-KR" sz="1900" dirty="0" smtClean="0"/>
              <a:t>.</a:t>
            </a:r>
          </a:p>
          <a:p>
            <a:pPr lvl="0"/>
            <a:r>
              <a:rPr lang="ko-KR" altLang="en-US" sz="19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19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900" dirty="0" smtClean="0">
                <a:latin typeface="+mn-lt"/>
                <a:ea typeface="+mn-ea"/>
                <a:cs typeface="+mn-cs"/>
              </a:rPr>
              <a:t>위 </a:t>
            </a:r>
            <a:r>
              <a:rPr lang="en-US" altLang="ko-KR" sz="1900" dirty="0" smtClean="0"/>
              <a:t>Chrome </a:t>
            </a:r>
            <a:r>
              <a:rPr lang="ko-KR" altLang="en-US" sz="1900" dirty="0" smtClean="0"/>
              <a:t>화면은 광주 </a:t>
            </a:r>
            <a:r>
              <a:rPr lang="en-US" altLang="ko-KR" sz="1900" dirty="0" smtClean="0"/>
              <a:t>5</a:t>
            </a:r>
            <a:r>
              <a:rPr lang="ko-KR" altLang="en-US" sz="1900" dirty="0" smtClean="0"/>
              <a:t>일 간의 기상 예보</a:t>
            </a:r>
            <a:r>
              <a:rPr lang="en-US" altLang="ko-KR" sz="1900" dirty="0" smtClean="0"/>
              <a:t> Big Data (http://api.openweathermap.org/data/2.5/forecast?q=Gwangju&amp;appid=9e12851a39ab262f41bc922a27073232)</a:t>
            </a:r>
          </a:p>
          <a:p>
            <a:pPr lvl="0"/>
            <a:r>
              <a:rPr lang="en-US" altLang="ko-KR" sz="1900" dirty="0" smtClean="0">
                <a:latin typeface="+mn-lt"/>
                <a:ea typeface="+mn-ea"/>
                <a:cs typeface="+mn-cs"/>
              </a:rPr>
              <a:t> - </a:t>
            </a:r>
            <a:r>
              <a:rPr lang="ko-KR" altLang="en-US" sz="1900" dirty="0" err="1" smtClean="0"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900" dirty="0" smtClean="0">
                <a:latin typeface="+mn-lt"/>
                <a:ea typeface="+mn-ea"/>
                <a:cs typeface="+mn-cs"/>
              </a:rPr>
              <a:t> 스튜디오 소스 코드에 접목하여 광주 내일 </a:t>
            </a:r>
            <a:r>
              <a:rPr lang="ko-KR" altLang="en-US" sz="1900" dirty="0" smtClean="0"/>
              <a:t>날씨 </a:t>
            </a:r>
            <a:r>
              <a:rPr lang="en-US" altLang="ko-KR" sz="1900" dirty="0" smtClean="0"/>
              <a:t>data</a:t>
            </a:r>
            <a:r>
              <a:rPr lang="ko-KR" altLang="en-US" sz="1900" dirty="0" smtClean="0"/>
              <a:t>를 받아옴</a:t>
            </a:r>
            <a:endParaRPr lang="ko-KR" altLang="en-US" sz="19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326AB0-8E93-4B95-978C-2AC93FDFE070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-242" b="60626"/>
          <a:stretch>
            <a:fillRect/>
          </a:stretch>
        </p:blipFill>
        <p:spPr bwMode="auto">
          <a:xfrm>
            <a:off x="232272" y="3897052"/>
            <a:ext cx="12221604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 t="340"/>
          <a:stretch>
            <a:fillRect/>
          </a:stretch>
        </p:blipFill>
        <p:spPr>
          <a:xfrm>
            <a:off x="9525445" y="2291898"/>
            <a:ext cx="2649715" cy="430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3052426" y="2348880"/>
            <a:ext cx="6352952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 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첫 화면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lang="en-US" altLang="ko-K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 화면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u="sng" dirty="0">
                <a:hlinkClick r:id="rId3"/>
              </a:rPr>
              <a:t>https://balsamiq.com/products/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개발 환경 : </a:t>
            </a:r>
            <a:r>
              <a:rPr lang="ko-KR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스튜디오</a:t>
            </a:r>
            <a:endParaRPr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- 11 -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2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개발내용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2-3.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어플리케이션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1246605-B77F-4EAA-9635-8F141C2863F7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7C3EAFF-0E12-440A-9000-6E17CC1B4E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3382" t="26825" r="60335" b="10418"/>
          <a:stretch/>
        </p:blipFill>
        <p:spPr>
          <a:xfrm>
            <a:off x="307393" y="2291899"/>
            <a:ext cx="3204356" cy="43038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1E6A9BB-4060-43E8-A6C0-8084A4B475DA}"/>
              </a:ext>
            </a:extLst>
          </p:cNvPr>
          <p:cNvSpPr/>
          <p:nvPr/>
        </p:nvSpPr>
        <p:spPr>
          <a:xfrm>
            <a:off x="511771" y="1789474"/>
            <a:ext cx="2795599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설계 화면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E5FCF15-3C7E-48D3-A0E8-00579437A1A4}"/>
              </a:ext>
            </a:extLst>
          </p:cNvPr>
          <p:cNvSpPr/>
          <p:nvPr/>
        </p:nvSpPr>
        <p:spPr>
          <a:xfrm>
            <a:off x="9452502" y="1708031"/>
            <a:ext cx="2795599" cy="47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&lt;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&gt;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644" y="3708412"/>
            <a:ext cx="5436096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결과창</a:t>
            </a: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· </a:t>
            </a:r>
            <a:r>
              <a:rPr lang="ko-KR" alt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내일 온도 표시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·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온도에 맞는 </a:t>
            </a:r>
            <a:r>
              <a:rPr lang="ko-KR" alt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내가 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가진 </a:t>
            </a:r>
            <a:r>
              <a:rPr lang="ko-KR" alt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옷</a:t>
            </a:r>
            <a:r>
              <a:rPr lang="en-US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중 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추천해주는 </a:t>
            </a:r>
            <a:r>
              <a:rPr lang="ko-KR" alt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기능</a:t>
            </a: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9498" y="2412177"/>
            <a:ext cx="3671364" cy="672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800">
                <a:latin typeface="+mn-lt"/>
                <a:ea typeface="+mn-ea"/>
                <a:cs typeface="+mn-cs"/>
              </a:rPr>
              <a:t>Coordi Caster</a:t>
            </a:r>
            <a:endParaRPr lang="ko-KR" altLang="en-US" sz="3800"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- 12 -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2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개발내용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2-3.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어플리케이션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13A462C-64E0-4DDB-8C9E-908613A38CFE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njh6681\Desktop\KakaoTalk_20180401_1442538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492" y="1880828"/>
            <a:ext cx="3470244" cy="45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935894" y="1886707"/>
            <a:ext cx="4189624" cy="418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순서도: 수동 입력 13"/>
          <p:cNvSpPr/>
          <p:nvPr/>
        </p:nvSpPr>
        <p:spPr>
          <a:xfrm rot="16200000">
            <a:off x="5850358" y="90708"/>
            <a:ext cx="6858007" cy="6676573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6407088" y="3160273"/>
            <a:ext cx="398887" cy="745970"/>
          </a:xfrm>
          <a:prstGeom prst="chevron">
            <a:avLst>
              <a:gd name="adj" fmla="val 50000"/>
            </a:avLst>
          </a:prstGeom>
          <a:solidFill>
            <a:srgbClr val="7D3C4A">
              <a:lumMod val="50000"/>
            </a:srgbClr>
          </a:soli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lvl="0" indent="0" algn="ctr" defTabSz="180022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srgbClr val="7D3C4A">
                  <a:lumMod val="5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갈매기형 수장 43"/>
          <p:cNvSpPr/>
          <p:nvPr/>
        </p:nvSpPr>
        <p:spPr>
          <a:xfrm>
            <a:off x="6673787" y="3171457"/>
            <a:ext cx="398887" cy="745970"/>
          </a:xfrm>
          <a:prstGeom prst="chevron">
            <a:avLst>
              <a:gd name="adj" fmla="val 50000"/>
            </a:avLst>
          </a:prstGeom>
          <a:solidFill>
            <a:srgbClr val="271317"/>
          </a:soli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lvl="0" indent="0" algn="ctr" defTabSz="180022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srgbClr val="7D3C4A">
                  <a:lumMod val="5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89056" y="1052736"/>
            <a:ext cx="5004556" cy="543660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lvl="1" latinLnBrk="0">
              <a:lnSpc>
                <a:spcPct val="150000"/>
              </a:lnSpc>
            </a:pPr>
            <a:r>
              <a:rPr lang="en-US" altLang="ko-KR" sz="2200" dirty="0">
                <a:sym typeface="Wingdings"/>
              </a:rPr>
              <a:t> ·   </a:t>
            </a:r>
            <a:r>
              <a:rPr lang="ko-KR" altLang="en-US" sz="2200" dirty="0" smtClean="0">
                <a:sym typeface="Wingdings"/>
              </a:rPr>
              <a:t>개발 환경 </a:t>
            </a:r>
            <a:r>
              <a:rPr lang="en-US" altLang="ko-KR" sz="2200" dirty="0" smtClean="0">
                <a:sym typeface="Wingdings"/>
              </a:rPr>
              <a:t>: </a:t>
            </a:r>
            <a:r>
              <a:rPr lang="ko-KR" altLang="en-US" sz="2200" dirty="0" err="1" smtClean="0">
                <a:sym typeface="Wingdings"/>
              </a:rPr>
              <a:t>아두이노</a:t>
            </a:r>
            <a:endParaRPr lang="ko-KR" altLang="en-US" sz="2200" dirty="0">
              <a:sym typeface="Wingdings"/>
            </a:endParaRPr>
          </a:p>
          <a:p>
            <a:pPr marL="0" lvl="1" latinLnBrk="0">
              <a:lnSpc>
                <a:spcPct val="150000"/>
              </a:lnSpc>
            </a:pPr>
            <a:r>
              <a:rPr lang="en-US" altLang="ko-KR" sz="2200" dirty="0">
                <a:sym typeface="Wingdings"/>
              </a:rPr>
              <a:t> ·   </a:t>
            </a:r>
            <a:r>
              <a:rPr lang="ko-KR" altLang="en-US" sz="2200" dirty="0">
                <a:sym typeface="Wingdings"/>
              </a:rPr>
              <a:t>강수확률에 따라 우산이</a:t>
            </a:r>
          </a:p>
          <a:p>
            <a:pPr marL="0" lvl="1" latinLnBrk="0">
              <a:lnSpc>
                <a:spcPct val="150000"/>
              </a:lnSpc>
            </a:pPr>
            <a:r>
              <a:rPr lang="ko-KR" altLang="en-US" sz="2200" dirty="0">
                <a:sym typeface="Wingdings"/>
              </a:rPr>
              <a:t>      점점 </a:t>
            </a:r>
            <a:r>
              <a:rPr lang="ko-KR" altLang="en-US" sz="2200" b="1" dirty="0">
                <a:sym typeface="Wingdings"/>
              </a:rPr>
              <a:t>채워지도록 </a:t>
            </a:r>
            <a:r>
              <a:rPr lang="ko-KR" altLang="en-US" sz="2200" b="1" dirty="0" smtClean="0">
                <a:sym typeface="Wingdings"/>
              </a:rPr>
              <a:t>설계</a:t>
            </a:r>
            <a:endParaRPr lang="en-US" altLang="ko-KR" sz="2200" b="1" dirty="0" smtClean="0">
              <a:sym typeface="Wingdings"/>
            </a:endParaRPr>
          </a:p>
          <a:p>
            <a:pPr marL="0" lvl="1" latinLnBrk="0">
              <a:lnSpc>
                <a:spcPct val="150000"/>
              </a:lnSpc>
            </a:pPr>
            <a:endParaRPr lang="en-US" altLang="ko-KR" sz="2200" b="1" dirty="0" smtClean="0">
              <a:sym typeface="Wingdings"/>
            </a:endParaRPr>
          </a:p>
          <a:p>
            <a:pPr marL="0" lvl="1" latinLnBrk="0">
              <a:lnSpc>
                <a:spcPct val="150000"/>
              </a:lnSpc>
            </a:pPr>
            <a:endParaRPr lang="en-US" altLang="ko-KR" sz="2200" b="1" dirty="0" smtClean="0">
              <a:sym typeface="Wingdings"/>
            </a:endParaRPr>
          </a:p>
          <a:p>
            <a:pPr marL="0" lvl="1" latinLnBrk="0">
              <a:lnSpc>
                <a:spcPct val="150000"/>
              </a:lnSpc>
            </a:pPr>
            <a:endParaRPr lang="en-US" altLang="ko-KR" sz="2200" b="1" dirty="0" smtClean="0">
              <a:sym typeface="Wingdings"/>
            </a:endParaRPr>
          </a:p>
          <a:p>
            <a:pPr marL="0" lvl="1" latinLnBrk="0">
              <a:lnSpc>
                <a:spcPct val="150000"/>
              </a:lnSpc>
            </a:pPr>
            <a:endParaRPr lang="en-US" altLang="ko-KR" sz="2200" b="1" dirty="0"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8657208" y="620688"/>
            <a:ext cx="2249714" cy="850927"/>
          </a:xfrm>
          <a:prstGeom prst="roundRect">
            <a:avLst>
              <a:gd name="adj" fmla="val 16667"/>
            </a:avLst>
          </a:prstGeom>
          <a:solidFill>
            <a:srgbClr val="252844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latinLnBrk="0"/>
            <a:r>
              <a:rPr lang="ko-KR" alt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설계</a:t>
            </a:r>
          </a:p>
        </p:txBody>
      </p:sp>
      <p:sp>
        <p:nvSpPr>
          <p:cNvPr id="47" name="갈매기형 수장 46"/>
          <p:cNvSpPr/>
          <p:nvPr/>
        </p:nvSpPr>
        <p:spPr>
          <a:xfrm>
            <a:off x="5877479" y="3161516"/>
            <a:ext cx="398887" cy="745970"/>
          </a:xfrm>
          <a:prstGeom prst="chevron">
            <a:avLst>
              <a:gd name="adj" fmla="val 50000"/>
            </a:avLst>
          </a:prstGeom>
          <a:solidFill>
            <a:srgbClr val="AD5366"/>
          </a:soli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lvl="0" indent="0" algn="ctr" defTabSz="180022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6144180" y="3159896"/>
            <a:ext cx="398887" cy="745970"/>
          </a:xfrm>
          <a:prstGeom prst="chevron">
            <a:avLst>
              <a:gd name="adj" fmla="val 50000"/>
            </a:avLst>
          </a:prstGeom>
          <a:solidFill>
            <a:srgbClr val="7D3C4A">
              <a:lumMod val="75000"/>
            </a:srgbClr>
          </a:soli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lvl="0" indent="0" algn="ctr" defTabSz="180022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 spc="5">
              <a:solidFill>
                <a:srgbClr val="7D3C4A">
                  <a:lumMod val="60000"/>
                  <a:lumOff val="4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35894" y="2050484"/>
            <a:ext cx="4189624" cy="2062592"/>
            <a:chOff x="935894" y="2050484"/>
            <a:chExt cx="4189624" cy="206259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직사각형 1"/>
            <p:cNvSpPr/>
            <p:nvPr/>
          </p:nvSpPr>
          <p:spPr>
            <a:xfrm>
              <a:off x="935894" y="3427413"/>
              <a:ext cx="4189624" cy="685663"/>
            </a:xfrm>
            <a:prstGeom prst="rect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5894" y="3135951"/>
              <a:ext cx="4189624" cy="685663"/>
            </a:xfrm>
            <a:prstGeom prst="rect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26332" y="2846079"/>
              <a:ext cx="3808749" cy="685663"/>
            </a:xfrm>
            <a:prstGeom prst="rect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99457" y="2587773"/>
              <a:ext cx="3462499" cy="685663"/>
            </a:xfrm>
            <a:prstGeom prst="rect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599922" y="2311341"/>
              <a:ext cx="2861569" cy="685663"/>
            </a:xfrm>
            <a:prstGeom prst="rect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55737" y="2050484"/>
              <a:ext cx="2149939" cy="685663"/>
            </a:xfrm>
            <a:prstGeom prst="rect">
              <a:avLst/>
            </a:prstGeom>
            <a:grpFill/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- 13 -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2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개발내용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2-4.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하드웨어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E514CF3-9644-47DD-A4B5-1E16CBC7F7DA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njh6681\Desktop\KakaoTalk_20180408_171150648.png"/>
          <p:cNvPicPr>
            <a:picLocks noChangeAspect="1" noChangeArrowheads="1"/>
          </p:cNvPicPr>
          <p:nvPr/>
        </p:nvPicPr>
        <p:blipFill>
          <a:blip r:embed="rId3" cstate="print"/>
          <a:srcRect r="42633" b="54099"/>
          <a:stretch>
            <a:fillRect/>
          </a:stretch>
        </p:blipFill>
        <p:spPr bwMode="auto">
          <a:xfrm>
            <a:off x="7433072" y="3645024"/>
            <a:ext cx="4719738" cy="2124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364422" y="1931967"/>
            <a:ext cx="13309980" cy="4235687"/>
            <a:chOff x="-364422" y="1934963"/>
            <a:chExt cx="13309980" cy="4276873"/>
          </a:xfrm>
        </p:grpSpPr>
        <p:sp>
          <p:nvSpPr>
            <p:cNvPr id="15" name="직사각형 14"/>
            <p:cNvSpPr/>
            <p:nvPr/>
          </p:nvSpPr>
          <p:spPr>
            <a:xfrm>
              <a:off x="-364422" y="1934963"/>
              <a:ext cx="13309980" cy="4276873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5582" y="2488251"/>
              <a:ext cx="4137764" cy="636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spc="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latin typeface="-윤고딕360"/>
                  <a:ea typeface="-윤고딕360"/>
                </a:defRPr>
              </a:lvl1pPr>
            </a:lstStyle>
            <a:p>
              <a:pPr algn="l"/>
              <a:r>
                <a:rPr lang="ko-KR" altLang="en-US" sz="3100" spc="5">
                  <a:latin typeface="+mn-lt"/>
                  <a:ea typeface="+mn-ea"/>
                </a:rPr>
                <a:t>세부내용</a:t>
              </a:r>
              <a:endParaRPr lang="en-US" altLang="ko-KR" sz="3100" spc="5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33886" y="3100320"/>
              <a:ext cx="5898736" cy="2703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3600" spc="4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latin typeface="10X10 Bold"/>
                  <a:ea typeface="10X10 Bold"/>
                </a:defRPr>
              </a:lvl1pPr>
            </a:lstStyle>
            <a:p>
              <a:pPr lvl="0"/>
              <a:r>
                <a:rPr lang="en-US" altLang="ko-KR" sz="2400" spc="5" dirty="0">
                  <a:latin typeface="+mn-lt"/>
                  <a:ea typeface="+mn-ea"/>
                </a:rPr>
                <a:t>3</a:t>
              </a:r>
              <a:r>
                <a:rPr lang="en-US" altLang="ko-KR" sz="2400" spc="5" dirty="0">
                  <a:latin typeface="+mn-lt"/>
                  <a:ea typeface="+mn-ea"/>
                  <a:cs typeface="+mn-cs"/>
                </a:rPr>
                <a:t>-1. </a:t>
              </a:r>
              <a:r>
                <a:rPr lang="ko-KR" altLang="en-US" sz="2400" spc="5" dirty="0" err="1">
                  <a:latin typeface="+mn-lt"/>
                  <a:ea typeface="+mn-ea"/>
                  <a:cs typeface="+mn-cs"/>
                </a:rPr>
                <a:t>주별</a:t>
              </a:r>
              <a:r>
                <a:rPr lang="ko-KR" altLang="en-US" sz="2400" spc="5" dirty="0">
                  <a:latin typeface="+mn-lt"/>
                  <a:ea typeface="+mn-ea"/>
                  <a:cs typeface="+mn-cs"/>
                </a:rPr>
                <a:t> 일정표</a:t>
              </a:r>
            </a:p>
            <a:p>
              <a:pPr lvl="0"/>
              <a:r>
                <a:rPr lang="en-US" altLang="ko-KR" sz="2400" spc="5" dirty="0">
                  <a:latin typeface="+mn-lt"/>
                  <a:ea typeface="+mn-ea"/>
                </a:rPr>
                <a:t>3-2. </a:t>
              </a:r>
              <a:r>
                <a:rPr lang="ko-KR" altLang="en-US" sz="2400" spc="5" dirty="0">
                  <a:latin typeface="+mn-lt"/>
                  <a:ea typeface="+mn-ea"/>
                </a:rPr>
                <a:t>예상 </a:t>
              </a:r>
              <a:r>
                <a:rPr lang="ko-KR" altLang="en-US" sz="2400" spc="5" dirty="0" smtClean="0">
                  <a:latin typeface="+mn-lt"/>
                  <a:ea typeface="+mn-ea"/>
                </a:rPr>
                <a:t>비용</a:t>
              </a:r>
              <a:endParaRPr lang="en-US" altLang="ko-KR" sz="2400" spc="5" dirty="0" smtClean="0">
                <a:latin typeface="+mn-lt"/>
                <a:ea typeface="+mn-ea"/>
              </a:endParaRPr>
            </a:p>
            <a:p>
              <a:pPr lvl="0"/>
              <a:r>
                <a:rPr lang="en-US" altLang="ko-KR" sz="2400" spc="5" dirty="0" smtClean="0">
                  <a:latin typeface="+mn-lt"/>
                  <a:ea typeface="+mn-ea"/>
                </a:rPr>
                <a:t>3-3. </a:t>
              </a:r>
              <a:r>
                <a:rPr lang="ko-KR" altLang="en-US" sz="2400" spc="5" dirty="0" smtClean="0">
                  <a:latin typeface="+mn-lt"/>
                  <a:ea typeface="+mn-ea"/>
                </a:rPr>
                <a:t>개발 상황</a:t>
              </a:r>
              <a:endParaRPr lang="ko-KR" altLang="en-US" sz="2400" spc="5" dirty="0">
                <a:latin typeface="+mn-lt"/>
                <a:ea typeface="+mn-ea"/>
              </a:endParaRPr>
            </a:p>
            <a:p>
              <a:pPr lvl="0"/>
              <a:r>
                <a:rPr lang="en-US" altLang="ko-KR" sz="2400" spc="5" dirty="0" smtClean="0">
                  <a:latin typeface="+mn-lt"/>
                  <a:ea typeface="+mn-ea"/>
                </a:rPr>
                <a:t>3-4. </a:t>
              </a:r>
              <a:r>
                <a:rPr lang="ko-KR" altLang="en-US" sz="2400" spc="5" dirty="0">
                  <a:latin typeface="+mn-lt"/>
                  <a:ea typeface="+mn-ea"/>
                </a:rPr>
                <a:t>개발 </a:t>
              </a:r>
              <a:r>
                <a:rPr lang="ko-KR" altLang="en-US" sz="2400" spc="5" dirty="0" smtClean="0">
                  <a:latin typeface="+mn-lt"/>
                  <a:ea typeface="+mn-ea"/>
                </a:rPr>
                <a:t>환경</a:t>
              </a:r>
              <a:endParaRPr lang="en-US" altLang="ko-KR" sz="2400" spc="5" dirty="0" smtClean="0">
                <a:latin typeface="+mn-lt"/>
                <a:ea typeface="+mn-ea"/>
              </a:endParaRPr>
            </a:p>
            <a:p>
              <a:pPr lvl="0"/>
              <a:r>
                <a:rPr lang="en-US" altLang="ko-KR" sz="2400" spc="5" dirty="0" smtClean="0">
                  <a:latin typeface="+mn-lt"/>
                  <a:ea typeface="+mn-ea"/>
                </a:rPr>
                <a:t>3-5. </a:t>
              </a:r>
              <a:r>
                <a:rPr lang="ko-KR" altLang="en-US" sz="2400" spc="5" dirty="0" smtClean="0">
                  <a:latin typeface="+mn-lt"/>
                  <a:ea typeface="+mn-ea"/>
                </a:rPr>
                <a:t>협업 방식</a:t>
              </a:r>
              <a:endParaRPr lang="ko-KR" altLang="en-US" sz="2400" spc="5" dirty="0">
                <a:latin typeface="+mn-lt"/>
                <a:ea typeface="+mn-ea"/>
              </a:endParaRPr>
            </a:p>
            <a:p>
              <a:pPr lvl="0"/>
              <a:r>
                <a:rPr lang="en-US" altLang="ko-KR" sz="2400" spc="5" dirty="0" smtClean="0">
                  <a:latin typeface="+mn-lt"/>
                  <a:ea typeface="+mn-ea"/>
                  <a:cs typeface="+mn-cs"/>
                </a:rPr>
                <a:t>3-6. </a:t>
              </a:r>
              <a:r>
                <a:rPr lang="ko-KR" altLang="en-US" sz="2400" spc="5" dirty="0">
                  <a:latin typeface="+mn-lt"/>
                  <a:ea typeface="+mn-ea"/>
                  <a:cs typeface="+mn-cs"/>
                </a:rPr>
                <a:t>팀원 소개 및 역할</a:t>
              </a:r>
            </a:p>
            <a:p>
              <a:pPr lvl="0"/>
              <a:r>
                <a:rPr lang="en-US" altLang="ko-KR" sz="2400" spc="5" dirty="0" smtClean="0">
                  <a:latin typeface="+mn-lt"/>
                  <a:ea typeface="+mn-ea"/>
                </a:rPr>
                <a:t>3-7. </a:t>
              </a:r>
              <a:r>
                <a:rPr lang="ko-KR" altLang="en-US" sz="2400" spc="5" dirty="0">
                  <a:latin typeface="+mn-lt"/>
                  <a:ea typeface="+mn-ea"/>
                </a:rPr>
                <a:t>공모전 소개</a:t>
              </a:r>
              <a:endParaRPr lang="ko-KR" altLang="en-US" sz="2400" spc="5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816448" y="2508786"/>
              <a:ext cx="1352609" cy="582658"/>
              <a:chOff x="4031680" y="4720523"/>
              <a:chExt cx="4532076" cy="705017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031680" y="4759354"/>
                <a:ext cx="4532076" cy="614988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03685" y="4720522"/>
                <a:ext cx="4460068" cy="705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제 </a:t>
                </a:r>
                <a:r>
                  <a:rPr lang="en-US" altLang="ko-KR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3</a:t>
                </a:r>
                <a:r>
                  <a:rPr lang="ko-KR" altLang="en-US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절</a:t>
                </a:r>
                <a:endParaRPr lang="en-US" altLang="ko-KR" sz="2800" b="1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- 14 -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2187" y="838275"/>
            <a:ext cx="6936164" cy="61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500">
                <a:latin typeface="+mn-lt"/>
                <a:ea typeface="+mn-ea"/>
                <a:cs typeface="+mn-cs"/>
              </a:rPr>
              <a:t>제</a:t>
            </a:r>
            <a:r>
              <a:rPr lang="en-US" altLang="ko-KR" sz="3500">
                <a:latin typeface="+mn-lt"/>
                <a:ea typeface="+mn-ea"/>
                <a:cs typeface="+mn-cs"/>
              </a:rPr>
              <a:t> 3</a:t>
            </a:r>
            <a:r>
              <a:rPr lang="ko-KR" altLang="en-US" sz="3500">
                <a:latin typeface="+mn-lt"/>
                <a:ea typeface="+mn-ea"/>
                <a:cs typeface="+mn-cs"/>
              </a:rPr>
              <a:t>절 세부내용</a:t>
            </a:r>
            <a:endParaRPr lang="en-US" altLang="ko-KR" sz="3500">
              <a:latin typeface="+mn-lt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5B1B761-503F-4604-9654-60205245A88A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>
                <a:latin typeface="+mn-lt"/>
                <a:ea typeface="+mn-ea"/>
                <a:cs typeface="+mn-cs"/>
              </a:rPr>
              <a:t>3-1. </a:t>
            </a:r>
            <a:r>
              <a:rPr lang="ko-KR" altLang="en-US" sz="2200" dirty="0" err="1">
                <a:latin typeface="+mn-lt"/>
                <a:ea typeface="+mn-ea"/>
                <a:cs typeface="+mn-cs"/>
              </a:rPr>
              <a:t>주별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 </a:t>
            </a:r>
            <a:r>
              <a:rPr lang="ko-KR" altLang="en-US" sz="2200" dirty="0" smtClean="0">
                <a:latin typeface="+mn-lt"/>
                <a:ea typeface="+mn-ea"/>
                <a:cs typeface="+mn-cs"/>
              </a:rPr>
              <a:t>일정표</a:t>
            </a:r>
            <a:endParaRPr lang="ko-KR" alt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4884287"/>
              </p:ext>
            </p:extLst>
          </p:nvPr>
        </p:nvGraphicFramePr>
        <p:xfrm>
          <a:off x="473137" y="2060848"/>
          <a:ext cx="11394296" cy="4104457"/>
        </p:xfrm>
        <a:graphic>
          <a:graphicData uri="http://schemas.openxmlformats.org/drawingml/2006/table">
            <a:tbl>
              <a:tblPr/>
              <a:tblGrid>
                <a:gridCol w="3939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11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11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28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28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22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6284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6284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622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622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6227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61131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358867">
                <a:tc row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000" b="1" spc="5" dirty="0">
                          <a:solidFill>
                            <a:srgbClr val="000000"/>
                          </a:solidFill>
                          <a:ea typeface="휴먼명조"/>
                        </a:rPr>
                        <a:t>추진 내용</a:t>
                      </a:r>
                      <a:endParaRPr lang="ko-KR" altLang="en-US" sz="1000" b="1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000" b="1" spc="5" dirty="0">
                          <a:solidFill>
                            <a:srgbClr val="000000"/>
                          </a:solidFill>
                          <a:ea typeface="휴먼명조"/>
                        </a:rPr>
                        <a:t>수행기간</a:t>
                      </a:r>
                      <a:r>
                        <a:rPr lang="en-US" altLang="ko-KR" sz="1000" b="1" spc="5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000" b="1" spc="5" dirty="0">
                          <a:solidFill>
                            <a:srgbClr val="000000"/>
                          </a:solidFill>
                          <a:ea typeface="휴먼명조"/>
                        </a:rPr>
                        <a:t>월</a:t>
                      </a:r>
                      <a:r>
                        <a:rPr lang="en-US" altLang="ko-KR" sz="1000" b="1" spc="5" dirty="0">
                          <a:solidFill>
                            <a:srgbClr val="000000"/>
                          </a:solidFill>
                          <a:latin typeface="휴먼명조"/>
                        </a:rPr>
                        <a:t>) (</a:t>
                      </a:r>
                      <a:r>
                        <a:rPr lang="ko-KR" altLang="en-US" sz="1000" b="1" spc="5" dirty="0">
                          <a:solidFill>
                            <a:srgbClr val="000000"/>
                          </a:solidFill>
                          <a:ea typeface="휴먼명조"/>
                        </a:rPr>
                        <a:t>계획표시 </a:t>
                      </a:r>
                      <a:r>
                        <a:rPr lang="en-US" altLang="ko-KR" sz="1000" b="1" spc="5" dirty="0">
                          <a:solidFill>
                            <a:srgbClr val="000000"/>
                          </a:solidFill>
                          <a:latin typeface="휴먼명조"/>
                        </a:rPr>
                        <a:t>: </a:t>
                      </a:r>
                      <a:r>
                        <a:rPr lang="ko-KR" altLang="en-US" sz="1000" b="1" spc="5" dirty="0">
                          <a:solidFill>
                            <a:srgbClr val="000000"/>
                          </a:solidFill>
                          <a:ea typeface="휴먼명조"/>
                        </a:rPr>
                        <a:t>■</a:t>
                      </a:r>
                      <a:r>
                        <a:rPr lang="en-US" altLang="ko-KR" sz="1000" b="1" spc="5" dirty="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000" b="1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867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00" b="1" spc="5" dirty="0">
                          <a:solidFill>
                            <a:srgbClr val="000000"/>
                          </a:solidFill>
                          <a:latin typeface="휴먼명조"/>
                        </a:rPr>
                        <a:t>3</a:t>
                      </a:r>
                      <a:r>
                        <a:rPr lang="ko-KR" altLang="en-US" sz="1000" b="1" spc="5" dirty="0">
                          <a:solidFill>
                            <a:srgbClr val="000000"/>
                          </a:solidFill>
                          <a:ea typeface="휴먼명조"/>
                        </a:rPr>
                        <a:t>월</a:t>
                      </a:r>
                      <a:endParaRPr lang="ko-KR" altLang="en-US" sz="1000" b="1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00" b="1" spc="5" dirty="0">
                          <a:solidFill>
                            <a:srgbClr val="000000"/>
                          </a:solidFill>
                          <a:latin typeface="휴먼명조"/>
                        </a:rPr>
                        <a:t>4 </a:t>
                      </a:r>
                      <a:r>
                        <a:rPr lang="ko-KR" altLang="en-US" sz="1000" b="1" spc="5" dirty="0">
                          <a:solidFill>
                            <a:srgbClr val="000000"/>
                          </a:solidFill>
                          <a:ea typeface="휴먼명조"/>
                        </a:rPr>
                        <a:t>월</a:t>
                      </a:r>
                      <a:endParaRPr lang="ko-KR" altLang="en-US" sz="1000" b="1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00" b="1" spc="5" dirty="0">
                          <a:solidFill>
                            <a:srgbClr val="000000"/>
                          </a:solidFill>
                          <a:latin typeface="휴먼명조"/>
                        </a:rPr>
                        <a:t>5 </a:t>
                      </a:r>
                      <a:r>
                        <a:rPr lang="ko-KR" altLang="en-US" sz="1000" b="1" spc="5" dirty="0">
                          <a:solidFill>
                            <a:srgbClr val="000000"/>
                          </a:solidFill>
                          <a:ea typeface="휴먼명조"/>
                        </a:rPr>
                        <a:t>월</a:t>
                      </a:r>
                      <a:endParaRPr lang="ko-KR" altLang="en-US" sz="1000" b="1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00" b="1" spc="5" dirty="0">
                          <a:solidFill>
                            <a:srgbClr val="000000"/>
                          </a:solidFill>
                          <a:latin typeface="휴먼명조"/>
                        </a:rPr>
                        <a:t>6 </a:t>
                      </a:r>
                      <a:r>
                        <a:rPr lang="ko-KR" altLang="en-US" sz="1000" b="1" spc="5" dirty="0">
                          <a:solidFill>
                            <a:srgbClr val="000000"/>
                          </a:solidFill>
                          <a:ea typeface="휴먼명조"/>
                        </a:rPr>
                        <a:t>월</a:t>
                      </a:r>
                      <a:endParaRPr lang="ko-KR" altLang="en-US" sz="1000" b="1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867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1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3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4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1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3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4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1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 dirty="0">
                          <a:solidFill>
                            <a:srgbClr val="000000"/>
                          </a:solidFill>
                          <a:latin typeface="휴먼명조"/>
                        </a:rPr>
                        <a:t>3</a:t>
                      </a:r>
                      <a:endParaRPr lang="en-US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 dirty="0">
                          <a:solidFill>
                            <a:srgbClr val="000000"/>
                          </a:solidFill>
                          <a:latin typeface="휴먼명조"/>
                        </a:rPr>
                        <a:t>4</a:t>
                      </a:r>
                      <a:endParaRPr lang="en-US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 dirty="0">
                          <a:solidFill>
                            <a:srgbClr val="000000"/>
                          </a:solidFill>
                          <a:latin typeface="휴먼명조"/>
                        </a:rPr>
                        <a:t>1</a:t>
                      </a:r>
                      <a:endParaRPr lang="en-US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 dirty="0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  <a:endParaRPr lang="en-US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 dirty="0">
                          <a:solidFill>
                            <a:srgbClr val="000000"/>
                          </a:solidFill>
                          <a:latin typeface="휴먼명조"/>
                        </a:rPr>
                        <a:t>3</a:t>
                      </a:r>
                      <a:endParaRPr lang="en-US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000" spc="5">
                          <a:solidFill>
                            <a:srgbClr val="000000"/>
                          </a:solidFill>
                          <a:latin typeface="휴먼명조"/>
                        </a:rPr>
                        <a:t>4</a:t>
                      </a:r>
                      <a:endParaRPr lang="en-US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>
                          <a:solidFill>
                            <a:srgbClr val="000000"/>
                          </a:solidFill>
                          <a:ea typeface="휴먼명조"/>
                        </a:rPr>
                        <a:t>계획 수립 및 자료조사</a:t>
                      </a:r>
                      <a:endParaRPr lang="ko-KR" altLang="en-US" sz="16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600" spc="5" dirty="0">
                          <a:solidFill>
                            <a:srgbClr val="000000"/>
                          </a:solidFill>
                          <a:latin typeface="휴먼명조"/>
                        </a:rPr>
                        <a:t>HW </a:t>
                      </a:r>
                      <a:r>
                        <a:rPr lang="ko-KR" altLang="en-US" sz="1600" spc="5" dirty="0">
                          <a:solidFill>
                            <a:srgbClr val="000000"/>
                          </a:solidFill>
                          <a:ea typeface="휴먼명조"/>
                        </a:rPr>
                        <a:t>설계 도면</a:t>
                      </a:r>
                      <a:endParaRPr lang="ko-KR" altLang="en-US" sz="16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>
                          <a:solidFill>
                            <a:srgbClr val="000000"/>
                          </a:solidFill>
                          <a:ea typeface="휴먼명조"/>
                        </a:rPr>
                        <a:t>알고리즘 설계</a:t>
                      </a:r>
                      <a:endParaRPr lang="ko-KR" altLang="en-US" sz="16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>
                          <a:solidFill>
                            <a:srgbClr val="000000"/>
                          </a:solidFill>
                          <a:ea typeface="휴먼명조"/>
                        </a:rPr>
                        <a:t>빅데이터 연동 연구</a:t>
                      </a:r>
                      <a:endParaRPr lang="ko-KR" altLang="en-US" sz="16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err="1">
                          <a:solidFill>
                            <a:srgbClr val="000000"/>
                          </a:solidFill>
                          <a:ea typeface="휴먼명조"/>
                        </a:rPr>
                        <a:t>어플</a:t>
                      </a:r>
                      <a:r>
                        <a:rPr lang="ko-KR" altLang="en-US" sz="1600" spc="5" dirty="0">
                          <a:solidFill>
                            <a:srgbClr val="000000"/>
                          </a:solidFill>
                          <a:ea typeface="휴먼명조"/>
                        </a:rPr>
                        <a:t> 코드 설계</a:t>
                      </a:r>
                      <a:endParaRPr lang="ko-KR" altLang="en-US" sz="16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err="1">
                          <a:solidFill>
                            <a:srgbClr val="000000"/>
                          </a:solidFill>
                          <a:ea typeface="휴먼명조"/>
                        </a:rPr>
                        <a:t>아두이노</a:t>
                      </a:r>
                      <a:r>
                        <a:rPr lang="ko-KR" altLang="en-US" sz="1600" spc="5" dirty="0">
                          <a:solidFill>
                            <a:srgbClr val="000000"/>
                          </a:solidFill>
                          <a:ea typeface="휴먼명조"/>
                        </a:rPr>
                        <a:t> 코드 설계</a:t>
                      </a:r>
                      <a:endParaRPr lang="ko-KR" altLang="en-US" sz="16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err="1">
                          <a:solidFill>
                            <a:srgbClr val="000000"/>
                          </a:solidFill>
                          <a:ea typeface="휴먼명조"/>
                        </a:rPr>
                        <a:t>어플</a:t>
                      </a:r>
                      <a:r>
                        <a:rPr lang="ko-KR" altLang="en-US" sz="1600" spc="5" dirty="0">
                          <a:solidFill>
                            <a:srgbClr val="000000"/>
                          </a:solidFill>
                          <a:ea typeface="휴먼명조"/>
                        </a:rPr>
                        <a:t> 완성</a:t>
                      </a:r>
                      <a:endParaRPr lang="ko-KR" altLang="en-US" sz="16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>
                          <a:solidFill>
                            <a:srgbClr val="000000"/>
                          </a:solidFill>
                          <a:ea typeface="휴먼명조"/>
                        </a:rPr>
                        <a:t>시제품 가공</a:t>
                      </a:r>
                      <a:endParaRPr lang="ko-KR" altLang="en-US" sz="16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6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spc="5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>
          <a:xfrm>
            <a:off x="3306763" y="2786063"/>
            <a:ext cx="125618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  <a:cs typeface="굴림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  <a:cs typeface="굴림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  <a:cs typeface="굴림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  <a:cs typeface="굴림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  <a:cs typeface="굴림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  <a:cs typeface="굴림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  <a:cs typeface="굴림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  <a:cs typeface="굴림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  <a:cs typeface="굴림"/>
              </a:defRPr>
            </a:lvl9pPr>
          </a:lstStyle>
          <a:p>
            <a:pPr marL="0" lv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800" b="0" i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- 15 -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E5F4894-8D9B-4882-BE6C-CF783078CC41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>
                <a:latin typeface="+mn-lt"/>
                <a:ea typeface="+mn-ea"/>
                <a:cs typeface="+mn-cs"/>
              </a:rPr>
              <a:t>3-2. </a:t>
            </a:r>
            <a:r>
              <a:rPr lang="ko-KR" altLang="en-US" sz="2200" dirty="0" smtClean="0"/>
              <a:t>코디 캐스터 </a:t>
            </a:r>
            <a:r>
              <a:rPr lang="ko-KR" altLang="en-US" sz="2200" dirty="0" smtClean="0">
                <a:latin typeface="+mn-lt"/>
                <a:ea typeface="+mn-ea"/>
                <a:cs typeface="+mn-cs"/>
              </a:rPr>
              <a:t>개발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비용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11890" y="2004993"/>
            <a:ext cx="5586489" cy="4198995"/>
            <a:chOff x="733218" y="1880828"/>
            <a:chExt cx="10585176" cy="4575274"/>
          </a:xfrm>
        </p:grpSpPr>
        <p:sp>
          <p:nvSpPr>
            <p:cNvPr id="9" name="직사각형 8"/>
            <p:cNvSpPr/>
            <p:nvPr/>
          </p:nvSpPr>
          <p:spPr>
            <a:xfrm>
              <a:off x="733218" y="2420323"/>
              <a:ext cx="10585176" cy="4035779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bg2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lvl="1" latinLnBrk="0">
                <a:lnSpc>
                  <a:spcPct val="150000"/>
                </a:lnSpc>
              </a:pPr>
              <a:endParaRPr lang="en-US" altLang="ko-KR" sz="2200">
                <a:sym typeface="Wingdings"/>
              </a:endParaRPr>
            </a:p>
          </p:txBody>
        </p:sp>
        <p:sp>
          <p:nvSpPr>
            <p:cNvPr id="11" name="모서리가 둥근 직사각형 13"/>
            <p:cNvSpPr/>
            <p:nvPr/>
          </p:nvSpPr>
          <p:spPr>
            <a:xfrm>
              <a:off x="3395547" y="1880828"/>
              <a:ext cx="5605219" cy="850927"/>
            </a:xfrm>
            <a:prstGeom prst="roundRect">
              <a:avLst>
                <a:gd name="adj" fmla="val 16667"/>
              </a:avLst>
            </a:prstGeom>
            <a:solidFill>
              <a:srgbClr val="252844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lvl="0" algn="ctr" latinLnBrk="0"/>
              <a:r>
                <a:rPr lang="ko-KR" altLang="en-US" sz="2400" dirty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참고 서적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pic>
        <p:nvPicPr>
          <p:cNvPr id="16" name="그림 15"/>
          <p:cNvPicPr/>
          <p:nvPr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767481" y="3100383"/>
            <a:ext cx="1752624" cy="2592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 txBox="1"/>
          <p:nvPr/>
        </p:nvSpPr>
        <p:spPr>
          <a:xfrm>
            <a:off x="2739183" y="3173410"/>
            <a:ext cx="34025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latinLnBrk="0">
              <a:lnSpc>
                <a:spcPct val="150000"/>
              </a:lnSpc>
            </a:pPr>
            <a:r>
              <a:rPr lang="en-US" altLang="ko-KR" sz="1400" dirty="0" smtClean="0">
                <a:sym typeface="Wingdings"/>
              </a:rPr>
              <a:t>- </a:t>
            </a:r>
            <a:r>
              <a:rPr lang="ko-KR" altLang="en-US" sz="1400" dirty="0" smtClean="0">
                <a:sym typeface="Wingdings"/>
              </a:rPr>
              <a:t>구매 </a:t>
            </a:r>
            <a:r>
              <a:rPr lang="ko-KR" altLang="en-US" sz="1400" dirty="0">
                <a:sym typeface="Wingdings"/>
              </a:rPr>
              <a:t>사유 : </a:t>
            </a:r>
            <a:r>
              <a:rPr lang="ko-KR" altLang="en-US" sz="1400" dirty="0" err="1">
                <a:sym typeface="Wingdings"/>
              </a:rPr>
              <a:t>앱</a:t>
            </a:r>
            <a:r>
              <a:rPr lang="ko-KR" altLang="en-US" sz="1400" dirty="0">
                <a:sym typeface="Wingdings"/>
              </a:rPr>
              <a:t> 개발 시 참고 서적</a:t>
            </a:r>
          </a:p>
          <a:p>
            <a:pPr marL="0" lvl="1" latinLnBrk="0">
              <a:lnSpc>
                <a:spcPct val="150000"/>
              </a:lnSpc>
            </a:pPr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4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400" dirty="0" smtClean="0">
                <a:latin typeface="+mn-lt"/>
                <a:ea typeface="+mn-ea"/>
                <a:cs typeface="+mn-cs"/>
              </a:rPr>
              <a:t>제목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: 상상을 현실로 만드는 </a:t>
            </a:r>
            <a:r>
              <a:rPr lang="ko-KR" altLang="en-US" sz="1400" dirty="0" err="1">
                <a:latin typeface="+mn-lt"/>
                <a:ea typeface="+mn-ea"/>
                <a:cs typeface="+mn-cs"/>
              </a:rPr>
              <a:t>아두이노</a:t>
            </a:r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4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400" dirty="0" smtClean="0">
                <a:latin typeface="+mn-lt"/>
                <a:ea typeface="+mn-ea"/>
                <a:cs typeface="+mn-cs"/>
              </a:rPr>
              <a:t>출판사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: </a:t>
            </a:r>
            <a:r>
              <a:rPr lang="ko-KR" altLang="en-US" sz="1400" dirty="0" err="1">
                <a:latin typeface="+mn-lt"/>
                <a:ea typeface="+mn-ea"/>
                <a:cs typeface="+mn-cs"/>
              </a:rPr>
              <a:t>에듀아이</a:t>
            </a:r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4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400" dirty="0" smtClean="0">
                <a:latin typeface="+mn-lt"/>
                <a:ea typeface="+mn-ea"/>
                <a:cs typeface="+mn-cs"/>
              </a:rPr>
              <a:t>가격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: 16,000</a:t>
            </a: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- 16 -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35C959A-AB6A-4865-8C20-D59287BD28DE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353970" y="2004993"/>
            <a:ext cx="5586489" cy="4198995"/>
            <a:chOff x="733218" y="1880828"/>
            <a:chExt cx="10585176" cy="4575274"/>
          </a:xfrm>
        </p:grpSpPr>
        <p:sp>
          <p:nvSpPr>
            <p:cNvPr id="25" name="직사각형 24"/>
            <p:cNvSpPr/>
            <p:nvPr/>
          </p:nvSpPr>
          <p:spPr>
            <a:xfrm>
              <a:off x="733218" y="2420323"/>
              <a:ext cx="10585176" cy="4035779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bg2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lvl="1" latinLnBrk="0">
                <a:lnSpc>
                  <a:spcPct val="150000"/>
                </a:lnSpc>
              </a:pPr>
              <a:endParaRPr lang="en-US" altLang="ko-KR" sz="2200">
                <a:sym typeface="Wingdings"/>
              </a:endParaRPr>
            </a:p>
          </p:txBody>
        </p:sp>
        <p:sp>
          <p:nvSpPr>
            <p:cNvPr id="26" name="모서리가 둥근 직사각형 13"/>
            <p:cNvSpPr/>
            <p:nvPr/>
          </p:nvSpPr>
          <p:spPr>
            <a:xfrm>
              <a:off x="3395547" y="1880828"/>
              <a:ext cx="5605219" cy="850927"/>
            </a:xfrm>
            <a:prstGeom prst="roundRect">
              <a:avLst>
                <a:gd name="adj" fmla="val 16667"/>
              </a:avLst>
            </a:prstGeom>
            <a:solidFill>
              <a:srgbClr val="252844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lvl="0" algn="ctr" latinLnBrk="0"/>
              <a:r>
                <a:rPr lang="ko-KR" altLang="en-US" sz="2400" dirty="0" err="1" smtClean="0">
                  <a:solidFill>
                    <a:srgbClr val="FFFFFF"/>
                  </a:solidFill>
                </a:rPr>
                <a:t>아두이노</a:t>
              </a:r>
              <a:r>
                <a:rPr lang="ko-KR" altLang="en-US" sz="2400" dirty="0" smtClean="0">
                  <a:solidFill>
                    <a:srgbClr val="FFFFFF"/>
                  </a:solidFill>
                </a:rPr>
                <a:t> 정품 보드</a:t>
              </a:r>
              <a:endParaRPr lang="ko-KR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3" name="그림 22"/>
          <p:cNvPicPr/>
          <p:nvPr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6609561" y="3173409"/>
            <a:ext cx="1752623" cy="2592423"/>
          </a:xfrm>
          <a:prstGeom prst="rect">
            <a:avLst/>
          </a:prstGeom>
          <a:ln>
            <a:noFill/>
          </a:ln>
        </p:spPr>
      </p:pic>
      <p:sp>
        <p:nvSpPr>
          <p:cNvPr id="27" name="직사각형 16"/>
          <p:cNvSpPr txBox="1"/>
          <p:nvPr/>
        </p:nvSpPr>
        <p:spPr>
          <a:xfrm>
            <a:off x="8471724" y="3173410"/>
            <a:ext cx="3402547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latinLnBrk="0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구매 사유 : </a:t>
            </a:r>
            <a:r>
              <a:rPr lang="ko-KR" altLang="en-US" sz="1400" dirty="0" smtClean="0">
                <a:sym typeface="Wingdings"/>
              </a:rPr>
              <a:t>우산 모형에 연결하여 강수 확률 표시 기능</a:t>
            </a:r>
          </a:p>
          <a:p>
            <a:pPr marL="0" lvl="1" latinLnBrk="0">
              <a:lnSpc>
                <a:spcPct val="150000"/>
              </a:lnSpc>
            </a:pPr>
            <a:endParaRPr lang="ko-KR" altLang="en-US" sz="1400" dirty="0" smtClean="0"/>
          </a:p>
          <a:p>
            <a:pPr lvl="0"/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초보자 </a:t>
            </a:r>
            <a:r>
              <a:rPr lang="ko-KR" altLang="en-US" sz="1400" dirty="0" err="1" smtClean="0"/>
              <a:t>스타터</a:t>
            </a:r>
            <a:r>
              <a:rPr lang="ko-KR" altLang="en-US" sz="1400" dirty="0" smtClean="0"/>
              <a:t> 키트 고급용</a:t>
            </a:r>
          </a:p>
          <a:p>
            <a:pPr lvl="0"/>
            <a:endParaRPr lang="ko-KR" altLang="en-US" sz="1400" dirty="0" smtClean="0"/>
          </a:p>
          <a:p>
            <a:pPr lvl="0"/>
            <a:r>
              <a:rPr lang="en-US" altLang="ko-KR" sz="1400" dirty="0" smtClean="0"/>
              <a:t>- </a:t>
            </a:r>
            <a:r>
              <a:rPr lang="ko-KR" altLang="en-US" sz="1400" dirty="0" smtClean="0"/>
              <a:t>가격 : 40,400원</a:t>
            </a:r>
          </a:p>
          <a:p>
            <a:pPr lvl="0"/>
            <a:endParaRPr lang="ko-KR" altLang="en-US" sz="1400" dirty="0" smtClean="0"/>
          </a:p>
          <a:p>
            <a:pPr lvl="0"/>
            <a:endParaRPr lang="ko-KR" altLang="en-US" sz="1400" dirty="0" smtClean="0"/>
          </a:p>
          <a:p>
            <a:pPr lvl="0"/>
            <a:endParaRPr lang="ko-KR" altLang="en-US" sz="1400" dirty="0" smtClean="0"/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/>
              <a:t>3-2. </a:t>
            </a:r>
            <a:r>
              <a:rPr lang="ko-KR" altLang="en-US" sz="2200" dirty="0" smtClean="0"/>
              <a:t>코디 캐스터 개발 비용</a:t>
            </a:r>
            <a:endParaRPr lang="ko-KR" alt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- 18 -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61A4B0E-A52B-4753-AA8A-41619DAF3B91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7942" y="2004993"/>
            <a:ext cx="5586489" cy="4198995"/>
            <a:chOff x="733218" y="1880828"/>
            <a:chExt cx="10585176" cy="4575274"/>
          </a:xfrm>
        </p:grpSpPr>
        <p:sp>
          <p:nvSpPr>
            <p:cNvPr id="19" name="직사각형 18"/>
            <p:cNvSpPr/>
            <p:nvPr/>
          </p:nvSpPr>
          <p:spPr>
            <a:xfrm>
              <a:off x="733218" y="2420323"/>
              <a:ext cx="10585176" cy="4035779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bg2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lvl="1" latinLnBrk="0">
                <a:lnSpc>
                  <a:spcPct val="150000"/>
                </a:lnSpc>
              </a:pPr>
              <a:endParaRPr lang="en-US" altLang="ko-KR" sz="2200">
                <a:sym typeface="Wingdings"/>
              </a:endParaRPr>
            </a:p>
          </p:txBody>
        </p:sp>
        <p:sp>
          <p:nvSpPr>
            <p:cNvPr id="21" name="모서리가 둥근 직사각형 13"/>
            <p:cNvSpPr/>
            <p:nvPr/>
          </p:nvSpPr>
          <p:spPr>
            <a:xfrm>
              <a:off x="3395547" y="1880828"/>
              <a:ext cx="5605218" cy="850927"/>
            </a:xfrm>
            <a:prstGeom prst="roundRect">
              <a:avLst>
                <a:gd name="adj" fmla="val 16667"/>
              </a:avLst>
            </a:prstGeom>
            <a:solidFill>
              <a:srgbClr val="252844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lvl="0" algn="ctr" latinLnBrk="0"/>
              <a:r>
                <a:rPr lang="ko-KR" altLang="en-US" sz="2400" dirty="0" err="1" smtClean="0">
                  <a:solidFill>
                    <a:srgbClr val="FFFFFF"/>
                  </a:solidFill>
                </a:rPr>
                <a:t>안드로이드</a:t>
              </a:r>
              <a:r>
                <a:rPr lang="ko-KR" altLang="en-US" sz="2400" dirty="0" smtClean="0">
                  <a:solidFill>
                    <a:srgbClr val="FFFFFF"/>
                  </a:solidFill>
                </a:rPr>
                <a:t> </a:t>
              </a:r>
              <a:r>
                <a:rPr lang="ko-KR" altLang="en-US" sz="2400" dirty="0" err="1" smtClean="0">
                  <a:solidFill>
                    <a:srgbClr val="FFFFFF"/>
                  </a:solidFill>
                </a:rPr>
                <a:t>공기계</a:t>
              </a:r>
              <a:endParaRPr lang="ko-KR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0" name="그림 19"/>
          <p:cNvPicPr/>
          <p:nvPr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840508" y="3100382"/>
            <a:ext cx="1971701" cy="2795111"/>
          </a:xfrm>
          <a:prstGeom prst="rect">
            <a:avLst/>
          </a:prstGeom>
        </p:spPr>
      </p:pic>
      <p:sp>
        <p:nvSpPr>
          <p:cNvPr id="17" name="직사각형 16"/>
          <p:cNvSpPr txBox="1"/>
          <p:nvPr/>
        </p:nvSpPr>
        <p:spPr>
          <a:xfrm>
            <a:off x="2812209" y="3173409"/>
            <a:ext cx="328617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latinLnBrk="0">
              <a:lnSpc>
                <a:spcPct val="150000"/>
              </a:lnSpc>
            </a:pPr>
            <a:r>
              <a:rPr lang="en-US" altLang="ko-KR" sz="14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400" dirty="0" smtClean="0">
                <a:latin typeface="+mn-lt"/>
                <a:ea typeface="+mn-ea"/>
                <a:cs typeface="+mn-cs"/>
              </a:rPr>
              <a:t>구매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사유 : </a:t>
            </a:r>
            <a:r>
              <a:rPr lang="ko-KR" altLang="en-US" sz="1400" dirty="0" err="1">
                <a:sym typeface="Wingdings"/>
              </a:rPr>
              <a:t>안드로이드</a:t>
            </a:r>
            <a:r>
              <a:rPr lang="ko-KR" altLang="en-US" sz="1400" dirty="0">
                <a:sym typeface="Wingdings"/>
              </a:rPr>
              <a:t> </a:t>
            </a:r>
            <a:r>
              <a:rPr lang="ko-KR" altLang="en-US" sz="1400" dirty="0" err="1">
                <a:sym typeface="Wingdings"/>
              </a:rPr>
              <a:t>앱</a:t>
            </a:r>
            <a:r>
              <a:rPr lang="ko-KR" altLang="en-US" sz="1400" dirty="0">
                <a:sym typeface="Wingdings"/>
              </a:rPr>
              <a:t> 시현</a:t>
            </a:r>
          </a:p>
          <a:p>
            <a:pPr marL="0" lvl="1" latinLnBrk="0">
              <a:lnSpc>
                <a:spcPct val="150000"/>
              </a:lnSpc>
            </a:pPr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4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400" dirty="0" smtClean="0">
                <a:latin typeface="+mn-lt"/>
                <a:ea typeface="+mn-ea"/>
                <a:cs typeface="+mn-cs"/>
              </a:rPr>
              <a:t>삼성전자 </a:t>
            </a:r>
            <a:r>
              <a:rPr lang="ko-KR" altLang="en-US" sz="1400" dirty="0" err="1">
                <a:latin typeface="+mn-lt"/>
                <a:ea typeface="+mn-ea"/>
                <a:cs typeface="+mn-cs"/>
              </a:rPr>
              <a:t>갤럭시탭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 8.0 SM-T380 32GB</a:t>
            </a:r>
          </a:p>
          <a:p>
            <a:pPr lvl="0"/>
            <a:endParaRPr lang="en-US" altLang="ko-KR" sz="1400" dirty="0" smtClean="0">
              <a:latin typeface="+mn-lt"/>
              <a:ea typeface="+mn-ea"/>
              <a:cs typeface="+mn-cs"/>
            </a:endParaRP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4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400" dirty="0" smtClean="0">
                <a:latin typeface="+mn-lt"/>
                <a:ea typeface="+mn-ea"/>
                <a:cs typeface="+mn-cs"/>
              </a:rPr>
              <a:t>가격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280,000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원</a:t>
            </a: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463509" y="2004993"/>
            <a:ext cx="5586489" cy="4198995"/>
            <a:chOff x="733218" y="1880828"/>
            <a:chExt cx="10585176" cy="4575274"/>
          </a:xfrm>
        </p:grpSpPr>
        <p:sp>
          <p:nvSpPr>
            <p:cNvPr id="23" name="직사각형 22"/>
            <p:cNvSpPr/>
            <p:nvPr/>
          </p:nvSpPr>
          <p:spPr>
            <a:xfrm>
              <a:off x="733218" y="2420323"/>
              <a:ext cx="10585176" cy="4035779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chemeClr val="bg2">
                  <a:lumMod val="7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lvl="1" latinLnBrk="0">
                <a:lnSpc>
                  <a:spcPct val="150000"/>
                </a:lnSpc>
              </a:pPr>
              <a:endParaRPr lang="en-US" altLang="ko-KR" sz="2200">
                <a:sym typeface="Wingdings"/>
              </a:endParaRPr>
            </a:p>
          </p:txBody>
        </p:sp>
        <p:sp>
          <p:nvSpPr>
            <p:cNvPr id="24" name="모서리가 둥근 직사각형 13"/>
            <p:cNvSpPr/>
            <p:nvPr/>
          </p:nvSpPr>
          <p:spPr>
            <a:xfrm>
              <a:off x="3395547" y="1880828"/>
              <a:ext cx="5605218" cy="850927"/>
            </a:xfrm>
            <a:prstGeom prst="roundRect">
              <a:avLst>
                <a:gd name="adj" fmla="val 16667"/>
              </a:avLst>
            </a:prstGeom>
            <a:solidFill>
              <a:srgbClr val="252844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lvl="0" algn="ctr" latinLnBrk="0"/>
              <a:r>
                <a:rPr lang="en-US" altLang="ko-KR" sz="2400" dirty="0" smtClean="0">
                  <a:solidFill>
                    <a:srgbClr val="FFFFFF"/>
                  </a:solidFill>
                </a:rPr>
                <a:t>3D </a:t>
              </a:r>
              <a:r>
                <a:rPr lang="ko-KR" altLang="en-US" sz="2400" dirty="0" err="1" smtClean="0">
                  <a:solidFill>
                    <a:srgbClr val="FFFFFF"/>
                  </a:solidFill>
                </a:rPr>
                <a:t>프린팅</a:t>
              </a:r>
              <a:endParaRPr lang="ko-KR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5" name="그림 24"/>
          <p:cNvPicPr/>
          <p:nvPr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6719100" y="3282947"/>
            <a:ext cx="2008215" cy="2519397"/>
          </a:xfrm>
          <a:prstGeom prst="rect">
            <a:avLst/>
          </a:prstGeom>
        </p:spPr>
      </p:pic>
      <p:sp>
        <p:nvSpPr>
          <p:cNvPr id="26" name="직사각형 16"/>
          <p:cNvSpPr txBox="1"/>
          <p:nvPr/>
        </p:nvSpPr>
        <p:spPr>
          <a:xfrm>
            <a:off x="8909880" y="3282948"/>
            <a:ext cx="285449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latinLnBrk="0">
              <a:lnSpc>
                <a:spcPct val="150000"/>
              </a:lnSpc>
            </a:pPr>
            <a:r>
              <a:rPr lang="en-US" altLang="ko-KR" sz="14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400" dirty="0" smtClean="0">
                <a:latin typeface="+mn-lt"/>
                <a:ea typeface="+mn-ea"/>
                <a:cs typeface="+mn-cs"/>
              </a:rPr>
              <a:t>구매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사유 : </a:t>
            </a:r>
            <a:r>
              <a:rPr lang="ko-KR" altLang="en-US" sz="1400" dirty="0">
                <a:sym typeface="Wingdings"/>
              </a:rPr>
              <a:t>우산 모형 제작</a:t>
            </a:r>
            <a:endParaRPr lang="ko-KR" altLang="en-US" sz="1600" dirty="0">
              <a:sym typeface="Wingdings"/>
            </a:endParaRPr>
          </a:p>
          <a:p>
            <a:pPr marL="0" lvl="1" latinLnBrk="0">
              <a:lnSpc>
                <a:spcPct val="150000"/>
              </a:lnSpc>
            </a:pPr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4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400" dirty="0" smtClean="0">
                <a:latin typeface="+mn-lt"/>
                <a:ea typeface="+mn-ea"/>
                <a:cs typeface="+mn-cs"/>
              </a:rPr>
              <a:t>제작업체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3D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ko-KR" altLang="en-US" sz="1400" dirty="0" err="1">
                <a:latin typeface="+mn-lt"/>
                <a:ea typeface="+mn-ea"/>
                <a:cs typeface="+mn-cs"/>
              </a:rPr>
              <a:t>프린팅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광주 센터</a:t>
            </a:r>
          </a:p>
          <a:p>
            <a:pPr lvl="0"/>
            <a:endParaRPr lang="en-US" altLang="ko-KR" sz="1400" dirty="0" smtClean="0">
              <a:latin typeface="+mn-lt"/>
              <a:ea typeface="+mn-ea"/>
              <a:cs typeface="+mn-cs"/>
            </a:endParaRP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400" dirty="0" smtClean="0">
                <a:latin typeface="+mn-lt"/>
                <a:ea typeface="+mn-ea"/>
                <a:cs typeface="+mn-cs"/>
              </a:rPr>
              <a:t>- </a:t>
            </a:r>
            <a:r>
              <a:rPr lang="ko-KR" altLang="en-US" sz="1400" dirty="0" smtClean="0">
                <a:latin typeface="+mn-lt"/>
                <a:ea typeface="+mn-ea"/>
                <a:cs typeface="+mn-cs"/>
              </a:rPr>
              <a:t>가격 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: 180,000원</a:t>
            </a: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  <a:p>
            <a:pPr lvl="0"/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/>
              <a:t>3-2. </a:t>
            </a:r>
            <a:r>
              <a:rPr lang="ko-KR" altLang="en-US" sz="2200" dirty="0" smtClean="0"/>
              <a:t>코디 캐스터 개발 비용</a:t>
            </a:r>
            <a:endParaRPr lang="ko-KR" alt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76288" y="2132856"/>
          <a:ext cx="11881320" cy="3887782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8555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휴먼명조"/>
                        </a:rPr>
                        <a:t>예산항목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비 용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구성비율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휴먼명조"/>
                        </a:rPr>
                        <a:t>(%)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8555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산출내역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예상 금액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원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0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재료비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삼성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휴먼명조"/>
                        </a:rPr>
                        <a:t>8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인치 태블릿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아두이노 중급 키트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ea typeface="휴먼명조"/>
                        </a:rPr>
                        <a:t>320,400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a typeface="휴먼명조"/>
                        </a:rPr>
                        <a:t>원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ea typeface="휴먼명조"/>
                        </a:rPr>
                        <a:t>50.3 %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9574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제작비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a typeface="휴먼명조"/>
                        </a:rPr>
                        <a:t>3D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a typeface="휴먼명조"/>
                        </a:rPr>
                        <a:t>프린터 출력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a typeface="휴먼명조"/>
                        </a:rPr>
                        <a:t>(3D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a typeface="휴먼명조"/>
                        </a:rPr>
                        <a:t>프린팅 광주 센터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a typeface="휴먼명조"/>
                        </a:rPr>
                        <a:t>)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결과물 제본 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ea typeface="휴먼명조"/>
                        </a:rPr>
                        <a:t>200,000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a typeface="휴먼명조"/>
                        </a:rPr>
                        <a:t>원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ea typeface="휴먼명조"/>
                        </a:rPr>
                        <a:t>31.4 %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430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문헌구입비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상상을 현실로 만드는 아두이노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ea typeface="휴먼명조"/>
                        </a:rPr>
                        <a:t>16,000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a typeface="휴먼명조"/>
                        </a:rPr>
                        <a:t>원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ea typeface="휴먼명조"/>
                        </a:rPr>
                        <a:t>2.5 %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430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회의비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주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휴먼명조"/>
                        </a:rPr>
                        <a:t>1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회 회의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ea typeface="휴먼명조"/>
                        </a:rPr>
                        <a:t>100,000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a typeface="휴먼명조"/>
                        </a:rPr>
                        <a:t>원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ea typeface="휴먼명조"/>
                        </a:rPr>
                        <a:t>15.7 %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4307"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합 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a typeface="휴먼명조"/>
                        </a:rPr>
                        <a:t>636,400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a typeface="휴먼명조"/>
                        </a:rPr>
                        <a:t>원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b="1">
                          <a:solidFill>
                            <a:srgbClr val="000000"/>
                          </a:solidFill>
                          <a:ea typeface="휴먼명조"/>
                        </a:rPr>
                        <a:t>100 %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>
          <a:xfrm>
            <a:off x="0" y="0"/>
            <a:ext cx="12561888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- 20 -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55A3D4-88D9-43FE-9D72-79CDFE3E154C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01637" y="3049892"/>
            <a:ext cx="1968638" cy="7031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117225" tIns="58612" rIns="117225" bIns="58612">
            <a:spAutoFit/>
          </a:bodyPr>
          <a:lstStyle/>
          <a:p>
            <a:pPr lvl="0"/>
            <a:r>
              <a:rPr lang="en-US" altLang="ko-KR" sz="3800" b="1">
                <a:solidFill>
                  <a:schemeClr val="bg1"/>
                </a:solidFill>
                <a:latin typeface="바탕"/>
                <a:ea typeface="바탕"/>
              </a:rPr>
              <a:t>[</a:t>
            </a:r>
            <a:r>
              <a:rPr lang="ko-KR" altLang="en-US" sz="3800" b="1">
                <a:solidFill>
                  <a:schemeClr val="bg1"/>
                </a:solidFill>
                <a:latin typeface="바탕"/>
                <a:ea typeface="바탕"/>
              </a:rPr>
              <a:t> 목차 </a:t>
            </a:r>
            <a:r>
              <a:rPr lang="en-US" altLang="ko-KR" sz="3800" b="1">
                <a:solidFill>
                  <a:schemeClr val="bg1"/>
                </a:solidFill>
                <a:latin typeface="바탕"/>
                <a:ea typeface="바탕"/>
              </a:rPr>
              <a:t>]</a:t>
            </a:r>
          </a:p>
        </p:txBody>
      </p:sp>
      <p:cxnSp>
        <p:nvCxnSpPr>
          <p:cNvPr id="30" name="직선 연결선 29"/>
          <p:cNvCxnSpPr/>
          <p:nvPr/>
        </p:nvCxnSpPr>
        <p:spPr>
          <a:xfrm rot="16200000" flipH="1">
            <a:off x="3998882" y="3739359"/>
            <a:ext cx="4491099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- 2 -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752228" y="1340768"/>
            <a:ext cx="6816752" cy="4550351"/>
            <a:chOff x="6752228" y="2016226"/>
            <a:chExt cx="6816752" cy="4550351"/>
          </a:xfrm>
        </p:grpSpPr>
        <p:sp>
          <p:nvSpPr>
            <p:cNvPr id="28" name="TextBox 27"/>
            <p:cNvSpPr txBox="1"/>
            <p:nvPr/>
          </p:nvSpPr>
          <p:spPr>
            <a:xfrm>
              <a:off x="6752228" y="2016226"/>
              <a:ext cx="6816752" cy="4550351"/>
            </a:xfrm>
            <a:prstGeom prst="rect">
              <a:avLst/>
            </a:prstGeom>
            <a:noFill/>
          </p:spPr>
          <p:txBody>
            <a:bodyPr wrap="square" lIns="117225" tIns="58612" rIns="117225" bIns="58612">
              <a:spAutoFit/>
            </a:bodyPr>
            <a:lstStyle/>
            <a:p>
              <a:pPr lvl="0"/>
              <a:r>
                <a:rPr lang="en-US" altLang="ko-KR" sz="2400" b="1" dirty="0">
                  <a:latin typeface="바탕"/>
                  <a:ea typeface="바탕"/>
                </a:rPr>
                <a:t>1. </a:t>
              </a:r>
              <a:r>
                <a:rPr lang="en-US" altLang="ko-KR" sz="2400" b="1" dirty="0" smtClean="0">
                  <a:latin typeface="바탕"/>
                  <a:ea typeface="바탕"/>
                </a:rPr>
                <a:t> </a:t>
              </a:r>
              <a:r>
                <a:rPr lang="ko-KR" altLang="en-US" sz="2400" b="1" dirty="0" err="1" smtClean="0">
                  <a:latin typeface="바탕"/>
                  <a:ea typeface="바탕"/>
                </a:rPr>
                <a:t>코디캐스터</a:t>
              </a:r>
              <a:r>
                <a:rPr lang="ko-KR" altLang="en-US" sz="2400" b="1" dirty="0" smtClean="0">
                  <a:latin typeface="바탕"/>
                  <a:ea typeface="바탕"/>
                </a:rPr>
                <a:t> 개발동기</a:t>
              </a:r>
              <a:endParaRPr lang="ko-KR" altLang="en-US" sz="2400" b="1" dirty="0">
                <a:latin typeface="바탕"/>
                <a:ea typeface="바탕"/>
              </a:endParaRPr>
            </a:p>
            <a:p>
              <a:pPr lvl="0"/>
              <a:endParaRPr lang="en-US" altLang="ko-KR" sz="2400" b="1" dirty="0">
                <a:latin typeface="바탕"/>
                <a:ea typeface="바탕"/>
              </a:endParaRPr>
            </a:p>
            <a:p>
              <a:pPr lvl="0"/>
              <a:endParaRPr lang="en-US" altLang="ko-KR" sz="2400" b="1" dirty="0">
                <a:latin typeface="바탕"/>
                <a:ea typeface="바탕"/>
              </a:endParaRPr>
            </a:p>
            <a:p>
              <a:pPr lvl="0"/>
              <a:r>
                <a:rPr lang="en-US" altLang="ko-KR" sz="2400" b="1" dirty="0">
                  <a:latin typeface="바탕"/>
                  <a:ea typeface="바탕"/>
                </a:rPr>
                <a:t>2. </a:t>
              </a:r>
              <a:r>
                <a:rPr lang="en-US" altLang="ko-KR" sz="2400" b="1" dirty="0" smtClean="0">
                  <a:latin typeface="바탕"/>
                  <a:ea typeface="바탕"/>
                </a:rPr>
                <a:t> </a:t>
              </a:r>
              <a:r>
                <a:rPr lang="ko-KR" altLang="en-US" sz="2400" b="1" dirty="0" err="1" smtClean="0">
                  <a:latin typeface="바탕"/>
                  <a:ea typeface="바탕"/>
                </a:rPr>
                <a:t>코디캐스터</a:t>
              </a:r>
              <a:r>
                <a:rPr lang="ko-KR" altLang="en-US" sz="2400" b="1" dirty="0" smtClean="0">
                  <a:latin typeface="바탕"/>
                  <a:ea typeface="바탕"/>
                </a:rPr>
                <a:t> 개발내용</a:t>
              </a:r>
              <a:endParaRPr lang="ko-KR" altLang="en-US" sz="2400" b="1" dirty="0">
                <a:latin typeface="바탕"/>
                <a:ea typeface="바탕"/>
              </a:endParaRPr>
            </a:p>
            <a:p>
              <a:pPr lvl="0"/>
              <a:endParaRPr lang="en-US" altLang="ko-KR" sz="2400" b="1" dirty="0">
                <a:latin typeface="바탕"/>
                <a:ea typeface="바탕"/>
              </a:endParaRPr>
            </a:p>
            <a:p>
              <a:pPr lvl="0"/>
              <a:endParaRPr lang="en-US" altLang="ko-KR" sz="2400" b="1" dirty="0">
                <a:latin typeface="바탕"/>
                <a:ea typeface="바탕"/>
              </a:endParaRPr>
            </a:p>
            <a:p>
              <a:pPr lvl="0"/>
              <a:r>
                <a:rPr lang="en-US" altLang="ko-KR" sz="2400" b="1" dirty="0">
                  <a:latin typeface="바탕"/>
                  <a:ea typeface="바탕"/>
                </a:rPr>
                <a:t>3. </a:t>
              </a:r>
              <a:r>
                <a:rPr lang="en-US" altLang="ko-KR" sz="2400" b="1" dirty="0" smtClean="0">
                  <a:latin typeface="바탕"/>
                  <a:ea typeface="바탕"/>
                </a:rPr>
                <a:t> </a:t>
              </a:r>
              <a:r>
                <a:rPr lang="ko-KR" altLang="en-US" sz="2400" b="1" dirty="0" err="1" smtClean="0">
                  <a:latin typeface="바탕"/>
                  <a:ea typeface="바탕"/>
                </a:rPr>
                <a:t>코디캐스터</a:t>
              </a:r>
              <a:r>
                <a:rPr lang="ko-KR" altLang="en-US" sz="2400" b="1" dirty="0" smtClean="0">
                  <a:latin typeface="바탕"/>
                  <a:ea typeface="바탕"/>
                </a:rPr>
                <a:t> 세부내용</a:t>
              </a:r>
              <a:endParaRPr lang="ko-KR" altLang="en-US" sz="2400" b="1" dirty="0">
                <a:latin typeface="바탕"/>
                <a:ea typeface="바탕"/>
              </a:endParaRPr>
            </a:p>
            <a:p>
              <a:pPr lvl="0"/>
              <a:endParaRPr lang="en-US" altLang="ko-KR" sz="2400" b="1" dirty="0">
                <a:latin typeface="바탕"/>
                <a:ea typeface="바탕"/>
              </a:endParaRPr>
            </a:p>
            <a:p>
              <a:pPr lvl="0"/>
              <a:endParaRPr lang="en-US" altLang="ko-KR" sz="2400" b="1" dirty="0">
                <a:latin typeface="바탕"/>
                <a:ea typeface="바탕"/>
              </a:endParaRPr>
            </a:p>
            <a:p>
              <a:pPr lvl="0"/>
              <a:endParaRPr lang="en-US" altLang="ko-KR" sz="2400" b="1" dirty="0" smtClean="0">
                <a:latin typeface="바탕"/>
                <a:ea typeface="바탕"/>
              </a:endParaRPr>
            </a:p>
            <a:p>
              <a:pPr lvl="0"/>
              <a:r>
                <a:rPr lang="en-US" altLang="ko-KR" sz="2400" b="1" dirty="0" smtClean="0">
                  <a:latin typeface="바탕"/>
                  <a:ea typeface="바탕"/>
                </a:rPr>
                <a:t>4</a:t>
              </a:r>
              <a:r>
                <a:rPr lang="en-US" altLang="ko-KR" sz="2400" b="1" dirty="0">
                  <a:latin typeface="바탕"/>
                  <a:ea typeface="바탕"/>
                </a:rPr>
                <a:t>. </a:t>
              </a:r>
              <a:r>
                <a:rPr lang="en-US" altLang="ko-KR" sz="2400" b="1" dirty="0" smtClean="0">
                  <a:latin typeface="바탕"/>
                  <a:ea typeface="바탕"/>
                </a:rPr>
                <a:t> </a:t>
              </a:r>
              <a:r>
                <a:rPr lang="ko-KR" altLang="en-US" sz="2400" b="1" dirty="0" smtClean="0">
                  <a:latin typeface="바탕"/>
                  <a:ea typeface="바탕"/>
                </a:rPr>
                <a:t>질문</a:t>
              </a:r>
              <a:endParaRPr lang="ko-KR" altLang="en-US" sz="2400" b="1" dirty="0">
                <a:latin typeface="바탕"/>
                <a:ea typeface="바탕"/>
              </a:endParaRPr>
            </a:p>
            <a:p>
              <a:pPr marL="457200" lvl="0" indent="-457200">
                <a:buAutoNum type="alphaLcPeriod" startAt="64"/>
              </a:pPr>
              <a:endParaRPr lang="en-US" altLang="ko-KR" sz="2400" b="1" dirty="0">
                <a:latin typeface="바탕"/>
                <a:ea typeface="바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451119" y="3529404"/>
              <a:ext cx="2351101" cy="369033"/>
            </a:xfrm>
            <a:prstGeom prst="rect">
              <a:avLst/>
            </a:prstGeom>
          </p:spPr>
          <p:txBody>
            <a:bodyPr wrap="none" lIns="117225" tIns="58612" rIns="117225" bIns="58612">
              <a:spAutoFit/>
            </a:bodyPr>
            <a:lstStyle/>
            <a:p>
              <a:pPr lvl="0"/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API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  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/  </a:t>
              </a:r>
              <a:r>
                <a:rPr lang="ko-KR" altLang="en-US" sz="1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앱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  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/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하드웨어</a:t>
              </a:r>
              <a:endPara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바탕"/>
                <a:ea typeface="바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38114" y="4640575"/>
              <a:ext cx="4567466" cy="641589"/>
            </a:xfrm>
            <a:prstGeom prst="rect">
              <a:avLst/>
            </a:prstGeom>
          </p:spPr>
          <p:txBody>
            <a:bodyPr wrap="square" lIns="117225" tIns="58612" rIns="117225" bIns="58612">
              <a:spAutoFit/>
            </a:bodyPr>
            <a:lstStyle/>
            <a:p>
              <a:pPr lvl="0"/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일정표 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/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예상비용 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/ </a:t>
              </a:r>
              <a:r>
                <a:rPr lang="ko-KR" altLang="en-US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개발상황 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/ </a:t>
              </a:r>
              <a:r>
                <a:rPr lang="ko-KR" altLang="en-US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개발환경 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/ </a:t>
              </a:r>
              <a:r>
                <a:rPr lang="ko-KR" altLang="en-US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협업방식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/ </a:t>
              </a:r>
              <a:r>
                <a:rPr lang="ko-KR" altLang="en-US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공모전 </a:t>
              </a:r>
              <a:r>
                <a:rPr lang="ko-KR" altLang="en-US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소개 / 팀원 소개 및 역할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23027" y="2423372"/>
              <a:ext cx="1885823" cy="368098"/>
            </a:xfrm>
            <a:prstGeom prst="rect">
              <a:avLst/>
            </a:prstGeom>
          </p:spPr>
          <p:txBody>
            <a:bodyPr wrap="none" lIns="117225" tIns="58612" rIns="117225" bIns="58612">
              <a:spAutoFit/>
            </a:bodyPr>
            <a:lstStyle/>
            <a:p>
              <a:pPr lvl="0"/>
              <a:r>
                <a:rPr lang="ko-KR" altLang="en-US" sz="17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동기  </a:t>
              </a:r>
              <a:r>
                <a:rPr lang="en-US" altLang="ko-KR" sz="17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/  </a:t>
              </a:r>
              <a:r>
                <a:rPr lang="ko-KR" altLang="en-US" sz="17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개발제목</a:t>
              </a:r>
              <a:endParaRPr lang="en-US" altLang="ko-KR" sz="1700">
                <a:solidFill>
                  <a:schemeClr val="tx1">
                    <a:lumMod val="75000"/>
                    <a:lumOff val="25000"/>
                  </a:schemeClr>
                </a:solidFill>
                <a:latin typeface="바탕"/>
                <a:ea typeface="바탕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438116" y="6149186"/>
              <a:ext cx="632483" cy="364590"/>
            </a:xfrm>
            <a:prstGeom prst="rect">
              <a:avLst/>
            </a:prstGeom>
          </p:spPr>
          <p:txBody>
            <a:bodyPr wrap="none" lIns="117225" tIns="58612" rIns="117225" bIns="58612">
              <a:spAutoFit/>
            </a:bodyPr>
            <a:lstStyle/>
            <a:p>
              <a:pPr lvl="0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바탕"/>
                  <a:ea typeface="바탕"/>
                </a:rPr>
                <a:t>질문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바탕"/>
                <a:ea typeface="바탕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C3A70BC-0942-4563-8B94-C55A44BAB2B1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/>
              <a:t>3-3. </a:t>
            </a:r>
            <a:r>
              <a:rPr lang="ko-KR" altLang="en-US" sz="2200" dirty="0" smtClean="0"/>
              <a:t>코디 캐스터 개발 상황 </a:t>
            </a:r>
            <a:r>
              <a:rPr lang="en-US" altLang="ko-KR" sz="2200" dirty="0" smtClean="0"/>
              <a:t>-1 </a:t>
            </a:r>
            <a:r>
              <a:rPr lang="ko-KR" altLang="en-US" sz="2200" dirty="0" smtClean="0"/>
              <a:t>주문내역</a:t>
            </a:r>
            <a:endParaRPr lang="ko-KR" alt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>
          <a:xfrm>
            <a:off x="0" y="0"/>
            <a:ext cx="12561888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- 20 -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55A3D4-88D9-43FE-9D72-79CDFE3E154C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user\Desktop\KakaoTalk_20180408_1450141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507" y="1858941"/>
            <a:ext cx="1460519" cy="146051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483592" y="1858941"/>
            <a:ext cx="6676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시현에 필요한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갤럭시</a:t>
            </a:r>
            <a:r>
              <a:rPr lang="ko-KR" altLang="en-US" b="1" dirty="0" smtClean="0"/>
              <a:t> 탭 </a:t>
            </a:r>
            <a:r>
              <a:rPr lang="en-US" altLang="ko-KR" b="1" dirty="0" smtClean="0"/>
              <a:t>A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구입완료</a:t>
            </a:r>
            <a:endParaRPr lang="en-US" altLang="ko-KR" dirty="0" smtClean="0"/>
          </a:p>
          <a:p>
            <a:r>
              <a:rPr lang="ko-KR" altLang="en-US" dirty="0" smtClean="0"/>
              <a:t>금액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280.000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r>
              <a:rPr lang="ko-KR" altLang="en-US" dirty="0" smtClean="0"/>
              <a:t>거래명세서 제품인수확인증 </a:t>
            </a:r>
            <a:r>
              <a:rPr lang="ko-KR" altLang="en-US" dirty="0" err="1" smtClean="0"/>
              <a:t>판매자통장사본</a:t>
            </a:r>
            <a:r>
              <a:rPr lang="ko-KR" altLang="en-US" dirty="0" smtClean="0"/>
              <a:t> 등 서류 처리 완료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:(</a:t>
            </a:r>
            <a:r>
              <a:rPr lang="ko-KR" altLang="en-US" dirty="0" err="1" smtClean="0"/>
              <a:t>디지털프라자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학동점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광주광역시 동구 </a:t>
            </a:r>
            <a:r>
              <a:rPr lang="ko-KR" altLang="en-US" dirty="0" err="1" smtClean="0"/>
              <a:t>남문로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713)</a:t>
            </a:r>
            <a:endParaRPr lang="ko-KR" altLang="en-US" dirty="0"/>
          </a:p>
        </p:txBody>
      </p:sp>
      <p:pic>
        <p:nvPicPr>
          <p:cNvPr id="5" name="Picture 2" descr="C:\Users\njh6681\Desktop\KakaoTalk_20180408_1735276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7268" y="1124744"/>
            <a:ext cx="3096121" cy="309612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18999" t="36329" r="43497" b="21125"/>
          <a:stretch>
            <a:fillRect/>
          </a:stretch>
        </p:blipFill>
        <p:spPr bwMode="auto">
          <a:xfrm>
            <a:off x="376288" y="3537011"/>
            <a:ext cx="4716524" cy="300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306890" y="4399944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키트 </a:t>
            </a:r>
            <a:r>
              <a:rPr lang="ko-KR" altLang="en-US" dirty="0" smtClean="0"/>
              <a:t>주문 완료</a:t>
            </a:r>
            <a:endParaRPr lang="en-US" altLang="ko-KR" dirty="0" smtClean="0"/>
          </a:p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배송중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금액 </a:t>
            </a:r>
            <a:r>
              <a:rPr lang="en-US" altLang="ko-KR" dirty="0" smtClean="0"/>
              <a:t>: 37900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/>
              <a:t>3-3. </a:t>
            </a:r>
            <a:r>
              <a:rPr lang="ko-KR" altLang="en-US" sz="2200" dirty="0" smtClean="0"/>
              <a:t>코디 캐스터 개발 상황 </a:t>
            </a:r>
            <a:r>
              <a:rPr lang="en-US" altLang="ko-KR" sz="2200" dirty="0" smtClean="0"/>
              <a:t>-2 </a:t>
            </a:r>
            <a:r>
              <a:rPr lang="ko-KR" altLang="en-US" sz="2200" dirty="0" err="1" smtClean="0"/>
              <a:t>앱</a:t>
            </a:r>
            <a:r>
              <a:rPr lang="ko-KR" altLang="en-US" sz="2200" dirty="0" smtClean="0"/>
              <a:t> 개발 내용</a:t>
            </a:r>
            <a:endParaRPr lang="ko-KR" alt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>
          <a:xfrm>
            <a:off x="0" y="0"/>
            <a:ext cx="12561888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- 20 -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55A3D4-88D9-43FE-9D72-79CDFE3E154C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11" name="KakaoTalk_Video_20180408_1511_20_89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8296" y="1664804"/>
            <a:ext cx="6480720" cy="48605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3032" y="2348880"/>
            <a:ext cx="4860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* </a:t>
            </a:r>
            <a:r>
              <a:rPr lang="ko-KR" altLang="en-US" dirty="0" smtClean="0"/>
              <a:t>개발 환경 </a:t>
            </a:r>
            <a:r>
              <a:rPr lang="en-US" altLang="ko-KR" dirty="0" smtClean="0"/>
              <a:t>: android studio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</a:t>
            </a:r>
            <a:r>
              <a:rPr lang="ko-KR" altLang="en-US" dirty="0" err="1" smtClean="0"/>
              <a:t>빅데이터와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연동 성공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*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실행 시 광주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일간의 기상 예보 안내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* </a:t>
            </a:r>
            <a:r>
              <a:rPr lang="ko-KR" altLang="en-US" dirty="0" smtClean="0"/>
              <a:t>광주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일간의 기상 예보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4"/>
              </a:rPr>
              <a:t>http://api.openweathermap.org/data/2.5/forecast?APPID=9e12851a39ab262f41bc922a27073232&amp;lat=35.165&amp;lon=126.9093&amp;mode=xml&amp;units=metric&amp;cnt=15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* </a:t>
            </a:r>
            <a:r>
              <a:rPr lang="ko-KR" altLang="en-US" dirty="0" smtClean="0"/>
              <a:t>기온이 섭씨 형태로 표현</a:t>
            </a:r>
            <a:endParaRPr lang="en-US" altLang="ko-KR" dirty="0" smtClean="0"/>
          </a:p>
          <a:p>
            <a:r>
              <a:rPr lang="en-US" altLang="ko-KR" dirty="0" smtClean="0"/>
              <a:t> * </a:t>
            </a:r>
            <a:r>
              <a:rPr lang="ko-KR" altLang="en-US" dirty="0" smtClean="0"/>
              <a:t>광주의 위도 경도 입력 후 날씨 출력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7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3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3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8" y="715778"/>
            <a:ext cx="784722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/>
              <a:t>3-3. </a:t>
            </a:r>
            <a:r>
              <a:rPr lang="ko-KR" altLang="en-US" sz="2200" dirty="0" smtClean="0"/>
              <a:t>코디 캐스터 개발 상황 </a:t>
            </a:r>
            <a:r>
              <a:rPr lang="en-US" altLang="ko-KR" sz="2200" dirty="0" smtClean="0"/>
              <a:t>-2 </a:t>
            </a:r>
            <a:r>
              <a:rPr lang="ko-KR" altLang="en-US" sz="2200" dirty="0" err="1" smtClean="0"/>
              <a:t>앱</a:t>
            </a:r>
            <a:r>
              <a:rPr lang="ko-KR" altLang="en-US" sz="2200" dirty="0" smtClean="0"/>
              <a:t> 개발 내용</a:t>
            </a:r>
            <a:endParaRPr lang="ko-KR" alt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35990" y="224646"/>
            <a:ext cx="2370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55A3D4-88D9-43FE-9D72-79CDFE3E154C}"/>
              </a:ext>
            </a:extLst>
          </p:cNvPr>
          <p:cNvSpPr txBox="1"/>
          <p:nvPr/>
        </p:nvSpPr>
        <p:spPr>
          <a:xfrm>
            <a:off x="232272" y="224646"/>
            <a:ext cx="2388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6686" y="1700808"/>
            <a:ext cx="9485629" cy="315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502686" y="4977172"/>
            <a:ext cx="9546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· APPID =&gt; </a:t>
            </a:r>
            <a:r>
              <a:rPr lang="en-US" altLang="ko-KR" sz="1600" dirty="0" err="1" smtClean="0"/>
              <a:t>OpenWeaterMap</a:t>
            </a:r>
            <a:r>
              <a:rPr lang="ko-KR" altLang="en-US" sz="1600" dirty="0" smtClean="0"/>
              <a:t>에서 발급받은 </a:t>
            </a:r>
            <a:r>
              <a:rPr lang="en-US" altLang="ko-KR" sz="1600" dirty="0" smtClean="0"/>
              <a:t>API key</a:t>
            </a:r>
            <a:r>
              <a:rPr lang="ko-KR" altLang="en-US" sz="1600" dirty="0" smtClean="0"/>
              <a:t>값 </a:t>
            </a:r>
            <a:endParaRPr lang="en-US" altLang="ko-KR" sz="1600" dirty="0" smtClean="0"/>
          </a:p>
          <a:p>
            <a:r>
              <a:rPr lang="en-US" altLang="ko-KR" sz="1600" dirty="0" smtClean="0"/>
              <a:t>· </a:t>
            </a:r>
            <a:r>
              <a:rPr lang="en-US" altLang="ko-KR" sz="1600" dirty="0" err="1" smtClean="0"/>
              <a:t>lat</a:t>
            </a:r>
            <a:r>
              <a:rPr lang="en-US" altLang="ko-KR" sz="1600" dirty="0" smtClean="0"/>
              <a:t> =&gt; </a:t>
            </a:r>
            <a:r>
              <a:rPr lang="ko-KR" altLang="en-US" sz="1600" dirty="0" smtClean="0"/>
              <a:t>해당 지역의 위도를 지정</a:t>
            </a:r>
            <a:endParaRPr lang="en-US" altLang="ko-KR" sz="1600" dirty="0" smtClean="0"/>
          </a:p>
          <a:p>
            <a:r>
              <a:rPr lang="en-US" altLang="ko-KR" sz="1600" dirty="0" smtClean="0"/>
              <a:t>· </a:t>
            </a:r>
            <a:r>
              <a:rPr lang="en-US" altLang="ko-KR" sz="1600" dirty="0" err="1" smtClean="0"/>
              <a:t>lon</a:t>
            </a:r>
            <a:r>
              <a:rPr lang="en-US" altLang="ko-KR" sz="1600" dirty="0" smtClean="0"/>
              <a:t> =&gt; </a:t>
            </a:r>
            <a:r>
              <a:rPr lang="ko-KR" altLang="en-US" sz="1600" dirty="0" smtClean="0"/>
              <a:t>해당 지역의 경도를 지정</a:t>
            </a:r>
            <a:endParaRPr lang="en-US" altLang="ko-KR" sz="1600" dirty="0" smtClean="0"/>
          </a:p>
          <a:p>
            <a:r>
              <a:rPr lang="en-US" altLang="ko-KR" sz="1600" dirty="0" smtClean="0"/>
              <a:t>· mode=xml =&gt; </a:t>
            </a:r>
            <a:r>
              <a:rPr lang="en-US" altLang="ko-KR" sz="1600" dirty="0" err="1" smtClean="0"/>
              <a:t>json</a:t>
            </a:r>
            <a:r>
              <a:rPr lang="ko-KR" altLang="en-US" sz="1600" dirty="0" smtClean="0"/>
              <a:t>형식과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형식이 있는데 그 중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형태로 보여주기</a:t>
            </a:r>
            <a:endParaRPr lang="en-US" altLang="ko-KR" sz="1600" dirty="0" smtClean="0"/>
          </a:p>
          <a:p>
            <a:r>
              <a:rPr lang="en-US" altLang="ko-KR" sz="1600" dirty="0" smtClean="0"/>
              <a:t>· units=metric  =&gt; metric</a:t>
            </a:r>
            <a:r>
              <a:rPr lang="ko-KR" altLang="en-US" sz="1600" dirty="0" smtClean="0"/>
              <a:t>으로 할 경우 섭씨온도가 나타나고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널 값으로 둘 경우 </a:t>
            </a:r>
            <a:r>
              <a:rPr lang="en-US" altLang="ko-KR" sz="1600" dirty="0" smtClean="0"/>
              <a:t>Kelvin(</a:t>
            </a:r>
            <a:r>
              <a:rPr lang="ko-KR" altLang="en-US" sz="1600" dirty="0" smtClean="0"/>
              <a:t>절대온도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뜸</a:t>
            </a:r>
            <a:endParaRPr lang="en-US" altLang="ko-KR" sz="1600" dirty="0" smtClean="0"/>
          </a:p>
          <a:p>
            <a:r>
              <a:rPr lang="en-US" altLang="ko-KR" sz="1600" dirty="0" smtClean="0"/>
              <a:t>·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 =&gt; 15</a:t>
            </a:r>
            <a:r>
              <a:rPr lang="ko-KR" altLang="en-US" sz="1600" dirty="0" smtClean="0"/>
              <a:t>일간의 날씨를 보여줌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5452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7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3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3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8" y="715778"/>
            <a:ext cx="824292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/>
              <a:t>3-3. </a:t>
            </a:r>
            <a:r>
              <a:rPr lang="ko-KR" altLang="en-US" sz="2200" dirty="0" smtClean="0"/>
              <a:t>코디 캐스터 개발 상황 </a:t>
            </a:r>
            <a:r>
              <a:rPr lang="en-US" altLang="ko-KR" sz="2200" dirty="0" smtClean="0"/>
              <a:t>-2 </a:t>
            </a:r>
            <a:r>
              <a:rPr lang="ko-KR" altLang="en-US" sz="2200" dirty="0" err="1" smtClean="0"/>
              <a:t>앱</a:t>
            </a:r>
            <a:r>
              <a:rPr lang="ko-KR" altLang="en-US" sz="2200" dirty="0" smtClean="0"/>
              <a:t> 개발 내용</a:t>
            </a:r>
            <a:endParaRPr lang="ko-KR" alt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930349" y="224646"/>
            <a:ext cx="1579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55A3D4-88D9-43FE-9D72-79CDFE3E154C}"/>
              </a:ext>
            </a:extLst>
          </p:cNvPr>
          <p:cNvSpPr txBox="1"/>
          <p:nvPr/>
        </p:nvSpPr>
        <p:spPr>
          <a:xfrm>
            <a:off x="232271" y="224646"/>
            <a:ext cx="22895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4"/>
          <p:cNvGrpSpPr/>
          <p:nvPr/>
        </p:nvGrpSpPr>
        <p:grpSpPr>
          <a:xfrm>
            <a:off x="1305848" y="1775344"/>
            <a:ext cx="9950195" cy="3057812"/>
            <a:chOff x="683567" y="2089769"/>
            <a:chExt cx="8876703" cy="382270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20473"/>
            <a:stretch/>
          </p:blipFill>
          <p:spPr bwMode="auto">
            <a:xfrm>
              <a:off x="683567" y="2089769"/>
              <a:ext cx="5328592" cy="382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000" b="64170"/>
            <a:stretch/>
          </p:blipFill>
          <p:spPr bwMode="auto">
            <a:xfrm>
              <a:off x="7524326" y="2501721"/>
              <a:ext cx="2035944" cy="2912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788022" y="3643801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80110" y="3643801"/>
              <a:ext cx="0" cy="357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5364086" y="4001119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580110" y="3751813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59398" y="4188115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251486" y="4188115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6035462" y="4404139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063974" y="4579905"/>
              <a:ext cx="684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748050" y="4579905"/>
              <a:ext cx="0" cy="16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532026" y="474297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/>
            <p:nvPr/>
          </p:nvCxnSpPr>
          <p:spPr>
            <a:xfrm flipV="1">
              <a:off x="5292078" y="4188115"/>
              <a:ext cx="2232248" cy="751830"/>
            </a:xfrm>
            <a:prstGeom prst="bentConnector3">
              <a:avLst>
                <a:gd name="adj1" fmla="val 915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/>
            <p:nvPr/>
          </p:nvCxnSpPr>
          <p:spPr>
            <a:xfrm flipV="1">
              <a:off x="5748050" y="4001119"/>
              <a:ext cx="1776276" cy="660320"/>
            </a:xfrm>
            <a:prstGeom prst="bentConnector3">
              <a:avLst>
                <a:gd name="adj1" fmla="val 7573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/>
            <p:nvPr/>
          </p:nvCxnSpPr>
          <p:spPr>
            <a:xfrm flipV="1">
              <a:off x="6251486" y="3859825"/>
              <a:ext cx="1272840" cy="43630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>
              <a:off x="4860030" y="3499785"/>
              <a:ext cx="2664296" cy="72008"/>
            </a:xfrm>
            <a:prstGeom prst="bentConnector3">
              <a:avLst>
                <a:gd name="adj1" fmla="val 6477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/>
            <p:nvPr/>
          </p:nvCxnSpPr>
          <p:spPr>
            <a:xfrm>
              <a:off x="5004046" y="3355769"/>
              <a:ext cx="2520280" cy="72008"/>
            </a:xfrm>
            <a:prstGeom prst="bentConnector3">
              <a:avLst>
                <a:gd name="adj1" fmla="val 8199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305845" y="4919680"/>
            <a:ext cx="7495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· </a:t>
            </a:r>
            <a:r>
              <a:rPr lang="en-US" altLang="ko-KR" sz="1600" dirty="0" err="1" smtClean="0"/>
              <a:t>getWeather_Day</a:t>
            </a:r>
            <a:r>
              <a:rPr lang="en-US" altLang="ko-KR" sz="1600" dirty="0" smtClean="0"/>
              <a:t> ( ) =&gt; </a:t>
            </a:r>
            <a:r>
              <a:rPr lang="ko-KR" altLang="en-US" sz="1600" dirty="0" smtClean="0"/>
              <a:t>날짜</a:t>
            </a:r>
            <a:endParaRPr lang="en-US" altLang="ko-KR" sz="1600" dirty="0" smtClean="0"/>
          </a:p>
          <a:p>
            <a:r>
              <a:rPr lang="en-US" altLang="ko-KR" sz="1600" dirty="0" smtClean="0"/>
              <a:t>· </a:t>
            </a:r>
            <a:r>
              <a:rPr lang="en-US" altLang="ko-KR" sz="1600" dirty="0" err="1" smtClean="0"/>
              <a:t>getWeather_Name</a:t>
            </a:r>
            <a:r>
              <a:rPr lang="en-US" altLang="ko-KR" sz="1600" dirty="0" smtClean="0"/>
              <a:t> ( ) =&gt; </a:t>
            </a:r>
            <a:r>
              <a:rPr lang="ko-KR" altLang="en-US" sz="1600" dirty="0" smtClean="0"/>
              <a:t>날씨</a:t>
            </a:r>
            <a:endParaRPr lang="en-US" altLang="ko-KR" sz="1600" dirty="0" smtClean="0"/>
          </a:p>
          <a:p>
            <a:r>
              <a:rPr lang="en-US" altLang="ko-KR" sz="1600" dirty="0" smtClean="0"/>
              <a:t>· </a:t>
            </a:r>
            <a:r>
              <a:rPr lang="en-US" altLang="ko-KR" sz="1600" dirty="0" err="1" smtClean="0"/>
              <a:t>getClouds_Sort</a:t>
            </a:r>
            <a:r>
              <a:rPr lang="en-US" altLang="ko-KR" sz="1600" dirty="0" smtClean="0"/>
              <a:t> ( ) + </a:t>
            </a:r>
            <a:r>
              <a:rPr lang="en-US" altLang="ko-KR" sz="1600" dirty="0" err="1" smtClean="0"/>
              <a:t>getClouds_Value</a:t>
            </a:r>
            <a:r>
              <a:rPr lang="en-US" altLang="ko-KR" sz="1600" dirty="0" smtClean="0"/>
              <a:t> ( ) + </a:t>
            </a:r>
            <a:r>
              <a:rPr lang="en-US" altLang="ko-KR" sz="1600" dirty="0" err="1" smtClean="0"/>
              <a:t>getClouds_Per</a:t>
            </a:r>
            <a:r>
              <a:rPr lang="en-US" altLang="ko-KR" sz="1600" dirty="0" smtClean="0"/>
              <a:t> =&gt; </a:t>
            </a:r>
            <a:r>
              <a:rPr lang="ko-KR" altLang="en-US" sz="1600" dirty="0" smtClean="0"/>
              <a:t>날씨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구름의 양</a:t>
            </a:r>
            <a:endParaRPr lang="en-US" altLang="ko-KR" sz="1600" dirty="0" smtClean="0"/>
          </a:p>
          <a:p>
            <a:r>
              <a:rPr lang="en-US" altLang="ko-KR" sz="1600" dirty="0" smtClean="0"/>
              <a:t>· </a:t>
            </a:r>
            <a:r>
              <a:rPr lang="en-US" altLang="ko-KR" sz="1600" dirty="0" err="1" smtClean="0"/>
              <a:t>getWind_Name</a:t>
            </a:r>
            <a:r>
              <a:rPr lang="en-US" altLang="ko-KR" sz="1600" dirty="0" smtClean="0"/>
              <a:t> ( ) + </a:t>
            </a:r>
            <a:r>
              <a:rPr lang="en-US" altLang="ko-KR" sz="1600" dirty="0" err="1" smtClean="0"/>
              <a:t>getWind_Speed</a:t>
            </a:r>
            <a:r>
              <a:rPr lang="en-US" altLang="ko-KR" sz="1600" dirty="0" smtClean="0"/>
              <a:t> ( ) =&gt; </a:t>
            </a:r>
            <a:r>
              <a:rPr lang="ko-KR" altLang="en-US" sz="1600" dirty="0" smtClean="0"/>
              <a:t>바람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풍속</a:t>
            </a:r>
            <a:endParaRPr lang="en-US" altLang="ko-KR" sz="1600" dirty="0" smtClean="0"/>
          </a:p>
          <a:p>
            <a:r>
              <a:rPr lang="en-US" altLang="ko-KR" sz="1600" dirty="0" smtClean="0"/>
              <a:t>· </a:t>
            </a:r>
            <a:r>
              <a:rPr lang="en-US" altLang="ko-KR" sz="1600" dirty="0" err="1" smtClean="0"/>
              <a:t>getTemp_Max</a:t>
            </a:r>
            <a:r>
              <a:rPr lang="en-US" altLang="ko-KR" sz="1600" dirty="0" smtClean="0"/>
              <a:t> ( ) + </a:t>
            </a:r>
            <a:r>
              <a:rPr lang="en-US" altLang="ko-KR" sz="1600" dirty="0" err="1" smtClean="0"/>
              <a:t>getTemp_Min</a:t>
            </a:r>
            <a:r>
              <a:rPr lang="en-US" altLang="ko-KR" sz="1600" dirty="0" smtClean="0"/>
              <a:t> ( ) =&gt; </a:t>
            </a:r>
            <a:r>
              <a:rPr lang="ko-KR" altLang="en-US" sz="1600" dirty="0" smtClean="0"/>
              <a:t>최고</a:t>
            </a:r>
            <a:r>
              <a:rPr lang="en-US" altLang="ko-KR" sz="1600" dirty="0" smtClean="0"/>
              <a:t>·</a:t>
            </a:r>
            <a:r>
              <a:rPr lang="ko-KR" altLang="en-US" sz="1600" dirty="0" smtClean="0"/>
              <a:t>최저 온도</a:t>
            </a:r>
            <a:endParaRPr lang="en-US" altLang="ko-KR" sz="1600" dirty="0" smtClean="0"/>
          </a:p>
          <a:p>
            <a:r>
              <a:rPr lang="en-US" altLang="ko-KR" sz="1600" dirty="0" smtClean="0"/>
              <a:t>· </a:t>
            </a:r>
            <a:r>
              <a:rPr lang="en-US" altLang="ko-KR" sz="1600" dirty="0" err="1" smtClean="0"/>
              <a:t>getHumidity</a:t>
            </a:r>
            <a:r>
              <a:rPr lang="en-US" altLang="ko-KR" sz="1600" dirty="0" smtClean="0"/>
              <a:t> ( ) =&gt; </a:t>
            </a:r>
            <a:r>
              <a:rPr lang="ko-KR" altLang="en-US" sz="1600" dirty="0" smtClean="0"/>
              <a:t>습도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791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2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>
                <a:latin typeface="+mn-lt"/>
                <a:ea typeface="+mn-ea"/>
                <a:cs typeface="+mn-cs"/>
              </a:rPr>
              <a:t>3-3. </a:t>
            </a:r>
            <a:r>
              <a:rPr lang="ko-KR" altLang="en-US" sz="2200">
                <a:latin typeface="+mn-lt"/>
                <a:ea typeface="+mn-ea"/>
                <a:cs typeface="+mn-cs"/>
              </a:rPr>
              <a:t>코디 캐스터 개발 상황 </a:t>
            </a:r>
            <a:r>
              <a:rPr lang="en-US" altLang="ko-KR" sz="2200">
                <a:latin typeface="+mn-lt"/>
                <a:ea typeface="+mn-ea"/>
                <a:cs typeface="+mn-cs"/>
              </a:rPr>
              <a:t>-3 3D</a:t>
            </a:r>
            <a:r>
              <a:rPr lang="ko-KR" altLang="en-US" sz="2200">
                <a:latin typeface="+mn-lt"/>
                <a:ea typeface="+mn-ea"/>
                <a:cs typeface="+mn-cs"/>
              </a:rPr>
              <a:t>프린팅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>
          <a:xfrm>
            <a:off x="0" y="0"/>
            <a:ext cx="12561888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- 20 -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산학 캡스톤 디자인</a:t>
            </a:r>
            <a:r>
              <a:rPr lang="en-US" altLang="ko-KR" sz="1200">
                <a:latin typeface="+mn-lt"/>
                <a:ea typeface="+mn-ea"/>
                <a:cs typeface="+mn-cs"/>
              </a:rPr>
              <a:t>1</a:t>
            </a:r>
            <a:endParaRPr lang="ko-KR" altLang="en-US" sz="1200">
              <a:latin typeface="+mn-lt"/>
              <a:ea typeface="+mn-ea"/>
              <a:cs typeface="+mn-cs"/>
            </a:endParaRPr>
          </a:p>
        </p:txBody>
      </p:sp>
      <p:pic>
        <p:nvPicPr>
          <p:cNvPr id="6146" name="그림 6145"/>
          <p:cNvPicPr/>
          <p:nvPr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096368" y="1844824"/>
            <a:ext cx="3780420" cy="1296144"/>
          </a:xfrm>
          <a:prstGeom prst="rect">
            <a:avLst/>
          </a:prstGeom>
        </p:spPr>
      </p:pic>
      <p:sp>
        <p:nvSpPr>
          <p:cNvPr id="6147" name="직사각형 6146"/>
          <p:cNvSpPr txBox="1"/>
          <p:nvPr/>
        </p:nvSpPr>
        <p:spPr>
          <a:xfrm>
            <a:off x="304280" y="326175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lt"/>
                <a:ea typeface="+mn-ea"/>
                <a:cs typeface="+mn-cs"/>
              </a:rPr>
              <a:t>제작센터 : 광주광역시 남구 </a:t>
            </a:r>
            <a:r>
              <a:rPr lang="ko-KR" altLang="en-US" dirty="0" err="1">
                <a:latin typeface="+mn-lt"/>
                <a:ea typeface="+mn-ea"/>
                <a:cs typeface="+mn-cs"/>
              </a:rPr>
              <a:t>송암로</a:t>
            </a:r>
            <a:r>
              <a:rPr lang="ko-KR" altLang="en-US" dirty="0">
                <a:latin typeface="+mn-lt"/>
                <a:ea typeface="+mn-ea"/>
                <a:cs typeface="+mn-cs"/>
              </a:rPr>
              <a:t> 60 광주</a:t>
            </a:r>
            <a:r>
              <a:rPr lang="en-US" altLang="ko-KR" dirty="0">
                <a:latin typeface="+mn-lt"/>
                <a:ea typeface="+mn-ea"/>
                <a:cs typeface="+mn-cs"/>
              </a:rPr>
              <a:t>CGI</a:t>
            </a:r>
            <a:r>
              <a:rPr lang="ko-KR" altLang="en-US" dirty="0" smtClean="0">
                <a:latin typeface="+mn-lt"/>
                <a:ea typeface="+mn-ea"/>
                <a:cs typeface="+mn-cs"/>
              </a:rPr>
              <a:t>센터</a:t>
            </a:r>
            <a:endParaRPr lang="en-US" altLang="ko-KR" dirty="0" smtClean="0"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설계 후 크기 산정 후 업체 방문 및 설계 진행</a:t>
            </a:r>
          </a:p>
          <a:p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6149" name="그림 6148"/>
          <p:cNvPicPr/>
          <p:nvPr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304280" y="5193196"/>
            <a:ext cx="6156684" cy="1260140"/>
          </a:xfrm>
          <a:prstGeom prst="rect">
            <a:avLst/>
          </a:prstGeom>
        </p:spPr>
      </p:pic>
      <p:sp>
        <p:nvSpPr>
          <p:cNvPr id="6150" name="직사각형 6149"/>
          <p:cNvSpPr txBox="1"/>
          <p:nvPr/>
        </p:nvSpPr>
        <p:spPr>
          <a:xfrm>
            <a:off x="268276" y="4185084"/>
            <a:ext cx="5256076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lt"/>
                <a:ea typeface="+mn-ea"/>
                <a:cs typeface="+mn-cs"/>
              </a:rPr>
              <a:t>http://</a:t>
            </a:r>
            <a:r>
              <a:rPr lang="ko-KR" altLang="en-US" dirty="0">
                <a:latin typeface="+mn-lt"/>
                <a:ea typeface="+mn-ea"/>
                <a:cs typeface="+mn-cs"/>
                <a:hlinkClick r:id="rId4"/>
              </a:rPr>
              <a:t>www.g3dp.or.kr/index.do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직사각형 6146"/>
          <p:cNvSpPr txBox="1"/>
          <p:nvPr/>
        </p:nvSpPr>
        <p:spPr>
          <a:xfrm>
            <a:off x="2392512" y="4790065"/>
            <a:ext cx="1908212" cy="36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상담 내용 </a:t>
            </a:r>
            <a:r>
              <a:rPr lang="en-US" altLang="ko-KR" dirty="0" smtClean="0"/>
              <a:t>&gt;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3995559" y="4107661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46070" y="1952836"/>
            <a:ext cx="2419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 r="45165" b="53898"/>
          <a:stretch>
            <a:fillRect/>
          </a:stretch>
        </p:blipFill>
        <p:spPr bwMode="auto">
          <a:xfrm>
            <a:off x="7181044" y="2780928"/>
            <a:ext cx="4584994" cy="22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6146"/>
          <p:cNvSpPr txBox="1"/>
          <p:nvPr/>
        </p:nvSpPr>
        <p:spPr>
          <a:xfrm>
            <a:off x="6821004" y="5108991"/>
            <a:ext cx="522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출력비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4000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전화 문의 후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분 형태의 교육 프로그램이라 원하는 형식과 크기로 구체적인 설계가 불가하다 하여 왼쪽 업체 선정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/>
              <a:t>3-3. </a:t>
            </a:r>
            <a:r>
              <a:rPr lang="ko-KR" altLang="en-US" sz="2200" dirty="0" smtClean="0"/>
              <a:t>코디 캐스터 개발 상황 </a:t>
            </a:r>
            <a:r>
              <a:rPr lang="en-US" altLang="ko-KR" sz="2200" dirty="0" smtClean="0"/>
              <a:t>-4 </a:t>
            </a:r>
            <a:r>
              <a:rPr lang="ko-KR" altLang="en-US" sz="2200" dirty="0" smtClean="0"/>
              <a:t>차주 일정</a:t>
            </a:r>
            <a:endParaRPr lang="ko-KR" alt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>
          <a:xfrm>
            <a:off x="0" y="0"/>
            <a:ext cx="12561888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- 20 -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55A3D4-88D9-43FE-9D72-79CDFE3E154C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1439274" y="4107661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316" y="2060848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둘째</a:t>
            </a:r>
            <a:r>
              <a:rPr lang="ko-KR" altLang="en-US" dirty="0" err="1" smtClean="0"/>
              <a:t>주</a:t>
            </a:r>
            <a:r>
              <a:rPr lang="ko-KR" altLang="en-US" dirty="0" smtClean="0"/>
              <a:t> 개발 예상 내용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: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어플</a:t>
            </a:r>
            <a:r>
              <a:rPr lang="ko-KR" altLang="en-US" dirty="0" smtClean="0"/>
              <a:t> 코드 설계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0704" y="1844824"/>
            <a:ext cx="7344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소프트웨어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어플리케이션 개발 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첫 화면 설계 후 </a:t>
            </a:r>
            <a:r>
              <a:rPr lang="en-US" altLang="ko-KR" dirty="0" smtClean="0"/>
              <a:t>start </a:t>
            </a:r>
            <a:r>
              <a:rPr lang="ko-KR" altLang="en-US" dirty="0" smtClean="0"/>
              <a:t>버튼 클릭 시 </a:t>
            </a:r>
            <a:r>
              <a:rPr lang="en-US" altLang="ko-KR" dirty="0" err="1" smtClean="0"/>
              <a:t>OpenWeatherMap</a:t>
            </a:r>
            <a:r>
              <a:rPr lang="ko-KR" altLang="en-US" dirty="0" smtClean="0"/>
              <a:t>에서 받아온 빅데이터가 연동된 광주 현재 날씨가 화면 중앙에 나타나도록 설계  예정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결과창에</a:t>
            </a:r>
            <a:r>
              <a:rPr lang="ko-KR" altLang="en-US" dirty="0" smtClean="0"/>
              <a:t> 날짜가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값으로 나오는 문제 해결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하드웨어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 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키트 구매 완료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서적 구매 완료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OpenWeatherMap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연동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필요한 정보만 넣은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완성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3-4.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개발 환경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994532" y="1928802"/>
            <a:ext cx="1002540" cy="10354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48496" y="2500306"/>
            <a:ext cx="381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+mn-lt"/>
                <a:ea typeface="+mn-ea"/>
                <a:cs typeface="+mn-cs"/>
              </a:rPr>
              <a:t>Android Studio </a:t>
            </a:r>
            <a:r>
              <a:rPr lang="en-US" altLang="ko-KR" sz="1600" dirty="0" smtClean="0"/>
              <a:t>3.1</a:t>
            </a:r>
            <a:endParaRPr lang="en-US" altLang="ko-KR" sz="1600" dirty="0">
              <a:latin typeface="+mn-lt"/>
              <a:ea typeface="+mn-ea"/>
              <a:cs typeface="+mn-cs"/>
            </a:endParaRPr>
          </a:p>
          <a:p>
            <a:pPr marL="342900" indent="-342900" algn="ctr">
              <a:buChar char="-"/>
            </a:pPr>
            <a:r>
              <a:rPr lang="ko-KR" altLang="en-US" sz="1600" dirty="0" err="1">
                <a:latin typeface="+mn-lt"/>
                <a:ea typeface="+mn-ea"/>
                <a:cs typeface="+mn-cs"/>
              </a:rPr>
              <a:t>앱</a:t>
            </a:r>
            <a:r>
              <a:rPr lang="ko-KR" altLang="en-US" sz="1600" dirty="0">
                <a:latin typeface="+mn-lt"/>
                <a:ea typeface="+mn-ea"/>
                <a:cs typeface="+mn-cs"/>
              </a:rPr>
              <a:t>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개발</a:t>
            </a:r>
            <a:endParaRPr lang="en-US" altLang="ko-KR" sz="1600" dirty="0" smtClean="0">
              <a:latin typeface="+mn-lt"/>
              <a:ea typeface="+mn-ea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6495131" y="1785926"/>
            <a:ext cx="1571764" cy="10715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81143" y="2500306"/>
            <a:ext cx="39653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Arduino1.8.1 </a:t>
            </a:r>
          </a:p>
          <a:p>
            <a:pPr algn="ctr"/>
            <a:r>
              <a:rPr lang="en-US" altLang="ko-KR" sz="1600" dirty="0" smtClean="0"/>
              <a:t>- </a:t>
            </a:r>
            <a:r>
              <a:rPr lang="ko-KR" altLang="en-US" sz="1600" dirty="0"/>
              <a:t>우산 모형에 강수 확률 표시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tretch>
            <a:fillRect/>
          </a:stretch>
        </p:blipFill>
        <p:spPr>
          <a:xfrm>
            <a:off x="6566696" y="4357694"/>
            <a:ext cx="1425719" cy="10001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21569" y="4929198"/>
            <a:ext cx="4284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/>
              <a:t>OpenWeatherMap</a:t>
            </a:r>
            <a:endParaRPr lang="en-US" altLang="ko-KR" sz="1600" dirty="0"/>
          </a:p>
          <a:p>
            <a:pPr algn="ctr"/>
            <a:r>
              <a:rPr lang="en-US" altLang="ko-KR" sz="1600" dirty="0" smtClean="0"/>
              <a:t>- </a:t>
            </a:r>
            <a:r>
              <a:rPr lang="ko-KR" altLang="en-US" sz="1600" dirty="0" smtClean="0"/>
              <a:t>날씨 </a:t>
            </a:r>
            <a:r>
              <a:rPr lang="ko-KR" altLang="en-US" sz="1600" dirty="0" err="1" smtClean="0"/>
              <a:t>빅데이터</a:t>
            </a:r>
            <a:r>
              <a:rPr lang="ko-KR" altLang="en-US" sz="1600" dirty="0" smtClean="0"/>
              <a:t> 수집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http</a:t>
            </a:r>
            <a:r>
              <a:rPr lang="en-US" altLang="ko-KR" sz="1600" dirty="0"/>
              <a:t>://openweathermap.org/</a:t>
            </a:r>
          </a:p>
          <a:p>
            <a:pPr algn="ctr"/>
            <a:endParaRPr lang="en-US" altLang="ko-K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캡스톤 디자인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3507" y="1928802"/>
            <a:ext cx="2700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2600" b="1" dirty="0">
                <a:latin typeface="+mn-lt"/>
                <a:ea typeface="+mn-ea"/>
                <a:cs typeface="+mn-cs"/>
              </a:rPr>
              <a:t>소프트웨어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13657" y="4357694"/>
            <a:ext cx="2700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2600" b="1" dirty="0">
                <a:latin typeface="+mn-lt"/>
                <a:ea typeface="+mn-ea"/>
                <a:cs typeface="+mn-cs"/>
              </a:rPr>
              <a:t>API</a:t>
            </a:r>
            <a:endParaRPr lang="ko-KR" altLang="en-US" sz="26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659" y="1928802"/>
            <a:ext cx="266429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2600" b="1" dirty="0">
                <a:latin typeface="+mn-lt"/>
                <a:ea typeface="+mn-ea"/>
                <a:cs typeface="+mn-cs"/>
              </a:rPr>
              <a:t>하드웨어</a:t>
            </a:r>
          </a:p>
        </p:txBody>
      </p:sp>
      <p:sp>
        <p:nvSpPr>
          <p:cNvPr id="6" name="AutoShape 2" descr="github에 대한 이미지 검색결과"/>
          <p:cNvSpPr>
            <a:spLocks noChangeAspect="1" noChangeArrowheads="1"/>
          </p:cNvSpPr>
          <p:nvPr/>
        </p:nvSpPr>
        <p:spPr>
          <a:xfrm>
            <a:off x="0" y="-136525"/>
            <a:ext cx="876300" cy="8763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" name="AutoShape 4" descr="github에 대한 이미지 검색결과"/>
          <p:cNvSpPr>
            <a:spLocks noChangeAspect="1" noChangeArrowheads="1"/>
          </p:cNvSpPr>
          <p:nvPr/>
        </p:nvSpPr>
        <p:spPr>
          <a:xfrm>
            <a:off x="152400" y="15875"/>
            <a:ext cx="876300" cy="8763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5" descr="C:\Users\전자정보2\Desktop\untitled.png"/>
          <p:cNvPicPr>
            <a:picLocks noChangeAspect="1" noChangeArrowheads="1"/>
          </p:cNvPicPr>
          <p:nvPr/>
        </p:nvPicPr>
        <p:blipFill rotWithShape="1"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931556" y="4429132"/>
            <a:ext cx="1071570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245446" y="4929198"/>
            <a:ext cx="381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+mn-lt"/>
                <a:ea typeface="+mn-ea"/>
                <a:cs typeface="+mn-cs"/>
              </a:rPr>
              <a:t>Github</a:t>
            </a:r>
            <a:endParaRPr lang="en-US" altLang="ko-KR" sz="1600" dirty="0">
              <a:latin typeface="+mn-lt"/>
              <a:ea typeface="+mn-ea"/>
              <a:cs typeface="+mn-cs"/>
            </a:endParaRPr>
          </a:p>
          <a:p>
            <a:pPr marL="342900" indent="-342900" algn="ctr">
              <a:buChar char="-"/>
            </a:pPr>
            <a:r>
              <a:rPr lang="ko-KR" altLang="en-US" sz="1600" dirty="0" smtClean="0">
                <a:latin typeface="+mn-lt"/>
                <a:ea typeface="+mn-ea"/>
                <a:cs typeface="+mn-cs"/>
              </a:rPr>
              <a:t>개발 </a:t>
            </a:r>
            <a:r>
              <a:rPr lang="ko-KR" altLang="en-US" sz="1600" dirty="0">
                <a:latin typeface="+mn-lt"/>
                <a:ea typeface="+mn-ea"/>
                <a:cs typeface="+mn-cs"/>
              </a:rPr>
              <a:t>과정 공유</a:t>
            </a:r>
            <a:endParaRPr lang="en-US" altLang="ko-KR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06557" y="4357694"/>
            <a:ext cx="2700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2600" b="1" dirty="0" err="1" smtClean="0">
                <a:latin typeface="+mn-lt"/>
                <a:ea typeface="+mn-ea"/>
                <a:cs typeface="+mn-cs"/>
              </a:rPr>
              <a:t>Github</a:t>
            </a:r>
            <a:endParaRPr lang="ko-KR" altLang="en-US" sz="2600" b="1" dirty="0"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8978" y="5643578"/>
            <a:ext cx="3816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https://github.com</a:t>
            </a:r>
            <a:endParaRPr lang="en-US" altLang="ko-KR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5446" y="3143248"/>
            <a:ext cx="381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+mn-lt"/>
                <a:ea typeface="+mn-ea"/>
                <a:cs typeface="+mn-cs"/>
                <a:hlinkClick r:id="rId6"/>
              </a:rPr>
              <a:t>https://developer.android.com/studio/index.html</a:t>
            </a:r>
            <a:endParaRPr lang="en-US" altLang="ko-KR" sz="1600" dirty="0">
              <a:latin typeface="+mn-lt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94466" y="3857628"/>
            <a:ext cx="112872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3674251" y="4107661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38332" y="3143248"/>
            <a:ext cx="3816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hlinkClick r:id="rId7"/>
              </a:rPr>
              <a:t>https://www.arduino.cc/</a:t>
            </a:r>
            <a:endParaRPr lang="en-US" altLang="ko-KR" sz="16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3-5. </a:t>
            </a:r>
            <a:r>
              <a:rPr lang="ko-KR" altLang="en-US" sz="2200" dirty="0" smtClean="0"/>
              <a:t>협업 방식</a:t>
            </a:r>
            <a:endParaRPr lang="ko-KR" alt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6" name="AutoShape 2" descr="github에 대한 이미지 검색결과"/>
          <p:cNvSpPr>
            <a:spLocks noChangeAspect="1" noChangeArrowheads="1"/>
          </p:cNvSpPr>
          <p:nvPr/>
        </p:nvSpPr>
        <p:spPr>
          <a:xfrm>
            <a:off x="0" y="-136525"/>
            <a:ext cx="876300" cy="8763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" name="AutoShape 4" descr="github에 대한 이미지 검색결과"/>
          <p:cNvSpPr>
            <a:spLocks noChangeAspect="1" noChangeArrowheads="1"/>
          </p:cNvSpPr>
          <p:nvPr/>
        </p:nvSpPr>
        <p:spPr>
          <a:xfrm>
            <a:off x="152400" y="15875"/>
            <a:ext cx="876300" cy="8763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F476F5A-6A47-41D2-A21E-7B0FAC1AF66F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04780" y="1232756"/>
            <a:ext cx="74528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hlinkClick r:id="rId2"/>
              </a:rPr>
              <a:t>https://github.com/Jungdayoung/capstone-design_5riginal</a:t>
            </a:r>
            <a:endParaRPr lang="en-US" altLang="ko-KR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5080" y="2240868"/>
            <a:ext cx="2700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2600" b="1" dirty="0" err="1">
                <a:latin typeface="+mn-lt"/>
                <a:ea typeface="+mn-ea"/>
                <a:cs typeface="+mn-cs"/>
              </a:rPr>
              <a:t>Github</a:t>
            </a:r>
            <a:endParaRPr lang="ko-KR" altLang="en-US" sz="2600" b="1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6948" y="2960948"/>
            <a:ext cx="54726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>
                <a:latin typeface="+mn-lt"/>
                <a:ea typeface="+mn-ea"/>
                <a:cs typeface="+mn-cs"/>
              </a:rPr>
              <a:t>조원 모두 </a:t>
            </a:r>
            <a:r>
              <a:rPr lang="en-US" altLang="ko-KR" sz="2000" dirty="0" smtClean="0">
                <a:latin typeface="+mn-lt"/>
                <a:ea typeface="+mn-ea"/>
                <a:cs typeface="+mn-cs"/>
              </a:rPr>
              <a:t>GITHUB </a:t>
            </a:r>
            <a:r>
              <a:rPr lang="ko-KR" altLang="en-US" sz="2000" dirty="0" smtClean="0">
                <a:latin typeface="+mn-lt"/>
                <a:ea typeface="+mn-ea"/>
                <a:cs typeface="+mn-cs"/>
              </a:rPr>
              <a:t>가입</a:t>
            </a:r>
            <a:endParaRPr lang="en-US" altLang="ko-KR" sz="2000" dirty="0" smtClean="0"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altLang="ko-KR" sz="2000" dirty="0" smtClean="0"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+mn-lt"/>
                <a:ea typeface="+mn-ea"/>
                <a:cs typeface="+mn-cs"/>
              </a:rPr>
              <a:t>소스 코드 </a:t>
            </a:r>
            <a:r>
              <a:rPr lang="ko-KR" altLang="en-US" sz="2000" dirty="0" smtClean="0"/>
              <a:t>공유 및 현재 진행상황 공유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매 주 </a:t>
            </a:r>
            <a:r>
              <a:rPr lang="en-US" altLang="ko-KR" sz="2000" dirty="0" err="1" smtClean="0"/>
              <a:t>ppt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제안서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소스코드 공유</a:t>
            </a:r>
            <a:endParaRPr lang="en-US" altLang="ko-KR" sz="20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15356" t="11550" r="16723" b="5501"/>
          <a:stretch>
            <a:fillRect/>
          </a:stretch>
        </p:blipFill>
        <p:spPr bwMode="auto">
          <a:xfrm>
            <a:off x="232272" y="2024844"/>
            <a:ext cx="5752649" cy="395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3-</a:t>
            </a:r>
            <a:r>
              <a:rPr lang="en-US" altLang="ko-KR" sz="2200" dirty="0">
                <a:latin typeface="+mn-lt"/>
                <a:ea typeface="+mn-ea"/>
                <a:cs typeface="+mn-cs"/>
              </a:rPr>
              <a:t>6</a:t>
            </a:r>
            <a:r>
              <a:rPr lang="ko-KR" altLang="en-US" sz="2200" dirty="0" smtClean="0">
                <a:latin typeface="+mn-lt"/>
                <a:ea typeface="+mn-ea"/>
                <a:cs typeface="+mn-cs"/>
              </a:rPr>
              <a:t>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공모전 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pic>
        <p:nvPicPr>
          <p:cNvPr id="1031" name="그림 1030"/>
          <p:cNvPicPr/>
          <p:nvPr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539552" y="2016223"/>
            <a:ext cx="3096344" cy="3969060"/>
          </a:xfrm>
          <a:prstGeom prst="rect">
            <a:avLst/>
          </a:prstGeom>
        </p:spPr>
      </p:pic>
      <p:sp>
        <p:nvSpPr>
          <p:cNvPr id="1032" name="직사각형 1031"/>
          <p:cNvSpPr txBox="1"/>
          <p:nvPr/>
        </p:nvSpPr>
        <p:spPr>
          <a:xfrm>
            <a:off x="3851920" y="2132856"/>
            <a:ext cx="7308812" cy="36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33" name="직사각형 1032"/>
          <p:cNvSpPr txBox="1"/>
          <p:nvPr/>
        </p:nvSpPr>
        <p:spPr>
          <a:xfrm>
            <a:off x="3995936" y="2024843"/>
            <a:ext cx="8676964" cy="3935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❍ 참가대상 : 대한민국의 대학(원)생의 재학(휴학)생으로 3인이상의 단체팀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❍ 참가절차 : ① 참가 신청서 접수 (3월 30일까지)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ko-KR" alt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② 서류심사 및 결과발표 (4월 6일)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ko-KR" alt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③ 6월 14일 or 15일 발표 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(세부 프로그램은 추후공지)      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접수기간 : 2018. 6. 1(월)까지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신청서 배부 : 2018. 2. 12(월) ~ 3. 30(금)까지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한국감성과학회 홈페이지 다운로드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접수방법 : 이메일 또는 팩스 발송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ko-KR" alt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이메일 gamsung@gmail.com 팩스 042-868-5455/</a:t>
            </a:r>
          </a:p>
          <a:p>
            <a:pPr lvl="0"/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ko-KR" alt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ko-KR" altLang="ko-KR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전화 042-604-1096 (한국감성과학회사무국)</a:t>
            </a:r>
            <a:r>
              <a:rPr lang="ko-KR" altLang="ko-KR">
                <a:latin typeface="+mn-lt"/>
                <a:ea typeface="+mn-ea"/>
                <a:cs typeface="+mn-cs"/>
              </a:rPr>
              <a:t>   </a:t>
            </a:r>
          </a:p>
          <a:p>
            <a:pPr lvl="0"/>
            <a:r>
              <a:rPr lang="ko-KR" altLang="ko-KR">
                <a:latin typeface="+mn-lt"/>
                <a:ea typeface="+mn-ea"/>
                <a:cs typeface="+mn-cs"/>
              </a:rPr>
              <a:t>❍ 일    자 : 6월 14일(목) ~ 15일(금)     </a:t>
            </a:r>
          </a:p>
          <a:p>
            <a:pPr lvl="0"/>
            <a:r>
              <a:rPr lang="ko-KR" altLang="ko-KR">
                <a:latin typeface="+mn-lt"/>
                <a:ea typeface="+mn-ea"/>
                <a:cs typeface="+mn-cs"/>
              </a:rPr>
              <a:t>❍ 장    소 :한국과학기술연구원(KIST) 국제협력관</a:t>
            </a:r>
          </a:p>
          <a:p>
            <a:pPr lvl="0"/>
            <a:r>
              <a:rPr lang="ko-KR" altLang="ko-KR">
                <a:latin typeface="+mn-lt"/>
                <a:ea typeface="+mn-ea"/>
                <a:cs typeface="+mn-cs"/>
              </a:rPr>
              <a:t>❍ 주최/주관: 사단법인 한국감성과학회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- 23 -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B88C67F-F887-4243-971A-8D13680970E9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3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세부내용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3-</a:t>
            </a:r>
            <a:r>
              <a:rPr lang="en-US" altLang="ko-KR" sz="2200" dirty="0">
                <a:latin typeface="+mn-lt"/>
                <a:ea typeface="+mn-ea"/>
                <a:cs typeface="+mn-cs"/>
              </a:rPr>
              <a:t>7</a:t>
            </a:r>
            <a:r>
              <a:rPr lang="en-US" altLang="ko-KR" sz="2200" dirty="0" smtClean="0">
                <a:latin typeface="+mn-lt"/>
                <a:ea typeface="+mn-ea"/>
                <a:cs typeface="+mn-cs"/>
              </a:rPr>
              <a:t>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팀원 소개 및 역할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336" y="1922194"/>
            <a:ext cx="3564396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2013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4803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정다영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16303" y="2005559"/>
            <a:ext cx="3564396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20154290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김정인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8336" y="4221088"/>
            <a:ext cx="3564396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2015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312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정소영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16303" y="4309815"/>
            <a:ext cx="3564396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2015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335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나지현</a:t>
            </a:r>
          </a:p>
        </p:txBody>
      </p:sp>
      <p:pic>
        <p:nvPicPr>
          <p:cNvPr id="1026" name="Picture 2" descr="C:\Users\전자정보2\Desktop\KakaoTalk_20180321_182844736.jpg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73075" y="2693566"/>
            <a:ext cx="1440001" cy="1440000"/>
          </a:xfrm>
          <a:prstGeom prst="rect">
            <a:avLst/>
          </a:prstGeom>
          <a:noFill/>
        </p:spPr>
      </p:pic>
      <p:pic>
        <p:nvPicPr>
          <p:cNvPr id="1027" name="Picture 3" descr="C:\Users\전자정보2\Desktop\KakaoTalk_20180321_182951699.jpg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40984" y="2641135"/>
            <a:ext cx="1440000" cy="1440000"/>
          </a:xfrm>
          <a:prstGeom prst="rect">
            <a:avLst/>
          </a:prstGeom>
          <a:noFill/>
        </p:spPr>
      </p:pic>
      <p:pic>
        <p:nvPicPr>
          <p:cNvPr id="1028" name="Picture 4" descr="C:\Users\전자정보2\Desktop\KakaoTalk_20180321_182952165.jpg"/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520384" y="4960219"/>
            <a:ext cx="1440000" cy="1440000"/>
          </a:xfrm>
          <a:prstGeom prst="rect">
            <a:avLst/>
          </a:prstGeom>
          <a:noFill/>
        </p:spPr>
      </p:pic>
      <p:pic>
        <p:nvPicPr>
          <p:cNvPr id="1029" name="Picture 5" descr="C:\Users\전자정보2\Desktop\KakaoTalk_20180321_183019459.jpg"/>
          <p:cNvPicPr>
            <a:picLocks noChangeAspect="1" noChangeArrowheads="1"/>
          </p:cNvPicPr>
          <p:nvPr/>
        </p:nvPicPr>
        <p:blipFill rotWithShape="1"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6653437" y="5049340"/>
            <a:ext cx="1440000" cy="14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95463" y="2998067"/>
            <a:ext cx="4068453" cy="8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n-lt"/>
                <a:ea typeface="+mn-ea"/>
                <a:cs typeface="+mn-cs"/>
              </a:rPr>
              <a:t>역할 </a:t>
            </a:r>
            <a:r>
              <a:rPr lang="en-US" altLang="ko-KR" sz="1600">
                <a:latin typeface="+mn-lt"/>
                <a:ea typeface="+mn-ea"/>
                <a:cs typeface="+mn-cs"/>
              </a:rPr>
              <a:t>: 3D </a:t>
            </a:r>
            <a:r>
              <a:rPr lang="ko-KR" altLang="en-US" sz="1600">
                <a:latin typeface="+mn-lt"/>
                <a:ea typeface="+mn-ea"/>
                <a:cs typeface="+mn-cs"/>
              </a:rPr>
              <a:t>프린터 설계 및 하드웨어 설계</a:t>
            </a: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E-mail : </a:t>
            </a:r>
            <a:r>
              <a:rPr lang="en-US" altLang="ko-KR" sz="1600">
                <a:latin typeface="+mn-lt"/>
                <a:ea typeface="+mn-ea"/>
                <a:cs typeface="+mn-cs"/>
                <a:hlinkClick r:id="rId6"/>
              </a:rPr>
              <a:t>jdy940828@hanmail.net</a:t>
            </a:r>
            <a:endParaRPr lang="en-US" altLang="ko-KR" sz="160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SNS : </a:t>
            </a:r>
            <a:r>
              <a:rPr lang="ko-KR" altLang="en-US" sz="1600">
                <a:latin typeface="+mn-lt"/>
                <a:ea typeface="+mn-ea"/>
                <a:cs typeface="+mn-cs"/>
              </a:rPr>
              <a:t>인스타그램 </a:t>
            </a:r>
            <a:r>
              <a:rPr lang="en-US" altLang="ko-KR" sz="1600">
                <a:latin typeface="+mn-lt"/>
                <a:ea typeface="+mn-ea"/>
                <a:cs typeface="+mn-cs"/>
              </a:rPr>
              <a:t>gody0_0v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5180" y="2890393"/>
            <a:ext cx="38009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n-lt"/>
                <a:ea typeface="+mn-ea"/>
                <a:cs typeface="+mn-cs"/>
              </a:rPr>
              <a:t>역할 </a:t>
            </a:r>
            <a:r>
              <a:rPr lang="en-US" altLang="ko-KR" sz="1600">
                <a:latin typeface="+mn-lt"/>
                <a:ea typeface="+mn-ea"/>
                <a:cs typeface="+mn-cs"/>
              </a:rPr>
              <a:t>: </a:t>
            </a:r>
            <a:r>
              <a:rPr lang="ko-KR" altLang="en-US" sz="1600">
                <a:latin typeface="+mn-lt"/>
                <a:ea typeface="+mn-ea"/>
                <a:cs typeface="+mn-cs"/>
              </a:rPr>
              <a:t>날씨 빅데이터 연동 및 소프트웨어 설계</a:t>
            </a: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E-mail : </a:t>
            </a:r>
            <a:r>
              <a:rPr lang="en-US" altLang="ko-KR" sz="1600">
                <a:latin typeface="+mn-lt"/>
                <a:ea typeface="+mn-ea"/>
                <a:cs typeface="+mn-cs"/>
                <a:hlinkClick r:id="rId7"/>
              </a:rPr>
              <a:t>rla8689@naver.com</a:t>
            </a:r>
            <a:endParaRPr lang="en-US" altLang="ko-KR" sz="160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SNS : </a:t>
            </a:r>
            <a:r>
              <a:rPr lang="ko-KR" altLang="en-US" sz="1600">
                <a:latin typeface="+mn-lt"/>
                <a:ea typeface="+mn-ea"/>
                <a:cs typeface="+mn-cs"/>
              </a:rPr>
              <a:t>페이스북 </a:t>
            </a:r>
            <a:r>
              <a:rPr lang="en-US" altLang="ko-KR" sz="1600">
                <a:latin typeface="+mn-lt"/>
                <a:ea typeface="+mn-ea"/>
                <a:cs typeface="+mn-cs"/>
              </a:rPr>
              <a:t>01093218689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463" y="5141610"/>
            <a:ext cx="3800902" cy="81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n-lt"/>
                <a:ea typeface="+mn-ea"/>
                <a:cs typeface="+mn-cs"/>
              </a:rPr>
              <a:t>역할 </a:t>
            </a:r>
            <a:r>
              <a:rPr lang="en-US" altLang="ko-KR" sz="1600">
                <a:latin typeface="+mn-lt"/>
                <a:ea typeface="+mn-ea"/>
                <a:cs typeface="+mn-cs"/>
              </a:rPr>
              <a:t>: </a:t>
            </a:r>
            <a:r>
              <a:rPr lang="ko-KR" altLang="en-US" sz="1600">
                <a:latin typeface="+mn-lt"/>
                <a:ea typeface="+mn-ea"/>
                <a:cs typeface="+mn-cs"/>
              </a:rPr>
              <a:t>앱 개발 및 소프트웨어 설계</a:t>
            </a: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E-mail : </a:t>
            </a:r>
            <a:r>
              <a:rPr lang="en-US" altLang="ko-KR" sz="1600">
                <a:latin typeface="+mn-lt"/>
                <a:ea typeface="+mn-ea"/>
                <a:cs typeface="+mn-cs"/>
                <a:hlinkClick r:id="rId8"/>
              </a:rPr>
              <a:t>jssy123@naver.com</a:t>
            </a:r>
            <a:endParaRPr lang="en-US" altLang="ko-KR" sz="160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SNS : </a:t>
            </a:r>
            <a:r>
              <a:rPr lang="ko-KR" altLang="en-US" sz="1600">
                <a:latin typeface="+mn-lt"/>
                <a:ea typeface="+mn-ea"/>
                <a:cs typeface="+mn-cs"/>
              </a:rPr>
              <a:t>페이스북 </a:t>
            </a:r>
            <a:r>
              <a:rPr lang="en-US" altLang="ko-KR" sz="1600">
                <a:latin typeface="+mn-lt"/>
                <a:ea typeface="+mn-ea"/>
                <a:cs typeface="+mn-cs"/>
              </a:rPr>
              <a:t>01096039817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5180" y="5141610"/>
            <a:ext cx="3800902" cy="81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n-lt"/>
                <a:ea typeface="+mn-ea"/>
                <a:cs typeface="+mn-cs"/>
              </a:rPr>
              <a:t>역할 </a:t>
            </a:r>
            <a:r>
              <a:rPr lang="en-US" altLang="ko-KR" sz="1600">
                <a:latin typeface="+mn-lt"/>
                <a:ea typeface="+mn-ea"/>
                <a:cs typeface="+mn-cs"/>
              </a:rPr>
              <a:t>: </a:t>
            </a:r>
            <a:r>
              <a:rPr lang="ko-KR" altLang="en-US" sz="1600">
                <a:latin typeface="+mn-lt"/>
                <a:ea typeface="+mn-ea"/>
                <a:cs typeface="+mn-cs"/>
              </a:rPr>
              <a:t>아두이노 설계 및 하드웨어 설계</a:t>
            </a: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E-mail : ngh6681@naver.com</a:t>
            </a:r>
          </a:p>
          <a:p>
            <a:pPr lvl="0"/>
            <a:r>
              <a:rPr lang="en-US" altLang="ko-KR" sz="1600">
                <a:latin typeface="+mn-lt"/>
                <a:ea typeface="+mn-ea"/>
                <a:cs typeface="+mn-cs"/>
              </a:rPr>
              <a:t>SNS : </a:t>
            </a:r>
            <a:r>
              <a:rPr lang="ko-KR" altLang="en-US" sz="1600">
                <a:latin typeface="+mn-lt"/>
                <a:ea typeface="+mn-ea"/>
                <a:cs typeface="+mn-cs"/>
              </a:rPr>
              <a:t>페이스북 </a:t>
            </a:r>
            <a:r>
              <a:rPr lang="en-US" altLang="ko-KR" sz="1600">
                <a:latin typeface="+mn-lt"/>
                <a:ea typeface="+mn-ea"/>
                <a:cs typeface="+mn-cs"/>
              </a:rPr>
              <a:t>01091276681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- 22 -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843247-C6A9-4B17-B31B-34F89970AA6D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252536" y="2566096"/>
            <a:ext cx="13086208" cy="1725812"/>
            <a:chOff x="-252536" y="2566096"/>
            <a:chExt cx="13086208" cy="1725812"/>
          </a:xfrm>
        </p:grpSpPr>
        <p:sp>
          <p:nvSpPr>
            <p:cNvPr id="15" name="직사각형 14"/>
            <p:cNvSpPr/>
            <p:nvPr/>
          </p:nvSpPr>
          <p:spPr>
            <a:xfrm>
              <a:off x="-252536" y="2566096"/>
              <a:ext cx="13086208" cy="1725812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5582" y="2780928"/>
              <a:ext cx="4137764" cy="567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spc="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latin typeface="-윤고딕360"/>
                  <a:ea typeface="-윤고딕360"/>
                </a:defRPr>
              </a:lvl1pPr>
            </a:lstStyle>
            <a:p>
              <a:pPr algn="l"/>
              <a:r>
                <a:rPr lang="ko-KR" altLang="en-US" sz="3100" spc="5">
                  <a:latin typeface="+mn-lt"/>
                  <a:ea typeface="+mn-ea"/>
                  <a:cs typeface="+mn-cs"/>
                </a:rPr>
                <a:t>개발동기</a:t>
              </a:r>
              <a:endParaRPr lang="en-US" altLang="ko-KR" sz="3100" spc="5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33886" y="3429000"/>
              <a:ext cx="5898736" cy="823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3600" spc="4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latin typeface="10X10 Bold"/>
                  <a:ea typeface="10X10 Bold"/>
                </a:defRPr>
              </a:lvl1pPr>
            </a:lstStyle>
            <a:p>
              <a:pPr lvl="0"/>
              <a:r>
                <a:rPr lang="en-US" altLang="ko-KR" sz="2400" spc="5">
                  <a:latin typeface="+mn-lt"/>
                  <a:ea typeface="+mn-ea"/>
                  <a:cs typeface="+mn-cs"/>
                </a:rPr>
                <a:t>1-1. </a:t>
              </a:r>
              <a:r>
                <a:rPr lang="ko-KR" altLang="en-US" sz="2400" spc="5">
                  <a:latin typeface="+mn-lt"/>
                  <a:ea typeface="+mn-ea"/>
                  <a:cs typeface="+mn-cs"/>
                </a:rPr>
                <a:t>개발동기</a:t>
              </a:r>
            </a:p>
            <a:p>
              <a:pPr lvl="0"/>
              <a:r>
                <a:rPr lang="en-US" altLang="ko-KR" sz="2400" spc="5">
                  <a:latin typeface="+mn-lt"/>
                  <a:ea typeface="+mn-ea"/>
                  <a:cs typeface="+mn-cs"/>
                </a:rPr>
                <a:t>1-2. </a:t>
              </a:r>
              <a:r>
                <a:rPr lang="ko-KR" altLang="en-US" sz="2400" spc="5">
                  <a:latin typeface="+mn-lt"/>
                  <a:ea typeface="+mn-ea"/>
                  <a:cs typeface="+mn-cs"/>
                </a:rPr>
                <a:t>코디캐스터란 </a:t>
              </a:r>
              <a:r>
                <a:rPr lang="en-US" altLang="ko-KR" sz="2400" spc="5">
                  <a:latin typeface="+mn-lt"/>
                  <a:ea typeface="+mn-ea"/>
                  <a:cs typeface="+mn-cs"/>
                </a:rPr>
                <a:t>?</a:t>
              </a: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816448" y="2818355"/>
              <a:ext cx="1352609" cy="523220"/>
              <a:chOff x="4031680" y="5095091"/>
              <a:chExt cx="4532076" cy="63309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031680" y="5099377"/>
                <a:ext cx="4532076" cy="614988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73355" y="5095091"/>
                <a:ext cx="4460068" cy="621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제 </a:t>
                </a:r>
                <a:r>
                  <a:rPr lang="en-US" altLang="ko-KR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1</a:t>
                </a:r>
                <a:r>
                  <a:rPr lang="ko-KR" altLang="en-US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절</a:t>
                </a:r>
                <a:endParaRPr lang="en-US" altLang="ko-KR" sz="2800" b="1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- 3 -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2187" y="838275"/>
            <a:ext cx="6936164" cy="61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500">
                <a:latin typeface="+mn-lt"/>
                <a:ea typeface="+mn-ea"/>
                <a:cs typeface="+mn-cs"/>
              </a:rPr>
              <a:t>제</a:t>
            </a:r>
            <a:r>
              <a:rPr lang="en-US" altLang="ko-KR" sz="3500">
                <a:latin typeface="+mn-lt"/>
                <a:ea typeface="+mn-ea"/>
                <a:cs typeface="+mn-cs"/>
              </a:rPr>
              <a:t> 1</a:t>
            </a:r>
            <a:r>
              <a:rPr lang="ko-KR" altLang="en-US" sz="3500">
                <a:latin typeface="+mn-lt"/>
                <a:ea typeface="+mn-ea"/>
                <a:cs typeface="+mn-cs"/>
              </a:rPr>
              <a:t>절 개발동기</a:t>
            </a:r>
            <a:endParaRPr lang="en-US" altLang="ko-KR" sz="3500">
              <a:latin typeface="+mn-lt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259460E-35A8-4332-9897-8E65BE560A82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252536" y="2593478"/>
            <a:ext cx="13086208" cy="1725812"/>
            <a:chOff x="-252536" y="2479803"/>
            <a:chExt cx="13086208" cy="1898393"/>
          </a:xfrm>
        </p:grpSpPr>
        <p:sp>
          <p:nvSpPr>
            <p:cNvPr id="15" name="직사각형 14"/>
            <p:cNvSpPr/>
            <p:nvPr/>
          </p:nvSpPr>
          <p:spPr>
            <a:xfrm>
              <a:off x="-252536" y="2479803"/>
              <a:ext cx="13086208" cy="1898393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5582" y="2672914"/>
              <a:ext cx="4137764" cy="626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spc="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latin typeface="-윤고딕360"/>
                  <a:ea typeface="-윤고딕360"/>
                </a:defRPr>
              </a:lvl1pPr>
            </a:lstStyle>
            <a:p>
              <a:pPr algn="l"/>
              <a:r>
                <a:rPr lang="ko-KR" altLang="en-US" sz="3100" spc="5">
                  <a:latin typeface="+mn-lt"/>
                  <a:ea typeface="+mn-ea"/>
                  <a:cs typeface="+mn-cs"/>
                </a:rPr>
                <a:t>질문</a:t>
              </a:r>
              <a:endParaRPr lang="en-US" altLang="ko-KR" sz="3100" spc="5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33886" y="3284983"/>
              <a:ext cx="5898736" cy="488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3600" spc="4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latin typeface="10X10 Bold"/>
                  <a:ea typeface="10X10 Bold"/>
                </a:defRPr>
              </a:lvl1pPr>
            </a:lstStyle>
            <a:p>
              <a:pPr lvl="0"/>
              <a:r>
                <a:rPr lang="en-US" altLang="ko-KR" sz="2400" spc="5">
                  <a:latin typeface="+mn-lt"/>
                  <a:ea typeface="+mn-ea"/>
                </a:rPr>
                <a:t>4</a:t>
              </a:r>
              <a:r>
                <a:rPr lang="en-US" altLang="ko-KR" sz="2400" spc="5">
                  <a:latin typeface="+mn-lt"/>
                  <a:ea typeface="+mn-ea"/>
                  <a:cs typeface="+mn-cs"/>
                </a:rPr>
                <a:t>-1. </a:t>
              </a:r>
              <a:r>
                <a:rPr lang="ko-KR" altLang="en-US" sz="2400" spc="5">
                  <a:latin typeface="+mn-lt"/>
                  <a:ea typeface="+mn-ea"/>
                  <a:cs typeface="+mn-cs"/>
                </a:rPr>
                <a:t>질문</a:t>
              </a: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816448" y="2693459"/>
              <a:ext cx="1352609" cy="575542"/>
              <a:chOff x="4031680" y="4943966"/>
              <a:chExt cx="4532076" cy="69640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031680" y="4962680"/>
                <a:ext cx="4532076" cy="614988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03685" y="4943963"/>
                <a:ext cx="4460068" cy="696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제 </a:t>
                </a:r>
                <a:r>
                  <a:rPr lang="en-US" altLang="ko-KR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4</a:t>
                </a:r>
                <a:r>
                  <a:rPr lang="ko-KR" altLang="en-US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절</a:t>
                </a:r>
                <a:endParaRPr lang="en-US" altLang="ko-KR" sz="2800" b="1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- 24 -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2187" y="838275"/>
            <a:ext cx="6936164" cy="61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500">
                <a:latin typeface="+mn-lt"/>
                <a:ea typeface="+mn-ea"/>
                <a:cs typeface="+mn-cs"/>
              </a:rPr>
              <a:t>제</a:t>
            </a:r>
            <a:r>
              <a:rPr lang="en-US" altLang="ko-KR" sz="3500">
                <a:latin typeface="+mn-lt"/>
                <a:ea typeface="+mn-ea"/>
                <a:cs typeface="+mn-cs"/>
              </a:rPr>
              <a:t> 4</a:t>
            </a:r>
            <a:r>
              <a:rPr lang="ko-KR" altLang="en-US" sz="3500">
                <a:latin typeface="+mn-lt"/>
                <a:ea typeface="+mn-ea"/>
                <a:cs typeface="+mn-cs"/>
              </a:rPr>
              <a:t>절 질문</a:t>
            </a:r>
            <a:endParaRPr lang="en-US" altLang="ko-KR" sz="3500">
              <a:latin typeface="+mn-lt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7CA4FED-D3D6-45D8-A076-56E1D08C0E76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4073" y="2592288"/>
            <a:ext cx="3497417" cy="14051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8600" b="1">
                <a:latin typeface="+mn-lt"/>
                <a:ea typeface="+mn-ea"/>
                <a:cs typeface="+mn-cs"/>
              </a:rPr>
              <a:t>Q &amp; A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- 25 -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A6BE59-7BC8-437F-8A94-F84ED2CE7A69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211" y="2898888"/>
            <a:ext cx="6359456" cy="881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>
                <a:latin typeface="+mn-lt"/>
                <a:ea typeface="+mn-ea"/>
                <a:cs typeface="+mn-cs"/>
              </a:rPr>
              <a:t>캡스톤디자인</a:t>
            </a:r>
          </a:p>
          <a:p>
            <a:pPr algn="ctr"/>
            <a:r>
              <a:rPr lang="en-US" altLang="ko-KR" sz="3000">
                <a:latin typeface="+mn-lt"/>
                <a:ea typeface="+mn-ea"/>
                <a:cs typeface="+mn-cs"/>
              </a:rPr>
              <a:t># </a:t>
            </a:r>
            <a:r>
              <a:rPr lang="ko-KR" altLang="en-US" sz="3000">
                <a:latin typeface="+mn-lt"/>
                <a:ea typeface="+mn-ea"/>
                <a:cs typeface="+mn-cs"/>
              </a:rPr>
              <a:t>코 디 캐 스 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00735" y="4606206"/>
            <a:ext cx="3160419" cy="344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감사합니다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- 26 -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B3C365-7714-4899-B94F-2ACEBDC306AF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8296" y="695003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1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</a:t>
            </a:r>
            <a:r>
              <a:rPr lang="ko-KR" altLang="en-US" sz="3300" dirty="0" smtClean="0">
                <a:latin typeface="+mn-lt"/>
                <a:ea typeface="+mn-ea"/>
                <a:cs typeface="+mn-cs"/>
              </a:rPr>
              <a:t>개발동기</a:t>
            </a:r>
            <a:endParaRPr lang="ko-KR" altLang="en-US" sz="3300" dirty="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2200" dirty="0">
                <a:latin typeface="+mn-lt"/>
                <a:ea typeface="+mn-ea"/>
                <a:cs typeface="+mn-cs"/>
              </a:rPr>
              <a:t>1-1.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개발동기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055417" y="3429000"/>
            <a:ext cx="4493779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- 4 -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81223" y="1664804"/>
            <a:ext cx="8636001" cy="13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·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환절기에 높은 일교차로 인한 옷 선택의 불편함을 해소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· </a:t>
            </a:r>
            <a:r>
              <a:rPr lang="ko-KR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빅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데이터와 하드웨어를 접목시킬 수 있으며 실생활에 쓸 수 있는 주제 선정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· 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강수 확률 안내를 통해 우산을 미리 준비할 수 있음</a:t>
            </a:r>
            <a:endParaRPr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9B1183E-3611-46C5-9525-59023F92299B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428366" y="4365104"/>
            <a:ext cx="13426061" cy="2052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447" y="4581128"/>
            <a:ext cx="11414146" cy="15605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600" spc="4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10X10 Bold"/>
                <a:ea typeface="10X10 Bold"/>
              </a:defRPr>
            </a:lvl1pPr>
          </a:lstStyle>
          <a:p>
            <a:pPr marL="457200" indent="-457200" algn="ctr">
              <a:buAutoNum type="arabicPeriod"/>
            </a:pPr>
            <a:r>
              <a:rPr lang="en-US" altLang="ko-KR" sz="2600" spc="5">
                <a:latin typeface="+mn-lt"/>
                <a:ea typeface="+mn-ea"/>
                <a:cs typeface="+mn-cs"/>
              </a:rPr>
              <a:t>( </a:t>
            </a:r>
            <a:r>
              <a:rPr lang="ko-KR" altLang="en-US" sz="2600" spc="5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코디네이터</a:t>
            </a:r>
            <a:r>
              <a:rPr lang="ko-KR" altLang="en-US" sz="2600" spc="5">
                <a:latin typeface="+mn-lt"/>
                <a:ea typeface="+mn-ea"/>
                <a:cs typeface="+mn-cs"/>
              </a:rPr>
              <a:t> </a:t>
            </a:r>
            <a:r>
              <a:rPr lang="en-US" altLang="ko-KR" sz="2600" spc="5">
                <a:latin typeface="+mn-lt"/>
                <a:ea typeface="+mn-ea"/>
                <a:cs typeface="+mn-cs"/>
              </a:rPr>
              <a:t>) </a:t>
            </a:r>
            <a:r>
              <a:rPr lang="ko-KR" altLang="en-US" sz="2200" spc="5">
                <a:latin typeface="+mn-lt"/>
                <a:ea typeface="+mn-ea"/>
                <a:cs typeface="+mn-cs"/>
              </a:rPr>
              <a:t>란 의상</a:t>
            </a:r>
            <a:r>
              <a:rPr lang="en-US" altLang="ko-KR" sz="2200" spc="5">
                <a:latin typeface="+mn-lt"/>
                <a:ea typeface="+mn-ea"/>
                <a:cs typeface="+mn-cs"/>
              </a:rPr>
              <a:t>, </a:t>
            </a:r>
            <a:r>
              <a:rPr lang="ko-KR" altLang="en-US" sz="2200" spc="5">
                <a:latin typeface="+mn-lt"/>
                <a:ea typeface="+mn-ea"/>
                <a:cs typeface="+mn-cs"/>
              </a:rPr>
              <a:t>화장</a:t>
            </a:r>
            <a:r>
              <a:rPr lang="en-US" altLang="ko-KR" sz="2200" spc="5">
                <a:latin typeface="+mn-lt"/>
                <a:ea typeface="+mn-ea"/>
                <a:cs typeface="+mn-cs"/>
              </a:rPr>
              <a:t>, </a:t>
            </a:r>
            <a:r>
              <a:rPr lang="ko-KR" altLang="en-US" sz="2200" spc="5">
                <a:latin typeface="+mn-lt"/>
                <a:ea typeface="+mn-ea"/>
                <a:cs typeface="+mn-cs"/>
              </a:rPr>
              <a:t>액세서리</a:t>
            </a:r>
            <a:r>
              <a:rPr lang="en-US" altLang="ko-KR" sz="2200" spc="5">
                <a:latin typeface="+mn-lt"/>
                <a:ea typeface="+mn-ea"/>
                <a:cs typeface="+mn-cs"/>
              </a:rPr>
              <a:t>, </a:t>
            </a:r>
            <a:r>
              <a:rPr lang="ko-KR" altLang="en-US" sz="2200" spc="5">
                <a:latin typeface="+mn-lt"/>
                <a:ea typeface="+mn-ea"/>
                <a:cs typeface="+mn-cs"/>
              </a:rPr>
              <a:t>구두 따위를 전체적으로 조화롭게 </a:t>
            </a:r>
          </a:p>
          <a:p>
            <a:pPr algn="ctr"/>
            <a:r>
              <a:rPr lang="ko-KR" altLang="en-US" sz="2200" spc="5">
                <a:latin typeface="+mn-lt"/>
                <a:ea typeface="+mn-ea"/>
                <a:cs typeface="+mn-cs"/>
              </a:rPr>
              <a:t>                갖추어 꾸미는 일을 전문적으로 하는 사람</a:t>
            </a:r>
          </a:p>
          <a:p>
            <a:pPr algn="ctr"/>
            <a:endParaRPr lang="en-US" altLang="ko-KR" sz="2300" spc="5">
              <a:latin typeface="+mn-lt"/>
              <a:ea typeface="+mn-ea"/>
              <a:cs typeface="+mn-cs"/>
            </a:endParaRPr>
          </a:p>
          <a:p>
            <a:pPr algn="ctr"/>
            <a:r>
              <a:rPr lang="en-US" altLang="ko-KR" sz="2300" spc="5">
                <a:latin typeface="+mn-lt"/>
                <a:ea typeface="+mn-ea"/>
                <a:cs typeface="+mn-cs"/>
              </a:rPr>
              <a:t>2. </a:t>
            </a:r>
            <a:r>
              <a:rPr lang="en-US" altLang="ko-KR" sz="2600" spc="5">
                <a:latin typeface="+mn-lt"/>
                <a:ea typeface="+mn-ea"/>
                <a:cs typeface="+mn-cs"/>
              </a:rPr>
              <a:t>( </a:t>
            </a:r>
            <a:r>
              <a:rPr lang="ko-KR" altLang="en-US" sz="2600" spc="5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기상캐스터</a:t>
            </a:r>
            <a:r>
              <a:rPr lang="ko-KR" altLang="en-US" sz="2600" spc="5">
                <a:latin typeface="+mn-lt"/>
                <a:ea typeface="+mn-ea"/>
                <a:cs typeface="+mn-cs"/>
              </a:rPr>
              <a:t> </a:t>
            </a:r>
            <a:r>
              <a:rPr lang="en-US" altLang="ko-KR" sz="2600" spc="5">
                <a:latin typeface="+mn-lt"/>
                <a:ea typeface="+mn-ea"/>
                <a:cs typeface="+mn-cs"/>
              </a:rPr>
              <a:t>)</a:t>
            </a:r>
            <a:r>
              <a:rPr lang="en-US" altLang="ko-KR" sz="2200" spc="5">
                <a:latin typeface="+mn-lt"/>
                <a:ea typeface="+mn-ea"/>
                <a:cs typeface="+mn-cs"/>
              </a:rPr>
              <a:t> </a:t>
            </a:r>
            <a:r>
              <a:rPr lang="ko-KR" altLang="en-US" sz="2200" spc="5">
                <a:latin typeface="+mn-lt"/>
                <a:ea typeface="+mn-ea"/>
                <a:cs typeface="+mn-cs"/>
              </a:rPr>
              <a:t>란 날씨와 관련된 기사를 작성하고 편집하여 방송에서 보도함</a:t>
            </a:r>
            <a:endParaRPr lang="en-US" altLang="ko-KR" sz="2200" spc="5">
              <a:latin typeface="+mn-lt"/>
              <a:ea typeface="+mn-ea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39818" y="1628800"/>
            <a:ext cx="2435363" cy="2435363"/>
            <a:chOff x="3039818" y="1628800"/>
            <a:chExt cx="2435363" cy="2435363"/>
          </a:xfrm>
        </p:grpSpPr>
        <p:sp>
          <p:nvSpPr>
            <p:cNvPr id="15" name="타원 14"/>
            <p:cNvSpPr/>
            <p:nvPr/>
          </p:nvSpPr>
          <p:spPr>
            <a:xfrm>
              <a:off x="3039818" y="1628800"/>
              <a:ext cx="2435363" cy="2435363"/>
            </a:xfrm>
            <a:prstGeom prst="ellipse">
              <a:avLst/>
            </a:prstGeom>
            <a:solidFill>
              <a:schemeClr val="accent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>
            <a:xfrm>
              <a:off x="3251151" y="2061651"/>
              <a:ext cx="2012696" cy="155594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48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코디</a:t>
              </a:r>
            </a:p>
            <a:p>
              <a:pPr marL="342900" indent="-342900" algn="ctr"/>
              <a:r>
                <a:rPr lang="ko-KR" altLang="en-US" sz="48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네이터</a:t>
              </a:r>
              <a:endParaRPr lang="en-US" altLang="ko-KR" sz="48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13933" y="1637511"/>
            <a:ext cx="2435363" cy="2435363"/>
            <a:chOff x="6898162" y="1637511"/>
            <a:chExt cx="2435363" cy="2435363"/>
          </a:xfrm>
        </p:grpSpPr>
        <p:sp>
          <p:nvSpPr>
            <p:cNvPr id="14" name="타원 13"/>
            <p:cNvSpPr/>
            <p:nvPr/>
          </p:nvSpPr>
          <p:spPr>
            <a:xfrm>
              <a:off x="6898162" y="1637511"/>
              <a:ext cx="2435363" cy="2435363"/>
            </a:xfrm>
            <a:prstGeom prst="ellipse">
              <a:avLst/>
            </a:prstGeom>
            <a:solidFill>
              <a:schemeClr val="accent2">
                <a:lumMod val="75000"/>
                <a:alpha val="4549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25"/>
            <p:cNvSpPr txBox="1">
              <a:spLocks noChangeArrowheads="1"/>
            </p:cNvSpPr>
            <p:nvPr/>
          </p:nvSpPr>
          <p:spPr>
            <a:xfrm>
              <a:off x="7109495" y="2075496"/>
              <a:ext cx="2012696" cy="1551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48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기상</a:t>
              </a:r>
            </a:p>
            <a:p>
              <a:pPr marL="342900" indent="-342900" algn="ctr"/>
              <a:r>
                <a:rPr lang="ko-KR" altLang="en-US" sz="48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캐스터</a:t>
              </a:r>
              <a:endParaRPr lang="en-US" altLang="ko-KR" sz="48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>
          <a:xfrm>
            <a:off x="5125281" y="2506383"/>
            <a:ext cx="2300223" cy="10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660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+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- 5 -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2187" y="715776"/>
            <a:ext cx="6936164" cy="92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>
                <a:latin typeface="+mn-lt"/>
                <a:ea typeface="+mn-ea"/>
                <a:cs typeface="+mn-cs"/>
              </a:rPr>
              <a:t> 1</a:t>
            </a:r>
            <a:r>
              <a:rPr lang="ko-KR" altLang="en-US" sz="3300">
                <a:latin typeface="+mn-lt"/>
                <a:ea typeface="+mn-ea"/>
                <a:cs typeface="+mn-cs"/>
              </a:rPr>
              <a:t>절 개발동기</a:t>
            </a:r>
          </a:p>
          <a:p>
            <a:pPr lvl="0"/>
            <a:r>
              <a:rPr lang="en-US" altLang="ko-KR" sz="2200">
                <a:latin typeface="+mn-lt"/>
                <a:ea typeface="+mn-ea"/>
                <a:cs typeface="+mn-cs"/>
              </a:rPr>
              <a:t>1-2. </a:t>
            </a:r>
            <a:r>
              <a:rPr lang="ko-KR" altLang="en-US" sz="2200">
                <a:latin typeface="+mn-lt"/>
                <a:ea typeface="+mn-ea"/>
                <a:cs typeface="+mn-cs"/>
              </a:rPr>
              <a:t>코디캐스터란 </a:t>
            </a:r>
            <a:r>
              <a:rPr lang="en-US" altLang="ko-KR" sz="2200">
                <a:latin typeface="+mn-lt"/>
                <a:ea typeface="+mn-ea"/>
                <a:cs typeface="+mn-cs"/>
              </a:rPr>
              <a:t>?</a:t>
            </a:r>
            <a:endParaRPr lang="ko-KR" altLang="en-US" sz="2200"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383ED0F-2C6F-49D5-B5EA-B510AB2C4296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252536" y="2412268"/>
            <a:ext cx="13554260" cy="2492896"/>
            <a:chOff x="-252536" y="2384884"/>
            <a:chExt cx="13554260" cy="2492896"/>
          </a:xfrm>
        </p:grpSpPr>
        <p:sp>
          <p:nvSpPr>
            <p:cNvPr id="15" name="직사각형 14"/>
            <p:cNvSpPr/>
            <p:nvPr/>
          </p:nvSpPr>
          <p:spPr>
            <a:xfrm>
              <a:off x="-252536" y="2384884"/>
              <a:ext cx="13086208" cy="2492896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5582" y="2672916"/>
              <a:ext cx="4137764" cy="565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800" spc="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latin typeface="-윤고딕360"/>
                  <a:ea typeface="-윤고딕360"/>
                </a:defRPr>
              </a:lvl1pPr>
            </a:lstStyle>
            <a:p>
              <a:pPr algn="l"/>
              <a:r>
                <a:rPr lang="ko-KR" altLang="en-US" sz="3100" spc="5">
                  <a:latin typeface="+mn-lt"/>
                  <a:ea typeface="+mn-ea"/>
                  <a:cs typeface="+mn-cs"/>
                </a:rPr>
                <a:t>개발내용</a:t>
              </a:r>
              <a:endParaRPr lang="en-US" altLang="ko-KR" sz="3100" spc="5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33886" y="3257600"/>
              <a:ext cx="996783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3600" spc="4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latin typeface="10X10 Bold"/>
                  <a:ea typeface="10X10 Bold"/>
                </a:defRPr>
              </a:lvl1pPr>
            </a:lstStyle>
            <a:p>
              <a:pPr lvl="0"/>
              <a:r>
                <a:rPr lang="en-US" altLang="ko-KR" sz="2400" spc="5" dirty="0" smtClean="0">
                  <a:latin typeface="+mn-lt"/>
                  <a:ea typeface="+mn-ea"/>
                  <a:cs typeface="+mn-cs"/>
                </a:rPr>
                <a:t>2-1</a:t>
              </a:r>
              <a:r>
                <a:rPr lang="en-US" altLang="ko-KR" sz="2400" spc="5" dirty="0">
                  <a:latin typeface="+mn-lt"/>
                  <a:ea typeface="+mn-ea"/>
                  <a:cs typeface="+mn-cs"/>
                </a:rPr>
                <a:t>. </a:t>
              </a:r>
              <a:r>
                <a:rPr lang="ko-KR" altLang="en-US" sz="2400" spc="5" dirty="0">
                  <a:latin typeface="+mn-lt"/>
                  <a:ea typeface="+mn-ea"/>
                  <a:cs typeface="+mn-cs"/>
                </a:rPr>
                <a:t>날씨 </a:t>
              </a:r>
              <a:r>
                <a:rPr lang="ko-KR" altLang="en-US" sz="2400" spc="5" dirty="0" err="1" smtClean="0">
                  <a:latin typeface="+mn-lt"/>
                  <a:ea typeface="+mn-ea"/>
                  <a:cs typeface="+mn-cs"/>
                </a:rPr>
                <a:t>빅데이터</a:t>
              </a:r>
              <a:r>
                <a:rPr lang="ko-KR" altLang="en-US" sz="2400" spc="5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spc="5" dirty="0" err="1" smtClean="0">
                  <a:latin typeface="+mn-lt"/>
                  <a:ea typeface="+mn-ea"/>
                  <a:cs typeface="+mn-cs"/>
                </a:rPr>
                <a:t>openweathermap</a:t>
              </a:r>
              <a:r>
                <a:rPr lang="en-US" altLang="ko-KR" sz="2400" spc="5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spc="5" dirty="0" smtClean="0">
                  <a:latin typeface="+mn-lt"/>
                  <a:ea typeface="+mn-ea"/>
                  <a:cs typeface="+mn-cs"/>
                </a:rPr>
                <a:t>선정 이유</a:t>
              </a:r>
              <a:endParaRPr lang="en-US" altLang="ko-KR" sz="2400" spc="5" dirty="0" smtClean="0">
                <a:latin typeface="+mn-lt"/>
                <a:ea typeface="+mn-ea"/>
                <a:cs typeface="+mn-cs"/>
              </a:endParaRPr>
            </a:p>
            <a:p>
              <a:pPr lvl="0"/>
              <a:r>
                <a:rPr lang="en-US" altLang="ko-KR" sz="2400" spc="5" dirty="0" smtClean="0">
                  <a:latin typeface="+mn-lt"/>
                  <a:ea typeface="+mn-ea"/>
                </a:rPr>
                <a:t>2-2. </a:t>
              </a:r>
              <a:r>
                <a:rPr lang="ko-KR" altLang="en-US" sz="2400" spc="5" dirty="0" smtClean="0">
                  <a:latin typeface="+mn-lt"/>
                  <a:ea typeface="+mn-ea"/>
                </a:rPr>
                <a:t>날씨 </a:t>
              </a:r>
              <a:r>
                <a:rPr lang="ko-KR" altLang="en-US" sz="2400" spc="5" dirty="0" err="1" smtClean="0">
                  <a:latin typeface="+mn-lt"/>
                  <a:ea typeface="+mn-ea"/>
                </a:rPr>
                <a:t>빅데이터</a:t>
              </a:r>
              <a:endParaRPr lang="ko-KR" altLang="en-US" sz="2400" spc="5" dirty="0">
                <a:latin typeface="+mn-lt"/>
                <a:ea typeface="+mn-ea"/>
                <a:cs typeface="+mn-cs"/>
              </a:endParaRPr>
            </a:p>
            <a:p>
              <a:pPr lvl="0"/>
              <a:r>
                <a:rPr lang="en-US" altLang="ko-KR" sz="2400" spc="5" dirty="0" smtClean="0">
                  <a:latin typeface="+mn-lt"/>
                  <a:ea typeface="+mn-ea"/>
                  <a:cs typeface="+mn-cs"/>
                </a:rPr>
                <a:t>2-3. </a:t>
              </a:r>
              <a:r>
                <a:rPr lang="ko-KR" altLang="en-US" sz="2400" spc="5" dirty="0">
                  <a:latin typeface="+mn-lt"/>
                  <a:ea typeface="+mn-ea"/>
                  <a:cs typeface="+mn-cs"/>
                </a:rPr>
                <a:t>어플리케이션</a:t>
              </a:r>
            </a:p>
            <a:p>
              <a:pPr lvl="0"/>
              <a:r>
                <a:rPr lang="en-US" altLang="ko-KR" sz="2400" spc="5" dirty="0" smtClean="0">
                  <a:latin typeface="+mn-lt"/>
                  <a:ea typeface="+mn-ea"/>
                  <a:cs typeface="+mn-cs"/>
                </a:rPr>
                <a:t>2-4. </a:t>
              </a:r>
              <a:r>
                <a:rPr lang="ko-KR" altLang="en-US" sz="2400" spc="5" dirty="0">
                  <a:latin typeface="+mn-lt"/>
                  <a:ea typeface="+mn-ea"/>
                  <a:cs typeface="+mn-cs"/>
                </a:rPr>
                <a:t>하드웨어</a:t>
              </a:r>
              <a:endParaRPr lang="en-US" altLang="ko-KR" sz="2400" spc="5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816448" y="2693457"/>
              <a:ext cx="1352609" cy="523721"/>
              <a:chOff x="4031680" y="4943966"/>
              <a:chExt cx="4532076" cy="63370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031680" y="4962680"/>
                <a:ext cx="4532076" cy="614988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03685" y="4943966"/>
                <a:ext cx="4460068" cy="63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제 </a:t>
                </a:r>
                <a:r>
                  <a:rPr lang="en-US" altLang="ko-KR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en-US" sz="2800" b="1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rPr>
                  <a:t>절</a:t>
                </a:r>
                <a:endParaRPr lang="en-US" altLang="ko-KR" sz="2800" b="1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- 6 -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2187" y="838275"/>
            <a:ext cx="6936164" cy="61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500">
                <a:latin typeface="+mn-lt"/>
                <a:ea typeface="+mn-ea"/>
                <a:cs typeface="+mn-cs"/>
              </a:rPr>
              <a:t>제</a:t>
            </a:r>
            <a:r>
              <a:rPr lang="en-US" altLang="ko-KR" sz="3500">
                <a:latin typeface="+mn-lt"/>
                <a:ea typeface="+mn-ea"/>
                <a:cs typeface="+mn-cs"/>
              </a:rPr>
              <a:t> 2</a:t>
            </a:r>
            <a:r>
              <a:rPr lang="ko-KR" altLang="en-US" sz="3500">
                <a:latin typeface="+mn-lt"/>
                <a:ea typeface="+mn-ea"/>
                <a:cs typeface="+mn-cs"/>
              </a:rPr>
              <a:t>절 개발내용</a:t>
            </a:r>
            <a:endParaRPr lang="en-US" altLang="ko-KR" sz="3500">
              <a:latin typeface="+mn-lt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AF304AF-2945-4E29-BCBE-9B1C15CC609E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- 7 -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2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개발내용</a:t>
            </a:r>
          </a:p>
          <a:p>
            <a:pPr lvl="0"/>
            <a:r>
              <a:rPr lang="en-US" altLang="ko-KR" sz="2200" dirty="0">
                <a:latin typeface="+mn-lt"/>
                <a:ea typeface="+mn-ea"/>
                <a:cs typeface="+mn-cs"/>
              </a:rPr>
              <a:t>2-1.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날씨 </a:t>
            </a:r>
            <a:r>
              <a:rPr lang="ko-KR" altLang="en-US" sz="2200" dirty="0" err="1" smtClean="0">
                <a:latin typeface="+mn-lt"/>
                <a:ea typeface="+mn-ea"/>
                <a:cs typeface="+mn-cs"/>
              </a:rPr>
              <a:t>빅데이터</a:t>
            </a:r>
            <a:r>
              <a:rPr lang="ko-KR" altLang="en-US" sz="22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2200" dirty="0" err="1" smtClean="0">
                <a:latin typeface="+mn-lt"/>
                <a:ea typeface="+mn-ea"/>
                <a:cs typeface="+mn-cs"/>
              </a:rPr>
              <a:t>OpenWeatherMap</a:t>
            </a:r>
            <a:r>
              <a:rPr lang="en-US" altLang="ko-KR" sz="220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2200" dirty="0" smtClean="0">
                <a:latin typeface="+mn-lt"/>
                <a:ea typeface="+mn-ea"/>
                <a:cs typeface="+mn-cs"/>
              </a:rPr>
              <a:t>선정 이유</a:t>
            </a:r>
            <a:endParaRPr lang="ko-KR" alt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89185E3-2BAC-4BFA-B314-583301C0BDFB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585" y="1858941"/>
            <a:ext cx="1768818" cy="46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3177339" y="1822429"/>
            <a:ext cx="6608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무료 </a:t>
            </a:r>
            <a:r>
              <a:rPr lang="en-US" altLang="ko-KR" sz="1600" dirty="0" err="1" smtClean="0"/>
              <a:t>api</a:t>
            </a:r>
            <a:r>
              <a:rPr lang="ko-KR" altLang="en-US" sz="1600" dirty="0" smtClean="0"/>
              <a:t>제공과 더불어 압도적인 숫자의 관측소 수를 유지하고 있으나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개별 관측소의 정보에 차이가 있으므로 정확하지 않다는 </a:t>
            </a:r>
            <a:r>
              <a:rPr lang="ko-KR" altLang="en-US" sz="1600" dirty="0" smtClean="0"/>
              <a:t>단점</a:t>
            </a:r>
            <a:r>
              <a:rPr lang="ko-KR" altLang="en-US" sz="1600" dirty="0" smtClean="0"/>
              <a:t>과 유료</a:t>
            </a:r>
            <a:endParaRPr lang="en-US" altLang="ko-KR" sz="1600" dirty="0" smtClean="0"/>
          </a:p>
          <a:p>
            <a:endParaRPr lang="en-US" sz="1600" dirty="0" smtClean="0"/>
          </a:p>
          <a:p>
            <a:r>
              <a:rPr lang="en-US" sz="1400" u="sng" dirty="0" smtClean="0"/>
              <a:t>https://www.wunderground.com/</a:t>
            </a: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585" y="3319460"/>
            <a:ext cx="1789137" cy="53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177339" y="3319461"/>
            <a:ext cx="85539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사이트의 정보량이 적고 관측소 수나 세계 어떤 도시를 커버하고 있는지 알 수 없다는 단점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ko-KR" altLang="en-US" sz="1600" dirty="0" smtClean="0"/>
              <a:t>유료 형식</a:t>
            </a:r>
            <a:endParaRPr lang="en-US" altLang="ko-KR" sz="1600" dirty="0" smtClean="0"/>
          </a:p>
          <a:p>
            <a:r>
              <a:rPr lang="en-US" sz="1400" u="sng" dirty="0" smtClean="0"/>
              <a:t>http://forecast.io/</a:t>
            </a:r>
            <a:endParaRPr lang="en-US" altLang="ko-KR" sz="1400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6560" y="5765832"/>
            <a:ext cx="1907408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3177339" y="5729319"/>
            <a:ext cx="4591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API </a:t>
            </a:r>
            <a:r>
              <a:rPr lang="ko-KR" altLang="en-US" sz="1600" dirty="0" err="1" smtClean="0"/>
              <a:t>받아오는게</a:t>
            </a:r>
            <a:r>
              <a:rPr lang="ko-KR" altLang="en-US" sz="1600" dirty="0" smtClean="0"/>
              <a:t> 간편하고 대부분 무료라는 장점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sz="1400" u="sng" dirty="0" smtClean="0"/>
              <a:t>http://openweathermap.org/</a:t>
            </a:r>
            <a:endParaRPr lang="en-US" altLang="ko-KR" sz="1400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9124" y="4560903"/>
            <a:ext cx="1606572" cy="5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3177339" y="4524390"/>
            <a:ext cx="702147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우리나라 기상청은 </a:t>
            </a:r>
            <a:r>
              <a:rPr lang="en-US" altLang="ko-KR" sz="1600" dirty="0" smtClean="0"/>
              <a:t>XML Data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RSS </a:t>
            </a:r>
            <a:r>
              <a:rPr lang="ko-KR" altLang="en-US" sz="1600" dirty="0" smtClean="0"/>
              <a:t>형태로 보여주어 불편함이 </a:t>
            </a:r>
            <a:r>
              <a:rPr lang="ko-KR" altLang="en-US" sz="1600" dirty="0" smtClean="0"/>
              <a:t>많고 유료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endParaRPr lang="en-US" altLang="ko-KR" sz="1600" u="sng" dirty="0" smtClean="0"/>
          </a:p>
          <a:p>
            <a:r>
              <a:rPr lang="en-US" altLang="ko-KR" sz="1400" u="sng" dirty="0" smtClean="0"/>
              <a:t>http://www.kma.go.kr</a:t>
            </a:r>
            <a:endParaRPr lang="en-US" altLang="ko-KR" sz="1400" u="sng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48403" y="2990844"/>
            <a:ext cx="1120949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8403" y="4341825"/>
            <a:ext cx="1120949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48403" y="5583267"/>
            <a:ext cx="1120949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0324" y="2579538"/>
            <a:ext cx="4752528" cy="2642061"/>
            <a:chOff x="1870571" y="1878060"/>
            <a:chExt cx="8594766" cy="3855196"/>
          </a:xfrm>
        </p:grpSpPr>
        <p:pic>
          <p:nvPicPr>
            <p:cNvPr id="5122" name="Picture 2" descr="Api premium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4904532" y="2908342"/>
              <a:ext cx="2257500" cy="2257500"/>
            </a:xfrm>
            <a:prstGeom prst="rect">
              <a:avLst/>
            </a:prstGeom>
            <a:noFill/>
          </p:spPr>
        </p:pic>
        <p:pic>
          <p:nvPicPr>
            <p:cNvPr id="5128" name="Picture 8" descr="Eclipse premium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0571" y="1878060"/>
              <a:ext cx="1180895" cy="1180895"/>
            </a:xfrm>
            <a:prstGeom prst="rect">
              <a:avLst/>
            </a:prstGeom>
            <a:noFill/>
          </p:spPr>
        </p:pic>
        <p:pic>
          <p:nvPicPr>
            <p:cNvPr id="5130" name="Picture 10" descr="Rain premium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284442" y="1878060"/>
              <a:ext cx="1180895" cy="1180895"/>
            </a:xfrm>
            <a:prstGeom prst="rect">
              <a:avLst/>
            </a:prstGeom>
            <a:noFill/>
          </p:spPr>
        </p:pic>
        <p:pic>
          <p:nvPicPr>
            <p:cNvPr id="5132" name="Picture 12" descr="Lightning premium ic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284442" y="4552361"/>
              <a:ext cx="1180895" cy="1180895"/>
            </a:xfrm>
            <a:prstGeom prst="rect">
              <a:avLst/>
            </a:prstGeom>
            <a:noFill/>
          </p:spPr>
        </p:pic>
        <p:pic>
          <p:nvPicPr>
            <p:cNvPr id="5134" name="Picture 14" descr="Cloudy premium icon"/>
            <p:cNvPicPr>
              <a:picLocks noChangeAspect="1" noChangeArrowheads="1"/>
            </p:cNvPicPr>
            <p:nvPr/>
          </p:nvPicPr>
          <p:blipFill rotWithShape="1">
            <a:blip r:embed="rId6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0571" y="4552361"/>
              <a:ext cx="1180895" cy="1180895"/>
            </a:xfrm>
            <a:prstGeom prst="rect">
              <a:avLst/>
            </a:prstGeom>
            <a:noFill/>
          </p:spPr>
        </p:pic>
      </p:grp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- 7 -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2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개발내용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2-2.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날씨 </a:t>
            </a:r>
            <a:r>
              <a:rPr lang="ko-KR" altLang="en-US" sz="2200" dirty="0" err="1">
                <a:latin typeface="+mn-lt"/>
                <a:ea typeface="+mn-ea"/>
                <a:cs typeface="+mn-cs"/>
              </a:rPr>
              <a:t>빅데이터</a:t>
            </a:r>
            <a:endParaRPr lang="ko-KR" alt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36828" y="2711070"/>
            <a:ext cx="65167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OpenWeatherMap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-&gt; API 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통해 인터넷으로 온도와 날씨를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serial terminal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로 실시간으로 출력</a:t>
            </a:r>
          </a:p>
          <a:p>
            <a:pPr algn="ctr">
              <a:lnSpc>
                <a:spcPct val="150000"/>
              </a:lnSpc>
            </a:pPr>
            <a:endParaRPr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7"/>
              </a:rPr>
              <a:t>http://openweathermap.org/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7"/>
              </a:rPr>
              <a:t> </a:t>
            </a:r>
            <a:endParaRPr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89185E3-2BAC-4BFA-B314-583301C0BDFB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472" y="169336"/>
            <a:ext cx="12212947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AutoShape 6" descr="Snowman free icon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472" y="809626"/>
            <a:ext cx="139577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6344207" y="6047380"/>
            <a:ext cx="3977931" cy="365125"/>
          </a:xfrm>
        </p:spPr>
        <p:txBody>
          <a:bodyPr/>
          <a:lstStyle/>
          <a:p>
            <a:pPr lvl="0"/>
            <a:r>
              <a:rPr lang="en-US" altLang="ko-KR"/>
              <a:t>- 8 -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2187" y="715776"/>
            <a:ext cx="69361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300" dirty="0">
                <a:latin typeface="+mn-lt"/>
                <a:ea typeface="+mn-ea"/>
                <a:cs typeface="+mn-cs"/>
              </a:rPr>
              <a:t>제</a:t>
            </a:r>
            <a:r>
              <a:rPr lang="en-US" altLang="ko-KR" sz="3300" dirty="0">
                <a:latin typeface="+mn-lt"/>
                <a:ea typeface="+mn-ea"/>
                <a:cs typeface="+mn-cs"/>
              </a:rPr>
              <a:t> 2</a:t>
            </a:r>
            <a:r>
              <a:rPr lang="ko-KR" altLang="en-US" sz="3300" dirty="0">
                <a:latin typeface="+mn-lt"/>
                <a:ea typeface="+mn-ea"/>
                <a:cs typeface="+mn-cs"/>
              </a:rPr>
              <a:t>절 개발내용</a:t>
            </a:r>
          </a:p>
          <a:p>
            <a:pPr lvl="0"/>
            <a:r>
              <a:rPr lang="en-US" altLang="ko-KR" sz="2200" dirty="0" smtClean="0">
                <a:latin typeface="+mn-lt"/>
                <a:ea typeface="+mn-ea"/>
                <a:cs typeface="+mn-cs"/>
              </a:rPr>
              <a:t>2-</a:t>
            </a:r>
            <a:r>
              <a:rPr lang="en-US" altLang="ko-KR" sz="2200" dirty="0"/>
              <a:t>2</a:t>
            </a:r>
            <a:r>
              <a:rPr lang="en-US" altLang="ko-KR" sz="2200" dirty="0" smtClean="0">
                <a:latin typeface="+mn-lt"/>
                <a:ea typeface="+mn-ea"/>
                <a:cs typeface="+mn-cs"/>
              </a:rPr>
              <a:t>.</a:t>
            </a:r>
            <a:r>
              <a:rPr lang="ko-KR" altLang="en-US" sz="220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2200" dirty="0">
                <a:latin typeface="+mn-lt"/>
                <a:ea typeface="+mn-ea"/>
                <a:cs typeface="+mn-cs"/>
              </a:rPr>
              <a:t>날씨 </a:t>
            </a:r>
            <a:r>
              <a:rPr lang="ko-KR" altLang="en-US" sz="2200" dirty="0" err="1">
                <a:latin typeface="+mn-lt"/>
                <a:ea typeface="+mn-ea"/>
                <a:cs typeface="+mn-cs"/>
              </a:rPr>
              <a:t>빅데이터</a:t>
            </a:r>
            <a:endParaRPr lang="ko-KR" alt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88553" y="224644"/>
            <a:ext cx="1121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n-lt"/>
                <a:ea typeface="+mn-ea"/>
                <a:cs typeface="+mn-cs"/>
              </a:rPr>
              <a:t>코디 캐스터</a:t>
            </a:r>
          </a:p>
        </p:txBody>
      </p:sp>
      <p:sp>
        <p:nvSpPr>
          <p:cNvPr id="3075" name="직사각형 3074"/>
          <p:cNvSpPr txBox="1"/>
          <p:nvPr/>
        </p:nvSpPr>
        <p:spPr>
          <a:xfrm>
            <a:off x="376288" y="1916832"/>
            <a:ext cx="7308812" cy="367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76" name="직사각형 3075"/>
          <p:cNvSpPr txBox="1"/>
          <p:nvPr/>
        </p:nvSpPr>
        <p:spPr>
          <a:xfrm>
            <a:off x="6568976" y="2024844"/>
            <a:ext cx="4356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latin typeface="+mn-lt"/>
                <a:ea typeface="+mn-ea"/>
                <a:cs typeface="+mn-cs"/>
                <a:hlinkClick r:id="rId2"/>
              </a:rPr>
              <a:t>http://openweathermap.org/</a:t>
            </a:r>
            <a:r>
              <a:rPr lang="ko-KR" altLang="en-US" sz="2000" dirty="0">
                <a:latin typeface="+mn-lt"/>
                <a:ea typeface="+mn-ea"/>
                <a:cs typeface="+mn-cs"/>
              </a:rPr>
              <a:t> 접속</a:t>
            </a:r>
            <a:endParaRPr lang="en-US" altLang="ko-KR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3077" name="그림 3076"/>
          <p:cNvPicPr/>
          <p:nvPr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3202297" y="1988840"/>
            <a:ext cx="2628900" cy="619125"/>
          </a:xfrm>
          <a:prstGeom prst="rect">
            <a:avLst/>
          </a:prstGeom>
        </p:spPr>
      </p:pic>
      <p:pic>
        <p:nvPicPr>
          <p:cNvPr id="3079" name="그림 3078"/>
          <p:cNvPicPr/>
          <p:nvPr/>
        </p:nvPicPr>
        <p:blipFill rotWithShape="1">
          <a:blip r:embed="rId4" cstate="print">
            <a:alphaModFix/>
            <a:lum/>
          </a:blip>
          <a:stretch>
            <a:fillRect/>
          </a:stretch>
        </p:blipFill>
        <p:spPr>
          <a:xfrm>
            <a:off x="2823673" y="2708920"/>
            <a:ext cx="3458157" cy="1849574"/>
          </a:xfrm>
          <a:prstGeom prst="rect">
            <a:avLst/>
          </a:prstGeom>
        </p:spPr>
      </p:pic>
      <p:sp>
        <p:nvSpPr>
          <p:cNvPr id="3085" name="직사각형 3084"/>
          <p:cNvSpPr txBox="1"/>
          <p:nvPr/>
        </p:nvSpPr>
        <p:spPr>
          <a:xfrm>
            <a:off x="916348" y="3140965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2.  </a:t>
            </a:r>
            <a:r>
              <a:rPr lang="ko-KR" altLang="en-US" dirty="0">
                <a:latin typeface="+mn-lt"/>
                <a:ea typeface="+mn-ea"/>
                <a:cs typeface="+mn-cs"/>
              </a:rPr>
              <a:t>로그인</a:t>
            </a:r>
          </a:p>
        </p:txBody>
      </p:sp>
      <p:sp>
        <p:nvSpPr>
          <p:cNvPr id="3088" name="직사각형 3087"/>
          <p:cNvSpPr txBox="1"/>
          <p:nvPr/>
        </p:nvSpPr>
        <p:spPr>
          <a:xfrm>
            <a:off x="880344" y="2024844"/>
            <a:ext cx="3348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ko-KR" altLang="en-US" dirty="0">
                <a:latin typeface="+mn-lt"/>
                <a:ea typeface="+mn-ea"/>
                <a:cs typeface="+mn-cs"/>
              </a:rPr>
              <a:t>홈페이지 접속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7B72A4E-652D-4BE7-B70B-9F5F57173B7A}"/>
              </a:ext>
            </a:extLst>
          </p:cNvPr>
          <p:cNvSpPr txBox="1"/>
          <p:nvPr/>
        </p:nvSpPr>
        <p:spPr>
          <a:xfrm>
            <a:off x="232272" y="224644"/>
            <a:ext cx="201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latin typeface="+mn-lt"/>
                <a:ea typeface="+mn-ea"/>
                <a:cs typeface="+mn-cs"/>
              </a:rPr>
              <a:t>산학 </a:t>
            </a:r>
            <a:r>
              <a:rPr lang="ko-KR" altLang="en-US" sz="1200" dirty="0" err="1"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dirty="0">
                <a:latin typeface="+mn-lt"/>
                <a:ea typeface="+mn-ea"/>
                <a:cs typeface="+mn-cs"/>
              </a:rPr>
              <a:t> 디자인</a:t>
            </a:r>
            <a:r>
              <a:rPr lang="en-US" altLang="ko-KR" sz="1200" dirty="0">
                <a:latin typeface="+mn-lt"/>
                <a:ea typeface="+mn-ea"/>
                <a:cs typeface="+mn-cs"/>
              </a:rPr>
              <a:t>1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직사각형 3075">
            <a:extLst>
              <a:ext uri="{FF2B5EF4-FFF2-40B4-BE49-F238E27FC236}">
                <a16:creationId xmlns="" xmlns:a16="http://schemas.microsoft.com/office/drawing/2014/main" id="{FEB993AB-5573-4E7C-8358-5D3D28BE4A95}"/>
              </a:ext>
            </a:extLst>
          </p:cNvPr>
          <p:cNvSpPr txBox="1"/>
          <p:nvPr/>
        </p:nvSpPr>
        <p:spPr>
          <a:xfrm>
            <a:off x="6604979" y="3310242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latin typeface="+mn-lt"/>
                <a:ea typeface="+mn-ea"/>
                <a:cs typeface="+mn-cs"/>
              </a:rPr>
              <a:t>* </a:t>
            </a:r>
            <a:r>
              <a:rPr lang="ko-KR" altLang="en-US" sz="2000" dirty="0">
                <a:latin typeface="+mn-lt"/>
                <a:ea typeface="+mn-ea"/>
                <a:cs typeface="+mn-cs"/>
              </a:rPr>
              <a:t>가입 후 로그인</a:t>
            </a:r>
            <a:endParaRPr lang="en-US" altLang="ko-KR" sz="2000" dirty="0"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2000" dirty="0"/>
              <a:t>( </a:t>
            </a:r>
            <a:r>
              <a:rPr lang="ko-KR" altLang="en-US" sz="2000" dirty="0"/>
              <a:t>비로그인 시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</a:t>
            </a:r>
            <a:r>
              <a:rPr lang="ko-KR" altLang="en-US" sz="2000" dirty="0"/>
              <a:t>다운 불가 </a:t>
            </a:r>
            <a:r>
              <a:rPr lang="en-US" altLang="ko-KR" sz="2000" dirty="0"/>
              <a:t>)</a:t>
            </a:r>
            <a:endParaRPr lang="en-US" altLang="ko-KR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04475CE-C789-4E53-B584-7DEBE01FC3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22241" t="10437" r="24013" b="48425"/>
          <a:stretch/>
        </p:blipFill>
        <p:spPr>
          <a:xfrm>
            <a:off x="5092812" y="4236153"/>
            <a:ext cx="5400600" cy="2325195"/>
          </a:xfrm>
          <a:prstGeom prst="rect">
            <a:avLst/>
          </a:prstGeom>
        </p:spPr>
      </p:pic>
      <p:sp>
        <p:nvSpPr>
          <p:cNvPr id="18" name="직사각형 3087">
            <a:extLst>
              <a:ext uri="{FF2B5EF4-FFF2-40B4-BE49-F238E27FC236}">
                <a16:creationId xmlns="" xmlns:a16="http://schemas.microsoft.com/office/drawing/2014/main" id="{71FDA128-201A-495C-B838-DCD26946B56D}"/>
              </a:ext>
            </a:extLst>
          </p:cNvPr>
          <p:cNvSpPr txBox="1"/>
          <p:nvPr/>
        </p:nvSpPr>
        <p:spPr>
          <a:xfrm>
            <a:off x="880344" y="5200868"/>
            <a:ext cx="4716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dirty="0" smtClean="0"/>
              <a:t>날씨 검색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 </a:t>
            </a:r>
            <a:r>
              <a:rPr lang="ko-KR" altLang="en-US" dirty="0"/>
              <a:t>이름 </a:t>
            </a:r>
            <a:r>
              <a:rPr lang="ko-KR" altLang="en-US" dirty="0" smtClean="0"/>
              <a:t>검색하면 가능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1" name="도넛 20"/>
          <p:cNvSpPr/>
          <p:nvPr/>
        </p:nvSpPr>
        <p:spPr>
          <a:xfrm>
            <a:off x="6725073" y="5156987"/>
            <a:ext cx="766773" cy="584208"/>
          </a:xfrm>
          <a:prstGeom prst="donut">
            <a:avLst>
              <a:gd name="adj" fmla="val 7665"/>
            </a:avLst>
          </a:prstGeom>
          <a:solidFill>
            <a:srgbClr val="FF000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1826</Words>
  <Application>Microsoft Office PowerPoint</Application>
  <PresentationFormat>사용자 지정</PresentationFormat>
  <Paragraphs>448</Paragraphs>
  <Slides>32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Company>XP R2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njh6681</cp:lastModifiedBy>
  <cp:revision>191</cp:revision>
  <dcterms:created xsi:type="dcterms:W3CDTF">2016-05-02T15:41:20Z</dcterms:created>
  <dcterms:modified xsi:type="dcterms:W3CDTF">2018-04-08T08:37:47Z</dcterms:modified>
</cp:coreProperties>
</file>